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7" r:id="rId2"/>
    <p:sldId id="258" r:id="rId3"/>
    <p:sldId id="259" r:id="rId4"/>
    <p:sldId id="278" r:id="rId5"/>
    <p:sldId id="260" r:id="rId6"/>
    <p:sldId id="284" r:id="rId7"/>
    <p:sldId id="302" r:id="rId8"/>
    <p:sldId id="285" r:id="rId9"/>
    <p:sldId id="266" r:id="rId10"/>
    <p:sldId id="267" r:id="rId11"/>
    <p:sldId id="272" r:id="rId12"/>
    <p:sldId id="274" r:id="rId13"/>
    <p:sldId id="280" r:id="rId14"/>
    <p:sldId id="281" r:id="rId15"/>
    <p:sldId id="303" r:id="rId16"/>
    <p:sldId id="275" r:id="rId17"/>
    <p:sldId id="276" r:id="rId18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69" d="100"/>
          <a:sy n="69" d="100"/>
        </p:scale>
        <p:origin x="882" y="14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>
                <a:sym typeface="+mn-ea"/>
              </a:rPr>
              <a:t>Click to edit Master title style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</a:p>
          <a:p>
            <a:pPr lvl="1"/>
            <a:r>
              <a:rPr lang="zh-CN" altLang="en-US" dirty="0"/>
              <a:t>Second level</a:t>
            </a:r>
          </a:p>
          <a:p>
            <a:pPr lvl="2"/>
            <a:r>
              <a:rPr lang="zh-CN" altLang="en-US" dirty="0"/>
              <a:t>Third level</a:t>
            </a:r>
          </a:p>
          <a:p>
            <a:pPr lvl="3"/>
            <a:r>
              <a:rPr lang="zh-CN" altLang="en-US" dirty="0"/>
              <a:t>Fourth level</a:t>
            </a:r>
          </a:p>
          <a:p>
            <a:pPr lvl="4"/>
            <a:r>
              <a:rPr lang="zh-CN" alt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96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IN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Click to edit Master title style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</a:p>
          <a:p>
            <a:pPr lvl="1"/>
            <a:r>
              <a:rPr lang="zh-CN" altLang="en-US" dirty="0"/>
              <a:t>Second level</a:t>
            </a:r>
          </a:p>
          <a:p>
            <a:pPr lvl="2"/>
            <a:r>
              <a:rPr lang="zh-CN" altLang="en-US" dirty="0"/>
              <a:t>Third level</a:t>
            </a:r>
          </a:p>
          <a:p>
            <a:pPr lvl="3"/>
            <a:r>
              <a:rPr lang="zh-CN" altLang="en-US" dirty="0"/>
              <a:t>Fourth level</a:t>
            </a:r>
          </a:p>
          <a:p>
            <a:pPr lvl="4"/>
            <a:r>
              <a:rPr lang="zh-CN" altLang="en-US" dirty="0"/>
              <a:t>Fifth level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0945"/>
            <a:ext cx="9848088" cy="811530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Click to edit Master title style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Click to edit Master title style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</a:p>
          <a:p>
            <a:pPr lvl="1"/>
            <a:r>
              <a:rPr lang="zh-CN" altLang="en-US" dirty="0"/>
              <a:t>Second level</a:t>
            </a:r>
          </a:p>
          <a:p>
            <a:pPr lvl="2"/>
            <a:r>
              <a:rPr lang="zh-CN" altLang="en-US" dirty="0"/>
              <a:t>Third level</a:t>
            </a:r>
          </a:p>
          <a:p>
            <a:pPr lvl="3"/>
            <a:r>
              <a:rPr lang="zh-CN" altLang="en-US" dirty="0"/>
              <a:t>Fourth level</a:t>
            </a:r>
          </a:p>
          <a:p>
            <a:pPr lvl="4"/>
            <a:r>
              <a:rPr lang="zh-CN" altLang="en-US" dirty="0"/>
              <a:t>Fifth level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</a:p>
          <a:p>
            <a:pPr lvl="1"/>
            <a:r>
              <a:rPr lang="zh-CN" altLang="en-US" dirty="0"/>
              <a:t>Second level</a:t>
            </a:r>
          </a:p>
          <a:p>
            <a:pPr lvl="2"/>
            <a:r>
              <a:rPr lang="zh-CN" altLang="en-US" dirty="0"/>
              <a:t>Third level</a:t>
            </a:r>
          </a:p>
          <a:p>
            <a:pPr lvl="3"/>
            <a:r>
              <a:rPr lang="zh-CN" altLang="en-US" dirty="0"/>
              <a:t>Fourth level</a:t>
            </a:r>
          </a:p>
          <a:p>
            <a:pPr lvl="4"/>
            <a:r>
              <a:rPr lang="zh-CN" altLang="en-US" dirty="0"/>
              <a:t>Fifth level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Click to edit Master title style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</a:p>
          <a:p>
            <a:pPr lvl="1"/>
            <a:r>
              <a:rPr lang="zh-CN" altLang="en-US" dirty="0"/>
              <a:t>Second level</a:t>
            </a:r>
          </a:p>
          <a:p>
            <a:pPr lvl="2"/>
            <a:r>
              <a:rPr lang="zh-CN" altLang="en-US" dirty="0"/>
              <a:t>Third level</a:t>
            </a:r>
          </a:p>
          <a:p>
            <a:pPr lvl="3"/>
            <a:r>
              <a:rPr lang="zh-CN" altLang="en-US" dirty="0"/>
              <a:t>Fourth level</a:t>
            </a:r>
          </a:p>
          <a:p>
            <a:pPr lvl="4"/>
            <a:r>
              <a:rPr lang="zh-CN" altLang="en-US" dirty="0"/>
              <a:t>Fifth level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>
                <a:sym typeface="+mn-ea"/>
              </a:rPr>
              <a:t>Click to edit Master text styles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</a:p>
          <a:p>
            <a:pPr lvl="1"/>
            <a:r>
              <a:rPr lang="zh-CN" altLang="en-US" dirty="0"/>
              <a:t>Second level</a:t>
            </a:r>
          </a:p>
          <a:p>
            <a:pPr lvl="2"/>
            <a:r>
              <a:rPr lang="zh-CN" altLang="en-US" dirty="0"/>
              <a:t>Third level</a:t>
            </a:r>
          </a:p>
          <a:p>
            <a:pPr lvl="3"/>
            <a:r>
              <a:rPr lang="zh-CN" altLang="en-US" dirty="0"/>
              <a:t>Fourth level</a:t>
            </a:r>
          </a:p>
          <a:p>
            <a:pPr lvl="4"/>
            <a:r>
              <a:rPr lang="zh-CN" altLang="en-US" dirty="0"/>
              <a:t>Fifth level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Click to edit Master title style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>
                <a:sym typeface="+mn-ea"/>
              </a:rPr>
              <a:t>Click to edit Master title style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Click to edit Master text styles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2024/12/3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Click to edit Master title style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</a:p>
          <a:p>
            <a:pPr lvl="1"/>
            <a:r>
              <a:rPr lang="zh-CN" altLang="en-US" dirty="0"/>
              <a:t>Second level</a:t>
            </a:r>
          </a:p>
          <a:p>
            <a:pPr lvl="2"/>
            <a:r>
              <a:rPr lang="zh-CN" altLang="en-US" dirty="0"/>
              <a:t>Third level</a:t>
            </a:r>
          </a:p>
          <a:p>
            <a:pPr lvl="3"/>
            <a:r>
              <a:rPr lang="zh-CN" altLang="en-US" dirty="0"/>
              <a:t>Fourth level</a:t>
            </a:r>
          </a:p>
          <a:p>
            <a:pPr lvl="4"/>
            <a:r>
              <a:rPr lang="zh-CN" altLang="en-US" dirty="0"/>
              <a:t>Fifth level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Click to edit Master title style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>
                <a:sym typeface="+mn-ea"/>
              </a:rPr>
              <a:t>Click to edit Master text styles</a:t>
            </a:r>
          </a:p>
          <a:p>
            <a:pPr lvl="1"/>
            <a:r>
              <a:rPr lang="zh-CN" altLang="en-US" dirty="0"/>
              <a:t>Second level</a:t>
            </a:r>
          </a:p>
          <a:p>
            <a:pPr lvl="2"/>
            <a:r>
              <a:rPr lang="zh-CN" altLang="en-US" dirty="0"/>
              <a:t>Third level</a:t>
            </a:r>
          </a:p>
          <a:p>
            <a:pPr lvl="3"/>
            <a:r>
              <a:rPr lang="zh-CN" altLang="en-US" dirty="0"/>
              <a:t>Fourth level</a:t>
            </a:r>
          </a:p>
          <a:p>
            <a:pPr lvl="4"/>
            <a:r>
              <a:rPr lang="zh-CN" altLang="en-US" dirty="0"/>
              <a:t>Fifth level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8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 useBgFill="1">
        <p:nvSpPr>
          <p:cNvPr id="10" name="Freeform: Shape 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1114425" y="0"/>
            <a:ext cx="9963150" cy="6858000"/>
          </a:xfrm>
          <a:custGeom>
            <a:avLst/>
            <a:gdLst>
              <a:gd name="connsiteX0" fmla="*/ 1595771 w 9963150"/>
              <a:gd name="connsiteY0" fmla="*/ 0 h 6858000"/>
              <a:gd name="connsiteX1" fmla="*/ 8367379 w 9963150"/>
              <a:gd name="connsiteY1" fmla="*/ 0 h 6858000"/>
              <a:gd name="connsiteX2" fmla="*/ 8504080 w 9963150"/>
              <a:gd name="connsiteY2" fmla="*/ 130333 h 6858000"/>
              <a:gd name="connsiteX3" fmla="*/ 9963150 w 9963150"/>
              <a:gd name="connsiteY3" fmla="*/ 3652838 h 6858000"/>
              <a:gd name="connsiteX4" fmla="*/ 8825600 w 9963150"/>
              <a:gd name="connsiteY4" fmla="*/ 6821583 h 6858000"/>
              <a:gd name="connsiteX5" fmla="*/ 8794055 w 9963150"/>
              <a:gd name="connsiteY5" fmla="*/ 6858000 h 6858000"/>
              <a:gd name="connsiteX6" fmla="*/ 1169096 w 9963150"/>
              <a:gd name="connsiteY6" fmla="*/ 6858000 h 6858000"/>
              <a:gd name="connsiteX7" fmla="*/ 1137550 w 9963150"/>
              <a:gd name="connsiteY7" fmla="*/ 6821583 h 6858000"/>
              <a:gd name="connsiteX8" fmla="*/ 0 w 9963150"/>
              <a:gd name="connsiteY8" fmla="*/ 3652838 h 6858000"/>
              <a:gd name="connsiteX9" fmla="*/ 1459070 w 9963150"/>
              <a:gd name="connsiteY9" fmla="*/ 1303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963150" h="6858000">
                <a:moveTo>
                  <a:pt x="1595771" y="0"/>
                </a:moveTo>
                <a:lnTo>
                  <a:pt x="8367379" y="0"/>
                </a:lnTo>
                <a:lnTo>
                  <a:pt x="8504080" y="130333"/>
                </a:lnTo>
                <a:cubicBezTo>
                  <a:pt x="9405568" y="1031820"/>
                  <a:pt x="9963150" y="2277214"/>
                  <a:pt x="9963150" y="3652838"/>
                </a:cubicBezTo>
                <a:cubicBezTo>
                  <a:pt x="9963150" y="4856509"/>
                  <a:pt x="9536251" y="5960473"/>
                  <a:pt x="8825600" y="6821583"/>
                </a:cubicBezTo>
                <a:lnTo>
                  <a:pt x="8794055" y="6858000"/>
                </a:lnTo>
                <a:lnTo>
                  <a:pt x="1169096" y="6858000"/>
                </a:lnTo>
                <a:lnTo>
                  <a:pt x="1137550" y="6821583"/>
                </a:lnTo>
                <a:cubicBezTo>
                  <a:pt x="426899" y="5960473"/>
                  <a:pt x="0" y="4856509"/>
                  <a:pt x="0" y="3652838"/>
                </a:cubicBezTo>
                <a:cubicBezTo>
                  <a:pt x="0" y="2277214"/>
                  <a:pt x="557582" y="1031820"/>
                  <a:pt x="1459070" y="130333"/>
                </a:cubicBez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139700" sx="102000" sy="102000" algn="ctr" rotWithShape="0">
              <a:schemeClr val="bg1">
                <a:lumMod val="85000"/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 useBgFill="1">
        <p:nvSpPr>
          <p:cNvPr id="12" name="Freeform: Shape 1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1114679" y="-111760"/>
            <a:ext cx="9948672" cy="6858000"/>
          </a:xfrm>
          <a:custGeom>
            <a:avLst/>
            <a:gdLst>
              <a:gd name="connsiteX0" fmla="*/ 1595771 w 9963150"/>
              <a:gd name="connsiteY0" fmla="*/ 0 h 6858000"/>
              <a:gd name="connsiteX1" fmla="*/ 8367379 w 9963150"/>
              <a:gd name="connsiteY1" fmla="*/ 0 h 6858000"/>
              <a:gd name="connsiteX2" fmla="*/ 8504080 w 9963150"/>
              <a:gd name="connsiteY2" fmla="*/ 130333 h 6858000"/>
              <a:gd name="connsiteX3" fmla="*/ 9963150 w 9963150"/>
              <a:gd name="connsiteY3" fmla="*/ 3652838 h 6858000"/>
              <a:gd name="connsiteX4" fmla="*/ 8825600 w 9963150"/>
              <a:gd name="connsiteY4" fmla="*/ 6821583 h 6858000"/>
              <a:gd name="connsiteX5" fmla="*/ 8794055 w 9963150"/>
              <a:gd name="connsiteY5" fmla="*/ 6858000 h 6858000"/>
              <a:gd name="connsiteX6" fmla="*/ 1169096 w 9963150"/>
              <a:gd name="connsiteY6" fmla="*/ 6858000 h 6858000"/>
              <a:gd name="connsiteX7" fmla="*/ 1137550 w 9963150"/>
              <a:gd name="connsiteY7" fmla="*/ 6821583 h 6858000"/>
              <a:gd name="connsiteX8" fmla="*/ 0 w 9963150"/>
              <a:gd name="connsiteY8" fmla="*/ 3652838 h 6858000"/>
              <a:gd name="connsiteX9" fmla="*/ 1459070 w 9963150"/>
              <a:gd name="connsiteY9" fmla="*/ 1303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963150" h="6858000">
                <a:moveTo>
                  <a:pt x="1595771" y="0"/>
                </a:moveTo>
                <a:lnTo>
                  <a:pt x="8367379" y="0"/>
                </a:lnTo>
                <a:lnTo>
                  <a:pt x="8504080" y="130333"/>
                </a:lnTo>
                <a:cubicBezTo>
                  <a:pt x="9405568" y="1031820"/>
                  <a:pt x="9963150" y="2277214"/>
                  <a:pt x="9963150" y="3652838"/>
                </a:cubicBezTo>
                <a:cubicBezTo>
                  <a:pt x="9963150" y="4856509"/>
                  <a:pt x="9536251" y="5960473"/>
                  <a:pt x="8825600" y="6821583"/>
                </a:cubicBezTo>
                <a:lnTo>
                  <a:pt x="8794055" y="6858000"/>
                </a:lnTo>
                <a:lnTo>
                  <a:pt x="1169096" y="6858000"/>
                </a:lnTo>
                <a:lnTo>
                  <a:pt x="1137550" y="6821583"/>
                </a:lnTo>
                <a:cubicBezTo>
                  <a:pt x="426899" y="5960473"/>
                  <a:pt x="0" y="4856509"/>
                  <a:pt x="0" y="3652838"/>
                </a:cubicBezTo>
                <a:cubicBezTo>
                  <a:pt x="0" y="2277214"/>
                  <a:pt x="557582" y="1031820"/>
                  <a:pt x="1459070" y="130333"/>
                </a:cubicBez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3" y="1327150"/>
            <a:ext cx="9144000" cy="2764028"/>
          </a:xfrm>
        </p:spPr>
        <p:txBody>
          <a:bodyPr anchor="ctr">
            <a:normAutofit/>
          </a:bodyPr>
          <a:lstStyle/>
          <a:p>
            <a:r>
              <a:rPr lang="en-US" spc="-1" dirty="0">
                <a:solidFill>
                  <a:srgbClr val="C00000"/>
                </a:solidFill>
                <a:latin typeface="Calibri"/>
              </a:rPr>
              <a:t>Techniques </a:t>
            </a:r>
            <a:r>
              <a:rPr lang="en-US" b="0" strike="noStrike" spc="-1" dirty="0">
                <a:solidFill>
                  <a:srgbClr val="C00000"/>
                </a:solidFill>
                <a:latin typeface="Calibri"/>
              </a:rPr>
              <a:t>for </a:t>
            </a:r>
            <a:r>
              <a:rPr lang="en-US" spc="-1" dirty="0">
                <a:solidFill>
                  <a:srgbClr val="C00000"/>
                </a:solidFill>
                <a:latin typeface="Calibri"/>
              </a:rPr>
              <a:t>N</a:t>
            </a:r>
            <a:r>
              <a:rPr lang="en-US" b="0" strike="noStrike" spc="-1" dirty="0">
                <a:solidFill>
                  <a:srgbClr val="C00000"/>
                </a:solidFill>
                <a:latin typeface="Calibri"/>
              </a:rPr>
              <a:t>etwork </a:t>
            </a:r>
            <a:r>
              <a:rPr lang="en-US" spc="-1" dirty="0">
                <a:solidFill>
                  <a:srgbClr val="C00000"/>
                </a:solidFill>
                <a:latin typeface="Calibri"/>
              </a:rPr>
              <a:t>Energy Saving in </a:t>
            </a:r>
            <a:r>
              <a:rPr lang="en-US" b="0" strike="noStrike" spc="-1" dirty="0">
                <a:solidFill>
                  <a:srgbClr val="C00000"/>
                </a:solidFill>
                <a:latin typeface="Calibri"/>
              </a:rPr>
              <a:t>5G-A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4" name="Rectangle 13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3718560" y="5524786"/>
            <a:ext cx="4754880" cy="274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5324" y="4591371"/>
            <a:ext cx="1828093" cy="76926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005570" y="283845"/>
            <a:ext cx="2065020" cy="4603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24242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+mn-cs"/>
              </a:rPr>
              <a:t>RP-243186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직사각형 2"/>
          <p:cNvSpPr/>
          <p:nvPr/>
        </p:nvSpPr>
        <p:spPr>
          <a:xfrm>
            <a:off x="193053" y="181797"/>
            <a:ext cx="7618941" cy="6451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b="1" i="1" dirty="0">
                <a:solidFill>
                  <a:srgbClr val="6B6B6B"/>
                </a:solidFill>
                <a:latin typeface="Arial" panose="02080604020202020204" pitchFamily="34" charset="0"/>
                <a:cs typeface="Arial" panose="02080604020202020204" pitchFamily="34" charset="0"/>
              </a:rPr>
              <a:t>3GPP TSG RAN Rel-20 workshop</a:t>
            </a:r>
          </a:p>
          <a:p>
            <a:endParaRPr lang="en-US" altLang="ko-KR" b="1" i="1" dirty="0">
              <a:solidFill>
                <a:srgbClr val="6B6B6B"/>
              </a:solidFill>
              <a:latin typeface="Arial" panose="02080604020202020204" pitchFamily="34" charset="0"/>
              <a:cs typeface="Arial" panose="0208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6220" y="6485999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496064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>
                <a:solidFill>
                  <a:srgbClr val="8B8B8B"/>
                </a:solidFill>
                <a:latin typeface="Calibri"/>
              </a:rPr>
              <a:t>10</a:t>
            </a:fld>
            <a:endParaRPr lang="en-IN" sz="1200" b="0" strike="noStrike" spc="-1">
              <a:latin typeface="Arial"/>
            </a:endParaRPr>
          </a:p>
        </p:txBody>
      </p:sp>
      <p:sp>
        <p:nvSpPr>
          <p:cNvPr id="87" name="CustomShape 7"/>
          <p:cNvSpPr/>
          <p:nvPr/>
        </p:nvSpPr>
        <p:spPr>
          <a:xfrm>
            <a:off x="455940" y="280941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endParaRPr lang="en-IN" sz="2800" b="0" strike="noStrike" spc="-1" dirty="0">
              <a:latin typeface="Arial"/>
            </a:endParaRPr>
          </a:p>
        </p:txBody>
      </p:sp>
      <p:sp>
        <p:nvSpPr>
          <p:cNvPr id="6" name="CustomShape 7"/>
          <p:cNvSpPr/>
          <p:nvPr/>
        </p:nvSpPr>
        <p:spPr>
          <a:xfrm>
            <a:off x="610800" y="445751"/>
            <a:ext cx="9427080" cy="857935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635">
              <a:spcBef>
                <a:spcPts val="480"/>
              </a:spcBef>
              <a:buClr>
                <a:srgbClr val="002060"/>
              </a:buClr>
              <a:buSzPct val="75000"/>
            </a:pPr>
            <a:r>
              <a:rPr lang="en-US" sz="2800" b="1" strike="noStrike" spc="-1" dirty="0">
                <a:solidFill>
                  <a:srgbClr val="C00000"/>
                </a:solidFill>
                <a:latin typeface="Calibri"/>
                <a:ea typeface="DejaVu Sans" panose="020B0603030804020204"/>
              </a:rPr>
              <a:t>Adaptation of Transmission </a:t>
            </a:r>
            <a:r>
              <a:rPr lang="en-US" sz="2800" b="1" spc="-1" dirty="0">
                <a:solidFill>
                  <a:srgbClr val="C00000"/>
                </a:solidFill>
                <a:latin typeface="Calibri"/>
                <a:ea typeface="DejaVu Sans" panose="020B0603030804020204"/>
              </a:rPr>
              <a:t>R</a:t>
            </a:r>
            <a:r>
              <a:rPr lang="en-US" sz="2800" b="1" strike="noStrike" spc="-1" dirty="0">
                <a:solidFill>
                  <a:srgbClr val="C00000"/>
                </a:solidFill>
                <a:latin typeface="Calibri"/>
                <a:ea typeface="DejaVu Sans" panose="020B0603030804020204"/>
              </a:rPr>
              <a:t>eception </a:t>
            </a:r>
            <a:r>
              <a:rPr lang="en-US" sz="2800" b="1" spc="-1" dirty="0">
                <a:solidFill>
                  <a:srgbClr val="C00000"/>
                </a:solidFill>
                <a:latin typeface="Calibri"/>
                <a:ea typeface="DejaVu Sans" panose="020B0603030804020204"/>
              </a:rPr>
              <a:t>P</a:t>
            </a:r>
            <a:r>
              <a:rPr lang="en-US" sz="2800" b="1" strike="noStrike" spc="-1" dirty="0">
                <a:solidFill>
                  <a:srgbClr val="C00000"/>
                </a:solidFill>
                <a:latin typeface="Calibri"/>
                <a:ea typeface="DejaVu Sans" panose="020B0603030804020204"/>
              </a:rPr>
              <a:t>oints</a:t>
            </a:r>
            <a:r>
              <a:rPr lang="en-US" sz="2800" b="1" strike="noStrike" spc="-1" dirty="0">
                <a:solidFill>
                  <a:srgbClr val="C00000"/>
                </a:solidFill>
                <a:latin typeface="Calibri"/>
              </a:rPr>
              <a:t>: Proposal 2</a:t>
            </a:r>
          </a:p>
        </p:txBody>
      </p:sp>
      <p:sp>
        <p:nvSpPr>
          <p:cNvPr id="7" name="CustomShape 1"/>
          <p:cNvSpPr/>
          <p:nvPr/>
        </p:nvSpPr>
        <p:spPr>
          <a:xfrm>
            <a:off x="536403" y="1456715"/>
            <a:ext cx="11044797" cy="4491489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180000" tIns="108000" rIns="90000" bIns="45000">
            <a:noAutofit/>
          </a:bodyPr>
          <a:lstStyle/>
          <a:p>
            <a:pPr marL="742950" lvl="1" indent="-28448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sz="2000" spc="-1" dirty="0">
              <a:solidFill>
                <a:srgbClr val="002060"/>
              </a:solidFill>
              <a:latin typeface="Times New Roman"/>
            </a:endParaRPr>
          </a:p>
          <a:p>
            <a:pPr marL="342900" indent="-342265"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GB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Support adaptation of the number of TRPs transmitting and/or receiving signals and channels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lang="en-GB" sz="2000" dirty="0">
                <a:latin typeface="Times New Roman" panose="02020603050405020304" pitchFamily="18" charset="0"/>
                <a:ea typeface="DengXian" panose="02010600030101010101" pitchFamily="2" charset="-122"/>
              </a:rPr>
              <a:t>Dynamic switching between single-TRP and m-TRP operation based on network condition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lang="en-GB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Procedures and </a:t>
            </a:r>
            <a:r>
              <a:rPr lang="en-GB" sz="2000" dirty="0" err="1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signaling</a:t>
            </a:r>
            <a:r>
              <a:rPr lang="en-GB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methods for adapting </a:t>
            </a:r>
            <a:r>
              <a:rPr lang="en-GB" sz="20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number of TRPs transmitting and/or receiving signals and channels</a:t>
            </a:r>
            <a:endParaRPr lang="en-GB" sz="20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342900" indent="-342265">
              <a:lnSpc>
                <a:spcPct val="100000"/>
              </a:lnSpc>
              <a:spcBef>
                <a:spcPts val="48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endParaRPr lang="en-IN" sz="2000" b="0" strike="noStrike" spc="-1" dirty="0">
              <a:latin typeface="Arial"/>
            </a:endParaRPr>
          </a:p>
          <a:p>
            <a:pPr marL="1270">
              <a:spcBef>
                <a:spcPts val="400"/>
              </a:spcBef>
              <a:buClr>
                <a:srgbClr val="000000"/>
              </a:buClr>
            </a:pPr>
            <a:endParaRPr lang="en-US" sz="2000" b="0" strike="noStrike" spc="-1" dirty="0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400"/>
              </a:spcBef>
            </a:pPr>
            <a:endParaRPr lang="en-IN" sz="20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6220" y="6485999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522568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>
                <a:solidFill>
                  <a:srgbClr val="8B8B8B"/>
                </a:solidFill>
                <a:latin typeface="Calibri"/>
              </a:rPr>
              <a:t>11</a:t>
            </a:fld>
            <a:endParaRPr lang="en-IN" sz="1200" b="0" strike="noStrike" spc="-1">
              <a:latin typeface="Arial"/>
            </a:endParaRPr>
          </a:p>
        </p:txBody>
      </p:sp>
      <p:sp>
        <p:nvSpPr>
          <p:cNvPr id="3" name="CustomShape 1"/>
          <p:cNvSpPr/>
          <p:nvPr/>
        </p:nvSpPr>
        <p:spPr>
          <a:xfrm>
            <a:off x="455940" y="807527"/>
            <a:ext cx="11401630" cy="5241624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180000" tIns="108000" rIns="90000" bIns="45000">
            <a:noAutofit/>
          </a:bodyPr>
          <a:lstStyle/>
          <a:p>
            <a:pPr marL="342900" lvl="1" indent="-342265"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US" altLang="en-GB" dirty="0">
                <a:solidFill>
                  <a:srgbClr val="002060"/>
                </a:solidFill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Rel-18 DTX/DRX adaptation support configured DTX/DRX pattern, activated by RRC or DCI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  <a:defRPr/>
            </a:pPr>
            <a:r>
              <a:rPr lang="en-US" altLang="en-GB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DTX/DRX pattern comprises start time, ON duration and periodicity 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  <a:defRPr/>
            </a:pPr>
            <a:r>
              <a:rPr lang="en-US" altLang="en-GB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This mechanism is limited to specific signals, such as PDSCH and a subset of PDCCH. 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  <a:defRPr/>
            </a:pPr>
            <a:r>
              <a:rPr lang="en-US" altLang="en-GB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DTX/DRX is not applicable to signals such as SSB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  <a:defRPr/>
            </a:pPr>
            <a:r>
              <a:rPr lang="en-US" altLang="en-GB" sz="16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Reduces sleep time of </a:t>
            </a:r>
            <a:r>
              <a:rPr lang="en-US" altLang="en-GB" sz="1600" dirty="0" err="1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gNB</a:t>
            </a:r>
            <a:r>
              <a:rPr lang="en-US" altLang="en-GB" sz="16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 and reduces NES gains</a:t>
            </a:r>
            <a:endParaRPr lang="en-GB" altLang="en-GB" sz="1600" strike="sngStrike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  <a:defRPr/>
            </a:pPr>
            <a:r>
              <a:rPr lang="en-US" altLang="en-GB" sz="16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Sparser </a:t>
            </a:r>
            <a:r>
              <a:rPr lang="en-GB" altLang="en-GB" sz="16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SSB transmission occasions occurs in </a:t>
            </a:r>
            <a:r>
              <a:rPr lang="en-US" altLang="en-GB" sz="16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time </a:t>
            </a:r>
            <a:r>
              <a:rPr lang="en-GB" altLang="en-GB" sz="16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when SSBs with longer period</a:t>
            </a:r>
            <a:r>
              <a:rPr lang="en-US" altLang="en-GB" sz="16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 are enabled impacting meaurements and performance at UE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  <a:defRPr/>
            </a:pPr>
            <a:r>
              <a:rPr lang="en-US" altLang="en-GB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Failure of DCI activating DTX/DRX adaptation results in uncertainty about DTX/DRX pattern</a:t>
            </a:r>
          </a:p>
          <a:p>
            <a:pPr marL="342900" lvl="1" indent="-342265"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endParaRPr lang="en-GB" altLang="en-GB" dirty="0">
              <a:solidFill>
                <a:srgbClr val="002060"/>
              </a:solidFill>
              <a:latin typeface="Times New Roman" panose="02020603050405020304" pitchFamily="18" charset="0"/>
              <a:ea typeface="DengXian" panose="02010600030101010101" pitchFamily="2" charset="-122"/>
              <a:sym typeface="+mn-ea"/>
            </a:endParaRPr>
          </a:p>
          <a:p>
            <a:pPr marL="342900" lvl="1" indent="-342265"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US" altLang="en-GB" dirty="0" err="1">
                <a:solidFill>
                  <a:srgbClr val="002060"/>
                </a:solidFill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Extending</a:t>
            </a:r>
            <a:r>
              <a:rPr lang="en-US" altLang="en-GB" dirty="0">
                <a:solidFill>
                  <a:srgbClr val="002060"/>
                </a:solidFill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 Cell DTX/DRX operation to cell specific signals is supported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  <a:defRPr/>
            </a:pPr>
            <a:r>
              <a:rPr lang="en-US" altLang="en-GB" dirty="0" err="1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gNB</a:t>
            </a:r>
            <a:r>
              <a:rPr lang="en-US" altLang="en-GB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 perform SSB </a:t>
            </a:r>
            <a:r>
              <a:rPr lang="en-US" altLang="en-GB" dirty="0" err="1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tranmissions</a:t>
            </a:r>
            <a:r>
              <a:rPr lang="en-US" altLang="en-GB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 with certain periodicity, only during active period of the cell DTX/DRX and no transmissions during inactive period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  <a:defRPr/>
            </a:pPr>
            <a:r>
              <a:rPr lang="en-US" altLang="en-GB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Improve flexibility, performance and NES gains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  <a:defRPr/>
            </a:pPr>
            <a:r>
              <a:rPr lang="en-US" altLang="en-GB" dirty="0"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Impact on legacy UEs can be minimized by e</a:t>
            </a:r>
            <a:r>
              <a:rPr lang="en-GB" dirty="0" err="1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nabling</a:t>
            </a:r>
            <a:r>
              <a:rPr lang="en-GB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 the technique for scenario not involving</a:t>
            </a:r>
            <a:r>
              <a:rPr lang="en-US" altLang="en-GB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 </a:t>
            </a:r>
            <a:r>
              <a:rPr lang="en-GB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legacy UEs (E.g., SSB configuration not applicable for legacy UE, </a:t>
            </a:r>
            <a:r>
              <a:rPr lang="en-US" altLang="en-GB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adaptSC</a:t>
            </a:r>
            <a:r>
              <a:rPr lang="en-GB" dirty="0" err="1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ell</a:t>
            </a:r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, etc.</a:t>
            </a:r>
            <a:r>
              <a:rPr lang="en-GB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)</a:t>
            </a:r>
            <a:endParaRPr lang="en-US" altLang="en-GB" strike="sngStrike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sz="16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IN" sz="1600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CustomShape 7"/>
          <p:cNvSpPr/>
          <p:nvPr/>
        </p:nvSpPr>
        <p:spPr>
          <a:xfrm>
            <a:off x="455940" y="73296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635">
              <a:spcBef>
                <a:spcPts val="480"/>
              </a:spcBef>
              <a:buClr>
                <a:srgbClr val="002060"/>
              </a:buClr>
              <a:buSzPct val="75000"/>
            </a:pPr>
            <a:r>
              <a:rPr lang="en-US" sz="2800" spc="-1" dirty="0">
                <a:solidFill>
                  <a:srgbClr val="C00000"/>
                </a:solidFill>
                <a:latin typeface="Calibri"/>
              </a:rPr>
              <a:t>Enhancements for DTX/DRX Adaptation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6220" y="6485999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522568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>
                <a:solidFill>
                  <a:srgbClr val="8B8B8B"/>
                </a:solidFill>
                <a:latin typeface="Calibri"/>
              </a:rPr>
              <a:t>12</a:t>
            </a:fld>
            <a:endParaRPr lang="en-IN" sz="1200" b="0" strike="noStrike" spc="-1">
              <a:latin typeface="Arial"/>
            </a:endParaRPr>
          </a:p>
        </p:txBody>
      </p:sp>
      <p:sp>
        <p:nvSpPr>
          <p:cNvPr id="3" name="CustomShape 1"/>
          <p:cNvSpPr/>
          <p:nvPr/>
        </p:nvSpPr>
        <p:spPr>
          <a:xfrm>
            <a:off x="455930" y="1285240"/>
            <a:ext cx="10954192" cy="5237328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180000" tIns="108000" rIns="90000" bIns="45000">
            <a:noAutofit/>
          </a:bodyPr>
          <a:lstStyle/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altLang="en-GB" sz="2000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sz="2000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lvl="1" indent="-342265">
              <a:spcBef>
                <a:spcPts val="48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  <a:defRPr/>
            </a:pPr>
            <a:endParaRPr lang="en-US" altLang="en-GB" sz="2000" spc="-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GB" sz="2000" dirty="0">
              <a:effectLst/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altLang="en-GB" sz="2000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altLang="en-GB" sz="2000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altLang="en-GB" sz="2000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sz="20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IN" sz="2000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ustomShape 7"/>
          <p:cNvSpPr/>
          <p:nvPr/>
        </p:nvSpPr>
        <p:spPr>
          <a:xfrm>
            <a:off x="455940" y="552428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635">
              <a:spcBef>
                <a:spcPts val="480"/>
              </a:spcBef>
              <a:buClr>
                <a:srgbClr val="002060"/>
              </a:buClr>
              <a:buSzPct val="75000"/>
            </a:pPr>
            <a:r>
              <a:rPr lang="en-US" sz="2800" spc="-1" dirty="0">
                <a:solidFill>
                  <a:srgbClr val="C00000"/>
                </a:solidFill>
                <a:latin typeface="Calibri"/>
              </a:rPr>
              <a:t>Enhancements for DTX/DRX Adaptation: Proposal 3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90574" y="1722783"/>
            <a:ext cx="10084904" cy="25032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None/>
            </a:pPr>
            <a:r>
              <a:rPr lang="en-GB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The Rel. </a:t>
            </a:r>
            <a:r>
              <a:rPr lang="en-US" altLang="en-GB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20 </a:t>
            </a:r>
            <a:r>
              <a:rPr lang="en-GB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WI phase should consider following</a:t>
            </a:r>
            <a:r>
              <a:rPr lang="en-GB" sz="2000" dirty="0">
                <a:solidFill>
                  <a:srgbClr val="002060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 enhancements for cell DTX/DRX mechanism</a:t>
            </a:r>
            <a:r>
              <a:rPr lang="en-US" altLang="en-GB" sz="2000" dirty="0">
                <a:solidFill>
                  <a:srgbClr val="002060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endParaRPr lang="en-GB" sz="2000" dirty="0">
              <a:solidFill>
                <a:srgbClr val="002060"/>
              </a:solidFill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altLang="en-GB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Extending Cell DTX/DRX operation to include mandatory  cell specific signals 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altLang="en-GB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Transmission of SSBs with certain periodicities within active period of cell DTX and no transmission in non active period</a:t>
            </a:r>
            <a:endParaRPr lang="en-GB" sz="2000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Procedures and signaling methods for adapting </a:t>
            </a:r>
            <a:r>
              <a:rPr lang="en-US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SSBs based on cell DTX</a:t>
            </a:r>
            <a:endParaRPr lang="en-GB" sz="2000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GB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Increasing reliability of activation/deactivation of DTX/DRX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altLang="en-GB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Impacts on specification</a:t>
            </a:r>
            <a:endParaRPr lang="en-GB" sz="2000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6220" y="6485999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522568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>
                <a:solidFill>
                  <a:srgbClr val="8B8B8B"/>
                </a:solidFill>
                <a:latin typeface="Calibri"/>
              </a:rPr>
              <a:t>13</a:t>
            </a:fld>
            <a:endParaRPr lang="en-IN" sz="1200" b="0" strike="noStrike" spc="-1">
              <a:latin typeface="Arial"/>
            </a:endParaRPr>
          </a:p>
        </p:txBody>
      </p:sp>
      <p:sp>
        <p:nvSpPr>
          <p:cNvPr id="3" name="CustomShape 1"/>
          <p:cNvSpPr/>
          <p:nvPr/>
        </p:nvSpPr>
        <p:spPr>
          <a:xfrm>
            <a:off x="455930" y="1226820"/>
            <a:ext cx="11401425" cy="4827905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180000" tIns="108000" rIns="90000" bIns="45000">
            <a:noAutofit/>
          </a:bodyPr>
          <a:lstStyle/>
          <a:p>
            <a:pPr marL="342900" lvl="1" indent="-342265"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US" altLang="en-GB" sz="2000" dirty="0">
                <a:solidFill>
                  <a:srgbClr val="002060"/>
                </a:solidFill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Rel-18 WI on spatial/power adaptation focused on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lang="en-US" altLang="en-GB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adapting antenna elements and/or power for PDSCH transmissions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lang="en-US" altLang="en-GB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Measurement and reporting framework for determining the adaptation pattern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endParaRPr lang="en-US" altLang="en-GB" sz="2000" dirty="0">
              <a:solidFill>
                <a:srgbClr val="002060"/>
              </a:solidFill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lang="en-US" altLang="en-GB" sz="2000" dirty="0">
                <a:solidFill>
                  <a:srgbClr val="002060"/>
                </a:solidFill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Spatial/power adaptation impacts BFR procedure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lang="en-US" altLang="en-GB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Best beam is selected using measurements on CSI-RS and configured threshold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lang="en-US" altLang="en-GB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PDSCH is to be transmitted using different spatial/power configuration compared to CSI-RS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lang="en-US" altLang="en-GB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Measurements on CSI-RS w/o adaptation satisfy the threshold whereas the PDSCH may not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lang="en-US" altLang="en-GB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Performance of the selected beam may not be the best for PDSCH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endParaRPr lang="en-US" altLang="en-GB" sz="2000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sz="20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IN" sz="2000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CustomShape 7"/>
          <p:cNvSpPr/>
          <p:nvPr/>
        </p:nvSpPr>
        <p:spPr>
          <a:xfrm>
            <a:off x="455940" y="140420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635">
              <a:spcBef>
                <a:spcPts val="480"/>
              </a:spcBef>
              <a:buClr>
                <a:srgbClr val="002060"/>
              </a:buClr>
              <a:buSzPct val="75000"/>
            </a:pPr>
            <a:r>
              <a:rPr lang="en-US" sz="2800" spc="-1" dirty="0">
                <a:solidFill>
                  <a:srgbClr val="C00000"/>
                </a:solidFill>
                <a:latin typeface="Calibri"/>
              </a:rPr>
              <a:t>Enhancements for Spatial/power domain adaptation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6220" y="6485999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496064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>
                <a:solidFill>
                  <a:srgbClr val="8B8B8B"/>
                </a:solidFill>
                <a:latin typeface="Calibri"/>
              </a:rPr>
              <a:t>14</a:t>
            </a:fld>
            <a:endParaRPr lang="en-IN" sz="1200" b="0" strike="noStrike" spc="-1">
              <a:latin typeface="Arial"/>
            </a:endParaRPr>
          </a:p>
        </p:txBody>
      </p:sp>
      <p:sp>
        <p:nvSpPr>
          <p:cNvPr id="3" name="CustomShape 1"/>
          <p:cNvSpPr/>
          <p:nvPr/>
        </p:nvSpPr>
        <p:spPr>
          <a:xfrm>
            <a:off x="455930" y="1152940"/>
            <a:ext cx="11280140" cy="5161556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180000" tIns="108000" rIns="90000" bIns="45000">
            <a:noAutofit/>
          </a:bodyPr>
          <a:lstStyle/>
          <a:p>
            <a:pPr marL="342900" indent="-342265">
              <a:spcBef>
                <a:spcPts val="48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  <a:defRPr/>
            </a:pPr>
            <a:r>
              <a:rPr lang="en-US" altLang="en-GB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Rel-18 spatial and power adaptation increases UL resource consumption and UE power consumption 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altLang="en-GB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Transmission of multiple CSI reports corresponding to various adaptation patterns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altLang="en-GB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UE reports configured CSI report quantity for all adaptation patterns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altLang="en-GB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Increase the measurement complexity, CSI payload and reporting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altLang="en-GB" sz="2000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indent="-342265">
              <a:spcBef>
                <a:spcPts val="48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  <a:defRPr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Enhancements to simplify CSI report framework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altLang="en-GB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Configured CSI report quantity can be redundant across the adaptation patterns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altLang="en-GB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Enhancements to avoid redundancy in reporting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altLang="en-GB" sz="2000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lvl="1" indent="-342265">
              <a:spcBef>
                <a:spcPts val="48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  <a:defRPr/>
            </a:pPr>
            <a:r>
              <a:rPr lang="en-US" altLang="en-GB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Rel-18 WI also dropped following aspects of spatial and power adaptation due to time constraints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altLang="en-GB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Enhancements for CSI report payload reduction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altLang="en-GB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Enhancements for BFR procedure</a:t>
            </a:r>
          </a:p>
          <a:p>
            <a:pPr marL="458470" lvl="1" indent="0">
              <a:spcBef>
                <a:spcPts val="400"/>
              </a:spcBef>
              <a:buClr>
                <a:srgbClr val="000000"/>
              </a:buClr>
              <a:buFont typeface="Calibri"/>
              <a:buNone/>
            </a:pPr>
            <a:endParaRPr lang="en-US" sz="2000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IN" sz="2000" b="0" strike="noStrike" spc="-1" dirty="0">
              <a:latin typeface="Arial"/>
            </a:endParaRPr>
          </a:p>
        </p:txBody>
      </p:sp>
      <p:sp>
        <p:nvSpPr>
          <p:cNvPr id="4" name="CustomShape 7"/>
          <p:cNvSpPr/>
          <p:nvPr/>
        </p:nvSpPr>
        <p:spPr>
          <a:xfrm>
            <a:off x="455940" y="333949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635">
              <a:spcBef>
                <a:spcPts val="480"/>
              </a:spcBef>
              <a:buClr>
                <a:srgbClr val="002060"/>
              </a:buClr>
              <a:buSzPct val="75000"/>
            </a:pPr>
            <a:r>
              <a:rPr lang="en-US" sz="2800" spc="-1" dirty="0">
                <a:solidFill>
                  <a:srgbClr val="C00000"/>
                </a:solidFill>
                <a:latin typeface="Calibri"/>
              </a:rPr>
              <a:t>Enhancements for Spatial/power domain adaptation contd..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6220" y="6485999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522568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>
                <a:solidFill>
                  <a:srgbClr val="8B8B8B"/>
                </a:solidFill>
                <a:latin typeface="Calibri"/>
              </a:rPr>
              <a:t>15</a:t>
            </a:fld>
            <a:endParaRPr lang="en-IN" sz="1200" b="0" strike="noStrike" spc="-1">
              <a:latin typeface="Arial"/>
            </a:endParaRPr>
          </a:p>
        </p:txBody>
      </p:sp>
      <p:sp>
        <p:nvSpPr>
          <p:cNvPr id="3" name="CustomShape 1"/>
          <p:cNvSpPr/>
          <p:nvPr/>
        </p:nvSpPr>
        <p:spPr>
          <a:xfrm>
            <a:off x="455930" y="1285240"/>
            <a:ext cx="10954192" cy="5237328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180000" tIns="108000" rIns="90000" bIns="45000">
            <a:noAutofit/>
          </a:bodyPr>
          <a:lstStyle/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altLang="en-GB" sz="2000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lvl="1" indent="-342265"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Rel. 20 should consider the following enhancements for spatial and power domain adaptations 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z="20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Enhancements for </a:t>
            </a:r>
            <a:r>
              <a:rPr lang="en-US" altLang="en-GB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BFR procedure to support spatial and power domain adaptations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altLang="en-GB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Dynamic adaptation of threshold for beam selection based on adaptation pattern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  <a:defRPr/>
            </a:pPr>
            <a:r>
              <a:rPr lang="en-US" altLang="en-GB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Methods to simplify the CSI reporting framework for NES adaptation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  <a:defRPr/>
            </a:pPr>
            <a:r>
              <a:rPr lang="en-US" altLang="en-GB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CSI compression using correlation among various CSI report quantities for various adaptation patterns</a:t>
            </a:r>
            <a:endParaRPr lang="en-GB" sz="2000" dirty="0">
              <a:effectLst/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altLang="en-GB" sz="2000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altLang="en-GB" sz="2000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altLang="en-GB" sz="2000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sz="20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IN" sz="2000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CustomShape 7"/>
          <p:cNvSpPr/>
          <p:nvPr/>
        </p:nvSpPr>
        <p:spPr>
          <a:xfrm>
            <a:off x="548705" y="439266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635">
              <a:spcBef>
                <a:spcPts val="480"/>
              </a:spcBef>
              <a:buClr>
                <a:srgbClr val="002060"/>
              </a:buClr>
              <a:buSzPct val="75000"/>
            </a:pPr>
            <a:r>
              <a:rPr lang="en-US" sz="2800" spc="-1" dirty="0">
                <a:solidFill>
                  <a:srgbClr val="C00000"/>
                </a:solidFill>
                <a:latin typeface="Calibri"/>
                <a:sym typeface="+mn-ea"/>
              </a:rPr>
              <a:t>Enhancements of BFR procedure for Spatial/power domain adaptation: </a:t>
            </a:r>
            <a:r>
              <a:rPr lang="en-US" sz="2800" spc="-1" dirty="0">
                <a:solidFill>
                  <a:srgbClr val="C00000"/>
                </a:solidFill>
                <a:latin typeface="Calibri"/>
              </a:rPr>
              <a:t>Proposal 4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6220" y="6485999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496064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>
                <a:solidFill>
                  <a:srgbClr val="8B8B8B"/>
                </a:solidFill>
                <a:latin typeface="Calibri"/>
              </a:rPr>
              <a:t>16</a:t>
            </a:fld>
            <a:endParaRPr lang="en-IN" sz="1200" b="0" strike="noStrike" spc="-1">
              <a:latin typeface="Arial"/>
            </a:endParaRPr>
          </a:p>
        </p:txBody>
      </p:sp>
      <p:sp>
        <p:nvSpPr>
          <p:cNvPr id="87" name="CustomShape 7"/>
          <p:cNvSpPr/>
          <p:nvPr/>
        </p:nvSpPr>
        <p:spPr>
          <a:xfrm>
            <a:off x="334440" y="169195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2800" b="0" strike="noStrike" spc="-1" dirty="0">
                <a:solidFill>
                  <a:srgbClr val="C00000"/>
                </a:solidFill>
                <a:latin typeface="Calibri"/>
                <a:ea typeface="DejaVu Sans" panose="020B0603030804020204"/>
              </a:rPr>
              <a:t>Summary </a:t>
            </a:r>
            <a:endParaRPr lang="en-IN" sz="2800" b="0" strike="noStrike" spc="-1" dirty="0">
              <a:latin typeface="Arial"/>
            </a:endParaRPr>
          </a:p>
        </p:txBody>
      </p:sp>
      <p:sp>
        <p:nvSpPr>
          <p:cNvPr id="2" name="CustomShape 1"/>
          <p:cNvSpPr/>
          <p:nvPr/>
        </p:nvSpPr>
        <p:spPr>
          <a:xfrm>
            <a:off x="485140" y="1471930"/>
            <a:ext cx="5793740" cy="459613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180000" tIns="108000" rIns="90000" bIns="45000">
            <a:noAutofit/>
          </a:bodyPr>
          <a:lstStyle/>
          <a:p>
            <a:pPr marL="342900" indent="-342265">
              <a:lnSpc>
                <a:spcPct val="100000"/>
              </a:lnSpc>
              <a:spcBef>
                <a:spcPts val="48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US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Extend Rel. 19 SSB time domain adaptations to beam(s) within an SSB burst</a:t>
            </a:r>
            <a:endParaRPr lang="en-US" b="0" strike="noStrike" spc="-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Adapt different </a:t>
            </a:r>
            <a:r>
              <a:rPr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number of transmitted SSBs for the SSB patterns with lower and higher periodicities</a:t>
            </a:r>
            <a:endParaRPr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Procedures and signaling methods for extending SSB adaptations to beam(s) within an SSB burst</a:t>
            </a:r>
            <a:endParaRPr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342265"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endParaRPr lang="en-GB" dirty="0">
              <a:solidFill>
                <a:srgbClr val="002060"/>
              </a:solidFill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342900" indent="-342265"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GB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Support adaptation of the number of TRPs transmitting and/or receiving signals and channels</a:t>
            </a:r>
            <a:endParaRPr lang="en-GB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Dynamic switching between single-TRP and m-TRP operation 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Procedures and </a:t>
            </a:r>
            <a:r>
              <a:rPr lang="en-GB" dirty="0" err="1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signaling</a:t>
            </a:r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 methods for adapting </a:t>
            </a:r>
            <a:r>
              <a:rPr lang="en-GB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number of TRPs</a:t>
            </a:r>
            <a:endParaRPr lang="en-GB" dirty="0">
              <a:effectLst/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1657350" lvl="3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657350" lvl="3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400"/>
              </a:spcBef>
            </a:pPr>
            <a:endParaRPr lang="en-IN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74765" y="1584960"/>
            <a:ext cx="5383530" cy="4369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" lvl="0" indent="0">
              <a:spcBef>
                <a:spcPts val="400"/>
              </a:spcBef>
              <a:buClr>
                <a:srgbClr val="000000"/>
              </a:buClr>
              <a:buFont typeface="Calibri"/>
              <a:buNone/>
            </a:pPr>
            <a:r>
              <a:rPr lang="en-GB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The Rel. </a:t>
            </a:r>
            <a:r>
              <a:rPr lang="en-US" altLang="en-GB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20 </a:t>
            </a:r>
            <a:r>
              <a:rPr lang="en-GB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WI phase should consider following</a:t>
            </a:r>
            <a:r>
              <a:rPr lang="en-GB" dirty="0">
                <a:solidFill>
                  <a:srgbClr val="002060"/>
                </a:solidFill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 enhancements for cell DTX/DRX mechanism</a:t>
            </a:r>
            <a:r>
              <a:rPr lang="en-US" altLang="en-GB" dirty="0">
                <a:solidFill>
                  <a:srgbClr val="002060"/>
                </a:solidFill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 </a:t>
            </a:r>
            <a:endParaRPr lang="en-GB" dirty="0">
              <a:solidFill>
                <a:srgbClr val="002060"/>
              </a:solidFill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altLang="en-GB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Extending Cell DTX/DRX operation to include mandatory cell specific signals </a:t>
            </a:r>
            <a:endParaRPr lang="en-GB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Procedures and signaling methods for adapting </a:t>
            </a:r>
            <a:r>
              <a:rPr lang="en-US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SSBs based on cell DTX</a:t>
            </a:r>
            <a:endParaRPr sz="1800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915670" lvl="2" indent="0">
              <a:spcBef>
                <a:spcPts val="400"/>
              </a:spcBef>
              <a:buClr>
                <a:srgbClr val="000000"/>
              </a:buClr>
              <a:buFont typeface="Calibri"/>
              <a:buNone/>
            </a:pPr>
            <a:endParaRPr lang="en-GB" dirty="0">
              <a:solidFill>
                <a:srgbClr val="002060"/>
              </a:solidFill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342900" lvl="1" indent="-342265"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GB" sz="2000" dirty="0">
                <a:solidFill>
                  <a:srgbClr val="002060"/>
                </a:solidFill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Rel. 20 should consider the following enhancements for spatial and power domain adaptations 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sz="18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Enhancements for BFR procedure 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  <a:defRPr/>
            </a:pPr>
            <a:r>
              <a:rPr sz="18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Methods to simplify the CSI reporting framework</a:t>
            </a:r>
            <a:endParaRPr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4645" y="767080"/>
            <a:ext cx="90112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Following NES </a:t>
            </a:r>
            <a:r>
              <a:rPr lang="en-US" b="0" strike="noStrike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techniques are supported for WI phase in 5G-A in Rel. 20</a:t>
            </a: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6220" y="6485999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496064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>
                <a:solidFill>
                  <a:srgbClr val="8B8B8B"/>
                </a:solidFill>
                <a:latin typeface="Calibri"/>
              </a:rPr>
              <a:t>17</a:t>
            </a:fld>
            <a:endParaRPr lang="en-IN" sz="1200" b="0" strike="noStrike" spc="-1">
              <a:latin typeface="Arial"/>
            </a:endParaRPr>
          </a:p>
        </p:txBody>
      </p:sp>
      <p:sp>
        <p:nvSpPr>
          <p:cNvPr id="87" name="CustomShape 7"/>
          <p:cNvSpPr/>
          <p:nvPr/>
        </p:nvSpPr>
        <p:spPr>
          <a:xfrm>
            <a:off x="3317875" y="2756535"/>
            <a:ext cx="4476750" cy="672465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5400" b="0" strike="noStrike" spc="-1" dirty="0">
                <a:solidFill>
                  <a:srgbClr val="002060"/>
                </a:solidFill>
                <a:latin typeface="Times New Roman" panose="02020603050405020304" pitchFamily="18" charset="0"/>
                <a:ea typeface="DejaVu Sans" panose="020B0603030804020204"/>
                <a:cs typeface="Times New Roman" panose="02020603050405020304" pitchFamily="18" charset="0"/>
              </a:rPr>
              <a:t>Thank You</a:t>
            </a:r>
            <a:endParaRPr lang="en-IN" sz="5400" b="0" strike="noStrike" spc="-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6220" y="6485999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522568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>
                <a:solidFill>
                  <a:srgbClr val="8B8B8B"/>
                </a:solidFill>
                <a:latin typeface="Calibri"/>
              </a:rPr>
              <a:t>2</a:t>
            </a:fld>
            <a:endParaRPr lang="en-IN" sz="1200" b="0" strike="noStrike" spc="-1">
              <a:latin typeface="Arial"/>
            </a:endParaRPr>
          </a:p>
        </p:txBody>
      </p:sp>
      <p:sp>
        <p:nvSpPr>
          <p:cNvPr id="87" name="CustomShape 7"/>
          <p:cNvSpPr/>
          <p:nvPr/>
        </p:nvSpPr>
        <p:spPr>
          <a:xfrm>
            <a:off x="455940" y="257339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2800" b="0" strike="noStrike" spc="-1" dirty="0">
                <a:solidFill>
                  <a:srgbClr val="C00000"/>
                </a:solidFill>
                <a:latin typeface="Calibri"/>
                <a:ea typeface="DejaVu Sans" panose="020B0603030804020204"/>
              </a:rPr>
              <a:t>Introduction</a:t>
            </a:r>
            <a:endParaRPr lang="en-IN" sz="2800" b="0" strike="noStrike" spc="-1" dirty="0">
              <a:latin typeface="Arial"/>
            </a:endParaRPr>
          </a:p>
        </p:txBody>
      </p:sp>
      <p:sp>
        <p:nvSpPr>
          <p:cNvPr id="3" name="CustomShape 1"/>
          <p:cNvSpPr/>
          <p:nvPr/>
        </p:nvSpPr>
        <p:spPr>
          <a:xfrm>
            <a:off x="455940" y="983577"/>
            <a:ext cx="11125260" cy="5112424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180000" tIns="108000" rIns="90000" bIns="45000">
            <a:noAutofit/>
          </a:bodyPr>
          <a:lstStyle/>
          <a:p>
            <a:pPr marL="342900" indent="-342265">
              <a:lnSpc>
                <a:spcPct val="100000"/>
              </a:lnSpc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US" sz="2000" b="0" strike="noStrike" spc="-1" dirty="0">
                <a:solidFill>
                  <a:srgbClr val="002060"/>
                </a:solidFill>
                <a:latin typeface="Times New Roman"/>
              </a:rPr>
              <a:t>Adapting the </a:t>
            </a:r>
            <a:r>
              <a:rPr lang="en-US" sz="2000" spc="-1" dirty="0">
                <a:solidFill>
                  <a:srgbClr val="002060"/>
                </a:solidFill>
                <a:latin typeface="Times New Roman"/>
              </a:rPr>
              <a:t>transmission/reception procedures at </a:t>
            </a:r>
            <a:r>
              <a:rPr lang="en-US" sz="2000" b="0" strike="noStrike" spc="-1" dirty="0" err="1">
                <a:solidFill>
                  <a:srgbClr val="002060"/>
                </a:solidFill>
                <a:latin typeface="Times New Roman"/>
              </a:rPr>
              <a:t>gNB</a:t>
            </a:r>
            <a:r>
              <a:rPr lang="en-US" sz="2000" b="0" strike="noStrike" spc="-1" dirty="0">
                <a:solidFill>
                  <a:srgbClr val="002060"/>
                </a:solidFill>
                <a:latin typeface="Times New Roman"/>
              </a:rPr>
              <a:t> to reduce energy consumption</a:t>
            </a:r>
            <a:endParaRPr lang="en-IN" sz="2000" b="0" strike="noStrike" spc="-1" dirty="0">
              <a:latin typeface="Arial"/>
            </a:endParaRP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lang="en-IN" sz="2000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Based on traffic condition, UE feedback/assistance information, etc. </a:t>
            </a:r>
          </a:p>
          <a:p>
            <a:pPr marL="342900" indent="-342265"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endParaRPr lang="en-IN" sz="2000" spc="-1" dirty="0">
              <a:solidFill>
                <a:srgbClr val="002060"/>
              </a:solidFill>
              <a:latin typeface="Times New Roman"/>
            </a:endParaRPr>
          </a:p>
          <a:p>
            <a:pPr marL="342900" indent="-342265"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IN" sz="2000" spc="-1" dirty="0">
                <a:solidFill>
                  <a:srgbClr val="002060"/>
                </a:solidFill>
                <a:latin typeface="Times New Roman"/>
              </a:rPr>
              <a:t>Motivation: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lang="en-IN" sz="2000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Reduce energy consumption of network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lang="en-IN" sz="2000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Reduce operational cost and environmental impacts</a:t>
            </a:r>
          </a:p>
          <a:p>
            <a:pPr marL="342900" indent="-342265">
              <a:lnSpc>
                <a:spcPct val="100000"/>
              </a:lnSpc>
              <a:spcBef>
                <a:spcPts val="48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endParaRPr lang="en-US" sz="2000" b="0" strike="noStrike" spc="-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265">
              <a:lnSpc>
                <a:spcPct val="100000"/>
              </a:lnSpc>
              <a:spcBef>
                <a:spcPts val="48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US" sz="2000" b="0" strike="noStrike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Rel. 18 studied various energy saving techniques in time, frequency, spatial and power domains</a:t>
            </a:r>
          </a:p>
          <a:p>
            <a:pPr marL="742950" lvl="1" indent="-28448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z="2000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Defined evaluation procedure, metrics and KPIs</a:t>
            </a:r>
          </a:p>
          <a:p>
            <a:pPr marL="742950" lvl="1" indent="-28448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z="2000" b="0" strike="noStrike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Analyzed various energy saving techniques in terms of </a:t>
            </a:r>
            <a:r>
              <a:rPr lang="en-US" sz="2000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Energy saving gains, effect on</a:t>
            </a:r>
            <a:r>
              <a:rPr lang="en-US" sz="2000" b="0" strike="noStrike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legacy operation and </a:t>
            </a:r>
            <a:r>
              <a:rPr lang="en-US" sz="2000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specification impacts.</a:t>
            </a:r>
            <a:endParaRPr lang="en-US" sz="2000" b="0" strike="noStrike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448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sz="2000" spc="-1" dirty="0">
              <a:solidFill>
                <a:srgbClr val="002060"/>
              </a:solidFill>
              <a:latin typeface="Times New Roman"/>
            </a:endParaRPr>
          </a:p>
          <a:p>
            <a:pPr marL="342900" indent="-342265"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IN" sz="2000" spc="-1" dirty="0">
                <a:solidFill>
                  <a:srgbClr val="002060"/>
                </a:solidFill>
                <a:latin typeface="Times New Roman"/>
              </a:rPr>
              <a:t>The outcome of the study is captured in TR 38.864</a:t>
            </a:r>
          </a:p>
          <a:p>
            <a:pPr marL="457835" lvl="1">
              <a:lnSpc>
                <a:spcPct val="100000"/>
              </a:lnSpc>
              <a:spcBef>
                <a:spcPts val="400"/>
              </a:spcBef>
              <a:buClr>
                <a:srgbClr val="002060"/>
              </a:buClr>
              <a:buSzPct val="75000"/>
            </a:pPr>
            <a:endParaRPr lang="en-IN" sz="2000" b="0" strike="noStrike" spc="-1" dirty="0">
              <a:latin typeface="Arial"/>
            </a:endParaRPr>
          </a:p>
          <a:p>
            <a:pPr marL="342900" indent="-342265">
              <a:lnSpc>
                <a:spcPct val="100000"/>
              </a:lnSpc>
              <a:spcBef>
                <a:spcPts val="48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endParaRPr lang="en-IN" sz="2000" b="0" strike="noStrike" spc="-1" dirty="0">
              <a:latin typeface="Arial"/>
            </a:endParaRPr>
          </a:p>
          <a:p>
            <a:pPr marL="285750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sz="2000" b="0" strike="noStrike" spc="-1" dirty="0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400"/>
              </a:spcBef>
            </a:pPr>
            <a:endParaRPr lang="en-IN" sz="20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6220" y="6485999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496064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>
                <a:solidFill>
                  <a:srgbClr val="8B8B8B"/>
                </a:solidFill>
                <a:latin typeface="Calibri"/>
              </a:rPr>
              <a:t>3</a:t>
            </a:fld>
            <a:endParaRPr lang="en-IN" sz="1200" b="0" strike="noStrike" spc="-1">
              <a:latin typeface="Arial"/>
            </a:endParaRPr>
          </a:p>
        </p:txBody>
      </p:sp>
      <p:sp>
        <p:nvSpPr>
          <p:cNvPr id="87" name="CustomShape 7"/>
          <p:cNvSpPr/>
          <p:nvPr/>
        </p:nvSpPr>
        <p:spPr>
          <a:xfrm>
            <a:off x="455940" y="280941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2800" b="0" strike="noStrike" spc="-1" dirty="0">
                <a:solidFill>
                  <a:srgbClr val="C00000"/>
                </a:solidFill>
                <a:latin typeface="Calibri"/>
                <a:ea typeface="DejaVu Sans" panose="020B0603030804020204"/>
              </a:rPr>
              <a:t>State of art</a:t>
            </a:r>
            <a:endParaRPr lang="en-IN" sz="2800" b="0" strike="noStrike" spc="-1" dirty="0">
              <a:latin typeface="Arial"/>
            </a:endParaRPr>
          </a:p>
        </p:txBody>
      </p:sp>
      <p:sp>
        <p:nvSpPr>
          <p:cNvPr id="3" name="CustomShape 1"/>
          <p:cNvSpPr/>
          <p:nvPr/>
        </p:nvSpPr>
        <p:spPr>
          <a:xfrm>
            <a:off x="455940" y="953421"/>
            <a:ext cx="11280120" cy="5506059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180000" tIns="108000" rIns="90000" bIns="45000">
            <a:noAutofit/>
          </a:bodyPr>
          <a:lstStyle/>
          <a:p>
            <a:pPr marL="342900" indent="-342265">
              <a:lnSpc>
                <a:spcPct val="100000"/>
              </a:lnSpc>
              <a:spcBef>
                <a:spcPts val="48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US" b="0" strike="noStrike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Rel. 18 </a:t>
            </a:r>
            <a:r>
              <a:rPr lang="en-US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 focused on</a:t>
            </a:r>
            <a:endParaRPr lang="en-US" b="0" strike="noStrike" spc="-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Adaptation of DTX/DRX pattern for </a:t>
            </a:r>
            <a:r>
              <a:rPr lang="en-US" spc="-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gNB</a:t>
            </a:r>
            <a:r>
              <a:rPr lang="en-US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(Technique A-4)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Configuration and activation/deactivation of DTX/DRX pattern 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Impact on various signals/channels and UE behavior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Adaptation of spatial elements (Technique C-1)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Port adaptation and </a:t>
            </a:r>
            <a:r>
              <a:rPr lang="en-US" spc="-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TxRu</a:t>
            </a:r>
            <a:r>
              <a:rPr lang="en-US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adaptation 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Procedures and Configuration for determining the adaptation pattern</a:t>
            </a:r>
          </a:p>
          <a:p>
            <a:pPr marL="1657350" lvl="3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Impacts on CSI-RS measurement and reporting framework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Signaling exchanges and UE behavior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Power adaptation (Technique D-1)</a:t>
            </a:r>
            <a:endParaRPr lang="en-US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Procedures and Configuration for determining the adaptation pattern </a:t>
            </a:r>
          </a:p>
          <a:p>
            <a:pPr marL="1657350" lvl="3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Impacts on CSI-RS measurement and reporting </a:t>
            </a:r>
            <a:r>
              <a:rPr lang="en-US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framework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Signaling </a:t>
            </a:r>
            <a:r>
              <a:rPr lang="en-US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exchanges </a:t>
            </a:r>
            <a:r>
              <a:rPr lang="en-US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and UE behavior</a:t>
            </a:r>
            <a:endParaRPr lang="en-US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IN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6220" y="6485999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496064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>
                <a:solidFill>
                  <a:srgbClr val="8B8B8B"/>
                </a:solidFill>
                <a:latin typeface="Calibri"/>
              </a:rPr>
              <a:t>4</a:t>
            </a:fld>
            <a:endParaRPr lang="en-IN" sz="1200" b="0" strike="noStrike" spc="-1">
              <a:latin typeface="Arial"/>
            </a:endParaRPr>
          </a:p>
        </p:txBody>
      </p:sp>
      <p:sp>
        <p:nvSpPr>
          <p:cNvPr id="87" name="CustomShape 7"/>
          <p:cNvSpPr/>
          <p:nvPr/>
        </p:nvSpPr>
        <p:spPr>
          <a:xfrm>
            <a:off x="455940" y="280941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2800" b="0" strike="noStrike" spc="-1" dirty="0">
                <a:solidFill>
                  <a:srgbClr val="C00000"/>
                </a:solidFill>
                <a:latin typeface="Calibri"/>
                <a:ea typeface="DejaVu Sans" panose="020B0603030804020204"/>
              </a:rPr>
              <a:t>State of art cont’d…</a:t>
            </a:r>
            <a:endParaRPr lang="en-IN" sz="2800" b="0" strike="noStrike" spc="-1" dirty="0">
              <a:latin typeface="Arial"/>
            </a:endParaRPr>
          </a:p>
        </p:txBody>
      </p:sp>
      <p:sp>
        <p:nvSpPr>
          <p:cNvPr id="3" name="CustomShape 1"/>
          <p:cNvSpPr/>
          <p:nvPr/>
        </p:nvSpPr>
        <p:spPr>
          <a:xfrm>
            <a:off x="455940" y="953421"/>
            <a:ext cx="11280120" cy="5506059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180000" tIns="108000" rIns="90000" bIns="45000">
            <a:noAutofit/>
          </a:bodyPr>
          <a:lstStyle/>
          <a:p>
            <a:pPr marL="342900" indent="-342265">
              <a:lnSpc>
                <a:spcPct val="100000"/>
              </a:lnSpc>
              <a:spcBef>
                <a:spcPts val="48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US" b="0" strike="noStrike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Rel. 19 </a:t>
            </a:r>
            <a:r>
              <a:rPr lang="en-US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 focused on</a:t>
            </a:r>
            <a:endParaRPr lang="en-US" b="0" strike="noStrike" spc="-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Adaptation of SSB and PRACH in time domain 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Dynamic adjustment of the SSB burst transmission periodicity for </a:t>
            </a:r>
            <a:r>
              <a:rPr lang="en-US" dirty="0" err="1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Scell</a:t>
            </a:r>
            <a:r>
              <a:rPr lang="en-US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based on network conditions</a:t>
            </a:r>
            <a:endParaRPr lang="en-US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PRACH adaptations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GB" sz="1800" dirty="0">
                <a:effectLst/>
                <a:latin typeface="Times New Roman" panose="02020603050405020304" pitchFamily="18" charset="0"/>
                <a:ea typeface="SimSun" pitchFamily="2" charset="-122"/>
              </a:rPr>
              <a:t>On-demand SSB </a:t>
            </a:r>
            <a:r>
              <a:rPr lang="en-GB" sz="1800" dirty="0" err="1">
                <a:effectLst/>
                <a:latin typeface="Times New Roman" panose="02020603050405020304" pitchFamily="18" charset="0"/>
                <a:ea typeface="SimSun" pitchFamily="2" charset="-122"/>
              </a:rPr>
              <a:t>SCell</a:t>
            </a:r>
            <a:r>
              <a:rPr lang="en-GB" sz="1800" dirty="0">
                <a:effectLst/>
                <a:latin typeface="Times New Roman" panose="02020603050405020304" pitchFamily="18" charset="0"/>
                <a:ea typeface="SimSun" pitchFamily="2" charset="-122"/>
              </a:rPr>
              <a:t> operation for UEs in connected mode </a:t>
            </a:r>
            <a:r>
              <a:rPr lang="en-US" altLang="en-GB" sz="1800" dirty="0">
                <a:effectLst/>
                <a:latin typeface="Times New Roman" panose="02020603050405020304" pitchFamily="18" charset="0"/>
                <a:ea typeface="SimSun" pitchFamily="2" charset="-122"/>
              </a:rPr>
              <a:t>in</a:t>
            </a:r>
            <a:r>
              <a:rPr lang="en-GB" sz="1800" dirty="0">
                <a:effectLst/>
                <a:latin typeface="Times New Roman" panose="02020603050405020304" pitchFamily="18" charset="0"/>
                <a:ea typeface="SimSun" pitchFamily="2" charset="-122"/>
              </a:rPr>
              <a:t> CA</a:t>
            </a:r>
            <a:endParaRPr lang="en-US" strike="sngStrike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Procedures and Configuration for indication of the adaptation of OD-SSB by gNB</a:t>
            </a:r>
          </a:p>
          <a:p>
            <a:pPr marL="1657350" lvl="3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Signaling exchanges for OD-SSB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On Demand SIB1 for UEs in idle/inactive mode for Case 2</a:t>
            </a:r>
            <a:endParaRPr lang="en-US" strike="sngStrike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Case 2: UE obtains WUS configuration from Cell A, UE transmits UL WUS on NES Cell, UE receives on-demand SIB1 from NES Cell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Procedures and signaling methods for WUS configuration and transmission of SIB1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UE behavior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IN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extShape 1"/>
          <p:cNvSpPr txBox="1"/>
          <p:nvPr/>
        </p:nvSpPr>
        <p:spPr>
          <a:xfrm>
            <a:off x="914400" y="2130480"/>
            <a:ext cx="10362960" cy="14695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4000" b="1" strike="noStrike" spc="-1" dirty="0">
                <a:solidFill>
                  <a:srgbClr val="C00000"/>
                </a:solidFill>
                <a:latin typeface="Calibri"/>
                <a:ea typeface="DejaVu Sans" panose="020B0603030804020204"/>
              </a:rPr>
              <a:t>Rel. 20 NES Proposals</a:t>
            </a:r>
            <a:endParaRPr lang="en-IN" sz="4000" b="1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6220" y="6485999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496064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>
                <a:solidFill>
                  <a:srgbClr val="8B8B8B"/>
                </a:solidFill>
                <a:latin typeface="Calibri"/>
              </a:rPr>
              <a:t>6</a:t>
            </a:fld>
            <a:endParaRPr lang="en-IN" sz="1200" b="0" strike="noStrike" spc="-1">
              <a:latin typeface="Arial"/>
            </a:endParaRPr>
          </a:p>
        </p:txBody>
      </p:sp>
      <p:sp>
        <p:nvSpPr>
          <p:cNvPr id="87" name="CustomShape 7"/>
          <p:cNvSpPr/>
          <p:nvPr/>
        </p:nvSpPr>
        <p:spPr>
          <a:xfrm>
            <a:off x="518795" y="200241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2800" strike="noStrike" spc="-1" dirty="0">
                <a:solidFill>
                  <a:srgbClr val="C00000"/>
                </a:solidFill>
                <a:latin typeface="Calibri"/>
                <a:ea typeface="DejaVu Sans" panose="020B0603030804020204"/>
              </a:rPr>
              <a:t>Enhancements for SSB adaptation in time domain</a:t>
            </a:r>
          </a:p>
        </p:txBody>
      </p:sp>
      <p:sp>
        <p:nvSpPr>
          <p:cNvPr id="3" name="CustomShape 1"/>
          <p:cNvSpPr/>
          <p:nvPr/>
        </p:nvSpPr>
        <p:spPr>
          <a:xfrm>
            <a:off x="443230" y="1087755"/>
            <a:ext cx="11402060" cy="5408295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180000" tIns="108000" rIns="90000" bIns="45000">
            <a:noAutofit/>
          </a:bodyPr>
          <a:lstStyle/>
          <a:p>
            <a:pPr marL="342900" indent="-342265">
              <a:spcBef>
                <a:spcPts val="48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US" b="0" strike="noStrike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Rel. 19 SSB adaptation support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lang="en-US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Configuring multiple periodicities for SSB bursts for e.g., configuring two SSB patterns: One with large periodicity and other with smaller periodicity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lang="en-US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Enabling switching across the periodicities based on network conditions </a:t>
            </a:r>
          </a:p>
          <a:p>
            <a:pPr marL="342900" indent="-342265">
              <a:lnSpc>
                <a:spcPct val="100000"/>
              </a:lnSpc>
              <a:spcBef>
                <a:spcPts val="48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endParaRPr lang="en-US" b="0" strike="noStrike" spc="-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265">
              <a:lnSpc>
                <a:spcPct val="100000"/>
              </a:lnSpc>
              <a:spcBef>
                <a:spcPts val="48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US" b="0" strike="noStrike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Rel. 19 SSB adaptation is at SSB burst level with minimum flexibility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Periodicities (both large and small) are common for all SSBs within the SSB burst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265">
              <a:spcBef>
                <a:spcPts val="48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US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Rel. 19 SSB adaptation should be extended to SSB beams within a burst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altLang="en-GB" dirty="0"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The network conditions (E.g., load, UE arrival rate, etc.) can vary across SSB beams within a burst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altLang="en-GB" dirty="0"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Dynamic switching to lower/higher periodicity may not be needed for all beams within a burst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altLang="en-GB" dirty="0"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Dynamic switching to lower/higher periodicity should be applicable at SSB beam(s) within an SSB burst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GB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Adapting </a:t>
            </a:r>
            <a:r>
              <a:rPr lang="en-US" altLang="en-GB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number of transmitted SSBs within the </a:t>
            </a:r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SSB bursts for the SSB patterns with lower and higher periodicities</a:t>
            </a:r>
          </a:p>
          <a:p>
            <a:pPr marL="915670" lvl="2" indent="0">
              <a:spcBef>
                <a:spcPts val="400"/>
              </a:spcBef>
              <a:buClr>
                <a:srgbClr val="000000"/>
              </a:buClr>
              <a:buFont typeface="Calibri"/>
              <a:buNone/>
            </a:pPr>
            <a:endParaRPr lang="en-GB" sz="2000" b="0" strike="noStrike" spc="-1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6220" y="6485999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496064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>
                <a:solidFill>
                  <a:srgbClr val="8B8B8B"/>
                </a:solidFill>
                <a:latin typeface="Calibri"/>
              </a:rPr>
              <a:t>7</a:t>
            </a:fld>
            <a:endParaRPr lang="en-IN" sz="1200" b="0" strike="noStrike" spc="-1">
              <a:latin typeface="Arial"/>
            </a:endParaRPr>
          </a:p>
        </p:txBody>
      </p:sp>
      <p:sp>
        <p:nvSpPr>
          <p:cNvPr id="87" name="CustomShape 7"/>
          <p:cNvSpPr/>
          <p:nvPr/>
        </p:nvSpPr>
        <p:spPr>
          <a:xfrm>
            <a:off x="561975" y="191351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2800" strike="noStrike" spc="-1" dirty="0">
                <a:solidFill>
                  <a:srgbClr val="C00000"/>
                </a:solidFill>
                <a:latin typeface="Calibri"/>
                <a:ea typeface="DejaVu Sans" panose="020B0603030804020204"/>
              </a:rPr>
              <a:t>Enhancements for SSB adaptation in time domain</a:t>
            </a:r>
          </a:p>
        </p:txBody>
      </p:sp>
      <p:sp>
        <p:nvSpPr>
          <p:cNvPr id="3" name="CustomShape 1"/>
          <p:cNvSpPr/>
          <p:nvPr/>
        </p:nvSpPr>
        <p:spPr>
          <a:xfrm>
            <a:off x="443230" y="1187355"/>
            <a:ext cx="11402060" cy="5308695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180000" tIns="108000" rIns="90000" bIns="45000">
            <a:noAutofit/>
          </a:bodyPr>
          <a:lstStyle/>
          <a:p>
            <a:pPr marL="342900" indent="-342265">
              <a:lnSpc>
                <a:spcPct val="100000"/>
              </a:lnSpc>
              <a:spcBef>
                <a:spcPts val="48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US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Technique for adaptation SSBs within a burst was discussed in Rel.19 and dropped due to time constraints</a:t>
            </a:r>
          </a:p>
          <a:p>
            <a:pPr marL="742950" lvl="1" indent="-28448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Adapting number of beams within SSB burst</a:t>
            </a:r>
          </a:p>
          <a:p>
            <a:pPr marL="742950" lvl="1" indent="-28448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Periodicity adaptation for SSB beams </a:t>
            </a:r>
          </a:p>
          <a:p>
            <a:pPr marL="342900" indent="-342265">
              <a:spcBef>
                <a:spcPts val="48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endParaRPr lang="en-GB" spc="-1" dirty="0">
              <a:solidFill>
                <a:schemeClr val="tx1"/>
              </a:solidFill>
              <a:latin typeface="Calibri"/>
              <a:sym typeface="+mn-ea"/>
            </a:endParaRPr>
          </a:p>
          <a:p>
            <a:pPr marL="342900" indent="-342265">
              <a:spcBef>
                <a:spcPts val="48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US" altLang="en-GB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GB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Impact on legacy UE can be minimized by</a:t>
            </a:r>
            <a:endParaRPr lang="en-GB" spc="-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GB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Enabling the technique for scenario not involving legacy UEs (E.g., SSB configuration not applicable for legacy UE, enabling in </a:t>
            </a:r>
            <a:r>
              <a:rPr lang="en-GB" dirty="0" err="1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Scell</a:t>
            </a:r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, etc.</a:t>
            </a:r>
            <a:r>
              <a:rPr lang="en-GB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)</a:t>
            </a:r>
            <a:endParaRPr lang="en-GB" dirty="0">
              <a:solidFill>
                <a:schemeClr val="tx1"/>
              </a:solidFill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458470" lvl="1" indent="0">
              <a:spcBef>
                <a:spcPts val="400"/>
              </a:spcBef>
              <a:buClr>
                <a:srgbClr val="000000"/>
              </a:buClr>
              <a:buFont typeface="Calibri"/>
              <a:buNone/>
            </a:pPr>
            <a:endParaRPr lang="en-US" altLang="en-GB" spc="-1" dirty="0">
              <a:solidFill>
                <a:schemeClr val="tx1"/>
              </a:solidFill>
              <a:latin typeface="Calibri"/>
              <a:sym typeface="+mn-ea"/>
            </a:endParaRPr>
          </a:p>
          <a:p>
            <a:pPr marL="342900" lvl="0" indent="-342265">
              <a:spcBef>
                <a:spcPts val="48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US" altLang="en-GB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Performance evaluations 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Performance of adaptation of transmitted SSB within a burst is evaluated in a 21 cell deployment using Energy consumption model with set 1 and category 1 defined in TR. 38.864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An NES gains of 35.18% &amp; 31.92% is observed for low and light load scenarios respectively </a:t>
            </a:r>
            <a:r>
              <a:rPr lang="en-US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with a throughput degradation of -15.07 %.</a:t>
            </a:r>
            <a:endParaRPr lang="en-US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742950" lvl="1" indent="-28448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endParaRPr lang="en-US" dirty="0">
              <a:solidFill>
                <a:schemeClr val="tx1"/>
              </a:solidFill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342900" indent="-342265">
              <a:lnSpc>
                <a:spcPct val="100000"/>
              </a:lnSpc>
              <a:spcBef>
                <a:spcPts val="48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endParaRPr lang="en-US" sz="1800" b="0" strike="noStrike" spc="-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sz="1800" b="0" strike="noStrike" spc="-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6220" y="6485999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496064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>
                <a:solidFill>
                  <a:srgbClr val="8B8B8B"/>
                </a:solidFill>
                <a:latin typeface="Calibri"/>
              </a:rPr>
              <a:t>8</a:t>
            </a:fld>
            <a:endParaRPr lang="en-IN" sz="1200" b="0" strike="noStrike" spc="-1">
              <a:latin typeface="Arial"/>
            </a:endParaRPr>
          </a:p>
        </p:txBody>
      </p:sp>
      <p:sp>
        <p:nvSpPr>
          <p:cNvPr id="3" name="CustomShape 1"/>
          <p:cNvSpPr/>
          <p:nvPr/>
        </p:nvSpPr>
        <p:spPr>
          <a:xfrm>
            <a:off x="728870" y="1433988"/>
            <a:ext cx="10363199" cy="1995012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180000" tIns="108000" rIns="90000" bIns="45000">
            <a:noAutofit/>
          </a:bodyPr>
          <a:lstStyle/>
          <a:p>
            <a:pPr marL="342900" indent="-342265">
              <a:lnSpc>
                <a:spcPct val="100000"/>
              </a:lnSpc>
              <a:spcBef>
                <a:spcPts val="48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Extend Rel. 19 SSB time domain adaptations to</a:t>
            </a:r>
            <a:r>
              <a:rPr lang="en-US" sz="2000" b="0" strike="noStrike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beam(s) within an SSB burst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Adapt </a:t>
            </a:r>
            <a:r>
              <a:rPr lang="en-GB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different</a:t>
            </a:r>
            <a:r>
              <a:rPr lang="en-US" altLang="en-GB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number of transmitted SSBs </a:t>
            </a:r>
            <a:r>
              <a:rPr lang="en-GB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for the SSB patterns with lower and higher periodicities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GB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Procedures and </a:t>
            </a:r>
            <a:r>
              <a:rPr lang="en-GB" sz="2000" dirty="0" err="1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signaling</a:t>
            </a:r>
            <a:r>
              <a:rPr lang="en-GB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methods for extending </a:t>
            </a:r>
            <a:r>
              <a:rPr lang="en-US" altLang="en-GB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SSB time domain adaptations to beam(s) within an SSB burst</a:t>
            </a:r>
            <a:endParaRPr lang="en-GB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GB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</p:txBody>
      </p:sp>
      <p:sp>
        <p:nvSpPr>
          <p:cNvPr id="47" name="CustomShape 7"/>
          <p:cNvSpPr/>
          <p:nvPr/>
        </p:nvSpPr>
        <p:spPr>
          <a:xfrm>
            <a:off x="728870" y="280941"/>
            <a:ext cx="9430510" cy="832242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2800" strike="noStrike" spc="-1" dirty="0">
                <a:solidFill>
                  <a:srgbClr val="C00000"/>
                </a:solidFill>
                <a:latin typeface="Calibri"/>
                <a:ea typeface="DejaVu Sans" panose="020B0603030804020204"/>
              </a:rPr>
              <a:t>Enhancements for SSB adaptation in time domain: Proposal 1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6220" y="6485999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496064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>
                <a:solidFill>
                  <a:srgbClr val="8B8B8B"/>
                </a:solidFill>
                <a:latin typeface="Calibri"/>
              </a:rPr>
              <a:t>9</a:t>
            </a:fld>
            <a:endParaRPr lang="en-IN" sz="1200" b="0" strike="noStrike" spc="-1">
              <a:latin typeface="Arial"/>
            </a:endParaRPr>
          </a:p>
        </p:txBody>
      </p:sp>
      <p:sp>
        <p:nvSpPr>
          <p:cNvPr id="87" name="CustomShape 7"/>
          <p:cNvSpPr/>
          <p:nvPr/>
        </p:nvSpPr>
        <p:spPr>
          <a:xfrm>
            <a:off x="455940" y="280941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endParaRPr lang="en-IN" sz="2800" b="0" strike="noStrike" spc="-1" dirty="0">
              <a:latin typeface="Arial"/>
            </a:endParaRPr>
          </a:p>
        </p:txBody>
      </p:sp>
      <p:sp>
        <p:nvSpPr>
          <p:cNvPr id="6" name="CustomShape 7"/>
          <p:cNvSpPr/>
          <p:nvPr/>
        </p:nvSpPr>
        <p:spPr>
          <a:xfrm>
            <a:off x="334440" y="202239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635">
              <a:spcBef>
                <a:spcPts val="480"/>
              </a:spcBef>
              <a:buClr>
                <a:srgbClr val="002060"/>
              </a:buClr>
              <a:buSzPct val="75000"/>
            </a:pPr>
            <a:r>
              <a:rPr lang="en-US" sz="2800" b="1" strike="noStrike" spc="-1" dirty="0">
                <a:solidFill>
                  <a:srgbClr val="C00000"/>
                </a:solidFill>
                <a:latin typeface="Calibri"/>
                <a:ea typeface="DejaVu Sans" panose="020B0603030804020204"/>
              </a:rPr>
              <a:t>Adaptation of Transmission </a:t>
            </a:r>
            <a:r>
              <a:rPr lang="en-US" sz="2800" b="1" spc="-1" dirty="0">
                <a:solidFill>
                  <a:srgbClr val="C00000"/>
                </a:solidFill>
                <a:latin typeface="Calibri"/>
                <a:ea typeface="DejaVu Sans" panose="020B0603030804020204"/>
              </a:rPr>
              <a:t>R</a:t>
            </a:r>
            <a:r>
              <a:rPr lang="en-US" sz="2800" b="1" strike="noStrike" spc="-1" dirty="0">
                <a:solidFill>
                  <a:srgbClr val="C00000"/>
                </a:solidFill>
                <a:latin typeface="Calibri"/>
                <a:ea typeface="DejaVu Sans" panose="020B0603030804020204"/>
              </a:rPr>
              <a:t>eception </a:t>
            </a:r>
            <a:r>
              <a:rPr lang="en-US" sz="2800" b="1" spc="-1" dirty="0">
                <a:solidFill>
                  <a:srgbClr val="C00000"/>
                </a:solidFill>
                <a:latin typeface="Calibri"/>
                <a:ea typeface="DejaVu Sans" panose="020B0603030804020204"/>
              </a:rPr>
              <a:t>P</a:t>
            </a:r>
            <a:r>
              <a:rPr lang="en-US" sz="2800" b="1" strike="noStrike" spc="-1" dirty="0">
                <a:solidFill>
                  <a:srgbClr val="C00000"/>
                </a:solidFill>
                <a:latin typeface="Calibri"/>
                <a:ea typeface="DejaVu Sans" panose="020B0603030804020204"/>
              </a:rPr>
              <a:t>oints</a:t>
            </a:r>
            <a:endParaRPr lang="en-IN" sz="2800" b="1" strike="noStrike" spc="-1" dirty="0">
              <a:latin typeface="Arial"/>
            </a:endParaRPr>
          </a:p>
        </p:txBody>
      </p:sp>
      <p:sp>
        <p:nvSpPr>
          <p:cNvPr id="7" name="CustomShape 1"/>
          <p:cNvSpPr/>
          <p:nvPr/>
        </p:nvSpPr>
        <p:spPr>
          <a:xfrm>
            <a:off x="556591" y="874719"/>
            <a:ext cx="11179469" cy="552036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180000" tIns="108000" rIns="90000" bIns="45000">
            <a:noAutofit/>
          </a:bodyPr>
          <a:lstStyle/>
          <a:p>
            <a:pPr marL="342900" indent="-342265"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US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Multi-transmission/reception point (m-TRP) was introduced in Rel. 16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lang="en-US" dirty="0">
                <a:latin typeface="Times New Roman" panose="02020603050405020304" pitchFamily="18" charset="0"/>
                <a:ea typeface="DengXian" panose="02010600030101010101" pitchFamily="2" charset="-122"/>
              </a:rPr>
              <a:t>M-TRP can improve the reliability and throughput, especially in cell edge scenario</a:t>
            </a:r>
            <a:endParaRPr lang="en-GB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342900" lvl="1" indent="-342265">
              <a:lnSpc>
                <a:spcPct val="100000"/>
              </a:lnSpc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endParaRPr lang="en-US" dirty="0">
              <a:solidFill>
                <a:srgbClr val="002060"/>
              </a:solidFill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342900" lvl="1" indent="-342265">
              <a:lnSpc>
                <a:spcPct val="100000"/>
              </a:lnSpc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Rel. 18 studied dynamic switching between single TRP and m-TRP operation for NES (Technique C-2)</a:t>
            </a:r>
            <a:endParaRPr lang="en-GB" dirty="0">
              <a:solidFill>
                <a:srgbClr val="002060"/>
              </a:solidFill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</a:rPr>
              <a:t>Significant energy saving is observed</a:t>
            </a:r>
            <a:r>
              <a:rPr lang="en-US" altLang="en-GB" dirty="0">
                <a:latin typeface="Times New Roman" panose="02020603050405020304" pitchFamily="18" charset="0"/>
                <a:ea typeface="DengXian" panose="02010600030101010101" pitchFamily="2" charset="-122"/>
              </a:rPr>
              <a:t> in TR 38.864 as given below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</a:rPr>
              <a:t>Semi-static TRP </a:t>
            </a:r>
            <a:r>
              <a:rPr lang="en-US" altLang="en-GB" dirty="0">
                <a:latin typeface="Times New Roman" panose="02020603050405020304" pitchFamily="18" charset="0"/>
                <a:ea typeface="DengXian" panose="02010600030101010101" pitchFamily="2" charset="-122"/>
              </a:rPr>
              <a:t>adaptation</a:t>
            </a:r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</a:rPr>
              <a:t>: 36.9 % ~ 41.6 %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</a:rPr>
              <a:t>Dynamic TRP </a:t>
            </a:r>
            <a:r>
              <a:rPr lang="en-US" altLang="en-GB" dirty="0"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adaptation</a:t>
            </a:r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</a:rPr>
              <a:t>: 19.7 % ~ 28.7 %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</a:rPr>
              <a:t>No impact on legacy UE is foreseen, if implemented for UE specific signals/channels</a:t>
            </a:r>
          </a:p>
          <a:p>
            <a:pPr marL="342900" indent="-342265"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endParaRPr lang="en-GB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342900" indent="-342265"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GB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Support adaptation of the number of TRPs transmitting and/or receiving signals and channels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</a:rPr>
              <a:t>Dynamic switching between single-TRP and m-TRP operation based on network condition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Procedures and </a:t>
            </a:r>
            <a:r>
              <a:rPr lang="en-GB" dirty="0" err="1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signaling</a:t>
            </a:r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methods for adapting </a:t>
            </a:r>
            <a:r>
              <a:rPr lang="en-GB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number of TRPs transmitting and/or receiving signals and channels</a:t>
            </a:r>
            <a:endParaRPr lang="en-GB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974090" lvl="2">
              <a:spcBef>
                <a:spcPts val="400"/>
              </a:spcBef>
              <a:buClr>
                <a:srgbClr val="000000"/>
              </a:buClr>
            </a:pPr>
            <a:endParaRPr lang="en-US" sz="2000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6255" lvl="1" indent="-28448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endParaRPr lang="en-IN" sz="2000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265">
              <a:lnSpc>
                <a:spcPct val="100000"/>
              </a:lnSpc>
              <a:spcBef>
                <a:spcPts val="48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endParaRPr lang="en-IN" sz="2000" b="0" strike="noStrike" spc="-1" dirty="0">
              <a:latin typeface="Arial"/>
            </a:endParaRPr>
          </a:p>
          <a:p>
            <a:pPr marL="1270">
              <a:spcBef>
                <a:spcPts val="400"/>
              </a:spcBef>
              <a:buClr>
                <a:srgbClr val="000000"/>
              </a:buClr>
            </a:pPr>
            <a:endParaRPr lang="en-US" sz="2000" b="0" strike="noStrike" spc="-1" dirty="0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400"/>
              </a:spcBef>
            </a:pPr>
            <a:endParaRPr lang="en-IN" sz="20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宋体"/>
        <a:font script="Hant" typeface="新細明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1631</Words>
  <Application>Microsoft Office PowerPoint</Application>
  <PresentationFormat>Widescreen</PresentationFormat>
  <Paragraphs>210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宋体</vt:lpstr>
      <vt:lpstr>Arial</vt:lpstr>
      <vt:lpstr>Arial Black</vt:lpstr>
      <vt:lpstr>Calibri</vt:lpstr>
      <vt:lpstr>Segoe UI</vt:lpstr>
      <vt:lpstr>Times New Roman</vt:lpstr>
      <vt:lpstr>Wingdings</vt:lpstr>
      <vt:lpstr>Office Theme</vt:lpstr>
      <vt:lpstr>Techniques for Network Energy Saving in 5G-A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Deepak P M</cp:lastModifiedBy>
  <cp:revision>266</cp:revision>
  <dcterms:created xsi:type="dcterms:W3CDTF">2024-11-28T09:00:48Z</dcterms:created>
  <dcterms:modified xsi:type="dcterms:W3CDTF">2024-12-03T09:35:55Z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1033-11.1.0.11691</vt:lpwstr>
  </property>
  <property fmtid="{D5CDD505-2E9C-101B-9397-08002B2CF9AE}" pid="3" name="ICV">
    <vt:lpwstr/>
  </property>
</Properties>
</file>