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60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61" d="100"/>
          <a:sy n="61" d="100"/>
        </p:scale>
        <p:origin x="624" y="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9517" y="1118785"/>
            <a:ext cx="9144000" cy="2387600"/>
          </a:xfrm>
        </p:spPr>
        <p:txBody>
          <a:bodyPr anchor="b">
            <a:normAutofit/>
          </a:bodyPr>
          <a:lstStyle/>
          <a:p>
            <a:pPr algn="l"/>
            <a:r>
              <a:rPr lang="en-US" sz="4800" dirty="0">
                <a:solidFill>
                  <a:srgbClr val="FFFFFF"/>
                </a:solidFill>
              </a:rPr>
              <a:t>Rel – 20 Topics for NTN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9B54664A-1E19-340B-F898-959C0E3674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95482"/>
            <a:ext cx="9144000" cy="1062318"/>
          </a:xfrm>
        </p:spPr>
        <p:txBody>
          <a:bodyPr/>
          <a:lstStyle/>
          <a:p>
            <a:r>
              <a:rPr lang="en-US" b="1" dirty="0"/>
              <a:t>Sourced by</a:t>
            </a:r>
            <a:r>
              <a:rPr lang="en-US" dirty="0"/>
              <a:t>: CEWiT, Tejas Networks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6D642E-E791-1976-2A4D-BB7CD8B4E6E6}"/>
              </a:ext>
            </a:extLst>
          </p:cNvPr>
          <p:cNvSpPr txBox="1"/>
          <p:nvPr/>
        </p:nvSpPr>
        <p:spPr>
          <a:xfrm>
            <a:off x="2362200" y="2434570"/>
            <a:ext cx="723399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solidFill>
                  <a:schemeClr val="accent4"/>
                </a:solidFill>
              </a:rPr>
              <a:t>Proposals on NTN enhancements for Rel 20 5G-A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F75F54-6EBA-4CBC-B034-67E8ADA5A008}"/>
              </a:ext>
            </a:extLst>
          </p:cNvPr>
          <p:cNvSpPr txBox="1"/>
          <p:nvPr/>
        </p:nvSpPr>
        <p:spPr>
          <a:xfrm>
            <a:off x="4231230" y="304902"/>
            <a:ext cx="3729540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altLang="zh-CN" b="1" dirty="0">
                <a:ea typeface="宋体"/>
              </a:rPr>
              <a:t>3GPP TSG </a:t>
            </a:r>
            <a:r>
              <a:rPr lang="en-GB" altLang="zh-CN" sz="1800" b="1" dirty="0">
                <a:ea typeface="宋体"/>
              </a:rPr>
              <a:t>RAN</a:t>
            </a:r>
            <a:r>
              <a:rPr lang="en-GB" altLang="zh-CN" b="1" dirty="0">
                <a:ea typeface="宋体"/>
              </a:rPr>
              <a:t> </a:t>
            </a:r>
            <a:r>
              <a:rPr lang="en-GB" altLang="zh-CN" sz="1800" b="1" dirty="0">
                <a:ea typeface="宋体"/>
              </a:rPr>
              <a:t>Meeting</a:t>
            </a:r>
            <a:r>
              <a:rPr lang="en-GB" altLang="zh-CN" b="1" dirty="0">
                <a:ea typeface="宋体"/>
              </a:rPr>
              <a:t> </a:t>
            </a:r>
            <a:r>
              <a:rPr lang="en-GB" altLang="zh-CN" sz="1800" b="1">
                <a:ea typeface="宋体"/>
              </a:rPr>
              <a:t>#10</a:t>
            </a:r>
            <a:r>
              <a:rPr lang="en-GB" altLang="zh-CN" sz="1800" b="1" dirty="0">
                <a:ea typeface="宋体"/>
              </a:rPr>
              <a:t>6</a:t>
            </a:r>
            <a:r>
              <a:rPr lang="en-GB" altLang="zh-CN" b="1">
                <a:ea typeface="宋体"/>
              </a:rPr>
              <a:t>    </a:t>
            </a:r>
            <a:endParaRPr lang="en-GB" altLang="zh-CN" b="1" dirty="0">
              <a:ea typeface="宋体"/>
            </a:endParaRPr>
          </a:p>
          <a:p>
            <a:r>
              <a:rPr lang="en-US" altLang="zh-CN" sz="1800" b="1" dirty="0">
                <a:ea typeface="宋体"/>
              </a:rPr>
              <a:t>Madrid</a:t>
            </a:r>
            <a:r>
              <a:rPr lang="nl-NL" altLang="zh-CN" sz="1800" b="1" dirty="0">
                <a:ea typeface="宋体"/>
              </a:rPr>
              <a:t>, Spain, Dec 09-12, 2024</a:t>
            </a:r>
          </a:p>
          <a:p>
            <a:r>
              <a:rPr lang="nl-NL" altLang="zh-CN" b="1" dirty="0">
                <a:ea typeface="宋体"/>
                <a:cs typeface="Calibri"/>
              </a:rPr>
              <a:t>Agenda Item: 15.2</a:t>
            </a:r>
          </a:p>
        </p:txBody>
      </p:sp>
      <p:pic>
        <p:nvPicPr>
          <p:cNvPr id="16" name="Picture 15" descr="A black and white logo&#10;&#10;Description automatically generated">
            <a:extLst>
              <a:ext uri="{FF2B5EF4-FFF2-40B4-BE49-F238E27FC236}">
                <a16:creationId xmlns:a16="http://schemas.microsoft.com/office/drawing/2014/main" id="{1C7265D0-1463-3BA3-F139-620B15387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5955" y="155950"/>
            <a:ext cx="1617234" cy="67281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2A9D865-E30D-4E4D-C41F-3D4093408245}"/>
              </a:ext>
            </a:extLst>
          </p:cNvPr>
          <p:cNvSpPr txBox="1"/>
          <p:nvPr/>
        </p:nvSpPr>
        <p:spPr>
          <a:xfrm>
            <a:off x="215686" y="367104"/>
            <a:ext cx="1859767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rgbClr val="424242"/>
                </a:solidFill>
                <a:latin typeface="Segoe UI"/>
                <a:cs typeface="Segoe UI"/>
              </a:rPr>
              <a:t>RP-243185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DCC6D-4D1D-9CE6-B348-45A18530E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6175" y="379051"/>
            <a:ext cx="9449780" cy="739582"/>
          </a:xfrm>
          <a:solidFill>
            <a:schemeClr val="accent1"/>
          </a:solidFill>
        </p:spPr>
        <p:txBody>
          <a:bodyPr/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3C3242-20D3-7CDC-E17F-E6FC2DAC0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NTN Deployments are ramping up</a:t>
            </a:r>
            <a:r>
              <a:rPr lang="en-US" sz="2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and 5G Advanced specifications are expected to be adopted worldwide</a:t>
            </a:r>
            <a:r>
              <a:rPr lang="en-GB" sz="2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. </a:t>
            </a:r>
          </a:p>
          <a:p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Rel 18 and Rel 19 added necessary features to Rel 17 specifications to improve the NTN performance.</a:t>
            </a:r>
          </a:p>
          <a:p>
            <a:pPr lvl="1"/>
            <a:r>
              <a:rPr lang="en-GB" sz="16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This includes mobility enhancements, regenerative payload support, coverage enhancements</a:t>
            </a:r>
            <a:r>
              <a:rPr lang="en-GB" sz="1600" dirty="0">
                <a:latin typeface="Times New Roman" panose="02020603050405020304" pitchFamily="18" charset="0"/>
                <a:ea typeface="DengXian" panose="02010600030101010101" pitchFamily="2" charset="-122"/>
              </a:rPr>
              <a:t>, stored and forward operation, UE-Sat-UE feature, etc.</a:t>
            </a:r>
          </a:p>
          <a:p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Release 20 should focus on the essential missing features that are important to enhance the NTN service adoption</a:t>
            </a:r>
          </a:p>
          <a:p>
            <a:r>
              <a:rPr lang="en-GB" sz="2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Considering these fac</a:t>
            </a: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ts,</a:t>
            </a:r>
            <a:r>
              <a:rPr lang="en-GB" sz="2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capacity improvement in the DL and resilient notification </a:t>
            </a: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are the topics that should be prioritized in Rel 20.</a:t>
            </a:r>
          </a:p>
          <a:p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This contribution provides the overview and possible RAN objectives on Resilient notification service enablement.</a:t>
            </a:r>
          </a:p>
          <a:p>
            <a:pPr marL="0" indent="0">
              <a:buNone/>
            </a:pPr>
            <a:endParaRPr lang="en-GB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endParaRPr lang="en-US" dirty="0"/>
          </a:p>
        </p:txBody>
      </p:sp>
      <p:pic>
        <p:nvPicPr>
          <p:cNvPr id="4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C5E45433-3813-3E97-EF68-EE8814DEDB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7208" y="365731"/>
            <a:ext cx="1617234" cy="672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116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24C960-CBFE-29C4-A955-96B0E26E73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Communication between Satellite and smartphone typically has minimal power margin and requires line of sight for best performance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.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Mobile terminated calls/services, users with poor channel condition, might miss important calls/messages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Satellite access is the last option when a terrestrial network is not available, it will be beneficial to improve the user reachability in the satellite access system to achieve a better user experience.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This requires the satellite access system to be able to notify the user about missed incoming Mobile Terminated calls/messages etc.</a:t>
            </a:r>
          </a:p>
          <a:p>
            <a:r>
              <a:rPr lang="en-GB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SA 1 study concluded the possible consolidated proposed requirement and expected to be agreed as the normative requirement in the next meeting. </a:t>
            </a:r>
          </a:p>
          <a:p>
            <a:r>
              <a:rPr lang="en-GB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Stage 1 study refers to the Resilient notification service as 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a highly reliable and efficient notification mechanism that delivers notifications directly to user devices, such as smartphones, via satellite access.</a:t>
            </a:r>
            <a:endParaRPr lang="en-US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49C4BB-F24B-B38F-2FC4-A88160670D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108144"/>
              </p:ext>
            </p:extLst>
          </p:nvPr>
        </p:nvGraphicFramePr>
        <p:xfrm>
          <a:off x="1257817" y="5386329"/>
          <a:ext cx="9792907" cy="119380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9792907">
                  <a:extLst>
                    <a:ext uri="{9D8B030D-6E8A-4147-A177-3AD203B41FA5}">
                      <a16:colId xmlns:a16="http://schemas.microsoft.com/office/drawing/2014/main" val="42773925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B0F0"/>
                          </a:solidFill>
                        </a:rPr>
                        <a:t>CPR 7.1.2-1 on resilient notification in TR22.887 (S1-244656)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867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kern="1200" dirty="0">
                          <a:solidFill>
                            <a:srgbClr val="00B0F0"/>
                          </a:solidFill>
                          <a:effectLst/>
                        </a:rPr>
                        <a:t>Subject to the operator’s policies, a 5G System with satellite access shall be able to support Resilient Notification Service to notify users, with valid subscription to the notification service, about a missed mobile terminated service when the user is unreachable via satellite access. </a:t>
                      </a:r>
                      <a:endParaRPr lang="en-US" sz="1200" b="1" kern="1200" dirty="0">
                        <a:solidFill>
                          <a:srgbClr val="00B0F0"/>
                        </a:solidFill>
                        <a:effectLst/>
                      </a:endParaRPr>
                    </a:p>
                    <a:p>
                      <a:r>
                        <a:rPr lang="en-GB" sz="1200" b="1" kern="1200" dirty="0">
                          <a:solidFill>
                            <a:srgbClr val="00B0F0"/>
                          </a:solidFill>
                          <a:effectLst/>
                        </a:rPr>
                        <a:t>NOTE: The Resilient Notification service can provide the user with service information e.g. caller’s information and service type.</a:t>
                      </a:r>
                      <a:endParaRPr lang="en-US" sz="12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0728882"/>
                  </a:ext>
                </a:extLst>
              </a:tr>
            </a:tbl>
          </a:graphicData>
        </a:graphic>
      </p:graphicFrame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70968045-75F8-5941-9973-1FACC7FB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7208" y="606490"/>
            <a:ext cx="1617234" cy="672819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B783587-CAB1-5AC7-243E-38FC03A60CC8}"/>
              </a:ext>
            </a:extLst>
          </p:cNvPr>
          <p:cNvSpPr txBox="1">
            <a:spLocks/>
          </p:cNvSpPr>
          <p:nvPr/>
        </p:nvSpPr>
        <p:spPr>
          <a:xfrm>
            <a:off x="977428" y="606490"/>
            <a:ext cx="9449780" cy="739582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Resilient Notification</a:t>
            </a:r>
          </a:p>
        </p:txBody>
      </p:sp>
    </p:spTree>
    <p:extLst>
      <p:ext uri="{BB962C8B-B14F-4D97-AF65-F5344CB8AC3E}">
        <p14:creationId xmlns:p14="http://schemas.microsoft.com/office/powerpoint/2010/main" val="1226527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F9693-801D-43C4-2654-4B97B81382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To enable resilient notification service RAN should define a channel carrying the notification message towards UE,</a:t>
            </a:r>
          </a:p>
          <a:p>
            <a:pPr lvl="1"/>
            <a:r>
              <a:rPr lang="en-US" sz="2000" dirty="0"/>
              <a:t>Such channel should be highly reliable </a:t>
            </a:r>
          </a:p>
          <a:p>
            <a:pPr marL="457200" lvl="1" indent="0">
              <a:buNone/>
            </a:pPr>
            <a:endParaRPr lang="en-US" sz="2000" dirty="0"/>
          </a:p>
          <a:p>
            <a:r>
              <a:rPr lang="en-US" sz="2400" b="1" dirty="0"/>
              <a:t>Therefore, the proposed objectives are:</a:t>
            </a:r>
          </a:p>
          <a:p>
            <a:pPr lvl="1"/>
            <a:r>
              <a:rPr lang="en-US" sz="2000" dirty="0"/>
              <a:t>Study and define robust channels for resilient notification service [RAN2, RAN1, RAN3].</a:t>
            </a:r>
          </a:p>
          <a:p>
            <a:pPr lvl="2"/>
            <a:r>
              <a:rPr lang="en-US" sz="1800" dirty="0"/>
              <a:t>Study and define the protocol and signaling for resilient notification service [RAN 2].</a:t>
            </a:r>
          </a:p>
          <a:p>
            <a:pPr lvl="2"/>
            <a:r>
              <a:rPr lang="en-US" sz="1800" dirty="0"/>
              <a:t>Study and define the physical layer channel and signaling for resilient notification service [RAN1].</a:t>
            </a:r>
          </a:p>
          <a:p>
            <a:pPr lvl="2"/>
            <a:r>
              <a:rPr lang="en-US" sz="1800" dirty="0"/>
              <a:t>Study and define the NG interface signaling or resilient notification service [RAN3].</a:t>
            </a:r>
          </a:p>
        </p:txBody>
      </p:sp>
      <p:pic>
        <p:nvPicPr>
          <p:cNvPr id="12" name="Picture 11" descr="A black and white logo&#10;&#10;Description automatically generated">
            <a:extLst>
              <a:ext uri="{FF2B5EF4-FFF2-40B4-BE49-F238E27FC236}">
                <a16:creationId xmlns:a16="http://schemas.microsoft.com/office/drawing/2014/main" id="{C6013199-A0A4-1D85-037F-5973DA8D5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7208" y="606490"/>
            <a:ext cx="1617234" cy="67281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EBE6A2C9-A7A3-DA6C-D970-33DC61883704}"/>
              </a:ext>
            </a:extLst>
          </p:cNvPr>
          <p:cNvSpPr txBox="1">
            <a:spLocks/>
          </p:cNvSpPr>
          <p:nvPr/>
        </p:nvSpPr>
        <p:spPr>
          <a:xfrm>
            <a:off x="977428" y="606490"/>
            <a:ext cx="9449780" cy="739582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Proposed Objective</a:t>
            </a:r>
          </a:p>
        </p:txBody>
      </p:sp>
    </p:spTree>
    <p:extLst>
      <p:ext uri="{BB962C8B-B14F-4D97-AF65-F5344CB8AC3E}">
        <p14:creationId xmlns:p14="http://schemas.microsoft.com/office/powerpoint/2010/main" val="1116772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47">
            <a:extLst>
              <a:ext uri="{FF2B5EF4-FFF2-40B4-BE49-F238E27FC236}">
                <a16:creationId xmlns:a16="http://schemas.microsoft.com/office/drawing/2014/main" id="{577D6B2E-37A3-429E-A37C-F30ED64872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CEAD642-85CF-4750-8432-7C80C901F0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1723" y="-1"/>
            <a:ext cx="12225953" cy="6868071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A33EEAE-15D5-4119-8C1E-89D943F911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41959" y="-3"/>
            <a:ext cx="11772269" cy="6868074"/>
          </a:xfrm>
          <a:prstGeom prst="rect">
            <a:avLst/>
          </a:prstGeom>
          <a:gradFill>
            <a:gsLst>
              <a:gs pos="21000">
                <a:schemeClr val="accent1">
                  <a:lumMod val="50000"/>
                  <a:alpha val="83000"/>
                </a:schemeClr>
              </a:gs>
              <a:gs pos="100000">
                <a:schemeClr val="accent1"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30D8B3B-9B80-4025-B934-26DC7D7CD2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5200" y="0"/>
            <a:ext cx="3623374" cy="6868072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0"/>
                </a:schemeClr>
              </a:gs>
              <a:gs pos="99000">
                <a:srgbClr val="000000">
                  <a:alpha val="41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064D5D5-227B-4F66-9AEA-46F570E79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5875" y="-3"/>
            <a:ext cx="12233581" cy="6868076"/>
          </a:xfrm>
          <a:prstGeom prst="rect">
            <a:avLst/>
          </a:prstGeom>
          <a:gradFill>
            <a:gsLst>
              <a:gs pos="3000">
                <a:schemeClr val="accent1">
                  <a:lumMod val="75000"/>
                  <a:alpha val="0"/>
                </a:schemeClr>
              </a:gs>
              <a:gs pos="100000">
                <a:srgbClr val="000000">
                  <a:alpha val="73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46B67A4-D328-4747-A82B-65E84FA46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4484334" y="-861824"/>
            <a:ext cx="6861931" cy="8597859"/>
          </a:xfrm>
          <a:prstGeom prst="rect">
            <a:avLst/>
          </a:prstGeom>
          <a:gradFill>
            <a:gsLst>
              <a:gs pos="3000">
                <a:schemeClr val="accent1">
                  <a:lumMod val="75000"/>
                  <a:alpha val="0"/>
                </a:schemeClr>
              </a:gs>
              <a:gs pos="100000">
                <a:srgbClr val="000000">
                  <a:alpha val="27000"/>
                </a:srgb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B5A1B09C-1565-46F8-B70F-621C5EB48A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993193">
            <a:off x="1186972" y="1089049"/>
            <a:ext cx="4967533" cy="4988390"/>
          </a:xfrm>
          <a:prstGeom prst="ellipse">
            <a:avLst/>
          </a:prstGeom>
          <a:gradFill>
            <a:gsLst>
              <a:gs pos="0">
                <a:schemeClr val="accent1">
                  <a:alpha val="26000"/>
                </a:schemeClr>
              </a:gs>
              <a:gs pos="85000">
                <a:schemeClr val="accent1">
                  <a:lumMod val="60000"/>
                  <a:lumOff val="4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3532BB-DDFB-9082-D9BD-8161770E9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2567" y="818984"/>
            <a:ext cx="6714699" cy="317868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Thank You !!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C516CC8-80AC-446C-A56E-9F54B72104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" y="4490110"/>
            <a:ext cx="12217710" cy="2377962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50000"/>
                </a:schemeClr>
              </a:gs>
              <a:gs pos="99000">
                <a:srgbClr val="000000">
                  <a:alpha val="34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671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1413</TotalTime>
  <Words>483</Words>
  <Application>Microsoft Office PowerPoint</Application>
  <PresentationFormat>Widescreen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宋体</vt:lpstr>
      <vt:lpstr>Aptos</vt:lpstr>
      <vt:lpstr>Aptos Display</vt:lpstr>
      <vt:lpstr>Arial</vt:lpstr>
      <vt:lpstr>Segoe UI</vt:lpstr>
      <vt:lpstr>Times New Roman</vt:lpstr>
      <vt:lpstr>office theme</vt:lpstr>
      <vt:lpstr>Rel – 20 Topics for NTN</vt:lpstr>
      <vt:lpstr>Background</vt:lpstr>
      <vt:lpstr>PowerPoint Presentation</vt:lpstr>
      <vt:lpstr>PowerPoint Presentation</vt:lpstr>
      <vt:lpstr>Thank You 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abhijeet</dc:creator>
  <cp:lastModifiedBy>Abhijeet Masal, CEWiT</cp:lastModifiedBy>
  <cp:revision>73</cp:revision>
  <dcterms:created xsi:type="dcterms:W3CDTF">2024-11-28T05:00:40Z</dcterms:created>
  <dcterms:modified xsi:type="dcterms:W3CDTF">2024-12-03T06:53:56Z</dcterms:modified>
</cp:coreProperties>
</file>