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4"/>
  </p:sldMasterIdLst>
  <p:notesMasterIdLst>
    <p:notesMasterId r:id="rId11"/>
  </p:notesMasterIdLst>
  <p:sldIdLst>
    <p:sldId id="256" r:id="rId5"/>
    <p:sldId id="263" r:id="rId6"/>
    <p:sldId id="265" r:id="rId7"/>
    <p:sldId id="264" r:id="rId8"/>
    <p:sldId id="259" r:id="rId9"/>
    <p:sldId id="261" r:id="rId10"/>
  </p:sldIdLst>
  <p:sldSz cx="10969625" cy="6170613"/>
  <p:notesSz cx="6858000" cy="9144000"/>
  <p:custDataLst>
    <p:tags r:id="rId12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37143E-0194-491E-9876-CD8DF4320499}" v="786" dt="2024-12-03T13:48:25.4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31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03.12.2024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708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0502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5929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56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9" userDrawn="1">
          <p15:clr>
            <a:srgbClr val="FBAE40"/>
          </p15:clr>
        </p15:guide>
        <p15:guide id="6" orient="horz" pos="346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-1" y="0"/>
            <a:ext cx="10899775" cy="6170400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  <p:sp>
        <p:nvSpPr>
          <p:cNvPr id="2" name="Logo">
            <a:extLst>
              <a:ext uri="{FF2B5EF4-FFF2-40B4-BE49-F238E27FC236}">
                <a16:creationId xmlns:a16="http://schemas.microsoft.com/office/drawing/2014/main" id="{F002D116-88B8-2720-FAAC-860765E59F7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32102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2" pos="686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70" userDrawn="1">
          <p15:clr>
            <a:srgbClr val="FBAE40"/>
          </p15:clr>
        </p15:guide>
        <p15:guide id="2" pos="6566" userDrawn="1">
          <p15:clr>
            <a:srgbClr val="FBAE40"/>
          </p15:clr>
        </p15:guide>
        <p15:guide id="3" orient="horz" pos="2093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346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524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609" userDrawn="1">
          <p15:clr>
            <a:srgbClr val="FBAE40"/>
          </p15:clr>
        </p15:guide>
        <p15:guide id="3" orient="horz" pos="257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-1"/>
            <a:ext cx="10969625" cy="6102967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6" name="Logo">
            <a:extLst>
              <a:ext uri="{FF2B5EF4-FFF2-40B4-BE49-F238E27FC236}">
                <a16:creationId xmlns:a16="http://schemas.microsoft.com/office/drawing/2014/main" id="{0C8D7868-566A-E406-AA76-0F7E438D3810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357742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8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4" name="Bosch_footer_1">
            <a:extLst>
              <a:ext uri="{FF2B5EF4-FFF2-40B4-BE49-F238E27FC236}">
                <a16:creationId xmlns:a16="http://schemas.microsoft.com/office/drawing/2014/main" id="{179AD5EC-CEF2-4193-998B-D730BC74E01B}"/>
              </a:ext>
            </a:extLst>
          </p:cNvPr>
          <p:cNvSpPr txBox="1"/>
          <p:nvPr userDrawn="1"/>
        </p:nvSpPr>
        <p:spPr>
          <a:xfrm>
            <a:off x="547200" y="5688000"/>
            <a:ext cx="9126000" cy="107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  <a:latin typeface="+mn-lt"/>
              </a:rPr>
              <a:t>External</a:t>
            </a:r>
            <a:r>
              <a:rPr lang="en-US" sz="600" kern="0" baseline="0" noProof="1">
                <a:solidFill>
                  <a:schemeClr val="tx1"/>
                </a:solidFill>
                <a:latin typeface="+mn-lt"/>
              </a:rPr>
              <a:t> | 2024-12-03</a:t>
            </a:r>
          </a:p>
          <a:p>
            <a:pPr marR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Robert Bosch GmbH 2024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46" r:id="rId11"/>
    <p:sldLayoutId id="2147483744" r:id="rId12"/>
    <p:sldLayoutId id="2147483724" r:id="rId13"/>
    <p:sldLayoutId id="2147483726" r:id="rId14"/>
    <p:sldLayoutId id="2147483727" r:id="rId15"/>
    <p:sldLayoutId id="2147483728" r:id="rId16"/>
    <p:sldLayoutId id="2147483729" r:id="rId17"/>
    <p:sldLayoutId id="2147483745" r:id="rId18"/>
    <p:sldLayoutId id="2147483723" r:id="rId19"/>
    <p:sldLayoutId id="2147483734" r:id="rId20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1194187"/>
          </a:xfrm>
        </p:spPr>
        <p:txBody>
          <a:bodyPr>
            <a:normAutofit fontScale="90000"/>
          </a:bodyPr>
          <a:lstStyle/>
          <a:p>
            <a:br>
              <a:rPr lang="en-US" b="0" dirty="0"/>
            </a:br>
            <a:br>
              <a:rPr lang="en-US" b="0" dirty="0"/>
            </a:br>
            <a:r>
              <a:rPr lang="en-US" dirty="0"/>
              <a:t>Views on RAN Study Item for IMT-2030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Agenda Item 16: 6G Aspects</a:t>
            </a:r>
          </a:p>
          <a:p>
            <a:r>
              <a:rPr lang="en-US" dirty="0"/>
              <a:t>3GPP TSG RAN Meeting #106					</a:t>
            </a:r>
          </a:p>
          <a:p>
            <a:r>
              <a:rPr lang="en-US" dirty="0"/>
              <a:t>Madrid, Spain, December 9-12, 2024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47C8C-0BDB-D6A6-0ED3-0079DA0001C8}"/>
              </a:ext>
            </a:extLst>
          </p:cNvPr>
          <p:cNvSpPr txBox="1"/>
          <p:nvPr/>
        </p:nvSpPr>
        <p:spPr>
          <a:xfrm>
            <a:off x="9344416" y="2102883"/>
            <a:ext cx="1625209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Bosch Office Sans"/>
              </a:rPr>
              <a:t> RP-243081 </a:t>
            </a:r>
            <a:endParaRPr lang="en-US" sz="2000" dirty="0">
              <a:latin typeface="Bosch Office San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Aspects to be Covered in Study Item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RAN Study Item for IMT-2030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E0FF3E1-E80D-0EF4-9899-CBBB73EDE47D}"/>
              </a:ext>
            </a:extLst>
          </p:cNvPr>
          <p:cNvSpPr txBox="1">
            <a:spLocks/>
          </p:cNvSpPr>
          <p:nvPr/>
        </p:nvSpPr>
        <p:spPr>
          <a:xfrm>
            <a:off x="349345" y="1604228"/>
            <a:ext cx="8670832" cy="367337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defPPr>
              <a:defRPr lang="de-DE"/>
            </a:defPPr>
            <a:lvl1pPr marL="230400" indent="-230400" defTabSz="914333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>
                <a:latin typeface="+mn-lt"/>
              </a:defRPr>
            </a:lvl1pPr>
            <a:lvl2pPr marL="179388" lvl="1" indent="-179388" defTabSz="914333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200" b="1">
                <a:solidFill>
                  <a:srgbClr val="00512A"/>
                </a:solidFill>
                <a:latin typeface="+mn-lt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pPr marL="230400" lvl="1" indent="-2304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0" dirty="0">
                <a:solidFill>
                  <a:schemeClr val="tx1"/>
                </a:solidFill>
              </a:rPr>
              <a:t>Backward compatibility with 5G/5G-Advanced</a:t>
            </a:r>
          </a:p>
          <a:p>
            <a:pPr marL="230400" lvl="1" indent="-2304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b="0" dirty="0">
                <a:solidFill>
                  <a:schemeClr val="tx1"/>
                </a:solidFill>
              </a:rPr>
              <a:t>An agreeable and detailed roadmap with possible supported features in 6G for the baseline of the generation development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/>
              <a:t>This study item should result in </a:t>
            </a:r>
            <a:r>
              <a:rPr lang="en-US" sz="1400" u="sng" dirty="0"/>
              <a:t>one independent </a:t>
            </a:r>
            <a:r>
              <a:rPr lang="en-US" sz="1400" dirty="0"/>
              <a:t> technical report.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/>
              <a:t>The IMT-2030 study in RAN should include:</a:t>
            </a:r>
          </a:p>
          <a:p>
            <a:pPr marL="503237" lvl="2" indent="-285750">
              <a:spcBef>
                <a:spcPts val="600"/>
              </a:spcBef>
              <a:spcAft>
                <a:spcPts val="600"/>
              </a:spcAft>
              <a:buFont typeface="+mj-lt"/>
              <a:buAutoNum type="romanUcPeriod"/>
            </a:pPr>
            <a:r>
              <a:rPr lang="en-US" sz="1200" b="1" dirty="0"/>
              <a:t>5G/5G-Advanced features which can be evolved in 6G</a:t>
            </a:r>
          </a:p>
          <a:p>
            <a:pPr marL="503237" lvl="2" indent="-285750">
              <a:spcBef>
                <a:spcPts val="600"/>
              </a:spcBef>
              <a:spcAft>
                <a:spcPts val="600"/>
              </a:spcAft>
              <a:buFont typeface="+mj-lt"/>
              <a:buAutoNum type="romanUcPeriod"/>
            </a:pPr>
            <a:r>
              <a:rPr lang="en-US" sz="1200" b="1" dirty="0"/>
              <a:t>Usage scenarios of IMT 2030 considering RAN aspects</a:t>
            </a:r>
          </a:p>
          <a:p>
            <a:pPr marL="503237" lvl="2" indent="-285750">
              <a:spcBef>
                <a:spcPts val="600"/>
              </a:spcBef>
              <a:spcAft>
                <a:spcPts val="600"/>
              </a:spcAft>
              <a:buFont typeface="+mj-lt"/>
              <a:buAutoNum type="romanUcPeriod"/>
            </a:pPr>
            <a:r>
              <a:rPr lang="en-US" sz="1200" b="1" dirty="0"/>
              <a:t>Further usage scenarios from industry and verticals </a:t>
            </a:r>
          </a:p>
          <a:p>
            <a:pPr marL="503237" lvl="2" indent="-285750">
              <a:spcBef>
                <a:spcPts val="600"/>
              </a:spcBef>
              <a:spcAft>
                <a:spcPts val="600"/>
              </a:spcAft>
              <a:buFont typeface="+mj-lt"/>
              <a:buAutoNum type="romanUcPeriod"/>
            </a:pPr>
            <a:r>
              <a:rPr kumimoji="0" lang="en-US" sz="12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Possible guidelines </a:t>
            </a:r>
            <a:r>
              <a:rPr lang="en-US" sz="1200" b="1" kern="0" dirty="0">
                <a:latin typeface="+mn-lt"/>
              </a:rPr>
              <a:t>for</a:t>
            </a:r>
            <a:r>
              <a:rPr kumimoji="0" lang="en-US" sz="1200" b="1" i="0" u="none" strike="noStrike" kern="0" cap="none" spc="0" normalizeH="0" baseline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KPIs in 6G</a:t>
            </a:r>
            <a:endParaRPr lang="en-US" sz="1200" b="1" dirty="0"/>
          </a:p>
          <a:p>
            <a:pPr marL="0" lvl="1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1100" dirty="0"/>
          </a:p>
          <a:p>
            <a:pPr lvl="1">
              <a:spcBef>
                <a:spcPts val="300"/>
              </a:spcBef>
              <a:spcAft>
                <a:spcPts val="600"/>
              </a:spcAft>
            </a:pPr>
            <a:endParaRPr lang="en-US" sz="1100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4490361" y="-2925588"/>
            <a:ext cx="388800" cy="8670831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Proposals for the impact of IMT-2030</a:t>
            </a: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3A828A74-F15A-0B7A-7C0F-A91177645D55}"/>
              </a:ext>
            </a:extLst>
          </p:cNvPr>
          <p:cNvSpPr/>
          <p:nvPr/>
        </p:nvSpPr>
        <p:spPr>
          <a:xfrm>
            <a:off x="9353787" y="2068643"/>
            <a:ext cx="1410213" cy="1962410"/>
          </a:xfrm>
          <a:prstGeom prst="downArrow">
            <a:avLst>
              <a:gd name="adj1" fmla="val 50000"/>
              <a:gd name="adj2" fmla="val 48672"/>
            </a:avLst>
          </a:prstGeom>
          <a:solidFill>
            <a:srgbClr val="00B05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540FB-931C-F764-B47B-26CA1780F7FB}"/>
              </a:ext>
            </a:extLst>
          </p:cNvPr>
          <p:cNvSpPr txBox="1"/>
          <p:nvPr/>
        </p:nvSpPr>
        <p:spPr>
          <a:xfrm rot="16200000">
            <a:off x="9296919" y="2535518"/>
            <a:ext cx="148774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</a:rPr>
              <a:t>Smooth Migration and Backward Compatibility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AA0710-7F76-664A-33F4-AB0566BC3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675" y="941880"/>
            <a:ext cx="1581809" cy="9853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A5F333-7F50-7BB0-7C80-B7B222613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787" y="4172499"/>
            <a:ext cx="1410213" cy="79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3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1" descr="A diagram of a diagram&#10;&#10;Description automatically generated">
            <a:extLst>
              <a:ext uri="{FF2B5EF4-FFF2-40B4-BE49-F238E27FC236}">
                <a16:creationId xmlns:a16="http://schemas.microsoft.com/office/drawing/2014/main" id="{872B00F2-D848-ED9F-8730-B82F41969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86" y="1506085"/>
            <a:ext cx="3409164" cy="341292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Usage Scenarios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RAN Study Item for IMT-2030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152C794-6647-271F-2154-9640A2C3B2DD}"/>
              </a:ext>
            </a:extLst>
          </p:cNvPr>
          <p:cNvSpPr txBox="1">
            <a:spLocks/>
          </p:cNvSpPr>
          <p:nvPr/>
        </p:nvSpPr>
        <p:spPr>
          <a:xfrm>
            <a:off x="203848" y="1506084"/>
            <a:ext cx="6130277" cy="386802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AI and Communication: </a:t>
            </a:r>
            <a:r>
              <a:rPr lang="en-US" sz="1400" dirty="0"/>
              <a:t>with </a:t>
            </a:r>
            <a:r>
              <a:rPr lang="en-US" sz="1400" b="1" dirty="0"/>
              <a:t>AI4Net</a:t>
            </a:r>
            <a:r>
              <a:rPr lang="en-US" sz="1400" dirty="0"/>
              <a:t> enhancing network performance and </a:t>
            </a:r>
            <a:r>
              <a:rPr lang="en-US" sz="1400" b="1" dirty="0"/>
              <a:t>Net4AI</a:t>
            </a:r>
            <a:r>
              <a:rPr lang="en-US" sz="1400" dirty="0"/>
              <a:t> using 3GPP network as the AI enabler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Ubiquitous Connectivity: </a:t>
            </a:r>
            <a:r>
              <a:rPr lang="en-US" sz="1400" b="1" dirty="0"/>
              <a:t>enhanced NTN/TN </a:t>
            </a:r>
            <a:r>
              <a:rPr lang="en-US" sz="1400" dirty="0"/>
              <a:t>to cover uncovered and proposing new techniques to enhance coverage even in the deep indoors or possibility for local connectivity such as </a:t>
            </a:r>
            <a:r>
              <a:rPr lang="en-US" sz="1400" b="1" dirty="0"/>
              <a:t>Subnetworks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ISAC:</a:t>
            </a:r>
            <a:r>
              <a:rPr lang="en-US" sz="14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1400" dirty="0"/>
              <a:t>prioritize </a:t>
            </a:r>
            <a:r>
              <a:rPr lang="en-US" sz="1400" b="1" dirty="0"/>
              <a:t>network-side sensing</a:t>
            </a:r>
            <a:r>
              <a:rPr lang="en-US" sz="1400" dirty="0"/>
              <a:t>, at the first place, for enhancing network performance and introducing new sensing services by network 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rgbClr val="0A4F4B"/>
                </a:solidFill>
              </a:rPr>
              <a:t>Immersive Communication: </a:t>
            </a:r>
            <a:r>
              <a:rPr lang="en-US" sz="1400" dirty="0"/>
              <a:t>multi-sensory interactions and </a:t>
            </a:r>
            <a:r>
              <a:rPr lang="en-US" sz="1400" b="1" dirty="0"/>
              <a:t>integration of physical-digital worlds</a:t>
            </a:r>
            <a:r>
              <a:rPr lang="en-US" sz="1400" dirty="0"/>
              <a:t> (also for industry, digital twins, …)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 err="1">
                <a:solidFill>
                  <a:srgbClr val="0A4F4B"/>
                </a:solidFill>
              </a:rPr>
              <a:t>HyRLLC</a:t>
            </a:r>
            <a:r>
              <a:rPr lang="en-US" sz="1400" b="1" dirty="0">
                <a:solidFill>
                  <a:srgbClr val="0A4F4B"/>
                </a:solidFill>
              </a:rPr>
              <a:t>: </a:t>
            </a:r>
            <a:r>
              <a:rPr lang="en-US" sz="1400" dirty="0"/>
              <a:t>enhance </a:t>
            </a:r>
            <a:r>
              <a:rPr lang="en-US" sz="1400" b="1" dirty="0"/>
              <a:t>availability</a:t>
            </a:r>
            <a:r>
              <a:rPr lang="en-US" sz="1400" dirty="0"/>
              <a:t>, </a:t>
            </a:r>
            <a:r>
              <a:rPr lang="en-US" sz="1400" b="1" dirty="0"/>
              <a:t>determinism</a:t>
            </a:r>
            <a:r>
              <a:rPr lang="en-US" sz="1400" dirty="0"/>
              <a:t>, and </a:t>
            </a:r>
            <a:r>
              <a:rPr lang="en-US" sz="1400" b="1" dirty="0"/>
              <a:t>trustworthiness</a:t>
            </a:r>
            <a:r>
              <a:rPr lang="en-US" sz="1400" dirty="0"/>
              <a:t> of delivered data considering requirements of industry and verticals </a:t>
            </a:r>
          </a:p>
          <a:p>
            <a:pPr marL="179388" lvl="1" indent="-179388" fontAlgn="auto">
              <a:spcBef>
                <a:spcPts val="0"/>
              </a:spcBef>
              <a:spcAft>
                <a:spcPts val="1200"/>
              </a:spcAft>
            </a:pPr>
            <a:r>
              <a:rPr lang="en-US" sz="1400" b="1" dirty="0">
                <a:solidFill>
                  <a:srgbClr val="0A4F4B"/>
                </a:solidFill>
              </a:rPr>
              <a:t>Massive Communication: </a:t>
            </a:r>
            <a:r>
              <a:rPr lang="en-US" sz="1400" dirty="0"/>
              <a:t>extending IoT ecosystem beyond existing </a:t>
            </a:r>
            <a:r>
              <a:rPr lang="en-US" sz="1400" dirty="0" err="1"/>
              <a:t>eMTC</a:t>
            </a:r>
            <a:r>
              <a:rPr lang="en-US" sz="1400" dirty="0"/>
              <a:t>; expand to other capabilities with different services and support devices with different battery-lifespans and even battery-less devices</a:t>
            </a: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BD051288-5608-298B-C844-50347EDFF406}"/>
              </a:ext>
            </a:extLst>
          </p:cNvPr>
          <p:cNvSpPr/>
          <p:nvPr/>
        </p:nvSpPr>
        <p:spPr>
          <a:xfrm rot="5400000">
            <a:off x="3074588" y="-1753454"/>
            <a:ext cx="388800" cy="613027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Elaborated </a:t>
            </a: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IMT-2030 Usage Scenarios fro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m Industry and Verticals </a:t>
            </a: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8B7488E0-E00A-7AD6-D16E-94B045D69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47BE8D49-C43A-A832-2573-26C3BA8A2987}"/>
              </a:ext>
            </a:extLst>
          </p:cNvPr>
          <p:cNvSpPr/>
          <p:nvPr/>
        </p:nvSpPr>
        <p:spPr>
          <a:xfrm>
            <a:off x="6378557" y="1532220"/>
            <a:ext cx="231792" cy="18475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1589508C-1105-16ED-E757-B8B7154B02F7}"/>
              </a:ext>
            </a:extLst>
          </p:cNvPr>
          <p:cNvSpPr/>
          <p:nvPr/>
        </p:nvSpPr>
        <p:spPr>
          <a:xfrm>
            <a:off x="6378559" y="3546022"/>
            <a:ext cx="231792" cy="171926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5C1AB5-5037-CBAA-B3B5-62DE4BEB48E4}"/>
              </a:ext>
            </a:extLst>
          </p:cNvPr>
          <p:cNvSpPr txBox="1"/>
          <p:nvPr/>
        </p:nvSpPr>
        <p:spPr>
          <a:xfrm rot="16200000">
            <a:off x="5552258" y="2305381"/>
            <a:ext cx="22788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/>
              <a:t>Emerged New Usage Scenarios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70A72E-CC46-5360-3BF1-B15DB3567DD0}"/>
              </a:ext>
            </a:extLst>
          </p:cNvPr>
          <p:cNvSpPr txBox="1"/>
          <p:nvPr/>
        </p:nvSpPr>
        <p:spPr>
          <a:xfrm rot="16200000">
            <a:off x="5860045" y="4311325"/>
            <a:ext cx="164632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/>
              <a:t>Enhancements to 5G</a:t>
            </a:r>
          </a:p>
        </p:txBody>
      </p:sp>
    </p:spTree>
    <p:extLst>
      <p:ext uri="{BB962C8B-B14F-4D97-AF65-F5344CB8AC3E}">
        <p14:creationId xmlns:p14="http://schemas.microsoft.com/office/powerpoint/2010/main" val="2550715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Verticals Views on IMT-2030 Capabilities and Additional Aspects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RAN Study Item for IMT-2030</a:t>
            </a:r>
          </a:p>
        </p:txBody>
      </p:sp>
      <p:sp>
        <p:nvSpPr>
          <p:cNvPr id="9" name="Rechteck 12">
            <a:extLst>
              <a:ext uri="{FF2B5EF4-FFF2-40B4-BE49-F238E27FC236}">
                <a16:creationId xmlns:a16="http://schemas.microsoft.com/office/drawing/2014/main" id="{8C79A6FE-3D6E-E666-ACCE-A3594894534A}"/>
              </a:ext>
            </a:extLst>
          </p:cNvPr>
          <p:cNvSpPr/>
          <p:nvPr/>
        </p:nvSpPr>
        <p:spPr>
          <a:xfrm rot="5400000">
            <a:off x="3325045" y="450677"/>
            <a:ext cx="388800" cy="631942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lIns="91440" tIns="45720" rIns="91440" bIns="45720"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Additional 6G Capabilities 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for Verticals </a:t>
            </a: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On-Top of IMT-2030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8744845F-1C8E-204F-45B1-88B2CAAE2F80}"/>
              </a:ext>
            </a:extLst>
          </p:cNvPr>
          <p:cNvSpPr txBox="1">
            <a:spLocks/>
          </p:cNvSpPr>
          <p:nvPr/>
        </p:nvSpPr>
        <p:spPr>
          <a:xfrm>
            <a:off x="359738" y="3804792"/>
            <a:ext cx="6319421" cy="181711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Sustainability and Affordability: </a:t>
            </a:r>
            <a:r>
              <a:rPr lang="en-US" sz="1400" dirty="0"/>
              <a:t>design with energy efficiency, low power consumption, CO2 reduction and device/network affordability in mind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AI and Computing: </a:t>
            </a:r>
            <a:r>
              <a:rPr lang="en-US" sz="1400" dirty="0"/>
              <a:t>advanced applicable AI capability and network computations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Partial-autonomous </a:t>
            </a:r>
            <a:r>
              <a:rPr lang="en-US" sz="1400" b="1" dirty="0" err="1">
                <a:solidFill>
                  <a:schemeClr val="accent3">
                    <a:lumMod val="75000"/>
                  </a:schemeClr>
                </a:solidFill>
              </a:rPr>
              <a:t>subnetworking</a:t>
            </a: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:  </a:t>
            </a:r>
            <a:r>
              <a:rPr lang="en-US" sz="1400" dirty="0"/>
              <a:t>use case specific local networking</a:t>
            </a:r>
            <a:r>
              <a:rPr lang="en-US" sz="1400" b="1" dirty="0"/>
              <a:t> </a:t>
            </a:r>
            <a:r>
              <a:rPr lang="en-US" sz="1400" dirty="0"/>
              <a:t>for industry and verticals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</a:rPr>
              <a:t>Trustworthiness: </a:t>
            </a:r>
            <a:r>
              <a:rPr lang="en-US" sz="1400" dirty="0"/>
              <a:t>enhanced reliability, resilience, security, privacy, etc.</a:t>
            </a:r>
          </a:p>
          <a:p>
            <a:pPr marL="0" lvl="1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11" name="Rechteck 12">
            <a:extLst>
              <a:ext uri="{FF2B5EF4-FFF2-40B4-BE49-F238E27FC236}">
                <a16:creationId xmlns:a16="http://schemas.microsoft.com/office/drawing/2014/main" id="{E90AE545-E43B-1CEB-83F0-69B1A6598CFB}"/>
              </a:ext>
            </a:extLst>
          </p:cNvPr>
          <p:cNvSpPr/>
          <p:nvPr/>
        </p:nvSpPr>
        <p:spPr>
          <a:xfrm rot="5400000">
            <a:off x="3325044" y="-1869957"/>
            <a:ext cx="388800" cy="631942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Evolution of 5G Capabilities in 6G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FC9C2F7-7B35-0C45-710A-68A55ADD092B}"/>
              </a:ext>
            </a:extLst>
          </p:cNvPr>
          <p:cNvSpPr txBox="1">
            <a:spLocks/>
          </p:cNvSpPr>
          <p:nvPr/>
        </p:nvSpPr>
        <p:spPr>
          <a:xfrm>
            <a:off x="349345" y="1484157"/>
            <a:ext cx="6319421" cy="188734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NPN: </a:t>
            </a:r>
            <a:r>
              <a:rPr lang="en-US" sz="1400" dirty="0"/>
              <a:t>further evolution of non-public networks 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Deterministic Networks: </a:t>
            </a:r>
            <a:r>
              <a:rPr lang="en-US" sz="1400" dirty="0"/>
              <a:t>evolution of wireless </a:t>
            </a:r>
            <a:r>
              <a:rPr lang="en-US" sz="1400" dirty="0" err="1"/>
              <a:t>DetNets</a:t>
            </a:r>
            <a:endParaRPr lang="en-US" sz="1400" dirty="0"/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Accurate Timing:</a:t>
            </a:r>
            <a:r>
              <a:rPr lang="en-US" sz="1400" dirty="0">
                <a:solidFill>
                  <a:srgbClr val="00512A"/>
                </a:solidFill>
              </a:rPr>
              <a:t> </a:t>
            </a:r>
            <a:r>
              <a:rPr lang="en-US" sz="1400" dirty="0"/>
              <a:t>evolution of timing services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 err="1">
                <a:solidFill>
                  <a:srgbClr val="00512A"/>
                </a:solidFill>
              </a:rPr>
              <a:t>Sidelink</a:t>
            </a:r>
            <a:r>
              <a:rPr lang="en-US" sz="1400" b="1" dirty="0">
                <a:solidFill>
                  <a:srgbClr val="00512A"/>
                </a:solidFill>
              </a:rPr>
              <a:t>: </a:t>
            </a:r>
            <a:r>
              <a:rPr lang="en-US" sz="1400" dirty="0" err="1"/>
              <a:t>Sidelink</a:t>
            </a:r>
            <a:r>
              <a:rPr lang="en-US" sz="1400" dirty="0"/>
              <a:t> evolution in 6G shall be compatible with 5G </a:t>
            </a:r>
            <a:r>
              <a:rPr lang="en-US" sz="1400" dirty="0" err="1"/>
              <a:t>sidelink</a:t>
            </a:r>
            <a:r>
              <a:rPr lang="en-US" sz="1400" dirty="0"/>
              <a:t> 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Positioning: </a:t>
            </a:r>
            <a:r>
              <a:rPr lang="en-US" sz="1400" dirty="0"/>
              <a:t>ultra-accurate positioning for localization of active devices</a:t>
            </a:r>
          </a:p>
          <a:p>
            <a:pPr marL="179388" lvl="1" indent="-179388" fontAlgn="auto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solidFill>
                  <a:srgbClr val="00512A"/>
                </a:solidFill>
              </a:rPr>
              <a:t>IoT Evolution: </a:t>
            </a:r>
            <a:r>
              <a:rPr lang="en-US" sz="1400" dirty="0"/>
              <a:t>extend ambient IoT technology to support different type of devices 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B2F39EC-DD22-FFB1-C68E-65E1927E0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CDAF78-3BE6-8A06-C6A6-2068EA479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1815" y="1278357"/>
            <a:ext cx="3532510" cy="385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30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0A836C-6B10-E480-0DE3-E73A15AD9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Views on RAN Study Item for IMT-2030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632BCB-FC8F-C2F4-CAE1-C79E52BFF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6G in </a:t>
            </a:r>
            <a:r>
              <a:rPr lang="en-US" dirty="0"/>
              <a:t>Day-1 from Verticals Point of 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732FC-3E5E-B91A-1A25-10648E1A3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CFF2593-659B-4222-CF24-5A9064D8755A}"/>
              </a:ext>
            </a:extLst>
          </p:cNvPr>
          <p:cNvSpPr txBox="1">
            <a:spLocks/>
          </p:cNvSpPr>
          <p:nvPr/>
        </p:nvSpPr>
        <p:spPr>
          <a:xfrm>
            <a:off x="205200" y="1651743"/>
            <a:ext cx="9965626" cy="325852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Technology proposals to ITU-R should not be limited only to IMT-2030 capabilities, but also covers based on commercial needs and demands from industry and vertical</a:t>
            </a:r>
          </a:p>
          <a:p>
            <a:r>
              <a:rPr lang="en-US" sz="1400" dirty="0"/>
              <a:t>Day-1 6G should include the support of capabilities emerged lately in 5G-Advanced, e.g.: TSC/TSN/</a:t>
            </a:r>
            <a:r>
              <a:rPr lang="en-US" sz="1400" dirty="0" err="1"/>
              <a:t>DetNet</a:t>
            </a:r>
            <a:r>
              <a:rPr lang="en-US" sz="1400" dirty="0"/>
              <a:t>*, positioning, NTN, and new 6G capabilities, e.g., </a:t>
            </a:r>
            <a:r>
              <a:rPr lang="en-US" sz="1400" b="1" dirty="0"/>
              <a:t>subnetworks</a:t>
            </a:r>
            <a:r>
              <a:rPr lang="en-US" sz="1400" dirty="0"/>
              <a:t>, </a:t>
            </a:r>
            <a:r>
              <a:rPr lang="en-US" sz="1400" b="1" dirty="0"/>
              <a:t>Trustworthiness</a:t>
            </a:r>
            <a:r>
              <a:rPr lang="en-US" sz="1400" dirty="0"/>
              <a:t>, integrated AI, sustainability, etc..</a:t>
            </a:r>
          </a:p>
          <a:p>
            <a:r>
              <a:rPr lang="en-US" sz="1400" dirty="0"/>
              <a:t>Transition from 5G to 6G should be smooth, avoiding complex architectural/interworking options as in 5G (e.g., SA, NSA, multi-RAT connectivity, etc.)</a:t>
            </a:r>
          </a:p>
          <a:p>
            <a:r>
              <a:rPr lang="en-US" sz="1400" dirty="0"/>
              <a:t>6G should be backward compatible to 5G design including, e.g., numerology, waveform, etc.</a:t>
            </a:r>
          </a:p>
          <a:p>
            <a:r>
              <a:rPr lang="en-US" sz="1400" dirty="0"/>
              <a:t>6G should reuse/expand the 5G Service Base Architecture (SBA) core network and standardized interfaces as much as possible</a:t>
            </a:r>
          </a:p>
          <a:p>
            <a:r>
              <a:rPr lang="en-US" sz="1400" dirty="0"/>
              <a:t>6G should prioritize </a:t>
            </a:r>
            <a:r>
              <a:rPr lang="en-US" sz="1400" b="1" dirty="0"/>
              <a:t>network-based sensing</a:t>
            </a:r>
            <a:r>
              <a:rPr lang="en-US" sz="1400" dirty="0"/>
              <a:t> and its associated services, e.g., sensing-as-a-service</a:t>
            </a:r>
          </a:p>
          <a:p>
            <a:r>
              <a:rPr lang="en-US" sz="1400" dirty="0"/>
              <a:t>For spectrum consideration, </a:t>
            </a:r>
            <a:r>
              <a:rPr lang="en-US" sz="1400" b="1" dirty="0"/>
              <a:t>study FR3 </a:t>
            </a:r>
            <a:r>
              <a:rPr lang="en-US" sz="1400" dirty="0"/>
              <a:t>(7-24 GHz) considering existing regulations; prioritize utilization of existing FR1 and FR2 at the early 6G phase</a:t>
            </a:r>
          </a:p>
        </p:txBody>
      </p:sp>
      <p:sp>
        <p:nvSpPr>
          <p:cNvPr id="12" name="Rechteck 12">
            <a:extLst>
              <a:ext uri="{FF2B5EF4-FFF2-40B4-BE49-F238E27FC236}">
                <a16:creationId xmlns:a16="http://schemas.microsoft.com/office/drawing/2014/main" id="{695E74DB-58D4-B616-6D3A-2A3F11F6AF05}"/>
              </a:ext>
            </a:extLst>
          </p:cNvPr>
          <p:cNvSpPr/>
          <p:nvPr/>
        </p:nvSpPr>
        <p:spPr>
          <a:xfrm rot="5400000">
            <a:off x="4993398" y="-3527856"/>
            <a:ext cx="389221" cy="996562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Guidelines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for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6G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C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ore </a:t>
            </a:r>
            <a:r>
              <a:rPr lang="en-US" sz="1400" b="1" kern="0">
                <a:solidFill>
                  <a:srgbClr val="FFFFFF"/>
                </a:solidFill>
                <a:latin typeface="+mn-lt"/>
              </a:rPr>
              <a:t>Requirements</a:t>
            </a: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Day-1 (From Verticals Point of View)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FFA23D-30B2-4BC6-7B90-565DFEBD4266}"/>
              </a:ext>
            </a:extLst>
          </p:cNvPr>
          <p:cNvSpPr txBox="1"/>
          <p:nvPr/>
        </p:nvSpPr>
        <p:spPr>
          <a:xfrm>
            <a:off x="205196" y="5158569"/>
            <a:ext cx="215575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/>
              <a:t>*TSC: time sensitive communication</a:t>
            </a:r>
          </a:p>
          <a:p>
            <a:r>
              <a:rPr lang="en-US" sz="900"/>
              <a:t> TSN: time sensitive networks</a:t>
            </a:r>
          </a:p>
          <a:p>
            <a:r>
              <a:rPr lang="en-US" sz="900"/>
              <a:t> </a:t>
            </a:r>
            <a:r>
              <a:rPr lang="en-US" sz="900" err="1"/>
              <a:t>DetNet</a:t>
            </a:r>
            <a:r>
              <a:rPr lang="en-US" sz="900"/>
              <a:t>: deterministic network</a:t>
            </a:r>
          </a:p>
        </p:txBody>
      </p:sp>
    </p:spTree>
    <p:extLst>
      <p:ext uri="{BB962C8B-B14F-4D97-AF65-F5344CB8AC3E}">
        <p14:creationId xmlns:p14="http://schemas.microsoft.com/office/powerpoint/2010/main" val="90141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C5786D-6A1F-2176-0106-D0C41F99EA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Conclusion and Discussions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26083-F7BB-8AD1-161A-DB5D3DCC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C89F21-9A0B-B477-A11B-1FD24D69B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389526"/>
              </p:ext>
            </p:extLst>
          </p:nvPr>
        </p:nvGraphicFramePr>
        <p:xfrm>
          <a:off x="205200" y="1109895"/>
          <a:ext cx="6050893" cy="4350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0893">
                  <a:extLst>
                    <a:ext uri="{9D8B030D-6E8A-4147-A177-3AD203B41FA5}">
                      <a16:colId xmlns:a16="http://schemas.microsoft.com/office/drawing/2014/main" val="874138795"/>
                    </a:ext>
                  </a:extLst>
                </a:gridCol>
              </a:tblGrid>
              <a:tr h="590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3GPP IMT-2030 Impacts from Verticals Point of View</a:t>
                      </a:r>
                    </a:p>
                  </a:txBody>
                  <a:tcPr marL="180000" marR="144000" marT="12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46214"/>
                  </a:ext>
                </a:extLst>
              </a:tr>
              <a:tr h="3760324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A roadmap for 6G expected features and duration of each release should be planned carefully from now</a:t>
                      </a:r>
                      <a:endPara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3GPP should consider IMT-2030 capabilities and further industry and verticals needs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6G should be built upon 5G foundation and utilize/reuse emerged capabilities in 5G-Advanced as a baseline for 6G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Due to longer life-cycle of verticals’ devices, backward compatibility is essential to support the late roll-out of 5G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verticals to utilize 6G technology, it should be trustworthy and ubiquitous (e.g., NTN/TN integration, </a:t>
                      </a:r>
                      <a:r>
                        <a:rPr kumimoji="0" lang="en-US" sz="14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subnetworking</a:t>
                      </a: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etc.)</a:t>
                      </a:r>
                    </a:p>
                  </a:txBody>
                  <a:tcPr marL="180000" marR="1008000" marT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10218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A3AE9F9-8C61-06D8-4A53-6308792E41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4232" y="1109894"/>
            <a:ext cx="4373503" cy="435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484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LANGUAGE" val="eng"/>
  <p:tag name="MLTEMPLATEVERSION" val="2.1"/>
  <p:tag name="SAXCONVERSION" val="2"/>
</p:tagLst>
</file>

<file path=ppt/theme/theme1.xml><?xml version="1.0" encoding="utf-8"?>
<a:theme xmlns:a="http://schemas.openxmlformats.org/drawingml/2006/main" name="Bosch 2024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BD6EC1D4-B152-4B75-85DB-48DC16B7ED8A}" vid="{233A9649-CE92-4BEC-B45F-441AA90A90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B924C473DD7047BB6FCD9ECDA5C527" ma:contentTypeVersion="22" ma:contentTypeDescription="Create a new document." ma:contentTypeScope="" ma:versionID="79e7821794a541a9652afc128d5a0eb2">
  <xsd:schema xmlns:xsd="http://www.w3.org/2001/XMLSchema" xmlns:xs="http://www.w3.org/2001/XMLSchema" xmlns:p="http://schemas.microsoft.com/office/2006/metadata/properties" xmlns:ns2="4ddc2550-78c3-46d5-a4c7-f3e3388e35c2" xmlns:ns3="4c1055bd-6028-4eee-bd64-a3b880998778" targetNamespace="http://schemas.microsoft.com/office/2006/metadata/properties" ma:root="true" ma:fieldsID="568e942df797fd55102be944b4d2589a" ns2:_="" ns3:_="">
    <xsd:import namespace="4ddc2550-78c3-46d5-a4c7-f3e3388e35c2"/>
    <xsd:import namespace="4c1055bd-6028-4eee-bd64-a3b880998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aintainer" minOccurs="0"/>
                <xsd:element ref="ns2:Docupedia" minOccurs="0"/>
                <xsd:element ref="ns2:Folder_Socpe" minOccurs="0"/>
                <xsd:element ref="ns2:MediaServiceSearchProperties" minOccurs="0"/>
                <xsd:element ref="ns2:Cleanup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dc2550-78c3-46d5-a4c7-f3e3388e35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e50c28b-242c-4b51-be91-908d422433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aintainer" ma:index="25" nillable="true" ma:displayName="Maintainer" ma:format="Dropdown" ma:list="UserInfo" ma:SharePointGroup="0" ma:internalName="Maintai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ocupedia" ma:index="26" nillable="true" ma:displayName="Docupedia" ma:format="Hyperlink" ma:internalName="Docupedia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Folder_Socpe" ma:index="27" nillable="true" ma:displayName="Folder_Scope" ma:description="what information should be stored in this folder" ma:format="Dropdown" ma:internalName="Folder_Socpe">
      <xsd:simpleType>
        <xsd:restriction base="dms:Note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leanupComment" ma:index="29" nillable="true" ma:displayName="Cleanup Comment" ma:format="Dropdown" ma:internalName="Cleanup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1055bd-6028-4eee-bd64-a3b88099877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c2473f6-9984-469f-af72-f5b9164d0524}" ma:internalName="TaxCatchAll" ma:showField="CatchAllData" ma:web="4c1055bd-6028-4eee-bd64-a3b880998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leanupComment xmlns="4ddc2550-78c3-46d5-a4c7-f3e3388e35c2" xsi:nil="true"/>
    <lcf76f155ced4ddcb4097134ff3c332f xmlns="4ddc2550-78c3-46d5-a4c7-f3e3388e35c2">
      <Terms xmlns="http://schemas.microsoft.com/office/infopath/2007/PartnerControls"/>
    </lcf76f155ced4ddcb4097134ff3c332f>
    <Folder_Socpe xmlns="4ddc2550-78c3-46d5-a4c7-f3e3388e35c2" xsi:nil="true"/>
    <Docupedia xmlns="4ddc2550-78c3-46d5-a4c7-f3e3388e35c2">
      <Url xsi:nil="true"/>
      <Description xsi:nil="true"/>
    </Docupedia>
    <TaxCatchAll xmlns="4c1055bd-6028-4eee-bd64-a3b880998778" xsi:nil="true"/>
    <Maintainer xmlns="4ddc2550-78c3-46d5-a4c7-f3e3388e35c2">
      <UserInfo>
        <DisplayName/>
        <AccountId xsi:nil="true"/>
        <AccountType/>
      </UserInfo>
    </Maintain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724AF5-D439-4E2F-9CD4-47824B8FC08F}">
  <ds:schemaRefs>
    <ds:schemaRef ds:uri="4c1055bd-6028-4eee-bd64-a3b880998778"/>
    <ds:schemaRef ds:uri="4ddc2550-78c3-46d5-a4c7-f3e3388e35c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3B23B78-9354-4BE5-87E5-DAA42310DAE6}">
  <ds:schemaRefs>
    <ds:schemaRef ds:uri="4c1055bd-6028-4eee-bd64-a3b880998778"/>
    <ds:schemaRef ds:uri="4ddc2550-78c3-46d5-a4c7-f3e3388e35c2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84B06C6-9EC6-4E04-9493-471BF0B695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784</Words>
  <Application>Microsoft Office PowerPoint</Application>
  <PresentationFormat>Custom</PresentationFormat>
  <Paragraphs>71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Bosch Office Sans</vt:lpstr>
      <vt:lpstr>Calibri</vt:lpstr>
      <vt:lpstr>Symbol</vt:lpstr>
      <vt:lpstr>Wingdings</vt:lpstr>
      <vt:lpstr>Bosch 2024</vt:lpstr>
      <vt:lpstr>  Views on RAN Study Item for IMT-2030</vt:lpstr>
      <vt:lpstr>Aspects to be Covered in Study Item</vt:lpstr>
      <vt:lpstr>Usage Scenarios</vt:lpstr>
      <vt:lpstr>Verticals Views on IMT-2030 Capabilities and Additional Aspects</vt:lpstr>
      <vt:lpstr>6G in Day-1 from Verticals Point of View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9</cp:revision>
  <dcterms:created xsi:type="dcterms:W3CDTF">2024-09-02T15:09:36Z</dcterms:created>
  <dcterms:modified xsi:type="dcterms:W3CDTF">2024-12-03T15:25:12Z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0x01010028B924C473DD7047BB6FCD9ECDA5C527</vt:lpwstr>
  </property>
  <property fmtid="{D5CDD505-2E9C-101B-9397-08002B2CF9AE}" pid="3" name="MediaServiceImageTags">
    <vt:lpwstr/>
  </property>
</Properties>
</file>