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711B71-9144-4B40-85C7-514707251DC4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036E1-00A9-4CE0-B199-9AA7B9675C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68079"/>
            <a:ext cx="9144000" cy="2387600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Views on Ambient IoT for Rel-20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754"/>
            <a:ext cx="9144000" cy="1655762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5947" y="279161"/>
            <a:ext cx="11005680" cy="229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#106			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				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RP-242969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Madrid, Spain, December 9-12, 2024</a:t>
            </a:r>
          </a:p>
          <a:p>
            <a:pPr hangingPunct="0">
              <a:spcAft>
                <a:spcPts val="900"/>
              </a:spcAft>
            </a:pPr>
            <a:endParaRPr lang="en-GB" altLang="zh-CN" sz="14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altLang="zh-CN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15.2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Source:		CMCC</a:t>
            </a:r>
            <a:endParaRPr lang="en-GB" altLang="zh-CN" sz="1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GB" altLang="zh-CN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altLang="zh-CN" sz="14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Discussion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High level timeline for R19/20 A-IoT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Ambient IoT is an important 5G-A technology covers both indoor and outdoor solutions</a:t>
            </a:r>
          </a:p>
          <a:p>
            <a:pPr marL="800100" lvl="1" indent="-342900"/>
            <a:r>
              <a:rPr lang="en-US" altLang="zh-CN" sz="2000" dirty="0">
                <a:solidFill>
                  <a:srgbClr val="06060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Rel-19 WI mainly focus on indoor scenarios.</a:t>
            </a:r>
          </a:p>
          <a:p>
            <a:pPr marL="800100" lvl="1" indent="-342900"/>
            <a:r>
              <a:rPr lang="en-US" altLang="zh-CN" sz="2000" dirty="0">
                <a:solidFill>
                  <a:srgbClr val="06060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Rel-20 WI mainly focus on outdoor scenarios.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High-level timeline</a:t>
            </a:r>
          </a:p>
          <a:p>
            <a:pPr lvl="1"/>
            <a:r>
              <a:rPr lang="en-US" altLang="zh-CN" sz="2000" b="0" i="0" dirty="0">
                <a:solidFill>
                  <a:srgbClr val="06060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step-by-step release of specifications for A-IoT effectively supports market utilization.</a:t>
            </a:r>
            <a:endParaRPr lang="zh-CN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文本框 23"/>
          <p:cNvSpPr txBox="1"/>
          <p:nvPr/>
        </p:nvSpPr>
        <p:spPr>
          <a:xfrm>
            <a:off x="3206395" y="6150093"/>
            <a:ext cx="6897182" cy="3427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solidFill>
                  <a:srgbClr val="00B050"/>
                </a:solidFill>
              </a:rPr>
              <a:t>The Rel-19 AIOT SI is well on track and is expected to complete in December.</a:t>
            </a:r>
            <a:endParaRPr lang="zh-CN" altLang="en-US" sz="1050" b="1" dirty="0">
              <a:solidFill>
                <a:srgbClr val="00B050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8CAA2D6-F57D-F042-91D8-19B24E15FA08}"/>
              </a:ext>
            </a:extLst>
          </p:cNvPr>
          <p:cNvGrpSpPr/>
          <p:nvPr/>
        </p:nvGrpSpPr>
        <p:grpSpPr>
          <a:xfrm>
            <a:off x="1908269" y="4209932"/>
            <a:ext cx="8565236" cy="1805224"/>
            <a:chOff x="1975775" y="4095674"/>
            <a:chExt cx="8565236" cy="1805224"/>
          </a:xfrm>
        </p:grpSpPr>
        <p:sp>
          <p:nvSpPr>
            <p:cNvPr id="4" name="箭头: 五边形 8"/>
            <p:cNvSpPr/>
            <p:nvPr/>
          </p:nvSpPr>
          <p:spPr>
            <a:xfrm>
              <a:off x="1984297" y="4504774"/>
              <a:ext cx="4225818" cy="363512"/>
            </a:xfrm>
            <a:prstGeom prst="homePlate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RAN1 5G-A Rel-19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箭头: V 形 10"/>
            <p:cNvSpPr/>
            <p:nvPr/>
          </p:nvSpPr>
          <p:spPr>
            <a:xfrm>
              <a:off x="6107879" y="4504773"/>
              <a:ext cx="3950521" cy="363514"/>
            </a:xfrm>
            <a:prstGeom prst="chevron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RAN1 5G-A R20 (15 mon.)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矩形 13"/>
            <p:cNvSpPr/>
            <p:nvPr/>
          </p:nvSpPr>
          <p:spPr>
            <a:xfrm>
              <a:off x="1975775" y="4095675"/>
              <a:ext cx="2822893" cy="3635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2024</a:t>
              </a:r>
              <a:endParaRPr lang="zh-CN" altLang="en-US" dirty="0"/>
            </a:p>
          </p:txBody>
        </p:sp>
        <p:sp>
          <p:nvSpPr>
            <p:cNvPr id="7" name="矩形 14"/>
            <p:cNvSpPr/>
            <p:nvPr/>
          </p:nvSpPr>
          <p:spPr>
            <a:xfrm>
              <a:off x="4798668" y="4095675"/>
              <a:ext cx="2822893" cy="3635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2025</a:t>
              </a:r>
              <a:endParaRPr lang="zh-CN" altLang="en-US" dirty="0"/>
            </a:p>
          </p:txBody>
        </p:sp>
        <p:sp>
          <p:nvSpPr>
            <p:cNvPr id="8" name="矩形 15"/>
            <p:cNvSpPr/>
            <p:nvPr/>
          </p:nvSpPr>
          <p:spPr>
            <a:xfrm>
              <a:off x="7621560" y="4095674"/>
              <a:ext cx="2822893" cy="36351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2026</a:t>
              </a:r>
              <a:endParaRPr lang="zh-CN" altLang="en-US" dirty="0"/>
            </a:p>
          </p:txBody>
        </p:sp>
        <p:sp>
          <p:nvSpPr>
            <p:cNvPr id="10" name="箭头: 五边形 17"/>
            <p:cNvSpPr/>
            <p:nvPr/>
          </p:nvSpPr>
          <p:spPr>
            <a:xfrm>
              <a:off x="1984297" y="5380412"/>
              <a:ext cx="2927968" cy="503978"/>
            </a:xfrm>
            <a:prstGeom prst="homePlate">
              <a:avLst/>
            </a:prstGeom>
            <a:solidFill>
              <a:srgbClr val="99CCFF"/>
            </a:solidFill>
            <a:ln>
              <a:solidFill>
                <a:srgbClr val="172C5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/>
                <a:t>R19 AIOT SI</a:t>
              </a:r>
              <a:endParaRPr lang="zh-CN" altLang="en-US" sz="1200" b="1" dirty="0"/>
            </a:p>
          </p:txBody>
        </p:sp>
        <p:sp>
          <p:nvSpPr>
            <p:cNvPr id="11" name="箭头: V 形 18"/>
            <p:cNvSpPr/>
            <p:nvPr/>
          </p:nvSpPr>
          <p:spPr>
            <a:xfrm>
              <a:off x="4798668" y="5380411"/>
              <a:ext cx="2295702" cy="520487"/>
            </a:xfrm>
            <a:prstGeom prst="chevron">
              <a:avLst/>
            </a:prstGeom>
            <a:solidFill>
              <a:srgbClr val="99CC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R19 AIOT WI </a:t>
              </a:r>
            </a:p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(9 mon.)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箭头: V 形 19"/>
            <p:cNvSpPr/>
            <p:nvPr/>
          </p:nvSpPr>
          <p:spPr>
            <a:xfrm>
              <a:off x="6950493" y="5373129"/>
              <a:ext cx="3590518" cy="520487"/>
            </a:xfrm>
            <a:prstGeom prst="chevron">
              <a:avLst/>
            </a:prstGeom>
            <a:solidFill>
              <a:srgbClr val="99CCFF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R20 AIOT WI (15 mon.)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星形: 五角 22"/>
            <p:cNvSpPr/>
            <p:nvPr/>
          </p:nvSpPr>
          <p:spPr>
            <a:xfrm>
              <a:off x="4298607" y="5563166"/>
              <a:ext cx="210154" cy="196150"/>
            </a:xfrm>
            <a:prstGeom prst="star5">
              <a:avLst/>
            </a:prstGeom>
            <a:solidFill>
              <a:srgbClr val="00B050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箭头: 五边形 8">
              <a:extLst>
                <a:ext uri="{FF2B5EF4-FFF2-40B4-BE49-F238E27FC236}">
                  <a16:creationId xmlns:a16="http://schemas.microsoft.com/office/drawing/2014/main" id="{B3D4736F-EF10-512D-689C-6D1CA23B9E8C}"/>
                </a:ext>
              </a:extLst>
            </p:cNvPr>
            <p:cNvSpPr/>
            <p:nvPr/>
          </p:nvSpPr>
          <p:spPr>
            <a:xfrm>
              <a:off x="1992818" y="4952768"/>
              <a:ext cx="5064632" cy="363512"/>
            </a:xfrm>
            <a:prstGeom prst="homePlate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RAN2/3 5G-A Rel-19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箭头: V 形 10">
              <a:extLst>
                <a:ext uri="{FF2B5EF4-FFF2-40B4-BE49-F238E27FC236}">
                  <a16:creationId xmlns:a16="http://schemas.microsoft.com/office/drawing/2014/main" id="{428F2766-DAEE-46D4-5FB6-A7A0F41457C5}"/>
                </a:ext>
              </a:extLst>
            </p:cNvPr>
            <p:cNvSpPr/>
            <p:nvPr/>
          </p:nvSpPr>
          <p:spPr>
            <a:xfrm>
              <a:off x="6959015" y="4952767"/>
              <a:ext cx="3502483" cy="363514"/>
            </a:xfrm>
            <a:prstGeom prst="chevron">
              <a:avLst/>
            </a:prstGeom>
            <a:pattFill prst="pct50">
              <a:fgClr>
                <a:srgbClr val="990099"/>
              </a:fgClr>
              <a:bgClr>
                <a:schemeClr val="bg1"/>
              </a:bgClr>
            </a:pattFill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b="1" dirty="0">
                  <a:solidFill>
                    <a:schemeClr val="tx1"/>
                  </a:solidFill>
                </a:rPr>
                <a:t>RAN2/3 5G-A R20 (15 mon.)</a:t>
              </a:r>
              <a:endParaRPr lang="zh-CN" altLang="en-US" sz="12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High level scope of Rel-20 A-IoT WI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Scenarios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outdoor, indoor/outdoor use cases.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sensor/positioning*, on top of inventory/command use cases.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comparable coverage as normal deployment, i.e., comparable coverage as Msg3.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both topology 1 and 2.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Device type 2b (IF/ZIF) </a:t>
            </a:r>
          </a:p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Rel-20 A-IoT device are not replacement of LPWA technologies,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 moderate coverage, limited power consumption and low cost.</a:t>
            </a:r>
          </a:p>
          <a:p>
            <a:pPr lvl="1"/>
            <a:endParaRPr lang="en-US" altLang="zh-CN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zh-CN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 For positioning, if included, down-scope for positioning solutions is necessary in order to avoid multiple solutions being studied/specified.</a:t>
            </a:r>
            <a:endParaRPr lang="en-US" altLang="zh-CN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High level scope of Rel-20 A-IoT WI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High-level enhancement 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Transmission enhancements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of outdoor coverage with better efficiency of R2D/D2R transmission,</a:t>
            </a:r>
          </a:p>
          <a:p>
            <a:pPr lvl="3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Including feasible device</a:t>
            </a:r>
            <a:r>
              <a:rPr lang="zh-CN" alt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architecture, and</a:t>
            </a:r>
          </a:p>
          <a:p>
            <a:pPr lvl="3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Including technical enhancements to support so.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Necessary technical enhancements to support device D2R active transmission.</a:t>
            </a:r>
          </a:p>
          <a:p>
            <a:pPr lvl="1"/>
            <a:r>
              <a:rPr lang="en-US" altLang="zh-CN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DoA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traffic support is required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Necessary solutions to extend device’s sustainable operation time</a:t>
            </a:r>
          </a:p>
          <a:p>
            <a:pPr lvl="1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Co-existence </a:t>
            </a:r>
          </a:p>
          <a:p>
            <a:pPr lvl="2"/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Outdoor ambient IoT and NR/LTE co-existence is required. </a:t>
            </a:r>
          </a:p>
          <a:p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Features subject to Rel-19/20 A-IoT work splitting are pending on Rel-19 WI scope.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346</Words>
  <Application>Microsoft Office PowerPoint</Application>
  <PresentationFormat>Widescreen</PresentationFormat>
  <Paragraphs>49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Arial</vt:lpstr>
      <vt:lpstr>Calibri</vt:lpstr>
      <vt:lpstr>Times New Roman</vt:lpstr>
      <vt:lpstr>Office Theme</vt:lpstr>
      <vt:lpstr>Views on Ambient IoT for Rel-20</vt:lpstr>
      <vt:lpstr>High level timeline for R19/20 A-IoT</vt:lpstr>
      <vt:lpstr>High level scope of Rel-20 A-IoT WI</vt:lpstr>
      <vt:lpstr>High level scope of Rel-20 A-IoT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Ambient IoT for Rel-20</dc:title>
  <dc:creator>Xiaodong Shen</dc:creator>
  <cp:lastModifiedBy>Xiaodong Shen</cp:lastModifiedBy>
  <cp:revision>1</cp:revision>
  <dcterms:created xsi:type="dcterms:W3CDTF">2024-12-02T10:35:34Z</dcterms:created>
  <dcterms:modified xsi:type="dcterms:W3CDTF">2024-12-03T12:22:08Z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2052-0.0.0.0</vt:lpwstr>
  </property>
</Properties>
</file>