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  <p:sldMasterId id="2147483672" r:id="rId4"/>
    <p:sldMasterId id="2147483676" r:id="rId5"/>
    <p:sldMasterId id="2147483681" r:id="rId6"/>
  </p:sldMasterIdLst>
  <p:notesMasterIdLst>
    <p:notesMasterId r:id="rId9"/>
  </p:notesMasterIdLst>
  <p:handoutMasterIdLst>
    <p:handoutMasterId r:id="rId13"/>
  </p:handoutMasterIdLst>
  <p:sldIdLst>
    <p:sldId id="11090421" r:id="rId7"/>
    <p:sldId id="11090475" r:id="rId8"/>
    <p:sldId id="11090497" r:id="rId10"/>
    <p:sldId id="11090496" r:id="rId11"/>
    <p:sldId id="11090500" r:id="rId12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7" userDrawn="1">
          <p15:clr>
            <a:srgbClr val="A4A3A4"/>
          </p15:clr>
        </p15:guide>
        <p15:guide id="2" pos="389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卢雯" initials="卢雯" lastIdx="1" clrIdx="0"/>
  <p:cmAuthor id="2" name="zhijian liu" initials="zl" lastIdx="4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3F3F3"/>
    <a:srgbClr val="F1EB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20"/>
    <p:restoredTop sz="94694"/>
  </p:normalViewPr>
  <p:slideViewPr>
    <p:cSldViewPr snapToGrid="0" snapToObjects="1" showGuides="1">
      <p:cViewPr varScale="1">
        <p:scale>
          <a:sx n="67" d="100"/>
          <a:sy n="67" d="100"/>
        </p:scale>
        <p:origin x="64" y="84"/>
      </p:cViewPr>
      <p:guideLst>
        <p:guide orient="horz" pos="2267"/>
        <p:guide pos="389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1" d="100"/>
          <a:sy n="51" d="100"/>
        </p:scale>
        <p:origin x="2692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E0EB7-C3C9-4974-B8F7-6997D011F2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1C053-39DC-4E83-A378-5C5B8D6E86A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6EC66-57F9-44CC-B64C-7FD01DE67B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05F38A-D066-4B79-979C-E519042D452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image" Target="../media/image11.png"/><Relationship Id="rId5" Type="http://schemas.openxmlformats.org/officeDocument/2006/relationships/image" Target="../media/image6.jpe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6.jpe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6.jpe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色条 拷贝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57342"/>
            <a:ext cx="12192000" cy="3887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14400" y="2564905"/>
            <a:ext cx="10363200" cy="1470026"/>
          </a:xfrm>
          <a:prstGeom prst="rect">
            <a:avLst/>
          </a:prstGeom>
        </p:spPr>
        <p:txBody>
          <a:bodyPr lIns="68525" tIns="34277" rIns="68525" bIns="34277" anchor="ctr"/>
          <a:lstStyle>
            <a:lvl1pPr algn="ctr" eaLnBrk="1" hangingPunct="1">
              <a:defRPr sz="4000" b="1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828842" y="5716122"/>
            <a:ext cx="8534401" cy="665210"/>
          </a:xfrm>
          <a:prstGeom prst="rect">
            <a:avLst/>
          </a:prstGeom>
        </p:spPr>
        <p:txBody>
          <a:bodyPr lIns="68525" tIns="34277" rIns="68525" bIns="34277" anchor="ctr"/>
          <a:lstStyle>
            <a:lvl1pPr marL="0" indent="0" algn="ctr" eaLnBrk="1" hangingPunct="1">
              <a:lnSpc>
                <a:spcPct val="125000"/>
              </a:lnSpc>
              <a:buClr>
                <a:schemeClr val="hlink"/>
              </a:buClr>
              <a:buSzTx/>
              <a:buFontTx/>
              <a:buNone/>
              <a:defRPr sz="1865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联通版范例一-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26035" y="319405"/>
            <a:ext cx="12224386" cy="800100"/>
            <a:chOff x="-41" y="503"/>
            <a:chExt cx="19251" cy="1260"/>
          </a:xfrm>
        </p:grpSpPr>
        <p:pic>
          <p:nvPicPr>
            <p:cNvPr id="5" name="图片 4" descr="8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41" y="503"/>
              <a:ext cx="13556" cy="1260"/>
            </a:xfrm>
            <a:prstGeom prst="rect">
              <a:avLst/>
            </a:prstGeom>
          </p:spPr>
        </p:pic>
        <p:pic>
          <p:nvPicPr>
            <p:cNvPr id="3" name="图片 2" descr="8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5654" y="503"/>
              <a:ext cx="13556" cy="1260"/>
            </a:xfrm>
            <a:prstGeom prst="rect">
              <a:avLst/>
            </a:prstGeom>
          </p:spPr>
        </p:pic>
      </p:grpSp>
      <p:sp>
        <p:nvSpPr>
          <p:cNvPr id="7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624422" y="205740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dirty="0"/>
              <a:t>第一部分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24418" y="431760"/>
            <a:ext cx="3168248" cy="432564"/>
          </a:xfrm>
        </p:spPr>
        <p:txBody>
          <a:bodyPr lIns="0" tIns="0" rIns="0" bIns="0" anchor="b" anchorCtr="0">
            <a:normAutofit/>
          </a:bodyPr>
          <a:lstStyle>
            <a:lvl1pPr marL="0" indent="0" algn="l">
              <a:buNone/>
              <a:defRPr sz="2400" baseline="0"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624422" y="258595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dirty="0"/>
              <a:t>第二部分</a:t>
            </a:r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624422" y="311450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dirty="0"/>
              <a:t>第三部分</a:t>
            </a:r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624422" y="360495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dirty="0"/>
              <a:t>第四部分</a:t>
            </a:r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2561516" y="205740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中国联通中国联通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2561516" y="258595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中国联通中国联通</a:t>
            </a:r>
            <a:endParaRPr lang="en-US" dirty="0"/>
          </a:p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en-US" dirty="0"/>
          </a:p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2561512" y="311450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中国联通中国联通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9" hasCustomPrompt="1"/>
          </p:nvPr>
        </p:nvSpPr>
        <p:spPr>
          <a:xfrm>
            <a:off x="2561512" y="360495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中国联通中国联通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16" name="Text Placeholder 23"/>
          <p:cNvSpPr>
            <a:spLocks noGrp="1"/>
          </p:cNvSpPr>
          <p:nvPr>
            <p:ph type="body" sz="quarter" idx="20" hasCustomPrompt="1"/>
          </p:nvPr>
        </p:nvSpPr>
        <p:spPr>
          <a:xfrm>
            <a:off x="9956620" y="6480452"/>
            <a:ext cx="1536700" cy="80686"/>
          </a:xfrm>
        </p:spPr>
        <p:txBody>
          <a:bodyPr lIns="0" tIns="0" rIns="0" bIns="0" anchor="t" anchorCtr="0">
            <a:normAutofit/>
          </a:bodyPr>
          <a:lstStyle>
            <a:lvl1pPr marL="0" indent="0" algn="r">
              <a:buNone/>
              <a:defRPr sz="850" baseline="0"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en-US" dirty="0" err="1"/>
              <a:t>页码</a:t>
            </a:r>
            <a:r>
              <a:rPr lang="zh-CN" altLang="en-US" dirty="0"/>
              <a:t>：</a:t>
            </a:r>
            <a:r>
              <a:rPr lang="en-US" altLang="zh-CN" dirty="0"/>
              <a:t>00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联通版范例一-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6"/>
          <p:cNvGrpSpPr/>
          <p:nvPr userDrawn="1"/>
        </p:nvGrpSpPr>
        <p:grpSpPr bwMode="auto">
          <a:xfrm>
            <a:off x="539750" y="57150"/>
            <a:ext cx="11655425" cy="904876"/>
            <a:chOff x="9" y="196"/>
            <a:chExt cx="18355" cy="1425"/>
          </a:xfrm>
        </p:grpSpPr>
        <p:pic>
          <p:nvPicPr>
            <p:cNvPr id="17" name="图片 7" descr="7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" y="196"/>
              <a:ext cx="14381" cy="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图片 8" descr="7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814" b="-3395"/>
            <a:stretch>
              <a:fillRect/>
            </a:stretch>
          </p:blipFill>
          <p:spPr bwMode="auto">
            <a:xfrm>
              <a:off x="4819" y="196"/>
              <a:ext cx="13545" cy="1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矩形 18"/>
          <p:cNvSpPr/>
          <p:nvPr userDrawn="1"/>
        </p:nvSpPr>
        <p:spPr>
          <a:xfrm>
            <a:off x="0" y="1"/>
            <a:ext cx="1697038" cy="933450"/>
          </a:xfrm>
          <a:prstGeom prst="rect">
            <a:avLst/>
          </a:prstGeom>
          <a:solidFill>
            <a:srgbClr val="E60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80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624422" y="205740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3452460" y="399757"/>
            <a:ext cx="3168248" cy="432564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2400" baseline="0"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24422" y="258595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624422" y="311450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624422" y="360495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561516" y="205740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2561516" y="258595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561512" y="311450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2561512" y="360495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</p:txBody>
      </p:sp>
      <p:sp>
        <p:nvSpPr>
          <p:cNvPr id="21" name="日期占位符 3"/>
          <p:cNvSpPr>
            <a:spLocks noGrp="1"/>
          </p:cNvSpPr>
          <p:nvPr>
            <p:ph type="dt" sz="half" idx="21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页脚占位符 4"/>
          <p:cNvSpPr>
            <a:spLocks noGrp="1"/>
          </p:cNvSpPr>
          <p:nvPr>
            <p:ph type="ftr" sz="quarter" idx="22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五边形 4"/>
          <p:cNvSpPr/>
          <p:nvPr userDrawn="1"/>
        </p:nvSpPr>
        <p:spPr>
          <a:xfrm flipH="1">
            <a:off x="11403014" y="6286500"/>
            <a:ext cx="739775" cy="50482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fld id="{C423A7C8-C25D-4E22-8ACD-7457FC68960C}" type="slidenum">
              <a:rPr lang="zh-CN" altLang="en-US" sz="1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</a:fld>
            <a:endParaRPr lang="zh-CN" altLang="en-US" sz="1400" b="0" kern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8"/>
          <p:cNvCxnSpPr>
            <a:cxnSpLocks noChangeShapeType="1"/>
          </p:cNvCxnSpPr>
          <p:nvPr/>
        </p:nvCxnSpPr>
        <p:spPr bwMode="auto">
          <a:xfrm>
            <a:off x="0" y="955453"/>
            <a:ext cx="1218988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dist="20000" dir="5400000" algn="ctr" rotWithShape="0">
              <a:srgbClr val="000000">
                <a:alpha val="37999"/>
              </a:srgbClr>
            </a:outerShdw>
          </a:effectLst>
        </p:spPr>
      </p:cxnSp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" y="0"/>
            <a:ext cx="1231687" cy="91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1428" y="53965"/>
            <a:ext cx="1841180" cy="100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11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01190" tIns="50611" rIns="101190" bIns="50611" anchor="ctr"/>
          <a:lstStyle/>
          <a:p>
            <a:pPr algn="ctr" defTabSz="101409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40" dirty="0">
              <a:solidFill>
                <a:srgbClr val="FFFFFF"/>
              </a:solidFill>
              <a:latin typeface="楷体_GB2312" panose="02010609030101010101" pitchFamily="49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055" descr="色条 拷贝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99847"/>
            <a:ext cx="12192000" cy="3701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日期占位符 3"/>
          <p:cNvSpPr txBox="1">
            <a:spLocks noChangeArrowheads="1"/>
          </p:cNvSpPr>
          <p:nvPr userDrawn="1"/>
        </p:nvSpPr>
        <p:spPr bwMode="auto">
          <a:xfrm>
            <a:off x="4571206" y="5918417"/>
            <a:ext cx="2844307" cy="368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1190" tIns="50611" rIns="101190" bIns="50611"/>
          <a:lstStyle>
            <a:lvl1pPr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defTabSz="109664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40" dirty="0">
              <a:solidFill>
                <a:srgbClr val="000000"/>
              </a:solidFill>
            </a:endParaRPr>
          </a:p>
        </p:txBody>
      </p:sp>
      <p:sp>
        <p:nvSpPr>
          <p:cNvPr id="4" name="副标题 2"/>
          <p:cNvSpPr>
            <a:spLocks noGrp="1"/>
          </p:cNvSpPr>
          <p:nvPr>
            <p:ph type="subTitle" idx="1"/>
          </p:nvPr>
        </p:nvSpPr>
        <p:spPr>
          <a:xfrm>
            <a:off x="2160254" y="5357387"/>
            <a:ext cx="7858313" cy="357107"/>
          </a:xfrm>
          <a:prstGeom prst="rect">
            <a:avLst/>
          </a:prstGeom>
        </p:spPr>
        <p:txBody>
          <a:bodyPr lIns="84831" tIns="42417" rIns="84831" bIns="42417"/>
          <a:lstStyle>
            <a:lvl1pPr marL="0" indent="0" algn="ctr">
              <a:buNone/>
              <a:defRPr sz="3120" b="1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509270" indent="0" algn="ctr">
              <a:buNone/>
              <a:defRPr/>
            </a:lvl2pPr>
            <a:lvl3pPr marL="1017905" indent="0" algn="ctr">
              <a:buNone/>
              <a:defRPr/>
            </a:lvl3pPr>
            <a:lvl4pPr marL="1527175" indent="0" algn="ctr">
              <a:buNone/>
              <a:defRPr/>
            </a:lvl4pPr>
            <a:lvl5pPr marL="2035810" indent="0" algn="ctr">
              <a:buNone/>
              <a:defRPr/>
            </a:lvl5pPr>
            <a:lvl6pPr marL="2545080" indent="0" algn="ctr">
              <a:buNone/>
              <a:defRPr/>
            </a:lvl6pPr>
            <a:lvl7pPr marL="3054350" indent="0" algn="ctr">
              <a:buNone/>
              <a:defRPr/>
            </a:lvl7pPr>
            <a:lvl8pPr marL="3562985" indent="0" algn="ctr">
              <a:buNone/>
              <a:defRPr/>
            </a:lvl8pPr>
            <a:lvl9pPr marL="4072255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pic>
        <p:nvPicPr>
          <p:cNvPr id="2050" name="Picture 2" descr="C:\Users\Administrator\Desktop\微信图片_20201111110900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27637" y="231845"/>
            <a:ext cx="1843404" cy="1036915"/>
          </a:xfrm>
          <a:prstGeom prst="rect">
            <a:avLst/>
          </a:prstGeom>
          <a:noFill/>
        </p:spPr>
      </p:pic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8"/>
          <p:cNvCxnSpPr>
            <a:cxnSpLocks noChangeShapeType="1"/>
          </p:cNvCxnSpPr>
          <p:nvPr userDrawn="1"/>
        </p:nvCxnSpPr>
        <p:spPr bwMode="auto">
          <a:xfrm>
            <a:off x="0" y="955453"/>
            <a:ext cx="1218988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dist="20000" dir="5400000" algn="ctr" rotWithShape="0">
              <a:srgbClr val="000000">
                <a:alpha val="37999"/>
              </a:srgbClr>
            </a:outerShdw>
          </a:effectLst>
        </p:spPr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" y="0"/>
            <a:ext cx="1231687" cy="91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1428" y="53965"/>
            <a:ext cx="1841180" cy="100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11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01190" tIns="50611" rIns="101190" bIns="50611" anchor="ctr"/>
          <a:lstStyle/>
          <a:p>
            <a:pPr algn="ctr" defTabSz="101409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40" dirty="0">
              <a:solidFill>
                <a:srgbClr val="FFFFFF"/>
              </a:solidFill>
              <a:latin typeface="楷体_GB2312" panose="02010609030101010101" pitchFamily="49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日期占位符 3"/>
          <p:cNvSpPr txBox="1">
            <a:spLocks noChangeArrowheads="1"/>
          </p:cNvSpPr>
          <p:nvPr userDrawn="1"/>
        </p:nvSpPr>
        <p:spPr bwMode="auto">
          <a:xfrm>
            <a:off x="4571206" y="5918417"/>
            <a:ext cx="2844307" cy="368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1190" tIns="50611" rIns="101190" bIns="50611"/>
          <a:lstStyle>
            <a:lvl1pPr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defTabSz="109664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40" dirty="0">
              <a:solidFill>
                <a:srgbClr val="000000"/>
              </a:solidFill>
            </a:endParaRPr>
          </a:p>
        </p:txBody>
      </p:sp>
      <p:sp>
        <p:nvSpPr>
          <p:cNvPr id="4" name="副标题 2"/>
          <p:cNvSpPr>
            <a:spLocks noGrp="1"/>
          </p:cNvSpPr>
          <p:nvPr>
            <p:ph type="subTitle" idx="1"/>
          </p:nvPr>
        </p:nvSpPr>
        <p:spPr>
          <a:xfrm>
            <a:off x="2160254" y="5357387"/>
            <a:ext cx="7858313" cy="357107"/>
          </a:xfrm>
          <a:prstGeom prst="rect">
            <a:avLst/>
          </a:prstGeom>
        </p:spPr>
        <p:txBody>
          <a:bodyPr lIns="84831" tIns="42417" rIns="84831" bIns="42417"/>
          <a:lstStyle>
            <a:lvl1pPr marL="0" indent="0" algn="ctr">
              <a:buNone/>
              <a:defRPr sz="3120" b="1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509270" indent="0" algn="ctr">
              <a:buNone/>
              <a:defRPr/>
            </a:lvl2pPr>
            <a:lvl3pPr marL="1017905" indent="0" algn="ctr">
              <a:buNone/>
              <a:defRPr/>
            </a:lvl3pPr>
            <a:lvl4pPr marL="1527175" indent="0" algn="ctr">
              <a:buNone/>
              <a:defRPr/>
            </a:lvl4pPr>
            <a:lvl5pPr marL="2035810" indent="0" algn="ctr">
              <a:buNone/>
              <a:defRPr/>
            </a:lvl5pPr>
            <a:lvl6pPr marL="2545080" indent="0" algn="ctr">
              <a:buNone/>
              <a:defRPr/>
            </a:lvl6pPr>
            <a:lvl7pPr marL="3054350" indent="0" algn="ctr">
              <a:buNone/>
              <a:defRPr/>
            </a:lvl7pPr>
            <a:lvl8pPr marL="3562985" indent="0" algn="ctr">
              <a:buNone/>
              <a:defRPr/>
            </a:lvl8pPr>
            <a:lvl9pPr marL="4072255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18" r="69166" b="38391"/>
          <a:stretch>
            <a:fillRect/>
          </a:stretch>
        </p:blipFill>
        <p:spPr>
          <a:xfrm>
            <a:off x="9121717" y="356770"/>
            <a:ext cx="2768448" cy="98670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 userDrawn="1"/>
        </p:nvSpPr>
        <p:spPr bwMode="auto">
          <a:xfrm>
            <a:off x="1510291" y="2820980"/>
            <a:ext cx="0" cy="2995235"/>
          </a:xfrm>
          <a:prstGeom prst="line">
            <a:avLst/>
          </a:prstGeom>
          <a:noFill/>
          <a:ln w="57150" cmpd="thinThick">
            <a:solidFill>
              <a:srgbClr val="EE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zh-CN" altLang="en-US" sz="1865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11914" y="548640"/>
            <a:ext cx="3406140" cy="1002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冬奥联通版范例一-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7"/>
          <p:cNvPicPr>
            <a:picLocks noChangeAspect="1"/>
          </p:cNvPicPr>
          <p:nvPr userDrawn="1"/>
        </p:nvPicPr>
        <p:blipFill rotWithShape="1">
          <a:blip r:embed="rId2"/>
          <a:srcRect r="28076"/>
          <a:stretch>
            <a:fillRect/>
          </a:stretch>
        </p:blipFill>
        <p:spPr>
          <a:xfrm>
            <a:off x="0" y="580235"/>
            <a:ext cx="12192000" cy="260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74950" y="213360"/>
            <a:ext cx="1558261" cy="458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49238-744B-4A6D-BE8A-069B43DB9C2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 userDrawn="1"/>
        </p:nvSpPr>
        <p:spPr bwMode="auto">
          <a:xfrm>
            <a:off x="1510291" y="2820980"/>
            <a:ext cx="0" cy="2995235"/>
          </a:xfrm>
          <a:prstGeom prst="line">
            <a:avLst/>
          </a:prstGeom>
          <a:noFill/>
          <a:ln w="57150" cmpd="thinThick">
            <a:solidFill>
              <a:srgbClr val="EE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1219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337" y="259130"/>
            <a:ext cx="4319180" cy="19090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ACDA4-5512-48F7-8FB2-A632D23E86B9}" type="slidenum">
              <a:rPr kumimoji="0" lang="zh-HK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cs typeface="+mn-cs"/>
              </a:rPr>
            </a:fld>
            <a:endParaRPr kumimoji="0" lang="zh-HK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冬奥联通版范例一-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5715" y="124461"/>
            <a:ext cx="12185651" cy="875031"/>
            <a:chOff x="9" y="196"/>
            <a:chExt cx="19190" cy="1378"/>
          </a:xfrm>
        </p:grpSpPr>
        <p:pic>
          <p:nvPicPr>
            <p:cNvPr id="3" name="图片 2" descr="7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" y="196"/>
              <a:ext cx="14381" cy="1378"/>
            </a:xfrm>
            <a:prstGeom prst="rect">
              <a:avLst/>
            </a:prstGeom>
          </p:spPr>
        </p:pic>
        <p:pic>
          <p:nvPicPr>
            <p:cNvPr id="2" name="图片 1" descr="7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4819" y="196"/>
              <a:ext cx="14381" cy="1378"/>
            </a:xfrm>
            <a:prstGeom prst="rect">
              <a:avLst/>
            </a:prstGeom>
          </p:spPr>
        </p:pic>
      </p:grp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3529802-C3F8-5541-BD5F-197197AB57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 userDrawn="1"/>
        </p:nvSpPr>
        <p:spPr bwMode="auto">
          <a:xfrm>
            <a:off x="1510291" y="2820980"/>
            <a:ext cx="0" cy="2995235"/>
          </a:xfrm>
          <a:prstGeom prst="line">
            <a:avLst/>
          </a:prstGeom>
          <a:noFill/>
          <a:ln w="57150" cmpd="thinThick">
            <a:solidFill>
              <a:srgbClr val="EE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1219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9024620" y="11766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11914" y="548640"/>
            <a:ext cx="3406140" cy="1002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8"/>
          <p:cNvCxnSpPr>
            <a:cxnSpLocks noChangeShapeType="1"/>
          </p:cNvCxnSpPr>
          <p:nvPr userDrawn="1"/>
        </p:nvCxnSpPr>
        <p:spPr bwMode="auto">
          <a:xfrm>
            <a:off x="0" y="955453"/>
            <a:ext cx="1218988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dist="20000" dir="5400000" algn="ctr" rotWithShape="0">
              <a:srgbClr val="000000">
                <a:alpha val="37999"/>
              </a:srgbClr>
            </a:outerShdw>
          </a:effectLst>
        </p:spPr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" y="0"/>
            <a:ext cx="1231687" cy="91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1428" y="53965"/>
            <a:ext cx="1841180" cy="100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11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01190" tIns="50611" rIns="101190" bIns="50611" anchor="ctr"/>
          <a:lstStyle/>
          <a:p>
            <a:pPr algn="ctr" defTabSz="101409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40" dirty="0">
              <a:solidFill>
                <a:srgbClr val="FFFFFF"/>
              </a:solidFill>
              <a:latin typeface="楷体_GB2312" panose="02010609030101010101" pitchFamily="49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055" descr="色条 拷贝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99847"/>
            <a:ext cx="12192000" cy="3701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日期占位符 3"/>
          <p:cNvSpPr txBox="1">
            <a:spLocks noChangeArrowheads="1"/>
          </p:cNvSpPr>
          <p:nvPr userDrawn="1"/>
        </p:nvSpPr>
        <p:spPr bwMode="auto">
          <a:xfrm>
            <a:off x="4571206" y="5992855"/>
            <a:ext cx="2844307" cy="368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1190" tIns="50611" rIns="101190" bIns="50611"/>
          <a:lstStyle>
            <a:lvl1pPr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defTabSz="109664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40" dirty="0">
              <a:solidFill>
                <a:srgbClr val="0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18" r="69166" b="38391"/>
          <a:stretch>
            <a:fillRect/>
          </a:stretch>
        </p:blipFill>
        <p:spPr>
          <a:xfrm>
            <a:off x="9128067" y="363755"/>
            <a:ext cx="2768448" cy="98670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8"/>
          <p:cNvCxnSpPr>
            <a:cxnSpLocks noChangeShapeType="1"/>
          </p:cNvCxnSpPr>
          <p:nvPr/>
        </p:nvCxnSpPr>
        <p:spPr bwMode="auto">
          <a:xfrm>
            <a:off x="0" y="955453"/>
            <a:ext cx="1218988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dist="20000" dir="5400000" algn="ctr" rotWithShape="0">
              <a:srgbClr val="000000">
                <a:alpha val="37999"/>
              </a:srgbClr>
            </a:outerShdw>
          </a:effectLst>
        </p:spPr>
      </p:cxnSp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" y="0"/>
            <a:ext cx="1231687" cy="91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1428" y="53965"/>
            <a:ext cx="1841180" cy="100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11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01190" tIns="50611" rIns="101190" bIns="50611" anchor="ctr"/>
          <a:lstStyle/>
          <a:p>
            <a:pPr algn="ctr" defTabSz="101409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40" dirty="0">
              <a:solidFill>
                <a:srgbClr val="FFFFFF"/>
              </a:solidFill>
              <a:latin typeface="楷体_GB2312" panose="02010609030101010101" pitchFamily="49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055" descr="色条 拷贝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28127"/>
            <a:ext cx="12192000" cy="3701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日期占位符 3"/>
          <p:cNvSpPr txBox="1">
            <a:spLocks noChangeArrowheads="1"/>
          </p:cNvSpPr>
          <p:nvPr userDrawn="1"/>
        </p:nvSpPr>
        <p:spPr bwMode="auto">
          <a:xfrm>
            <a:off x="4571206" y="5918417"/>
            <a:ext cx="2844307" cy="368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1190" tIns="50611" rIns="101190" bIns="50611"/>
          <a:lstStyle>
            <a:lvl1pPr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defTabSz="109664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40" dirty="0">
              <a:solidFill>
                <a:srgbClr val="000000"/>
              </a:solidFill>
            </a:endParaRPr>
          </a:p>
        </p:txBody>
      </p:sp>
      <p:sp>
        <p:nvSpPr>
          <p:cNvPr id="4" name="副标题 2"/>
          <p:cNvSpPr>
            <a:spLocks noGrp="1"/>
          </p:cNvSpPr>
          <p:nvPr>
            <p:ph type="subTitle" idx="1"/>
          </p:nvPr>
        </p:nvSpPr>
        <p:spPr>
          <a:xfrm>
            <a:off x="2160254" y="5357387"/>
            <a:ext cx="7858313" cy="357107"/>
          </a:xfrm>
          <a:prstGeom prst="rect">
            <a:avLst/>
          </a:prstGeom>
        </p:spPr>
        <p:txBody>
          <a:bodyPr lIns="84831" tIns="42417" rIns="84831" bIns="42417"/>
          <a:lstStyle>
            <a:lvl1pPr marL="0" indent="0" algn="ctr">
              <a:buNone/>
              <a:defRPr sz="3120" b="1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509270" indent="0" algn="ctr">
              <a:buNone/>
              <a:defRPr/>
            </a:lvl2pPr>
            <a:lvl3pPr marL="1017905" indent="0" algn="ctr">
              <a:buNone/>
              <a:defRPr/>
            </a:lvl3pPr>
            <a:lvl4pPr marL="1527175" indent="0" algn="ctr">
              <a:buNone/>
              <a:defRPr/>
            </a:lvl4pPr>
            <a:lvl5pPr marL="2035810" indent="0" algn="ctr">
              <a:buNone/>
              <a:defRPr/>
            </a:lvl5pPr>
            <a:lvl6pPr marL="2545080" indent="0" algn="ctr">
              <a:buNone/>
              <a:defRPr/>
            </a:lvl6pPr>
            <a:lvl7pPr marL="3054350" indent="0" algn="ctr">
              <a:buNone/>
              <a:defRPr/>
            </a:lvl7pPr>
            <a:lvl8pPr marL="3562985" indent="0" algn="ctr">
              <a:buNone/>
              <a:defRPr/>
            </a:lvl8pPr>
            <a:lvl9pPr marL="4072255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18" r="69166" b="38391"/>
          <a:stretch>
            <a:fillRect/>
          </a:stretch>
        </p:blipFill>
        <p:spPr>
          <a:xfrm>
            <a:off x="9121717" y="356770"/>
            <a:ext cx="2768448" cy="98670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1"/>
          <p:cNvSpPr txBox="1"/>
          <p:nvPr userDrawn="1"/>
        </p:nvSpPr>
        <p:spPr>
          <a:xfrm>
            <a:off x="11583009" y="6478343"/>
            <a:ext cx="734482" cy="38884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1860" rtl="0" eaLnBrk="1" latinLnBrk="0" hangingPunct="1">
              <a:defRPr sz="13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93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249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842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499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092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748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341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998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4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fld id="{D42F5525-CAA2-4DA9-BD8D-AFF58DAFFA89}" type="slidenum"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</a:fld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sz="quarter" idx="10"/>
          </p:nvPr>
        </p:nvSpPr>
        <p:spPr>
          <a:xfrm>
            <a:off x="1473200" y="1730375"/>
            <a:ext cx="3770313" cy="2209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  <p:transition spd="med"/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1"/>
          <p:cNvSpPr txBox="1"/>
          <p:nvPr userDrawn="1"/>
        </p:nvSpPr>
        <p:spPr>
          <a:xfrm>
            <a:off x="11583009" y="6478343"/>
            <a:ext cx="734482" cy="38884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1860" rtl="0" eaLnBrk="1" latinLnBrk="0" hangingPunct="1">
              <a:defRPr sz="13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93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249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842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499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092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748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341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998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4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fld id="{D42F5525-CAA2-4DA9-BD8D-AFF58DAFFA89}" type="slidenum"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</a:fld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/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1"/>
          <p:cNvSpPr txBox="1"/>
          <p:nvPr userDrawn="1"/>
        </p:nvSpPr>
        <p:spPr>
          <a:xfrm>
            <a:off x="11583009" y="6478343"/>
            <a:ext cx="734482" cy="38884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1860" rtl="0" eaLnBrk="1" latinLnBrk="0" hangingPunct="1">
              <a:defRPr sz="13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93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249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842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499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092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748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341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998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4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fld id="{D42F5525-CAA2-4DA9-BD8D-AFF58DAFFA89}" type="slidenum"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</a:fld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/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8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灯片编号占位符 1"/>
          <p:cNvSpPr txBox="1"/>
          <p:nvPr userDrawn="1"/>
        </p:nvSpPr>
        <p:spPr>
          <a:xfrm>
            <a:off x="11539805" y="6480722"/>
            <a:ext cx="652195" cy="40466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1860" rtl="0" eaLnBrk="1" latinLnBrk="0" hangingPunct="1">
              <a:defRPr sz="13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93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249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842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499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092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748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341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998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4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fld id="{D42F5525-CAA2-4DA9-BD8D-AFF58DAFFA89}" type="slidenum"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</a:fld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262647" y="261430"/>
            <a:ext cx="9648836" cy="544288"/>
          </a:xfrm>
          <a:prstGeom prst="rect">
            <a:avLst/>
          </a:prstGeom>
        </p:spPr>
        <p:txBody>
          <a:bodyPr lIns="90833" tIns="45426" rIns="90833" bIns="45426" anchor="ctr"/>
          <a:lstStyle>
            <a:lvl1pPr algn="l">
              <a:defRPr sz="26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med"/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lIns="91433" tIns="45716" rIns="91433" bIns="45716"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lIns="91433" tIns="45716" rIns="91433" bIns="4571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088689" y="6480175"/>
            <a:ext cx="1582738" cy="260350"/>
          </a:xfrm>
          <a:prstGeom prst="rect">
            <a:avLst/>
          </a:prstGeom>
        </p:spPr>
        <p:txBody>
          <a:bodyPr/>
          <a:lstStyle/>
          <a:p>
            <a:fld id="{B133008D-610A-4A26-B490-708D3F3B854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39703" y="144472"/>
            <a:ext cx="11428423" cy="649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23898" y="981089"/>
            <a:ext cx="10944226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7" tIns="45714" rIns="91417" bIns="45714" numCol="1" anchor="t" anchorCtr="0" compatLnSpc="1"/>
          <a:lstStyle>
            <a:lvl1pPr>
              <a:lnSpc>
                <a:spcPct val="130000"/>
              </a:lnSpc>
              <a:buSzPct val="80000"/>
              <a:defRPr/>
            </a:lvl1pPr>
          </a:lstStyle>
          <a:p>
            <a:pPr lvl="0"/>
            <a:endParaRPr lang="en-US" altLang="zh-CN" dirty="0"/>
          </a:p>
        </p:txBody>
      </p:sp>
      <p:sp>
        <p:nvSpPr>
          <p:cNvPr id="7" name="灯片编号占位符 1"/>
          <p:cNvSpPr txBox="1"/>
          <p:nvPr userDrawn="1"/>
        </p:nvSpPr>
        <p:spPr>
          <a:xfrm>
            <a:off x="11539805" y="6480722"/>
            <a:ext cx="652195" cy="40466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1860" rtl="0" eaLnBrk="1" latinLnBrk="0" hangingPunct="1">
              <a:defRPr sz="13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93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249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842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499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092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748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341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998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4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fld id="{D42F5525-CAA2-4DA9-BD8D-AFF58DAFFA89}" type="slidenum"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</a:fld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u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46408" y="199688"/>
            <a:ext cx="9332056" cy="648072"/>
          </a:xfrm>
          <a:prstGeom prst="rect">
            <a:avLst/>
          </a:prstGeom>
        </p:spPr>
        <p:txBody>
          <a:bodyPr lIns="68579" tIns="34289" rIns="68579" bIns="34289" anchor="ctr" anchorCtr="0"/>
          <a:lstStyle>
            <a:lvl1pPr>
              <a:defRPr sz="2665" b="1"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五边形 2"/>
          <p:cNvSpPr/>
          <p:nvPr userDrawn="1"/>
        </p:nvSpPr>
        <p:spPr>
          <a:xfrm flipH="1">
            <a:off x="11403014" y="6286500"/>
            <a:ext cx="739775" cy="50482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fld id="{C423A7C8-C25D-4E22-8ACD-7457FC68960C}" type="slidenum">
              <a:rPr lang="zh-CN" altLang="en-US" sz="1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</a:fld>
            <a:endParaRPr lang="zh-CN" altLang="en-US" sz="1400" b="0" kern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0.png"/><Relationship Id="rId12" Type="http://schemas.openxmlformats.org/officeDocument/2006/relationships/image" Target="../media/image9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1137436" y="5805264"/>
            <a:ext cx="1054565" cy="105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接连接符 13"/>
          <p:cNvCxnSpPr>
            <a:cxnSpLocks noChangeShapeType="1"/>
          </p:cNvCxnSpPr>
          <p:nvPr userDrawn="1"/>
        </p:nvCxnSpPr>
        <p:spPr bwMode="auto">
          <a:xfrm>
            <a:off x="0" y="981074"/>
            <a:ext cx="12192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283509" y="339090"/>
            <a:ext cx="1558261" cy="4585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宋体" panose="02010600030101010101" pitchFamily="2" charset="-122"/>
        </a:defRPr>
      </a:lvl1pPr>
      <a:lvl2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2pPr>
      <a:lvl3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3pPr>
      <a:lvl4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4pPr>
      <a:lvl5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5pPr>
      <a:lvl6pPr marL="456565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3765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0330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7530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1225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宋体" panose="02010600030101010101" pitchFamily="2" charset="-122"/>
        </a:defRPr>
      </a:lvl1pPr>
      <a:lvl2pPr marL="742315" indent="-285750" algn="l" defTabSz="911225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2pPr>
      <a:lvl3pPr marL="1142365" indent="-229870" algn="l" defTabSz="911225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3pPr>
      <a:lvl4pPr marL="1598930" indent="-228600" algn="l" defTabSz="911225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4pPr>
      <a:lvl5pPr marL="2056130" indent="-228600" algn="l" defTabSz="911225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5pPr>
      <a:lvl6pPr marL="2512060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6pPr>
      <a:lvl7pPr marL="2969260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7pPr>
      <a:lvl8pPr marL="3425825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8pPr>
      <a:lvl9pPr marL="3883025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753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346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066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19722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442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237A6-C85E-47D7-81BE-45D414675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07C08-ABD7-4277-AEAA-B2DA476553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BD07C08-ABD7-4277-AEAA-B2DA4765539A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Line 6"/>
          <p:cNvSpPr>
            <a:spLocks noChangeShapeType="1"/>
          </p:cNvSpPr>
          <p:nvPr userDrawn="1"/>
        </p:nvSpPr>
        <p:spPr bwMode="auto">
          <a:xfrm>
            <a:off x="1510291" y="2820980"/>
            <a:ext cx="0" cy="2995235"/>
          </a:xfrm>
          <a:prstGeom prst="line">
            <a:avLst/>
          </a:prstGeom>
          <a:noFill/>
          <a:ln w="57150" cmpd="thinThick">
            <a:solidFill>
              <a:srgbClr val="EE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1219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37436" y="5805264"/>
            <a:ext cx="1054565" cy="105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0" y="981074"/>
            <a:ext cx="12192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3509" y="339090"/>
            <a:ext cx="1558261" cy="4585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ransition spd="med"/>
  <p:txStyles>
    <p:titleStyle>
      <a:lvl1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宋体" panose="02010600030101010101" pitchFamily="2" charset="-122"/>
        </a:defRPr>
      </a:lvl1pPr>
      <a:lvl2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2pPr>
      <a:lvl3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3pPr>
      <a:lvl4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4pPr>
      <a:lvl5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5pPr>
      <a:lvl6pPr marL="456565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3765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0330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7530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1225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宋体" panose="02010600030101010101" pitchFamily="2" charset="-122"/>
        </a:defRPr>
      </a:lvl1pPr>
      <a:lvl2pPr marL="742315" indent="-285750" algn="l" defTabSz="911225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2pPr>
      <a:lvl3pPr marL="1142365" indent="-229870" algn="l" defTabSz="911225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3pPr>
      <a:lvl4pPr marL="1598930" indent="-228600" algn="l" defTabSz="911225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4pPr>
      <a:lvl5pPr marL="2056130" indent="-228600" algn="l" defTabSz="911225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5pPr>
      <a:lvl6pPr marL="2512060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6pPr>
      <a:lvl7pPr marL="2969260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7pPr>
      <a:lvl8pPr marL="3425825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8pPr>
      <a:lvl9pPr marL="3883025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753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346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066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19722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442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510291" y="2820980"/>
            <a:ext cx="0" cy="2995235"/>
          </a:xfrm>
          <a:prstGeom prst="line">
            <a:avLst/>
          </a:prstGeom>
          <a:noFill/>
          <a:ln w="57150" cmpd="thinThick">
            <a:solidFill>
              <a:srgbClr val="EE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1219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72920" y="2137410"/>
            <a:ext cx="978471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eaLnBrk="1" fontAlgn="auto" hangingPunct="1">
              <a:lnSpc>
                <a:spcPct val="200000"/>
              </a:lnSpc>
              <a:defRPr/>
            </a:pPr>
            <a:r>
              <a:rPr lang="en-US" altLang="zh-CN" sz="3600" b="1" kern="0" dirty="0">
                <a:solidFill>
                  <a:schemeClr val="tx1"/>
                </a:solidFill>
                <a:sym typeface="+mn-ea"/>
              </a:rPr>
              <a:t>Views on Rel-20 5G-A Ambient IoT </a:t>
            </a:r>
            <a:endParaRPr lang="en-US" altLang="zh-CN" sz="3600" b="1" kern="0" dirty="0">
              <a:solidFill>
                <a:schemeClr val="tx1"/>
              </a:solidFill>
              <a:sym typeface="+mn-ea"/>
            </a:endParaRPr>
          </a:p>
          <a:p>
            <a:pPr indent="0" algn="ctr" eaLnBrk="1" fontAlgn="auto" hangingPunct="1">
              <a:lnSpc>
                <a:spcPct val="200000"/>
              </a:lnSpc>
              <a:defRPr/>
            </a:pPr>
            <a:endParaRPr lang="en-US" altLang="zh-CN" sz="3600" b="1" kern="0" dirty="0">
              <a:solidFill>
                <a:schemeClr val="tx1"/>
              </a:solidFill>
            </a:endParaRPr>
          </a:p>
          <a:p>
            <a:pPr indent="0" algn="ctr" eaLnBrk="1" fontAlgn="auto" hangingPunct="1">
              <a:lnSpc>
                <a:spcPct val="200000"/>
              </a:lnSpc>
              <a:defRPr/>
            </a:pPr>
            <a:r>
              <a:rPr lang="en-US" altLang="zh-CN" sz="2800" b="1" kern="0" dirty="0">
                <a:solidFill>
                  <a:schemeClr val="tx1"/>
                </a:solidFill>
                <a:sym typeface="+mn-ea"/>
              </a:rPr>
              <a:t>China Unicom</a:t>
            </a:r>
            <a:endParaRPr lang="en-US" altLang="zh-CN" sz="2000" b="1" kern="0" noProof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7765" y="93853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45465" y="266700"/>
            <a:ext cx="6096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3GPP TSG RAN#106</a:t>
            </a:r>
            <a:endParaRPr lang="zh-CN" altLang="en-US" b="1"/>
          </a:p>
          <a:p>
            <a:r>
              <a:rPr lang="zh-CN" altLang="en-US" b="1"/>
              <a:t>Madrid, Spain, December 9-12, 2024</a:t>
            </a:r>
            <a:endParaRPr lang="zh-CN" altLang="en-US" b="1"/>
          </a:p>
          <a:p>
            <a:r>
              <a:rPr lang="zh-CN" altLang="en-US" b="1"/>
              <a:t>Agenda Item: 15.2</a:t>
            </a:r>
            <a:endParaRPr lang="zh-CN" altLang="en-US" b="1"/>
          </a:p>
          <a:p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9558020" y="266700"/>
            <a:ext cx="15100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ym typeface="+mn-ea"/>
              </a:rPr>
              <a:t>RP-242917</a:t>
            </a:r>
            <a:endParaRPr lang="zh-CN" altLang="en-US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6530" y="318135"/>
            <a:ext cx="9620885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1 Motivation</a:t>
            </a:r>
            <a:endParaRPr lang="zh-CN" altLang="en-US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132" name="文本框 131" descr="7b0a202020202262756c6c6574223a20227b5c2263617465676f727949645c223a5c225c222c5c2274656d706c61746549645c223a32303233313538387d220a7d0a"/>
          <p:cNvSpPr txBox="1"/>
          <p:nvPr/>
        </p:nvSpPr>
        <p:spPr>
          <a:xfrm>
            <a:off x="288290" y="1114425"/>
            <a:ext cx="11781790" cy="3954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R19 A-IoT is the first release of passive devices for 5G, 5G ecosystem should make more efforts to achieve commerial success for 5G-A vertical network.</a:t>
            </a:r>
            <a:endParaRPr lang="en-US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Based on R18 SA1 A-IoT requirements study and R18 RAN A-IoT SI TR, R20 A-IoT should focus on ourdoor scenario to support more use cases, such as outdoor inventory and command. </a:t>
            </a:r>
            <a:endParaRPr lang="en-US" altLang="zh-CN" sz="2400" i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The device price and network CAPEX should be taken into consideration from Day-1 design for R20 A-IoT.</a:t>
            </a:r>
            <a:endParaRPr lang="en-US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Wingdings" panose="05000000000000000000" charset="0"/>
              <a:buChar char="ü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device price is related to device design architecture, such as battery-less/ battery. 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Wingdings" panose="05000000000000000000" charset="0"/>
              <a:buChar char="ü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The device price for R19 A-IoT could be comparable to RFID. For R20 A-IoT,  the device price should be less than NB-</a:t>
            </a: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IoT and the battery life should be longer than NB-IoT or even battery-less.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Wingdings" panose="05000000000000000000" charset="0"/>
              <a:buChar char="ü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R20 A-IoT deployment should reuse the existing BS sites location. and </a:t>
            </a: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control </a:t>
            </a: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the overall cost of network upgrading.</a:t>
            </a:r>
            <a:endParaRPr lang="en-US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4"/>
          <p:cNvSpPr txBox="1"/>
          <p:nvPr/>
        </p:nvSpPr>
        <p:spPr>
          <a:xfrm>
            <a:off x="176530" y="318135"/>
            <a:ext cx="9620885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2 Scenarios</a:t>
            </a:r>
            <a:endParaRPr lang="zh-CN" altLang="en-US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132" name="文本框 131" descr="7b0a202020202262756c6c6574223a20227b5c2263617465676f727949645c223a5c225c222c5c2274656d706c61746549645c223a32303233313538387d220a7d0a"/>
          <p:cNvSpPr txBox="1"/>
          <p:nvPr/>
        </p:nvSpPr>
        <p:spPr>
          <a:xfrm>
            <a:off x="69850" y="1018540"/>
            <a:ext cx="11886565" cy="2430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Blip>
                <a:blip r:embed="rId1"/>
              </a:buBlip>
            </a:pPr>
            <a:r>
              <a:rPr lang="en-US" altLang="zh-CN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Scenarios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Ambient IoT is supported in Rel-19 for indoor scenario. Rel-20 Ambient IoT should focus on the outdoor scenario.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Requirements on scenarios: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Lower down the cost of network instruction and upgradation.</a:t>
            </a:r>
            <a:endParaRPr lang="en-US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Simplify the design of protocol and hardware.</a:t>
            </a:r>
            <a:endParaRPr lang="en-US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 new use cases: logistics, sensor, power substation. The table below shows the views on different scenarios. </a:t>
            </a:r>
            <a:endParaRPr lang="en-US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951865" y="3189605"/>
          <a:ext cx="10619740" cy="3441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0085"/>
                <a:gridCol w="4967605"/>
                <a:gridCol w="3702050"/>
              </a:tblGrid>
              <a:tr h="271780">
                <a:tc>
                  <a:txBody>
                    <a:bodyPr/>
                    <a:p>
                      <a:pPr algn="ctr">
                        <a:buClrTx/>
                        <a:buSzTx/>
                        <a:buNone/>
                      </a:pPr>
                      <a:r>
                        <a:rPr lang="en-US" sz="13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rUC</a:t>
                      </a:r>
                      <a:endParaRPr lang="en-US" sz="13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None/>
                      </a:pPr>
                      <a:r>
                        <a:rPr lang="en-US" sz="13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Applicable SA1 UCs / traffic scenarios</a:t>
                      </a:r>
                      <a:endParaRPr lang="en-US" sz="13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300" b="1"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Views</a:t>
                      </a:r>
                      <a:endParaRPr lang="en-US" altLang="en-US" sz="1300" b="1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4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300" b="0" dirty="0">
                          <a:gradFill>
                            <a:gsLst>
                              <a:gs pos="50000">
                                <a:schemeClr val="tx1"/>
                              </a:gs>
                              <a:gs pos="0">
                                <a:schemeClr val="tx1">
                                  <a:lumMod val="25000"/>
                                  <a:lumOff val="75000"/>
                                </a:schemeClr>
                              </a:gs>
                              <a:gs pos="100000">
                                <a:schemeClr val="tx1">
                                  <a:lumMod val="85000"/>
                                </a:schemeClr>
                              </a:gs>
                            </a:gsLst>
                            <a:lin ang="5400000" scaled="1"/>
                          </a:gra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rUC5</a:t>
                      </a: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Outdoor inventory</a:t>
                      </a:r>
                      <a:endParaRPr lang="en-US" altLang="en-US" sz="1300" b="0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 Medical instruments inventory management and positioning</a:t>
                      </a:r>
                      <a:endParaRPr lang="en-US" sz="13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5.4 Non-public network for logistics</a:t>
                      </a:r>
                      <a:endParaRPr lang="en-US" sz="13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5.7 Airport terminal / shipping port</a:t>
                      </a:r>
                      <a:endParaRPr lang="en-US" sz="13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5.16 Automated supply chain distribution</a:t>
                      </a:r>
                      <a:endParaRPr lang="en-US" altLang="en-US" sz="1300" b="0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300" b="0"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Indoor inventory has been supported in Rel-19,</a:t>
                      </a:r>
                      <a:r>
                        <a:rPr lang="en-US" altLang="zh-CN" sz="1300"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+mn-ea"/>
                        </a:rPr>
                        <a:t> easy to be extended to outdoor scenario.</a:t>
                      </a:r>
                      <a:endParaRPr lang="en-US" altLang="en-US" sz="1300" b="0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300" b="1"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High priority.</a:t>
                      </a:r>
                      <a:endParaRPr lang="en-US" altLang="zh-CN" sz="1300" b="1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rUC6: Outdoor sensor</a:t>
                      </a:r>
                      <a:endParaRPr lang="en-US" altLang="en-US" sz="1300" b="0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5.3 Smart grids</a:t>
                      </a:r>
                      <a:endParaRPr lang="en-US" sz="13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5.19 Forest Fire Monitoring</a:t>
                      </a:r>
                      <a:endParaRPr lang="en-US" sz="13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5.22 Dairy farming</a:t>
                      </a:r>
                      <a:endParaRPr lang="en-US" sz="13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5.24 Smart manhole cover safety monitoring</a:t>
                      </a:r>
                      <a:endParaRPr lang="en-US" sz="13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5.25 Smart bridge health monitoring</a:t>
                      </a:r>
                      <a:endParaRPr lang="en-US" altLang="en-US" sz="1300" b="0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300" b="0"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use cases and should be studied the traffic type and model.</a:t>
                      </a:r>
                      <a:endParaRPr lang="en-US" altLang="en-US" sz="1300" b="0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3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High prioriy.</a:t>
                      </a:r>
                      <a:endParaRPr lang="en-US" altLang="zh-CN" sz="1300" b="1"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43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rUC7: Outdoor positioning</a:t>
                      </a:r>
                      <a:endParaRPr lang="en-US" altLang="en-US" sz="1300" b="0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00" b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5.8 Finding remote lost item</a:t>
                      </a:r>
                      <a:endParaRPr lang="en-US" altLang="zh-CN" sz="1300" b="0"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00" b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5.9 Location service</a:t>
                      </a:r>
                      <a:endParaRPr lang="en-US" altLang="zh-CN" sz="1300" b="0"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00" b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5.12 Personal belongings finding</a:t>
                      </a:r>
                      <a:endParaRPr lang="en-US" altLang="zh-CN" sz="1300" b="0"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0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The Outdoor positioning is overpaid for current stage.</a:t>
                      </a:r>
                      <a:endParaRPr lang="en-US" altLang="zh-CN" sz="1300"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Low priority.</a:t>
                      </a:r>
                      <a:endParaRPr lang="en-US" altLang="zh-CN" sz="1300" b="1"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4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rUC8: Outdoor command</a:t>
                      </a:r>
                      <a:endParaRPr lang="en-US" altLang="en-US" sz="1300" b="0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5.11 Online modification of medical instruments status</a:t>
                      </a:r>
                      <a:endParaRPr lang="en-US" sz="13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5.17 Device activation and deactivation</a:t>
                      </a:r>
                      <a:endParaRPr lang="en-US" sz="13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5.26 Elderly Health Care</a:t>
                      </a:r>
                      <a:endParaRPr lang="en-US" sz="13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5.30 Controller in smart agriculture</a:t>
                      </a:r>
                      <a:endParaRPr lang="en-US" altLang="en-US" sz="1300" b="0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+mn-ea"/>
                        </a:rPr>
                        <a:t>Indoor command has been supported in Rel-19,</a:t>
                      </a:r>
                      <a:r>
                        <a:rPr lang="en-US" altLang="zh-CN" sz="1300"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+mn-ea"/>
                        </a:rPr>
                        <a:t> easy to be extended to outdoor scenario.</a:t>
                      </a:r>
                      <a:endParaRPr lang="en-US" altLang="en-US" sz="1300" b="0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300" b="1"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+mn-ea"/>
                        </a:rPr>
                        <a:t>High priority.</a:t>
                      </a:r>
                      <a:endParaRPr lang="en-US" altLang="zh-CN" sz="1300" b="1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endParaRPr lang="en-US" altLang="en-US" sz="1300" b="1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6530" y="318135"/>
            <a:ext cx="9620885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l" eaLnBrk="0" fontAlgn="base" hangingPunct="0">
              <a:lnSpc>
                <a:spcPct val="100000"/>
              </a:lnSpc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3 </a:t>
            </a: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Potential Objectives</a:t>
            </a:r>
            <a:endParaRPr lang="en-US" altLang="zh-CN" sz="2400" b="1" kern="0" dirty="0">
              <a:solidFill>
                <a:srgbClr val="00B0F0"/>
              </a:solidFill>
              <a:cs typeface="+mn-cs"/>
            </a:endParaRPr>
          </a:p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endParaRPr lang="zh-CN" altLang="en-US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2" name="文本框 1" descr="7b0a202020202262756c6c6574223a20227b5c2263617465676f727949645c223a5c225c222c5c2274656d706c61746549645c223a32303233313538387d220a7d0a"/>
          <p:cNvSpPr txBox="1"/>
          <p:nvPr/>
        </p:nvSpPr>
        <p:spPr>
          <a:xfrm>
            <a:off x="443865" y="1114425"/>
            <a:ext cx="11198860" cy="446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Potential Objectives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Use cases: Ambient IoT should prioritize rUC5 and rUC8. The rUC6 is also considered as high priority. 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Rel-20 Ambient IoT should support at least topology 1.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device types should support both battery-less devices and acitive device.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Coverage: compared to outdoor macro BS coverage (&gt;100m)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Improving the networking capability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Wingdings" panose="05000000000000000000" charset="0"/>
              <a:buChar char="ü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 large amount of battery-less devices and acitive devices;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Wingdings" panose="05000000000000000000" charset="0"/>
              <a:buChar char="ü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 active devices with TX power of 0~10dBm.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Frequency band for Ambient IoT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Wingdings" panose="05000000000000000000" charset="0"/>
              <a:buChar char="ü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Single band or dual-band: 900MHz, 2GHz;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Wingdings" panose="05000000000000000000" charset="0"/>
              <a:buChar char="ü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Spectrum:  licensed FDD band.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lvl="2" indent="0" algn="l">
              <a:lnSpc>
                <a:spcPct val="150000"/>
              </a:lnSpc>
              <a:buClr>
                <a:srgbClr val="0070C0"/>
              </a:buClr>
              <a:buSzTx/>
              <a:buFont typeface="Wingdings" panose="05000000000000000000" charset="0"/>
              <a:buNone/>
            </a:pP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ACDA4-5512-48F7-8FB2-A632D23E86B9}" type="slidenum">
              <a:rPr kumimoji="0" lang="zh-HK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cs typeface="+mn-cs"/>
              </a:rPr>
            </a:fld>
            <a:endParaRPr kumimoji="0" lang="zh-HK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40840" y="2859405"/>
            <a:ext cx="10036810" cy="9220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i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Thanks! </a:t>
            </a:r>
            <a:endParaRPr lang="en-US" altLang="zh-CN" sz="3600" b="1" i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TABLE_ENDDRAG_ORIGIN_RECT" val="836*240"/>
  <p:tag name="TABLE_ENDDRAG_RECT" val="67*278*836*240"/>
</p:tagLst>
</file>

<file path=ppt/tags/tag2.xml><?xml version="1.0" encoding="utf-8"?>
<p:tagLst xmlns:p="http://schemas.openxmlformats.org/presentationml/2006/main">
  <p:tag name="commondata" val="eyJoZGlkIjoiZDE3NTEyYzUyZWFmNjJhYzE2ODgzNzAyMTJlZWJiNTUifQ=="/>
</p:tagLst>
</file>

<file path=ppt/theme/theme1.xml><?xml version="1.0" encoding="utf-8"?>
<a:theme xmlns:a="http://schemas.openxmlformats.org/drawingml/2006/main" name="12_经营分析模版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D8D8D8"/>
      </a:lt2>
      <a:accent1>
        <a:srgbClr val="ECE5CE"/>
      </a:accent1>
      <a:accent2>
        <a:srgbClr val="CC0000"/>
      </a:accent2>
      <a:accent3>
        <a:srgbClr val="FFFFFF"/>
      </a:accent3>
      <a:accent4>
        <a:srgbClr val="000000"/>
      </a:accent4>
      <a:accent5>
        <a:srgbClr val="E0F0E3"/>
      </a:accent5>
      <a:accent6>
        <a:srgbClr val="B90000"/>
      </a:accent6>
      <a:hlink>
        <a:srgbClr val="FABE00"/>
      </a:hlink>
      <a:folHlink>
        <a:srgbClr val="E08E79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FF"/>
        </a:solidFill>
        <a:ln>
          <a:noFill/>
        </a:ln>
      </a:spPr>
      <a:bodyPr vert="horz" wrap="square" lIns="0" tIns="44436" rIns="91440" bIns="45720" numCol="1" anchor="t" anchorCtr="0" compatLnSpc="1">
        <a:spAutoFit/>
      </a:bodyPr>
      <a:lstStyle>
        <a:defPPr marL="0" marR="0" indent="0" algn="l" defTabSz="914400" rtl="0" eaLnBrk="0" fontAlgn="t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Char char="•"/>
          <a:defRPr kumimoji="0" sz="1000" b="0" i="0" u="none" strike="noStrike" cap="none" normalizeH="0" baseline="0" dirty="0" smtClean="0">
            <a:ln>
              <a:noFill/>
            </a:ln>
            <a:solidFill>
              <a:srgbClr val="666666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rgbClr val="CCCCFF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rgbClr val="CCCCFF">
              <a:gamma/>
              <a:shade val="60000"/>
              <a:invGamma/>
            </a:srgbClr>
          </a:prstShdw>
        </a:effectLst>
      </a:spPr>
      <a:bodyPr vert="horz" wrap="none" lIns="91440" tIns="45720" rIns="91440" bIns="45720" numCol="1" anchor="ctr" anchorCtr="0" compatLnSpc="1"/>
      <a:lstStyle>
        <a:defPPr marL="0" marR="0" indent="0" algn="l" defTabSz="914400" rtl="0" eaLnBrk="0" fontAlgn="base" latinLnBrk="0" hangingPunct="0">
          <a:lnSpc>
            <a:spcPct val="110000"/>
          </a:lnSpc>
          <a:spcBef>
            <a:spcPct val="50000"/>
          </a:spcBef>
          <a:spcAft>
            <a:spcPct val="0"/>
          </a:spcAft>
          <a:buClrTx/>
          <a:buSzTx/>
          <a:buFont typeface="Wingdings" panose="05000000000000000000" pitchFamily="2" charset="2"/>
          <a:buChar char="q"/>
          <a:defRPr kumimoji="1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华文细黑" panose="02010600040101010101" pitchFamily="2" charset="-122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1_经营分析模版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分析模版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分析模版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经营分析模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</a:ln>
      </a:spPr>
      <a:bodyPr vert="horz" wrap="square" lIns="0" tIns="44436" rIns="91440" bIns="45720" numCol="1" rtlCol="0" anchor="ctr" anchorCtr="0" compatLnSpc="1">
        <a:noAutofit/>
      </a:bodyPr>
      <a:lstStyle>
        <a:defPPr marL="0" marR="0" indent="0" algn="ctr" defTabSz="914400" rtl="0" eaLnBrk="0" fontAlgn="t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defRPr kumimoji="0" sz="1400" b="0" i="0" u="none" strike="noStrike" cap="none" normalizeH="0" baseline="0" dirty="0" smtClean="0">
            <a:ln>
              <a:noFill/>
            </a:ln>
            <a:effectLst/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rgbClr val="CCCCFF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rgbClr val="CCCCFF">
              <a:gamma/>
              <a:shade val="60000"/>
              <a:invGamma/>
            </a:srgbClr>
          </a:prstShdw>
        </a:effectLst>
      </a:spPr>
      <a:bodyPr vert="horz" wrap="none" lIns="91440" tIns="45720" rIns="91440" bIns="45720" numCol="1" anchor="ctr" anchorCtr="0" compatLnSpc="1"/>
      <a:lstStyle>
        <a:defPPr marL="0" marR="0" indent="0" algn="l" defTabSz="914400" rtl="0" eaLnBrk="0" fontAlgn="base" latinLnBrk="0" hangingPunct="0">
          <a:lnSpc>
            <a:spcPct val="110000"/>
          </a:lnSpc>
          <a:spcBef>
            <a:spcPct val="50000"/>
          </a:spcBef>
          <a:spcAft>
            <a:spcPct val="0"/>
          </a:spcAft>
          <a:buClrTx/>
          <a:buSzTx/>
          <a:buFont typeface="Wingdings" panose="05000000000000000000" pitchFamily="2" charset="2"/>
          <a:buChar char="q"/>
          <a:defRPr kumimoji="1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华文细黑" panose="02010600040101010101" pitchFamily="2" charset="-122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1_经营分析模版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分析模版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分析模版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2952</Words>
  <Application>WPS 演示</Application>
  <PresentationFormat>宽屏</PresentationFormat>
  <Paragraphs>98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5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华文细黑</vt:lpstr>
      <vt:lpstr>Tahoma</vt:lpstr>
      <vt:lpstr>Calibri</vt:lpstr>
      <vt:lpstr>楷体_GB2312</vt:lpstr>
      <vt:lpstr>Franklin Gothic Book</vt:lpstr>
      <vt:lpstr>黑体</vt:lpstr>
      <vt:lpstr>Times New Roman</vt:lpstr>
      <vt:lpstr>Arial Unicode MS</vt:lpstr>
      <vt:lpstr>Helvetica</vt:lpstr>
      <vt:lpstr>汉仪大黑简</vt:lpstr>
      <vt:lpstr>Calibri</vt:lpstr>
      <vt:lpstr>Wingdings</vt:lpstr>
      <vt:lpstr>Arial Unicode MS</vt:lpstr>
      <vt:lpstr>新宋体</vt:lpstr>
      <vt:lpstr>等线</vt:lpstr>
      <vt:lpstr>12_经营分析模版</vt:lpstr>
      <vt:lpstr>自定义设计方案</vt:lpstr>
      <vt:lpstr>1_Office 主题​​</vt:lpstr>
      <vt:lpstr>2_Office 主题​​</vt:lpstr>
      <vt:lpstr>1_经营分析模版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Weng</dc:creator>
  <cp:lastModifiedBy>Gen CAO</cp:lastModifiedBy>
  <cp:revision>148</cp:revision>
  <dcterms:created xsi:type="dcterms:W3CDTF">2020-08-10T09:07:00Z</dcterms:created>
  <dcterms:modified xsi:type="dcterms:W3CDTF">2024-12-03T12:38:17Z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DE1A4A1EC4624F6192CFC135B86375A5</vt:lpwstr>
  </property>
</Properties>
</file>