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  <p:sldMasterId id="2147483690" r:id="rId3"/>
  </p:sldMasterIdLst>
  <p:notesMasterIdLst>
    <p:notesMasterId r:id="rId5"/>
  </p:notesMasterIdLst>
  <p:handoutMasterIdLst>
    <p:handoutMasterId r:id="rId9"/>
  </p:handoutMasterIdLst>
  <p:sldIdLst>
    <p:sldId id="314" r:id="rId4"/>
    <p:sldId id="16774001" r:id="rId6"/>
    <p:sldId id="16774000" r:id="rId7"/>
    <p:sldId id="16774002" r:id="rId8"/>
  </p:sldIdLst>
  <p:sldSz cx="12188825" cy="6858000"/>
  <p:notesSz cx="6858000" cy="9144000"/>
  <p:custDataLst>
    <p:tags r:id="rId16"/>
  </p:custDataLst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1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orient="horz" pos="4212" userDrawn="1">
          <p15:clr>
            <a:srgbClr val="A4A3A4"/>
          </p15:clr>
        </p15:guide>
        <p15:guide id="3" orient="horz" pos="3887" userDrawn="1">
          <p15:clr>
            <a:srgbClr val="A4A3A4"/>
          </p15:clr>
        </p15:guide>
        <p15:guide id="4" pos="3943" userDrawn="1">
          <p15:clr>
            <a:srgbClr val="A4A3A4"/>
          </p15:clr>
        </p15:guide>
        <p15:guide id="5" pos="2279" userDrawn="1">
          <p15:clr>
            <a:srgbClr val="A4A3A4"/>
          </p15:clr>
        </p15:guide>
        <p15:guide id="6" pos="54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6713" autoAdjust="0"/>
  </p:normalViewPr>
  <p:slideViewPr>
    <p:cSldViewPr snapToGrid="0" snapToObjects="1" showGuides="1">
      <p:cViewPr varScale="1">
        <p:scale>
          <a:sx n="111" d="100"/>
          <a:sy n="111" d="100"/>
        </p:scale>
        <p:origin x="336" y="11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customXml" Target="../customXml/item3.xml"/><Relationship Id="rId14" Type="http://schemas.openxmlformats.org/officeDocument/2006/relationships/customXml" Target="../customXml/item2.xml"/><Relationship Id="rId13" Type="http://schemas.openxmlformats.org/officeDocument/2006/relationships/customXml" Target="../customXml/item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LENOVO CONFIDENTIAL. All rights reserved.</a:t>
            </a:r>
            <a:endParaRPr lang="en-US" sz="800" cap="all" dirty="0">
              <a:solidFill>
                <a:srgbClr val="93959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23CF275-28B3-497F-9AED-85D5F023BA5C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AED87EB-65D7-4500-873C-410831173A82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1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20" Type="http://schemas.openxmlformats.org/officeDocument/2006/relationships/image" Target="../media/image27.png"/><Relationship Id="rId2" Type="http://schemas.openxmlformats.org/officeDocument/2006/relationships/image" Target="../media/image9.jpeg"/><Relationship Id="rId19" Type="http://schemas.openxmlformats.org/officeDocument/2006/relationships/image" Target="../media/image26.png"/><Relationship Id="rId18" Type="http://schemas.openxmlformats.org/officeDocument/2006/relationships/image" Target="../media/image25.png"/><Relationship Id="rId17" Type="http://schemas.openxmlformats.org/officeDocument/2006/relationships/image" Target="../media/image24.png"/><Relationship Id="rId16" Type="http://schemas.openxmlformats.org/officeDocument/2006/relationships/image" Target="../media/image23.png"/><Relationship Id="rId15" Type="http://schemas.openxmlformats.org/officeDocument/2006/relationships/image" Target="../media/image22.png"/><Relationship Id="rId14" Type="http://schemas.openxmlformats.org/officeDocument/2006/relationships/image" Target="../media/image21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20" Type="http://schemas.openxmlformats.org/officeDocument/2006/relationships/image" Target="../media/image27.png"/><Relationship Id="rId2" Type="http://schemas.openxmlformats.org/officeDocument/2006/relationships/image" Target="../media/image9.jpeg"/><Relationship Id="rId19" Type="http://schemas.openxmlformats.org/officeDocument/2006/relationships/image" Target="../media/image26.png"/><Relationship Id="rId18" Type="http://schemas.openxmlformats.org/officeDocument/2006/relationships/image" Target="../media/image25.png"/><Relationship Id="rId17" Type="http://schemas.openxmlformats.org/officeDocument/2006/relationships/image" Target="../media/image24.png"/><Relationship Id="rId16" Type="http://schemas.openxmlformats.org/officeDocument/2006/relationships/image" Target="../media/image23.png"/><Relationship Id="rId15" Type="http://schemas.openxmlformats.org/officeDocument/2006/relationships/image" Target="../media/image22.png"/><Relationship Id="rId14" Type="http://schemas.openxmlformats.org/officeDocument/2006/relationships/image" Target="../media/image21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2" Type="http://schemas.openxmlformats.org/officeDocument/2006/relationships/image" Target="../media/image28.png"/><Relationship Id="rId21" Type="http://schemas.openxmlformats.org/officeDocument/2006/relationships/image" Target="../media/image41.png"/><Relationship Id="rId20" Type="http://schemas.openxmlformats.org/officeDocument/2006/relationships/image" Target="../media/image40.png"/><Relationship Id="rId2" Type="http://schemas.openxmlformats.org/officeDocument/2006/relationships/image" Target="../media/image33.jpeg"/><Relationship Id="rId19" Type="http://schemas.openxmlformats.org/officeDocument/2006/relationships/image" Target="../media/image39.png"/><Relationship Id="rId18" Type="http://schemas.openxmlformats.org/officeDocument/2006/relationships/image" Target="../media/image38.png"/><Relationship Id="rId17" Type="http://schemas.openxmlformats.org/officeDocument/2006/relationships/image" Target="../media/image37.png"/><Relationship Id="rId16" Type="http://schemas.openxmlformats.org/officeDocument/2006/relationships/image" Target="../media/image36.png"/><Relationship Id="rId15" Type="http://schemas.openxmlformats.org/officeDocument/2006/relationships/image" Target="../media/image35.png"/><Relationship Id="rId14" Type="http://schemas.openxmlformats.org/officeDocument/2006/relationships/image" Target="../media/image34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92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US" dirty="0"/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  <a:endParaRPr lang="en-US" dirty="0"/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Freeform 5"/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35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/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93" name="Picture Placeholder 3"/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/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/>
          <p:cNvCxnSpPr/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/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2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51" name="Freeform: Shape 50"/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2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57" name="Freeform: Shape 56"/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2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58" name="Freeform: Shape 57"/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2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74" name="Freeform: Shape 73"/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2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75" name="Freeform: Shape 74"/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2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76" name="Slide Number Placeholder 7"/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/>
          <p:cNvCxnSpPr/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/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05" name="Straight Connector 104"/>
          <p:cNvCxnSpPr/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/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15" name="Freeform: Shape 114"/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16" name="Freeform: Shape 115"/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17" name="Freeform: Shape 116"/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18" name="Freeform: Shape 117"/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19" name="Freeform: Shape 118"/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20" name="Freeform: Shape 119"/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21" name="Straight Connector 120"/>
          <p:cNvCxnSpPr/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/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23" name="Straight Connector 122"/>
          <p:cNvCxnSpPr/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/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28" name="Freeform: Shape 127"/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29" name="Freeform: Shape 128"/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30" name="Straight Connector 129"/>
          <p:cNvCxnSpPr/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/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32" name="Straight Connector 131"/>
          <p:cNvCxnSpPr/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/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37" name="Freeform: Shape 136"/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38" name="Freeform: Shape 137"/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39" name="Straight Connector 138"/>
          <p:cNvCxnSpPr/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/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cxnSp>
        <p:nvCxnSpPr>
          <p:cNvPr id="141" name="Straight Connector 140"/>
          <p:cNvCxnSpPr/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/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46" name="Freeform: Shape 145"/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47" name="Freeform: Shape 146"/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rgbClr val="1E0113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 panose="020B0604020202020204"/>
              </a:rPr>
            </a:br>
            <a:r>
              <a:rPr lang="en-US" sz="1000" dirty="0">
                <a:solidFill>
                  <a:srgbClr val="1E0113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rgbClr val="1E0113"/>
              </a:solidFill>
              <a:latin typeface="Arial" panose="020B0604020202020204"/>
            </a:endParaRPr>
          </a:p>
        </p:txBody>
      </p:sp>
      <p:sp>
        <p:nvSpPr>
          <p:cNvPr id="148" name="Title 28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/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2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20" name="Freeform: Shape 19"/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2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22" name="Freeform: Shape 21"/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2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23" name="Freeform: Shape 22"/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2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24" name="Freeform: Shape 23"/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2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34" name="Freeform: Shape 33"/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4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2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2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/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/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7" name="Freeform: Shape 46"/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8" name="Freeform: Shape 47"/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49" name="Freeform: Shape 48"/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0" name="Freeform: Shape 49"/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1" name="Freeform: Shape 50"/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52" name="Freeform: Shape 51"/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53" name="Straight Connector 52"/>
          <p:cNvCxnSpPr/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/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55" name="Straight Connector 54"/>
          <p:cNvCxnSpPr/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/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0" name="Freeform: Shape 59"/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1" name="Freeform: Shape 60"/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62" name="Straight Connector 61"/>
          <p:cNvCxnSpPr/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/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64" name="Straight Connector 63"/>
          <p:cNvCxnSpPr/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/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69" name="Freeform: Shape 68"/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70" name="Freeform: Shape 69"/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71" name="Straight Connector 70"/>
          <p:cNvCxnSpPr/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/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cxnSp>
        <p:nvCxnSpPr>
          <p:cNvPr id="73" name="Straight Connector 72"/>
          <p:cNvCxnSpPr/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/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78" name="Freeform: Shape 77"/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79" name="Freeform: Shape 78"/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lang="en-GB" sz="1200" b="1" dirty="0">
                <a:solidFill>
                  <a:schemeClr val="bg1"/>
                </a:solidFill>
                <a:latin typeface="Arial" panose="020B0604020202020204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 panose="020B0604020202020204"/>
              </a:rPr>
            </a:br>
            <a:r>
              <a:rPr lang="en-US" sz="1000" dirty="0">
                <a:solidFill>
                  <a:schemeClr val="bg1"/>
                </a:solidFill>
                <a:latin typeface="Arial" panose="020B0604020202020204"/>
              </a:rPr>
              <a:t>Title</a:t>
            </a:r>
            <a:endParaRPr lang="en-GB" sz="1000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8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92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US" dirty="0"/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  <a:endParaRPr lang="en-US" dirty="0"/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Freeform 5"/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00" b="1"/>
            </a:lvl4pPr>
            <a:lvl5pPr marL="2437765" indent="0">
              <a:buNone/>
              <a:defRPr sz="2100" b="1"/>
            </a:lvl5pPr>
            <a:lvl6pPr marL="3047365" indent="0">
              <a:buNone/>
              <a:defRPr sz="2100" b="1"/>
            </a:lvl6pPr>
            <a:lvl7pPr marL="3656965" indent="0">
              <a:buNone/>
              <a:defRPr sz="2100" b="1"/>
            </a:lvl7pPr>
            <a:lvl8pPr marL="4266565" indent="0">
              <a:buNone/>
              <a:defRPr sz="2100" b="1"/>
            </a:lvl8pPr>
            <a:lvl9pPr marL="4876165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165" indent="0">
              <a:buNone/>
              <a:defRPr/>
            </a:lvl4pPr>
            <a:lvl5pPr marL="2437765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  <a:endParaRPr lang="en-US" dirty="0"/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165" indent="0">
              <a:buNone/>
              <a:defRPr/>
            </a:lvl4pPr>
            <a:lvl5pPr marL="2437765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600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92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US" dirty="0"/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  <a:endParaRPr lang="en-US" dirty="0"/>
          </a:p>
        </p:txBody>
      </p:sp>
      <p:grpSp>
        <p:nvGrpSpPr>
          <p:cNvPr id="68" name="Group 67"/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6" name="Freeform 5"/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TextBox 81"/>
          <p:cNvSpPr txBox="1"/>
          <p:nvPr userDrawn="1"/>
        </p:nvSpPr>
        <p:spPr>
          <a:xfrm>
            <a:off x="75033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  <a:endParaRPr lang="en-US" dirty="0"/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/>
            <p:cNvSpPr/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6"/>
            <p:cNvSpPr/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  <a:endParaRPr lang="en-US" dirty="0"/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  <a:endParaRPr lang="en-US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/>
            <p:cNvSpPr/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6"/>
            <p:cNvSpPr/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  <a:endParaRPr lang="en-US" dirty="0"/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  <a:endParaRPr lang="en-US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5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/>
            <p:cNvSpPr/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6"/>
            <p:cNvSpPr/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</a:t>
            </a:r>
            <a:endParaRPr lang="en-US" dirty="0"/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TextBox 19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602289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/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/>
              <p:cNvSpPr/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Freeform 6"/>
              <p:cNvSpPr/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Freeform 7"/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Freeform 8"/>
              <p:cNvSpPr/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9"/>
              <p:cNvSpPr/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10"/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Freeform 11"/>
              <p:cNvSpPr/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Freeform 12"/>
              <p:cNvSpPr/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Freeform 13"/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Freeform 14"/>
              <p:cNvSpPr/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15"/>
              <p:cNvSpPr/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16"/>
              <p:cNvSpPr/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17"/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Rectangle 18"/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19"/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Freeform 20"/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Freeform 21"/>
              <p:cNvSpPr/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Freeform 22"/>
              <p:cNvSpPr/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" name="Freeform 23"/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1" name="Freeform 24"/>
              <p:cNvSpPr/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25"/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3" name="Rectangle 26"/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4" name="Rectangle 27"/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4" name="Rectangle 28"/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65" name="Group 64"/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/>
              <p:cNvSpPr/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Freeform 30"/>
              <p:cNvSpPr/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Freeform 31"/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Freeform 32"/>
              <p:cNvSpPr/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Freeform 33"/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Freeform 34"/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2" name="Group 41"/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/>
            <p:cNvSpPr/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6"/>
            <p:cNvSpPr/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8"/>
            <p:cNvSpPr/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9"/>
            <p:cNvSpPr/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0"/>
            <p:cNvSpPr/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92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US" dirty="0"/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  <a:endParaRPr lang="en-US" dirty="0"/>
          </a:p>
        </p:txBody>
      </p:sp>
      <p:grpSp>
        <p:nvGrpSpPr>
          <p:cNvPr id="68" name="Group 67"/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6" name="Freeform 5"/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2" name="TextBox 81"/>
          <p:cNvSpPr txBox="1"/>
          <p:nvPr userDrawn="1"/>
        </p:nvSpPr>
        <p:spPr>
          <a:xfrm>
            <a:off x="75033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/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/>
            <p:cNvSpPr/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6"/>
            <p:cNvSpPr/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Freeform 8"/>
            <p:cNvSpPr/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Freeform 9"/>
            <p:cNvSpPr/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10"/>
            <p:cNvSpPr/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/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/>
              <p:cNvSpPr/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6"/>
              <p:cNvSpPr/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Freeform 7"/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Freeform 8"/>
              <p:cNvSpPr/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Freeform 9"/>
              <p:cNvSpPr/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" name="Freeform 10"/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1" name="Freeform 11"/>
              <p:cNvSpPr/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12"/>
              <p:cNvSpPr/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3" name="Freeform 13"/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4" name="Freeform 14"/>
              <p:cNvSpPr/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5" name="Freeform 15"/>
              <p:cNvSpPr/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16"/>
              <p:cNvSpPr/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17"/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Rectangle 18"/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19"/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20"/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Freeform 21"/>
              <p:cNvSpPr/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22"/>
              <p:cNvSpPr/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3" name="Freeform 23"/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24"/>
              <p:cNvSpPr/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25"/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Rectangle 26"/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Rectangle 27"/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77" name="Rectangle 28"/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78" name="Group 77"/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/>
              <p:cNvSpPr/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Freeform 30"/>
              <p:cNvSpPr/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Freeform 31"/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32"/>
              <p:cNvSpPr/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33"/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34"/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" name="TextBox slide number"/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565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  <a:lvl2pPr marL="609600" indent="-22860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2pPr>
            <a:lvl3pPr marL="8356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3pPr>
            <a:lvl4pPr marL="1146810" indent="-15684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4pPr>
            <a:lvl5pPr marL="1445260" indent="-150495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+mj-lt"/>
                <a:ea typeface="+mj-ea"/>
                <a:cs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92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  <a:endParaRPr lang="en-US" dirty="0"/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anose="020B0604020202020204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anose="020B0604020202020204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92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  <a:endParaRPr lang="en-US" dirty="0"/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anose="020B0604020202020204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anose="020B0604020202020204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9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630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470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-1" fmla="*/ 0 w 1200544"/>
                <a:gd name="connsiteY0-2" fmla="*/ 0 h 106726"/>
                <a:gd name="connsiteX1-3" fmla="*/ 1200544 w 1200544"/>
                <a:gd name="connsiteY1-4" fmla="*/ 0 h 106726"/>
                <a:gd name="connsiteX2-5" fmla="*/ 0 w 1200544"/>
                <a:gd name="connsiteY2-6" fmla="*/ 106726 h 106726"/>
                <a:gd name="connsiteX3-7" fmla="*/ 0 w 1200544"/>
                <a:gd name="connsiteY3-8" fmla="*/ 0 h 1067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anose="020B0604020202020204" pitchFamily="34" charset="0"/>
              </a:rPr>
              <a:t>2019 Lenovo Internal. All rights reserved.</a:t>
            </a:r>
            <a:endParaRPr lang="en-US" sz="1000" dirty="0">
              <a:cs typeface="Arial" panose="020B0604020202020204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9200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section header title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  <a:endParaRPr lang="en-US" dirty="0"/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anose="020B0604020202020204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/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anose="020B0604020202020204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anose="020B0604020202020204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/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630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470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630" indent="0">
              <a:buNone/>
              <a:defRPr/>
            </a:lvl2pPr>
            <a:lvl3pPr marL="679450" indent="0">
              <a:buNone/>
              <a:defRPr/>
            </a:lvl3pPr>
            <a:lvl4pPr marL="966470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  <a:endParaRPr lang="en-US" dirty="0"/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/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/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/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/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/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/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/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/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/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/>
          <a:srcRect b="-100"/>
          <a:stretch>
            <a:fillRect/>
          </a:stretch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60335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92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header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60335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92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header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60335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header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1603354" y="6401580"/>
            <a:ext cx="4114800" cy="1536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Lenovo Internal. All rights reserved.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header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9200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565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33.jpeg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  <p:grpSp>
        <p:nvGrpSpPr>
          <p:cNvPr id="73" name="Group 72"/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7"/>
            <p:cNvSpPr/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8"/>
            <p:cNvSpPr/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10"/>
            <p:cNvSpPr/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ransition spd="med"/>
  <p:hf sldNum="0" hdr="0" ftr="0" dt="0"/>
  <p:txStyles>
    <p:titleStyle>
      <a:lvl1pPr algn="ctr" defTabSz="1219200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600" indent="-381000" algn="l" defTabSz="1219200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4000" indent="-304800" algn="l" defTabSz="1219200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2965" indent="-304800" algn="l" defTabSz="1219200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2565" indent="-304800" algn="l" defTabSz="1219200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dt="0"/>
  <p:txStyles>
    <p:titleStyle>
      <a:lvl1pPr algn="ctr" defTabSz="1219200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43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90600" indent="-3810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3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4000" indent="-3048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2965" indent="-3048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2565" indent="-304800" algn="l" defTabSz="1219200" rtl="0" eaLnBrk="1" latinLnBrk="0" hangingPunct="1">
        <a:spcBef>
          <a:spcPct val="20000"/>
        </a:spcBef>
        <a:buClr>
          <a:schemeClr val="tx2"/>
        </a:buClr>
        <a:buFont typeface="Wingdings" panose="05000000000000000000" pitchFamily="2" charset="2"/>
        <a:buChar char="§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8640" y="3631503"/>
            <a:ext cx="10333432" cy="1001448"/>
          </a:xfrm>
        </p:spPr>
        <p:txBody>
          <a:bodyPr/>
          <a:lstStyle/>
          <a:p>
            <a:r>
              <a:rPr lang="en-US" altLang="zh-CN" sz="4800" b="1" dirty="0">
                <a:solidFill>
                  <a:srgbClr val="FFFF00"/>
                </a:solidFill>
              </a:rPr>
              <a:t>Views on Rel-20 NTN Evolution</a:t>
            </a:r>
            <a:endParaRPr lang="en-US" altLang="zh-CN" sz="4800" b="1" dirty="0">
              <a:solidFill>
                <a:srgbClr val="FFFF00"/>
              </a:solidFill>
            </a:endParaRPr>
          </a:p>
        </p:txBody>
      </p:sp>
      <p:sp>
        <p:nvSpPr>
          <p:cNvPr id="5" name="Title 1"/>
          <p:cNvSpPr txBox="1"/>
          <p:nvPr/>
        </p:nvSpPr>
        <p:spPr bwMode="black">
          <a:xfrm>
            <a:off x="768926" y="1379601"/>
            <a:ext cx="10640291" cy="7054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708" rIns="91416" bIns="45708" numCol="1" anchor="ctr" anchorCtr="0" compatLnSpc="1"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3GPP TSG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RAN Meeting #106				                       RP-242876</a:t>
            </a:r>
            <a:r>
              <a:rPr lang="en-US" sz="20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                        </a:t>
            </a:r>
            <a:endParaRPr lang="en-US" sz="20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fr-FR" sz="20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Madrid, Spain, </a:t>
            </a:r>
            <a:r>
              <a:rPr lang="en-GB" sz="20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December</a:t>
            </a:r>
            <a:r>
              <a:rPr lang="fr-FR" sz="20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9-12, 2024</a:t>
            </a:r>
            <a:endParaRPr lang="en-US" sz="20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4"/>
          <p:cNvSpPr txBox="1"/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920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b="0" dirty="0">
                <a:solidFill>
                  <a:schemeClr val="bg1"/>
                </a:solidFill>
              </a:rPr>
              <a:t>Agenda Item:		15.2</a:t>
            </a:r>
            <a:endParaRPr lang="en-US" sz="2000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2000" b="0" dirty="0">
                <a:solidFill>
                  <a:schemeClr val="bg1"/>
                </a:solidFill>
              </a:rPr>
              <a:t>Source:			Lenovo</a:t>
            </a:r>
            <a:endParaRPr lang="en-US" sz="2000" b="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2000" b="0" dirty="0">
                <a:solidFill>
                  <a:schemeClr val="bg1"/>
                </a:solidFill>
              </a:rPr>
              <a:t>Document  for:		Discussion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Further enhancement of Rel-20 NR/IoT NTN</a:t>
            </a:r>
            <a:endParaRPr lang="en-US" altLang="zh-CN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77495" y="872490"/>
            <a:ext cx="11461750" cy="5349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just">
              <a:lnSpc>
                <a:spcPct val="14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cs typeface="Arial" panose="020B0604020202020204" pitchFamily="34" charset="0"/>
                <a:sym typeface="+mn-ea"/>
              </a:rPr>
              <a:t>Considering the workload of Rel-20, the following topics for NR/IoT NTN evolution can be prioritized:</a:t>
            </a:r>
            <a:endParaRPr lang="en-US" altLang="zh-CN" sz="1600" dirty="0">
              <a:cs typeface="Arial" panose="020B0604020202020204" pitchFamily="34" charset="0"/>
            </a:endParaRPr>
          </a:p>
          <a:p>
            <a:pPr marL="504190" indent="-252095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Mobility enhancements: Towards seamless service continuity in intra-NTN.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683895" indent="-25209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cs typeface="Arial" panose="020B0604020202020204" pitchFamily="34" charset="0"/>
                <a:sym typeface="+mn-ea"/>
              </a:rPr>
              <a:t>Study the feasibility of DAPS handover and specify necessary enhancement to support DAPS in NTN if needed. [RAN2, RAN3]</a:t>
            </a:r>
            <a:endParaRPr lang="en-US" altLang="zh-CN" sz="1200" dirty="0">
              <a:cs typeface="Arial" panose="020B0604020202020204" pitchFamily="34" charset="0"/>
            </a:endParaRPr>
          </a:p>
          <a:p>
            <a:pPr marL="683895" indent="-25209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cs typeface="Arial" panose="020B0604020202020204" pitchFamily="34" charset="0"/>
                <a:sym typeface="+mn-ea"/>
              </a:rPr>
              <a:t>Study benefits of L1/L2-triggered mobility (LTM) procedure to NTN and specify necessary enhancements if possible. [RAN2, RAN1]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504190" indent="-252095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Enhanced GNSS Operation: GNSS service availability may be relaxed due to GNSS jamming and spoofing at the targeted accuracy.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683895" indent="-25209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cs typeface="Arial" panose="020B0604020202020204" pitchFamily="34" charset="0"/>
                <a:sym typeface="+mn-ea"/>
              </a:rPr>
              <a:t>Study potential enhancements (e.g. enhanced close loop) for the UE pre-compensation for UL time and frequency synchronization in connect mode and/or initial access in case GNSS availability and/or accuracy is reduced. [RAN1]</a:t>
            </a:r>
            <a:endParaRPr lang="en-US" altLang="zh-CN" sz="1200" dirty="0">
              <a:cs typeface="Arial" panose="020B0604020202020204" pitchFamily="34" charset="0"/>
            </a:endParaRPr>
          </a:p>
          <a:p>
            <a:pPr marL="504190" indent="-252095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Multi-Satellite based positioning: For network location verification, multi-RTT positioning method with single satellite was supported, but multi-satellite positioning methods are beneficial on the positioning accuracy and latency.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683895" indent="-25209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cs typeface="Arial" panose="020B0604020202020204" pitchFamily="34" charset="0"/>
                <a:sym typeface="+mn-ea"/>
              </a:rPr>
              <a:t>Evaluate positioning methodologies for NTN supported scenarios and specify necessary enhancements to support existing RAN-independent/RAN-dependent positioning methods in NTN if possible [RAN1, RAN2]</a:t>
            </a:r>
            <a:endParaRPr lang="en-US" altLang="zh-CN" sz="1200" dirty="0">
              <a:cs typeface="Arial" panose="020B0604020202020204" pitchFamily="34" charset="0"/>
            </a:endParaRPr>
          </a:p>
          <a:p>
            <a:pPr marL="504190" indent="-252095" algn="just">
              <a:lnSpc>
                <a:spcPct val="14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Polarization enhancements in NTN: UL polarization type reporting to facilitate UEs multiplexing and/or dynamic DL/UL polarization indication by network may be beneficial for cell capacity gains.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683895" indent="-25209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cs typeface="Arial" panose="020B0604020202020204" pitchFamily="34" charset="0"/>
                <a:sym typeface="+mn-ea"/>
              </a:rPr>
              <a:t>Evaluate the capacity/throughput gains and specify potential signaling aspects to support UE polarization for multiplexing UEs and/or dynamic DL polarization indication. [RAN1]</a:t>
            </a:r>
            <a:endParaRPr lang="en-US" altLang="zh-CN" sz="1200" dirty="0">
              <a:cs typeface="Arial" panose="020B0604020202020204" pitchFamily="34" charset="0"/>
            </a:endParaRPr>
          </a:p>
          <a:p>
            <a:pPr marL="504190" indent="-252095" algn="just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IMS Voice Call Using GEO Access: As per TR22.887, IMS as a critical tool providing voice calls across various types of access networks is not be supported in GEO due to large distance and atmospheric attenuation.</a:t>
            </a:r>
            <a:endParaRPr lang="en-US" altLang="zh-CN" sz="1400" dirty="0">
              <a:cs typeface="Arial" panose="020B0604020202020204" pitchFamily="34" charset="0"/>
            </a:endParaRPr>
          </a:p>
          <a:p>
            <a:pPr marL="683895" indent="-252095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altLang="zh-CN" sz="1200" dirty="0">
                <a:cs typeface="Arial" panose="020B0604020202020204" pitchFamily="34" charset="0"/>
                <a:sym typeface="+mn-ea"/>
              </a:rPr>
              <a:t>Evaluate mechanisms to enable the low data rate (1~3kbps) IMS voice using GEO satellite based on further enhancements of </a:t>
            </a:r>
            <a:r>
              <a:rPr lang="en-US" altLang="zh-CN" sz="1200" dirty="0" err="1">
                <a:cs typeface="Arial" panose="020B0604020202020204" pitchFamily="34" charset="0"/>
                <a:sym typeface="+mn-ea"/>
              </a:rPr>
              <a:t>loT</a:t>
            </a:r>
            <a:r>
              <a:rPr lang="en-US" altLang="zh-CN" sz="1200" dirty="0">
                <a:cs typeface="Arial" panose="020B0604020202020204" pitchFamily="34" charset="0"/>
                <a:sym typeface="+mn-ea"/>
              </a:rPr>
              <a:t>-NTN (e.g., protocol overhead reduction for voice packets, support of SPS for NB-</a:t>
            </a:r>
            <a:r>
              <a:rPr lang="en-US" altLang="zh-CN" sz="1200" dirty="0" err="1">
                <a:cs typeface="Arial" panose="020B0604020202020204" pitchFamily="34" charset="0"/>
                <a:sym typeface="+mn-ea"/>
              </a:rPr>
              <a:t>loT</a:t>
            </a:r>
            <a:r>
              <a:rPr lang="en-US" altLang="zh-CN" sz="1200" dirty="0">
                <a:cs typeface="Arial" panose="020B0604020202020204" pitchFamily="34" charset="0"/>
                <a:sym typeface="+mn-ea"/>
              </a:rPr>
              <a:t> in DL). [RAN2,</a:t>
            </a:r>
            <a:r>
              <a:rPr lang="zh-CN" altLang="en-US" sz="1200" dirty="0"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00" dirty="0">
                <a:cs typeface="Arial" panose="020B0604020202020204" pitchFamily="34" charset="0"/>
                <a:sym typeface="+mn-ea"/>
              </a:rPr>
              <a:t>RAN1]</a:t>
            </a:r>
            <a:endParaRPr lang="en-US" altLang="zh-CN" sz="1200" dirty="0" smtClean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zh-CN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  <a:sym typeface="+mn-ea"/>
              </a:rPr>
              <a:t>Further enhancement of Rel-20 NR/IoT NTN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  <a:endParaRPr 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29285" y="1087755"/>
            <a:ext cx="10843895" cy="398272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noAutofit/>
          </a:bodyPr>
          <a:lstStyle/>
          <a:p>
            <a:pPr marL="171450" indent="-171450" defTabSz="1218565" fontAlgn="auto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Proposal: </a:t>
            </a:r>
            <a:r>
              <a:rPr lang="en-US" altLang="zh-C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NTN with the following objectives can be supported in Rel-20 for 5GA.</a:t>
            </a:r>
            <a:endParaRPr lang="en-US" altLang="zh-CN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4670" lvl="1" indent="-340995" algn="just" fontAlgn="auto">
              <a:lnSpc>
                <a:spcPct val="150000"/>
              </a:lnSpc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Mobility enhancements: support of DAPS and LTM in NTN.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670" lvl="1" indent="-340995" algn="just" fontAlgn="auto">
              <a:lnSpc>
                <a:spcPct val="150000"/>
              </a:lnSpc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Enhanced GNSS Operation: UL synchronization in case GNSS availability and/or accuracy is reduced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670" lvl="1" indent="-340995" algn="just" fontAlgn="auto">
              <a:lnSpc>
                <a:spcPct val="150000"/>
              </a:lnSpc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Multi-Satellite based positioning: support existing RAN-independent/RAN-dependent positioning methods with multiple satellites.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670" lvl="1" indent="-340995" algn="just" fontAlgn="auto">
              <a:lnSpc>
                <a:spcPct val="150000"/>
              </a:lnSpc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Polarization enhancements: support UE polarization for multiplexing UEs and/or dynamic DL polarization indication.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670" lvl="1" indent="-340995" algn="just" fontAlgn="auto">
              <a:lnSpc>
                <a:spcPct val="150000"/>
              </a:lnSpc>
              <a:buFontTx/>
              <a:buChar char="-"/>
            </a:pPr>
            <a:r>
              <a:rPr lang="en-US" altLang="zh-CN" sz="1800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IMS Voice Call Using GEO Access: enhancements of loT-NTN in protocol overhead reduction for voice packets and support of SPS for NB-loT in DL</a:t>
            </a:r>
            <a:endParaRPr lang="en-US" altLang="zh-CN" sz="1800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  <a:endParaRPr lang="en-US" sz="800" dirty="0">
              <a:solidFill>
                <a:srgbClr val="E6E6E6"/>
              </a:solidFill>
            </a:endParaRPr>
          </a:p>
        </p:txBody>
      </p:sp>
    </p:spTree>
  </p:cSld>
  <p:clrMapOvr>
    <a:masterClrMapping/>
  </p:clrMapOvr>
  <p:transition spd="med"/>
</p:sld>
</file>

<file path=ppt/tags/tag4.xml><?xml version="1.0" encoding="utf-8"?>
<p:tagLst xmlns:p="http://schemas.openxmlformats.org/presentationml/2006/main">
  <p:tag name="commondata" val="eyJoZGlkIjoiMzEwZjRkYTRmYmQ0Mjc1NGQxZjJjZWJjZDI1MjU1NmMifQ=="/>
</p:tagLst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177F4AA-1638-4FFC-8CD0-B6BBACAE180F}">
  <ds:schemaRefs/>
</ds:datastoreItem>
</file>

<file path=customXml/itemProps2.xml><?xml version="1.0" encoding="utf-8"?>
<ds:datastoreItem xmlns:ds="http://schemas.openxmlformats.org/officeDocument/2006/customXml" ds:itemID="{23975EA4-589B-4F01-9656-64A7BAE7FA9A}">
  <ds:schemaRefs/>
</ds:datastoreItem>
</file>

<file path=customXml/itemProps3.xml><?xml version="1.0" encoding="utf-8"?>
<ds:datastoreItem xmlns:ds="http://schemas.openxmlformats.org/officeDocument/2006/customXml" ds:itemID="{BC6CFE95-771C-4802-B140-C778003BEB9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2918</Words>
  <Application>WPS 演示</Application>
  <PresentationFormat>自定义</PresentationFormat>
  <Paragraphs>39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9" baseType="lpstr">
      <vt:lpstr>Arial</vt:lpstr>
      <vt:lpstr>宋体</vt:lpstr>
      <vt:lpstr>Wingdings</vt:lpstr>
      <vt:lpstr>Arial</vt:lpstr>
      <vt:lpstr>Qualcomm Office Regular</vt:lpstr>
      <vt:lpstr>DejaVu Math TeX Gyre</vt:lpstr>
      <vt:lpstr>Segoe UI Emoji</vt:lpstr>
      <vt:lpstr>Segoe UI Semibold</vt:lpstr>
      <vt:lpstr>Times New Roman</vt:lpstr>
      <vt:lpstr>微软雅黑</vt:lpstr>
      <vt:lpstr>Arial Unicode MS</vt:lpstr>
      <vt:lpstr>黑体</vt:lpstr>
      <vt:lpstr>Calibri</vt:lpstr>
      <vt:lpstr>Lenovo Master</vt:lpstr>
      <vt:lpstr>1_Lenovo Master</vt:lpstr>
      <vt:lpstr>Views on Rel-20 NTN Evolution</vt:lpstr>
      <vt:lpstr>Further enhancement of Rel-20 NR/IoT NTN</vt:lpstr>
      <vt:lpstr>Further enhancement of Rel-20 NR/IoT NTN  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WPS_1621722126</cp:lastModifiedBy>
  <cp:revision>287</cp:revision>
  <dcterms:created xsi:type="dcterms:W3CDTF">2023-05-16T23:48:00Z</dcterms:created>
  <dcterms:modified xsi:type="dcterms:W3CDTF">2024-12-03T10:09:13Z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  <property fmtid="{D5CDD505-2E9C-101B-9397-08002B2CF9AE}" pid="3" name="ICV">
    <vt:lpwstr>120AD92D678C4E46BD75CE45B3DB824F_12</vt:lpwstr>
  </property>
  <property fmtid="{D5CDD505-2E9C-101B-9397-08002B2CF9AE}" pid="4" name="KSOProductBuildVer">
    <vt:lpwstr>2052-12.1.0.18372</vt:lpwstr>
  </property>
</Properties>
</file>