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668" r:id="rId2"/>
    <p:sldId id="766" r:id="rId3"/>
    <p:sldId id="765" r:id="rId4"/>
    <p:sldId id="767" r:id="rId5"/>
    <p:sldId id="764" r:id="rId6"/>
    <p:sldId id="768" r:id="rId7"/>
    <p:sldId id="75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291"/>
    <a:srgbClr val="F18D00"/>
    <a:srgbClr val="000000"/>
    <a:srgbClr val="D7E4BD"/>
    <a:srgbClr val="C3D69B"/>
    <a:srgbClr val="B3A2C7"/>
    <a:srgbClr val="FCD5B5"/>
    <a:srgbClr val="FAC090"/>
    <a:srgbClr val="385D8A"/>
    <a:srgbClr val="948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34" autoAdjust="0"/>
    <p:restoredTop sz="87431" autoAdjust="0"/>
  </p:normalViewPr>
  <p:slideViewPr>
    <p:cSldViewPr snapToGrid="0">
      <p:cViewPr varScale="1">
        <p:scale>
          <a:sx n="63" d="100"/>
          <a:sy n="63" d="100"/>
        </p:scale>
        <p:origin x="13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673A5-7613-4179-ABE6-57B49C5613D7}" type="datetimeFigureOut">
              <a:rPr lang="zh-CN" altLang="en-US" smtClean="0"/>
              <a:pPr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4C1CA-74E4-43D6-AECB-AC31B40D1E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2FB8948-7B6F-4E26-AD8D-1FC8CE2AC2ED}" type="slidenum">
              <a:rPr lang="zh-CN" altLang="en-US" sz="1800"/>
              <a:pPr/>
              <a:t>1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29539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60076-C4C2-1DD2-9552-15E707A94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CE48A3-392E-8B5E-65F0-A7A4227593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19A8DA8-34E5-E0B0-9283-EAB88D1592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2F4A01-7085-AADD-FF44-2A7ADB718A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E4C1CA-74E4-43D6-AECB-AC31B40D1E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97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76190"/>
            <a:ext cx="10972800" cy="78581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1219078" rtl="0" eaLnBrk="1" latinLnBrk="0" hangingPunct="1">
              <a:spcBef>
                <a:spcPct val="0"/>
              </a:spcBef>
              <a:buNone/>
              <a:defRPr lang="zh-CN" altLang="en-US" sz="3200" b="1" kern="1200" dirty="0">
                <a:solidFill>
                  <a:srgbClr val="62FFFF"/>
                </a:solidFill>
                <a:latin typeface="微软雅黑" panose="020B050302020402020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14422"/>
            <a:ext cx="10972800" cy="51435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571461" y="1071546"/>
            <a:ext cx="11144328" cy="1588"/>
          </a:xfrm>
          <a:prstGeom prst="line">
            <a:avLst/>
          </a:prstGeom>
          <a:ln w="28575" cmpd="dbl">
            <a:solidFill>
              <a:srgbClr val="0330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0962996" y="6473404"/>
            <a:ext cx="119882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0881F81A-D3D6-4305-BF73-D95A980360B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6" name="组合 124">
            <a:extLst>
              <a:ext uri="{FF2B5EF4-FFF2-40B4-BE49-F238E27FC236}">
                <a16:creationId xmlns:a16="http://schemas.microsoft.com/office/drawing/2014/main" id="{959B69F2-1271-4EAC-872A-9E90FCE1EAD7}"/>
              </a:ext>
            </a:extLst>
          </p:cNvPr>
          <p:cNvGrpSpPr/>
          <p:nvPr userDrawn="1"/>
        </p:nvGrpSpPr>
        <p:grpSpPr>
          <a:xfrm>
            <a:off x="70591" y="328880"/>
            <a:ext cx="501301" cy="503874"/>
            <a:chOff x="520218" y="437796"/>
            <a:chExt cx="684468" cy="691752"/>
          </a:xfrm>
        </p:grpSpPr>
        <p:sp>
          <p:nvSpPr>
            <p:cNvPr id="7" name="矩形: 圆角 3">
              <a:extLst>
                <a:ext uri="{FF2B5EF4-FFF2-40B4-BE49-F238E27FC236}">
                  <a16:creationId xmlns:a16="http://schemas.microsoft.com/office/drawing/2014/main" id="{6EE68F0E-8A42-4E69-B03C-DCBC3FC23656}"/>
                </a:ext>
              </a:extLst>
            </p:cNvPr>
            <p:cNvSpPr/>
            <p:nvPr/>
          </p:nvSpPr>
          <p:spPr>
            <a:xfrm>
              <a:off x="520218" y="437796"/>
              <a:ext cx="684468" cy="691752"/>
            </a:xfrm>
            <a:prstGeom prst="roundRect">
              <a:avLst/>
            </a:prstGeom>
            <a:noFill/>
            <a:ln w="34925">
              <a:gradFill>
                <a:gsLst>
                  <a:gs pos="0">
                    <a:srgbClr val="62FFFF"/>
                  </a:gs>
                  <a:gs pos="68000">
                    <a:srgbClr val="0D69FF"/>
                  </a:gs>
                  <a:gs pos="43000">
                    <a:srgbClr val="0D69FF"/>
                  </a:gs>
                  <a:gs pos="100000">
                    <a:srgbClr val="62FFFF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106">
              <a:extLst>
                <a:ext uri="{FF2B5EF4-FFF2-40B4-BE49-F238E27FC236}">
                  <a16:creationId xmlns:a16="http://schemas.microsoft.com/office/drawing/2014/main" id="{01F5894C-BB89-434A-B914-0D64FD6A3C92}"/>
                </a:ext>
              </a:extLst>
            </p:cNvPr>
            <p:cNvSpPr/>
            <p:nvPr/>
          </p:nvSpPr>
          <p:spPr>
            <a:xfrm>
              <a:off x="658980" y="573932"/>
              <a:ext cx="406944" cy="419480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6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8107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4340789-C594-42FB-8D3A-0D95E692A296}" type="datetimeFigureOut">
              <a:rPr lang="zh-CN" altLang="en-US"/>
              <a:pPr>
                <a:defRPr/>
              </a:pPr>
              <a:t>2024/12/3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8236282-AE6E-4B7C-9FE5-D82B1E0E3A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19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正文-横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135884" y="764704"/>
            <a:ext cx="10561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4597" y="6533766"/>
            <a:ext cx="12192000" cy="351621"/>
          </a:xfrm>
          <a:prstGeom prst="rect">
            <a:avLst/>
          </a:prstGeom>
          <a:gradFill>
            <a:gsLst>
              <a:gs pos="0">
                <a:schemeClr val="bg1"/>
              </a:gs>
              <a:gs pos="6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5231904" y="6551579"/>
            <a:ext cx="13324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http://www.caict.ac.cn/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" name="灯片编号占位符 5"/>
          <p:cNvSpPr txBox="1">
            <a:spLocks/>
          </p:cNvSpPr>
          <p:nvPr userDrawn="1"/>
        </p:nvSpPr>
        <p:spPr>
          <a:xfrm>
            <a:off x="8976320" y="6492878"/>
            <a:ext cx="28448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2" y="6597352"/>
            <a:ext cx="2382956" cy="210636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7780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03271" y="1340768"/>
            <a:ext cx="10972800" cy="4546501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>
              <a:spcBef>
                <a:spcPts val="450"/>
              </a:spcBef>
              <a:defRPr sz="2400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spcBef>
                <a:spcPts val="450"/>
              </a:spcBef>
              <a:defRPr sz="2100" b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spcBef>
                <a:spcPts val="450"/>
              </a:spcBef>
              <a:defRPr sz="1800" b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spcBef>
                <a:spcPts val="450"/>
              </a:spcBef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spcBef>
                <a:spcPts val="450"/>
              </a:spcBef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en-US" altLang="zh-CN" dirty="0"/>
          </a:p>
          <a:p>
            <a:pPr lvl="4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313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0" y="-27384"/>
            <a:ext cx="12192000" cy="86409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  <a:ln w="76200" cmpd="tri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6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714" y="186017"/>
            <a:ext cx="10515600" cy="605836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zh-CN" altLang="en-US" sz="2800" b="1" kern="1200" dirty="0">
                <a:solidFill>
                  <a:srgbClr val="62FFFF"/>
                </a:solidFill>
                <a:latin typeface="微软雅黑" panose="020B0503020204020204" charset="-122"/>
                <a:ea typeface="+mn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63A90-55EF-4D2C-B954-EDF55F24A66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1219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文本占位符 2"/>
          <p:cNvSpPr>
            <a:spLocks noGrp="1"/>
          </p:cNvSpPr>
          <p:nvPr>
            <p:ph idx="1"/>
          </p:nvPr>
        </p:nvSpPr>
        <p:spPr>
          <a:xfrm>
            <a:off x="609602" y="126944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15963" indent="-357188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074738" indent="-358775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2171517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781056" indent="-3429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45850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2" y="6356362"/>
            <a:ext cx="2844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5" y="6356362"/>
            <a:ext cx="3860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21" y="6356362"/>
            <a:ext cx="2844800" cy="366182"/>
          </a:xfrm>
          <a:prstGeom prst="rect">
            <a:avLst/>
          </a:prstGeom>
        </p:spPr>
        <p:txBody>
          <a:bodyPr vert="horz" lIns="121944" tIns="60972" rIns="121944" bIns="60972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12190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563A90-55EF-4D2C-B954-EDF55F24A661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12190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Rectangle 86"/>
          <p:cNvSpPr>
            <a:spLocks noChangeArrowheads="1"/>
          </p:cNvSpPr>
          <p:nvPr userDrawn="1"/>
        </p:nvSpPr>
        <p:spPr bwMode="auto">
          <a:xfrm>
            <a:off x="572592" y="6431936"/>
            <a:ext cx="713992" cy="42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8EC476-442B-4BB7-9603-F1440C241F3D}" type="slidenum">
              <a:rPr kumimoji="0" lang="de-DE" sz="13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Next LT Light" pitchFamily="34" charset="0"/>
                <a:ea typeface="MS PGothic" pitchFamily="34" charset="-128"/>
                <a:cs typeface="+mn-cs"/>
              </a:rPr>
              <a:pPr marL="0" marR="0" lvl="0" indent="0" algn="l" defTabSz="987816" rtl="0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" y="1626"/>
            <a:ext cx="12191998" cy="6854770"/>
            <a:chOff x="1" y="1616"/>
            <a:chExt cx="12195173" cy="6856357"/>
          </a:xfrm>
        </p:grpSpPr>
        <p:pic>
          <p:nvPicPr>
            <p:cNvPr id="10" name="Picture 1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616"/>
              <a:ext cx="12195173" cy="685635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11138147" y="271095"/>
              <a:ext cx="576064" cy="658359"/>
            </a:xfrm>
            <a:prstGeom prst="rect">
              <a:avLst/>
            </a:prstGeom>
          </p:spPr>
        </p:pic>
      </p:grpSp>
      <p:sp>
        <p:nvSpPr>
          <p:cNvPr id="11" name="Rectangle 86"/>
          <p:cNvSpPr>
            <a:spLocks noChangeArrowheads="1"/>
          </p:cNvSpPr>
          <p:nvPr userDrawn="1"/>
        </p:nvSpPr>
        <p:spPr bwMode="auto">
          <a:xfrm>
            <a:off x="11784644" y="6404622"/>
            <a:ext cx="205131" cy="34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87816" rtl="0" eaLnBrk="0" fontAlgn="auto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8EC476-442B-4BB7-9603-F1440C241F3D}" type="slidenum">
              <a:rPr kumimoji="0" lang="de-DE" sz="13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Next LT Light" pitchFamily="34" charset="0"/>
                <a:ea typeface="MS PGothic" pitchFamily="34" charset="-128"/>
                <a:cs typeface="+mn-cs"/>
              </a:rPr>
              <a:pPr marL="0" marR="0" lvl="0" indent="0" algn="l" defTabSz="987816" rtl="0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Next LT Light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71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sldNum="0" hdr="0" ftr="0" dt="0"/>
  <p:txStyles>
    <p:titleStyle>
      <a:lvl1pPr algn="ctr" defTabSz="1219078" rtl="0" eaLnBrk="1" latinLnBrk="0" hangingPunct="1">
        <a:spcBef>
          <a:spcPct val="0"/>
        </a:spcBef>
        <a:buNone/>
        <a:defRPr sz="5898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54" indent="-457154" algn="l" defTabSz="1219078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bg1"/>
          </a:solidFill>
          <a:latin typeface="+mn-lt"/>
          <a:ea typeface="+mn-ea"/>
          <a:cs typeface="+mn-cs"/>
        </a:defRPr>
      </a:lvl1pPr>
      <a:lvl2pPr marL="990501" indent="-380962" algn="l" defTabSz="1219078" rtl="0" eaLnBrk="1" latinLnBrk="0" hangingPunct="1">
        <a:spcBef>
          <a:spcPct val="20000"/>
        </a:spcBef>
        <a:buFont typeface="Arial" pitchFamily="34" charset="0"/>
        <a:buChar char="–"/>
        <a:defRPr sz="3699" kern="1200">
          <a:solidFill>
            <a:schemeClr val="bg1"/>
          </a:solidFill>
          <a:latin typeface="+mn-lt"/>
          <a:ea typeface="+mn-ea"/>
          <a:cs typeface="+mn-cs"/>
        </a:defRPr>
      </a:lvl2pPr>
      <a:lvl3pPr marL="1523848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bg1"/>
          </a:solidFill>
          <a:latin typeface="+mn-lt"/>
          <a:ea typeface="+mn-ea"/>
          <a:cs typeface="+mn-cs"/>
        </a:defRPr>
      </a:lvl3pPr>
      <a:lvl4pPr marL="2133387" indent="-304770" algn="l" defTabSz="1219078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bg1"/>
          </a:solidFill>
          <a:latin typeface="+mn-lt"/>
          <a:ea typeface="+mn-ea"/>
          <a:cs typeface="+mn-cs"/>
        </a:defRPr>
      </a:lvl4pPr>
      <a:lvl5pPr marL="2742926" indent="-304770" algn="l" defTabSz="1219078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bg1"/>
          </a:solidFill>
          <a:latin typeface="+mn-lt"/>
          <a:ea typeface="+mn-ea"/>
          <a:cs typeface="+mn-cs"/>
        </a:defRPr>
      </a:lvl5pPr>
      <a:lvl6pPr marL="3352465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2003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2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1081" indent="-304770" algn="l" defTabSz="1219078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9078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7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6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5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2" algn="l" defTabSz="121907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05" y="1471774"/>
            <a:ext cx="5748759" cy="507415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3CBFA7A-E5F1-4BE0-B0B3-C571BC87C615}"/>
              </a:ext>
            </a:extLst>
          </p:cNvPr>
          <p:cNvSpPr/>
          <p:nvPr/>
        </p:nvSpPr>
        <p:spPr>
          <a:xfrm>
            <a:off x="1737008" y="2887092"/>
            <a:ext cx="8962404" cy="63318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32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General Views on 5G-A R20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FD2263B-00D1-4533-9971-7CECA2E8FA8E}"/>
              </a:ext>
            </a:extLst>
          </p:cNvPr>
          <p:cNvSpPr/>
          <p:nvPr/>
        </p:nvSpPr>
        <p:spPr>
          <a:xfrm>
            <a:off x="2349595" y="4935597"/>
            <a:ext cx="7737231" cy="91986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2400" b="1" kern="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CAICT</a:t>
            </a:r>
          </a:p>
          <a:p>
            <a:pPr algn="ctr" defTabSz="914583">
              <a:lnSpc>
                <a:spcPct val="120000"/>
              </a:lnSpc>
            </a:pPr>
            <a:endParaRPr lang="en-US" altLang="zh-CN" sz="2400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3" t="59866" r="4442" b="9969"/>
          <a:stretch>
            <a:fillRect/>
          </a:stretch>
        </p:blipFill>
        <p:spPr>
          <a:xfrm>
            <a:off x="0" y="0"/>
            <a:ext cx="2174675" cy="846243"/>
          </a:xfrm>
          <a:prstGeom prst="rect">
            <a:avLst/>
          </a:prstGeom>
          <a:noFill/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49151A0B-6C83-4CF5-1903-9441E830D149}"/>
              </a:ext>
            </a:extLst>
          </p:cNvPr>
          <p:cNvSpPr/>
          <p:nvPr/>
        </p:nvSpPr>
        <p:spPr>
          <a:xfrm>
            <a:off x="543152" y="1083748"/>
            <a:ext cx="11580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3GPP TSG RAN#106			</a:t>
            </a:r>
            <a:r>
              <a:rPr lang="en-GB" altLang="zh-CN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MS Mincho"/>
              </a:rPr>
              <a:t>			    	      </a:t>
            </a:r>
            <a:r>
              <a:rPr lang="en-GB" altLang="zh-CN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RP-242875</a:t>
            </a:r>
            <a:endParaRPr lang="zh-CN" altLang="zh-CN" sz="12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nn-NO" altLang="zh-CN" sz="2000" b="1" dirty="0">
                <a:solidFill>
                  <a:schemeClr val="bg1">
                    <a:lumMod val="95000"/>
                  </a:schemeClr>
                </a:solidFill>
              </a:rPr>
              <a:t>Madrid, Spain, December 9-12, 2024</a:t>
            </a:r>
          </a:p>
          <a:p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</a:rPr>
              <a:t>Agenda Item:	15.1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709449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9AE681-2B14-40D9-99EC-A962DEC19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Views on 5G-A R20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09C13B-B67D-4A7A-990A-AECC5F48E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60" y="1524000"/>
            <a:ext cx="11308080" cy="4857435"/>
          </a:xfrm>
        </p:spPr>
        <p:txBody>
          <a:bodyPr>
            <a:noAutofit/>
          </a:bodyPr>
          <a:lstStyle/>
          <a:p>
            <a:pPr marL="87313" indent="0" algn="ctr">
              <a:buNone/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Important release for 5G-Advanced, enough TU should be  allocated to 5G-A R20</a:t>
            </a: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E900604A-FC6A-177A-2272-DE58A1CA6FE9}"/>
              </a:ext>
            </a:extLst>
          </p:cNvPr>
          <p:cNvSpPr/>
          <p:nvPr/>
        </p:nvSpPr>
        <p:spPr>
          <a:xfrm rot="5400000">
            <a:off x="4358639" y="3275968"/>
            <a:ext cx="2926081" cy="2331635"/>
          </a:xfrm>
          <a:prstGeom prst="hexagon">
            <a:avLst>
              <a:gd name="adj" fmla="val 37419"/>
              <a:gd name="vf" fmla="val 115470"/>
            </a:avLst>
          </a:prstGeom>
          <a:solidFill>
            <a:srgbClr val="3B6291"/>
          </a:solidFill>
          <a:ln>
            <a:solidFill>
              <a:schemeClr val="bg2"/>
            </a:solidFill>
          </a:ln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endParaRPr lang="zh-CN" altLang="en-US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379F49-E10C-4329-2AEF-688D4CDDF7F3}"/>
              </a:ext>
            </a:extLst>
          </p:cNvPr>
          <p:cNvSpPr txBox="1"/>
          <p:nvPr/>
        </p:nvSpPr>
        <p:spPr>
          <a:xfrm>
            <a:off x="3949113" y="2416194"/>
            <a:ext cx="6096000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Integration of AI and communication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A06361-5F23-8F28-B840-59B317A951E3}"/>
              </a:ext>
            </a:extLst>
          </p:cNvPr>
          <p:cNvSpPr txBox="1"/>
          <p:nvPr/>
        </p:nvSpPr>
        <p:spPr>
          <a:xfrm>
            <a:off x="6997113" y="3473783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Support for Sensing service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C51EEC-9298-D0AA-EEB9-CB1DCA1769D0}"/>
              </a:ext>
            </a:extLst>
          </p:cNvPr>
          <p:cNvSpPr txBox="1"/>
          <p:nvPr/>
        </p:nvSpPr>
        <p:spPr>
          <a:xfrm>
            <a:off x="7124657" y="4759640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New UE types for vertical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D30D27-E373-D9F3-3B33-CF6BCA11357D}"/>
              </a:ext>
            </a:extLst>
          </p:cNvPr>
          <p:cNvSpPr txBox="1"/>
          <p:nvPr/>
        </p:nvSpPr>
        <p:spPr>
          <a:xfrm>
            <a:off x="4077677" y="5862951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Energy efficiency enhancement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38CC86-AB55-30F6-DB5D-7ADB41BC1A02}"/>
              </a:ext>
            </a:extLst>
          </p:cNvPr>
          <p:cNvSpPr txBox="1"/>
          <p:nvPr/>
        </p:nvSpPr>
        <p:spPr>
          <a:xfrm>
            <a:off x="626793" y="3581400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Spectrum efficiency improvement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49E444-E7CA-192F-DA06-3D5548ECA533}"/>
              </a:ext>
            </a:extLst>
          </p:cNvPr>
          <p:cNvSpPr txBox="1"/>
          <p:nvPr/>
        </p:nvSpPr>
        <p:spPr>
          <a:xfrm>
            <a:off x="609600" y="4759640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chemeClr val="bg1"/>
                </a:solidFill>
              </a:rPr>
              <a:t>Services related enhancements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58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9AE681-2B14-40D9-99EC-A962DEC19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Integration of AI and Communication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09C13B-B67D-4A7A-990A-AECC5F48E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AI/ML for air interface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2000" b="1" dirty="0"/>
              <a:t>Two-sided model based on R19 SI conclusion</a:t>
            </a:r>
          </a:p>
          <a:p>
            <a:pPr marL="1496907" lvl="2" indent="-342900">
              <a:tabLst>
                <a:tab pos="452438" algn="l"/>
              </a:tabLst>
            </a:pPr>
            <a:r>
              <a:rPr lang="en-US" altLang="zh-CN" sz="1800" dirty="0"/>
              <a:t>Challenges still exist for two-sided model  specification </a:t>
            </a:r>
          </a:p>
          <a:p>
            <a:pPr marL="2106446" lvl="3" indent="-342900">
              <a:tabLst>
                <a:tab pos="452438" algn="l"/>
              </a:tabLst>
            </a:pPr>
            <a:r>
              <a:rPr lang="en-US" altLang="zh-CN" sz="1800" dirty="0"/>
              <a:t>Gains, data collection for UE, model transfer/delivery, collaboration between UE and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….</a:t>
            </a:r>
          </a:p>
          <a:p>
            <a:pPr marL="1496907" lvl="2" indent="-342900">
              <a:tabLst>
                <a:tab pos="452438" algn="l"/>
              </a:tabLst>
            </a:pPr>
            <a:r>
              <a:rPr lang="en-US" altLang="zh-CN" sz="1800" dirty="0"/>
              <a:t>Enable two-sided model in R20 is beneficial for commercial deployment of AI based features</a:t>
            </a:r>
          </a:p>
          <a:p>
            <a:pPr marL="1496907" lvl="2" indent="-342900">
              <a:tabLst>
                <a:tab pos="452438" algn="l"/>
              </a:tabLst>
            </a:pPr>
            <a:r>
              <a:rPr lang="en-US" altLang="zh-CN" sz="1800" dirty="0"/>
              <a:t>Provide a baseline for  6G two-sided model design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2000" b="1" dirty="0"/>
              <a:t>New use cases</a:t>
            </a:r>
          </a:p>
          <a:p>
            <a:pPr marL="1496907" lvl="2" indent="-342900">
              <a:tabLst>
                <a:tab pos="452438" algn="l"/>
              </a:tabLst>
            </a:pPr>
            <a:r>
              <a:rPr lang="en-US" altLang="zh-CN" sz="1500" dirty="0"/>
              <a:t>New Pilot pattern or other use cases with limited TU</a:t>
            </a:r>
          </a:p>
          <a:p>
            <a:pPr marL="963560" lvl="1" indent="-342900">
              <a:tabLst>
                <a:tab pos="452438" algn="l"/>
              </a:tabLst>
            </a:pPr>
            <a:endParaRPr lang="en-US" altLang="zh-CN" sz="1800" dirty="0"/>
          </a:p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AI/ML Mobility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2000" dirty="0"/>
              <a:t>SI-&gt; WI</a:t>
            </a:r>
          </a:p>
          <a:p>
            <a:pPr marL="963560" lvl="1" indent="-342900">
              <a:tabLst>
                <a:tab pos="452438" algn="l"/>
              </a:tabLst>
            </a:pPr>
            <a:endParaRPr lang="en-US" altLang="zh-CN" sz="2000" dirty="0"/>
          </a:p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AI/ML for NG-RAN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2000" dirty="0"/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3188927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96B22-419F-7F12-6684-8E4A50516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A123AD-9338-6B03-9ABB-42D6A6D80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ISAC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8A88EB-56FC-8E9E-2356-43CBF973C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83942"/>
            <a:ext cx="11582400" cy="5143536"/>
          </a:xfrm>
        </p:spPr>
        <p:txBody>
          <a:bodyPr>
            <a:noAutofit/>
          </a:bodyPr>
          <a:lstStyle/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Some key use cases should be supported in 5G-A 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UAV detection and tracking to enable low-altitude economy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Vehicle detection and tracking for smart transportation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Environment sensing</a:t>
            </a:r>
          </a:p>
          <a:p>
            <a:pPr marL="963560" lvl="1" indent="-342900">
              <a:tabLst>
                <a:tab pos="452438" algn="l"/>
              </a:tabLst>
            </a:pPr>
            <a:endParaRPr lang="en-US" altLang="zh-CN" sz="1800" dirty="0"/>
          </a:p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RAN3 works 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Align with SA to provide sensing service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Support RAN/CN interface, forward compatible for multi-node sensing collaboration</a:t>
            </a:r>
          </a:p>
          <a:p>
            <a:pPr marL="963560" lvl="1" indent="-342900">
              <a:tabLst>
                <a:tab pos="452438" algn="l"/>
              </a:tabLst>
            </a:pPr>
            <a:endParaRPr lang="en-US" altLang="zh-CN" sz="2400" dirty="0"/>
          </a:p>
          <a:p>
            <a:pPr marL="430213" indent="-342900"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RAN1 works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Potential performance evaluation for key use cases</a:t>
            </a:r>
          </a:p>
          <a:p>
            <a:pPr marL="963560" lvl="1" indent="-342900">
              <a:tabLst>
                <a:tab pos="452438" algn="l"/>
              </a:tabLst>
            </a:pPr>
            <a:r>
              <a:rPr lang="en-US" altLang="zh-CN" sz="1800" dirty="0"/>
              <a:t>Potential framework with minimum change in air interface to support monostatic and bistatic ISAC</a:t>
            </a:r>
          </a:p>
        </p:txBody>
      </p:sp>
    </p:spTree>
    <p:extLst>
      <p:ext uri="{BB962C8B-B14F-4D97-AF65-F5344CB8AC3E}">
        <p14:creationId xmlns:p14="http://schemas.microsoft.com/office/powerpoint/2010/main" val="252645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9AE681-2B14-40D9-99EC-A962DEC19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Ambient IoT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09C13B-B67D-4A7A-990A-AECC5F48E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80" y="1214422"/>
            <a:ext cx="10972800" cy="5143536"/>
          </a:xfrm>
        </p:spPr>
        <p:txBody>
          <a:bodyPr>
            <a:noAutofit/>
          </a:bodyPr>
          <a:lstStyle/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Supporting of all device types</a:t>
            </a:r>
          </a:p>
          <a:p>
            <a:pPr marL="963560" lvl="1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Not all device types will be supported in R19 due to the limited time</a:t>
            </a:r>
          </a:p>
          <a:p>
            <a:pPr marL="963560" lvl="1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Which type(s) should be supported depend on the discussions in RAN</a:t>
            </a:r>
          </a:p>
          <a:p>
            <a:pPr marL="963560" lvl="1" indent="-342900">
              <a:tabLst>
                <a:tab pos="452438" algn="l"/>
              </a:tabLst>
            </a:pPr>
            <a:endParaRPr lang="en-US" altLang="zh-CN" sz="1800" dirty="0">
              <a:solidFill>
                <a:srgbClr val="FFFF00"/>
              </a:solidFill>
            </a:endParaRP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2400" dirty="0">
                <a:solidFill>
                  <a:srgbClr val="FFC000"/>
                </a:solidFill>
              </a:rPr>
              <a:t>Essential enhancement according to the progress in R19</a:t>
            </a:r>
          </a:p>
          <a:p>
            <a:pPr marL="963560" lvl="1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2000" dirty="0"/>
              <a:t>Basic design and key features are expected to be specified in R19</a:t>
            </a:r>
          </a:p>
          <a:p>
            <a:pPr marL="1496907" lvl="2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500" dirty="0"/>
              <a:t>Waveform, modulation, numerology, Frame structure,  downlink/uplink channels and signals, etc.</a:t>
            </a:r>
          </a:p>
          <a:p>
            <a:pPr marL="963560" lvl="1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2000" dirty="0"/>
              <a:t>Optimization and further enhancements could be operated in R20 </a:t>
            </a:r>
          </a:p>
        </p:txBody>
      </p:sp>
    </p:spTree>
    <p:extLst>
      <p:ext uri="{BB962C8B-B14F-4D97-AF65-F5344CB8AC3E}">
        <p14:creationId xmlns:p14="http://schemas.microsoft.com/office/powerpoint/2010/main" val="1465162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79048-11D0-43D5-D184-BD3C218CD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AF9C51-0E92-07F9-5396-38DC237F3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Other Enhancements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215182-9807-70C8-F588-3AC8043338A3}"/>
              </a:ext>
            </a:extLst>
          </p:cNvPr>
          <p:cNvSpPr txBox="1"/>
          <p:nvPr/>
        </p:nvSpPr>
        <p:spPr>
          <a:xfrm>
            <a:off x="4247271" y="1671951"/>
            <a:ext cx="3709963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rgbClr val="FFC000"/>
                </a:solidFill>
              </a:rPr>
              <a:t>Energy efficiency enhancement</a:t>
            </a:r>
            <a:endParaRPr lang="en-US" altLang="zh-CN" sz="1800" b="1" dirty="0">
              <a:solidFill>
                <a:srgbClr val="FFC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AA2BC6-5ADA-0331-523B-C586162172B3}"/>
              </a:ext>
            </a:extLst>
          </p:cNvPr>
          <p:cNvSpPr txBox="1"/>
          <p:nvPr/>
        </p:nvSpPr>
        <p:spPr>
          <a:xfrm>
            <a:off x="8165903" y="1671950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rgbClr val="FFC000"/>
                </a:solidFill>
              </a:rPr>
              <a:t>Services related enhancements</a:t>
            </a:r>
            <a:endParaRPr lang="en-US" altLang="zh-CN" sz="1800" b="1" dirty="0">
              <a:solidFill>
                <a:srgbClr val="FFC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490A48-B003-E14F-2176-389E5D1CF8D7}"/>
              </a:ext>
            </a:extLst>
          </p:cNvPr>
          <p:cNvSpPr txBox="1"/>
          <p:nvPr/>
        </p:nvSpPr>
        <p:spPr>
          <a:xfrm>
            <a:off x="210625" y="1671950"/>
            <a:ext cx="4036646" cy="456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313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b="1" dirty="0">
                <a:solidFill>
                  <a:srgbClr val="FFC000"/>
                </a:solidFill>
              </a:rPr>
              <a:t>Spectrum efficiency improvement</a:t>
            </a:r>
            <a:endParaRPr lang="en-US" altLang="zh-CN" sz="1800" b="1" dirty="0">
              <a:solidFill>
                <a:srgbClr val="FFC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4077F24-2B85-7F0E-516B-FCB77F81141B}"/>
              </a:ext>
            </a:extLst>
          </p:cNvPr>
          <p:cNvSpPr/>
          <p:nvPr/>
        </p:nvSpPr>
        <p:spPr>
          <a:xfrm>
            <a:off x="280182" y="1493520"/>
            <a:ext cx="3897532" cy="493776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endParaRPr lang="zh-CN" altLang="en-US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01E672B-01C6-EF59-0BF6-DE49DBB8BB6C}"/>
              </a:ext>
            </a:extLst>
          </p:cNvPr>
          <p:cNvSpPr/>
          <p:nvPr/>
        </p:nvSpPr>
        <p:spPr>
          <a:xfrm>
            <a:off x="4316827" y="1493520"/>
            <a:ext cx="3709963" cy="493776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endParaRPr lang="zh-CN" altLang="en-US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7CF9042-A4D6-41F6-C5F6-F7372203EBEB}"/>
              </a:ext>
            </a:extLst>
          </p:cNvPr>
          <p:cNvSpPr/>
          <p:nvPr/>
        </p:nvSpPr>
        <p:spPr>
          <a:xfrm>
            <a:off x="8120575" y="1513875"/>
            <a:ext cx="3709963" cy="493776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914583">
              <a:lnSpc>
                <a:spcPct val="120000"/>
              </a:lnSpc>
            </a:pPr>
            <a:endParaRPr lang="zh-CN" altLang="en-US" b="1" kern="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宋体" pitchFamily="2" charset="-122"/>
            </a:endParaRPr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CFD25747-6F5C-6CA7-DB10-C0EAD3026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728" y="2464102"/>
            <a:ext cx="3476088" cy="3586178"/>
          </a:xfrm>
        </p:spPr>
        <p:txBody>
          <a:bodyPr>
            <a:noAutofit/>
          </a:bodyPr>
          <a:lstStyle/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MIMO enhancements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Coverage enhancements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Multi-carrier enhancements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NTN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SON/MDT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……</a:t>
            </a:r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9365A92B-836A-57FC-4911-C844FBA854A5}"/>
              </a:ext>
            </a:extLst>
          </p:cNvPr>
          <p:cNvSpPr txBox="1">
            <a:spLocks/>
          </p:cNvSpPr>
          <p:nvPr/>
        </p:nvSpPr>
        <p:spPr>
          <a:xfrm>
            <a:off x="4527549" y="2436500"/>
            <a:ext cx="3476088" cy="3613780"/>
          </a:xfrm>
          <a:prstGeom prst="rect">
            <a:avLst/>
          </a:prstGeom>
        </p:spPr>
        <p:txBody>
          <a:bodyPr>
            <a:noAutofit/>
          </a:bodyPr>
          <a:lstStyle>
            <a:lvl1pPr marL="457154" indent="-457154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2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01" indent="-380962" algn="l" defTabSz="12190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848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387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2926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465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3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2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1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Network energy saving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UE side energy saving</a:t>
            </a:r>
          </a:p>
        </p:txBody>
      </p:sp>
      <p:sp>
        <p:nvSpPr>
          <p:cNvPr id="14" name="内容占位符 2">
            <a:extLst>
              <a:ext uri="{FF2B5EF4-FFF2-40B4-BE49-F238E27FC236}">
                <a16:creationId xmlns:a16="http://schemas.microsoft.com/office/drawing/2014/main" id="{234462DE-556F-9762-2630-E19E5E381ACD}"/>
              </a:ext>
            </a:extLst>
          </p:cNvPr>
          <p:cNvSpPr txBox="1">
            <a:spLocks/>
          </p:cNvSpPr>
          <p:nvPr/>
        </p:nvSpPr>
        <p:spPr>
          <a:xfrm>
            <a:off x="8354450" y="2436500"/>
            <a:ext cx="3476088" cy="3557598"/>
          </a:xfrm>
          <a:prstGeom prst="rect">
            <a:avLst/>
          </a:prstGeom>
        </p:spPr>
        <p:txBody>
          <a:bodyPr>
            <a:noAutofit/>
          </a:bodyPr>
          <a:lstStyle>
            <a:lvl1pPr marL="457154" indent="-457154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2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501" indent="-380962" algn="l" defTabSz="12190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523848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133387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2926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99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352465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003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542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081" indent="-304770" algn="l" defTabSz="12190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XR enhancements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UAV enhancements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Voice over GEO satellite based on NB-IOT</a:t>
            </a:r>
          </a:p>
          <a:p>
            <a:pPr marL="430213" indent="-342900">
              <a:lnSpc>
                <a:spcPct val="150000"/>
              </a:lnSpc>
              <a:tabLst>
                <a:tab pos="452438" algn="l"/>
              </a:tabLst>
            </a:pPr>
            <a:r>
              <a:rPr lang="en-US" altLang="zh-CN" sz="18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62225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8EF4D7-3A0C-415D-A9D1-CD68DBE50125}"/>
              </a:ext>
            </a:extLst>
          </p:cNvPr>
          <p:cNvSpPr txBox="1"/>
          <p:nvPr/>
        </p:nvSpPr>
        <p:spPr>
          <a:xfrm>
            <a:off x="2875360" y="2660585"/>
            <a:ext cx="6093618" cy="768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583">
              <a:lnSpc>
                <a:spcPct val="120000"/>
              </a:lnSpc>
            </a:pPr>
            <a:r>
              <a:rPr lang="en-US" altLang="zh-CN" sz="4000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333936448"/>
      </p:ext>
    </p:extLst>
  </p:cSld>
  <p:clrMapOvr>
    <a:masterClrMapping/>
  </p:clrMapOvr>
</p:sld>
</file>

<file path=ppt/theme/theme1.xml><?xml version="1.0" encoding="utf-8"?>
<a:theme xmlns:a="http://schemas.openxmlformats.org/drawingml/2006/main" name="内容Copytext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 defTabSz="914583">
          <a:lnSpc>
            <a:spcPct val="120000"/>
          </a:lnSpc>
          <a:defRPr b="1" kern="0" noProof="1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Impact" panose="020B0806030902050204" pitchFamily="34" charset="0"/>
            <a:ea typeface="宋体" pitchFamily="2" charset="-122"/>
          </a:defRPr>
        </a:defPPr>
      </a:lstStyle>
    </a:spDef>
    <a:lnDef>
      <a:spPr>
        <a:ln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94690</TotalTime>
  <Words>363</Words>
  <Application>Microsoft Office PowerPoint</Application>
  <PresentationFormat>宽屏</PresentationFormat>
  <Paragraphs>69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 Unicode MS</vt:lpstr>
      <vt:lpstr>FrutigerNext LT Light</vt:lpstr>
      <vt:lpstr>等线</vt:lpstr>
      <vt:lpstr>黑体</vt:lpstr>
      <vt:lpstr>微软雅黑</vt:lpstr>
      <vt:lpstr>Arial</vt:lpstr>
      <vt:lpstr>Calibri</vt:lpstr>
      <vt:lpstr>Impact</vt:lpstr>
      <vt:lpstr>Times New Roman</vt:lpstr>
      <vt:lpstr>内容Copytext </vt:lpstr>
      <vt:lpstr>PowerPoint 演示文稿</vt:lpstr>
      <vt:lpstr>General Views on 5G-A R20</vt:lpstr>
      <vt:lpstr>Integration of AI and Communication</vt:lpstr>
      <vt:lpstr>ISAC</vt:lpstr>
      <vt:lpstr>Ambient IoT</vt:lpstr>
      <vt:lpstr>Other Enhancements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5G技术研发试验第三阶段规范介绍</dc:title>
  <dc:creator>XuFei</dc:creator>
  <cp:lastModifiedBy>liuxiaofeng@ritt.cn</cp:lastModifiedBy>
  <cp:revision>1202</cp:revision>
  <dcterms:created xsi:type="dcterms:W3CDTF">2018-01-12T11:35:38Z</dcterms:created>
  <dcterms:modified xsi:type="dcterms:W3CDTF">2024-12-03T09:05:07Z</dcterms:modified>
</cp:coreProperties>
</file>