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7" r:id="rId4"/>
    <p:sldMasterId id="2147483688" r:id="rId5"/>
  </p:sldMasterIdLst>
  <p:notesMasterIdLst>
    <p:notesMasterId r:id="rId13"/>
  </p:notesMasterIdLst>
  <p:handoutMasterIdLst>
    <p:handoutMasterId r:id="rId14"/>
  </p:handoutMasterIdLst>
  <p:sldIdLst>
    <p:sldId id="534" r:id="rId6"/>
    <p:sldId id="535" r:id="rId7"/>
    <p:sldId id="537" r:id="rId8"/>
    <p:sldId id="536" r:id="rId9"/>
    <p:sldId id="538" r:id="rId10"/>
    <p:sldId id="539" r:id="rId11"/>
    <p:sldId id="282" r:id="rId12"/>
  </p:sldIdLst>
  <p:sldSz cx="12192000" cy="6858000"/>
  <p:notesSz cx="6805613" cy="9939338"/>
  <p:defaultTextStyle>
    <a:defPPr>
      <a:defRPr lang="en-GB"/>
    </a:defPPr>
    <a:lvl1pPr algn="l" rtl="0" fontAlgn="base">
      <a:spcBef>
        <a:spcPct val="0"/>
      </a:spcBef>
      <a:spcAft>
        <a:spcPct val="0"/>
      </a:spcAft>
      <a:defRPr kumimoji="1" sz="1900" kern="1200">
        <a:solidFill>
          <a:schemeClr val="tx1"/>
        </a:solidFill>
        <a:latin typeface="Arial" charset="0"/>
        <a:ea typeface="ＭＳ Ｐゴシック" charset="-128"/>
        <a:cs typeface="+mn-cs"/>
      </a:defRPr>
    </a:lvl1pPr>
    <a:lvl2pPr marL="609523" algn="l" rtl="0" fontAlgn="base">
      <a:spcBef>
        <a:spcPct val="0"/>
      </a:spcBef>
      <a:spcAft>
        <a:spcPct val="0"/>
      </a:spcAft>
      <a:defRPr kumimoji="1" sz="1900" kern="1200">
        <a:solidFill>
          <a:schemeClr val="tx1"/>
        </a:solidFill>
        <a:latin typeface="Arial" charset="0"/>
        <a:ea typeface="ＭＳ Ｐゴシック" charset="-128"/>
        <a:cs typeface="+mn-cs"/>
      </a:defRPr>
    </a:lvl2pPr>
    <a:lvl3pPr marL="1219050" algn="l" rtl="0" fontAlgn="base">
      <a:spcBef>
        <a:spcPct val="0"/>
      </a:spcBef>
      <a:spcAft>
        <a:spcPct val="0"/>
      </a:spcAft>
      <a:defRPr kumimoji="1" sz="1900" kern="1200">
        <a:solidFill>
          <a:schemeClr val="tx1"/>
        </a:solidFill>
        <a:latin typeface="Arial" charset="0"/>
        <a:ea typeface="ＭＳ Ｐゴシック" charset="-128"/>
        <a:cs typeface="+mn-cs"/>
      </a:defRPr>
    </a:lvl3pPr>
    <a:lvl4pPr marL="1828573" algn="l" rtl="0" fontAlgn="base">
      <a:spcBef>
        <a:spcPct val="0"/>
      </a:spcBef>
      <a:spcAft>
        <a:spcPct val="0"/>
      </a:spcAft>
      <a:defRPr kumimoji="1" sz="1900" kern="1200">
        <a:solidFill>
          <a:schemeClr val="tx1"/>
        </a:solidFill>
        <a:latin typeface="Arial" charset="0"/>
        <a:ea typeface="ＭＳ Ｐゴシック" charset="-128"/>
        <a:cs typeface="+mn-cs"/>
      </a:defRPr>
    </a:lvl4pPr>
    <a:lvl5pPr marL="2438098" algn="l" rtl="0" fontAlgn="base">
      <a:spcBef>
        <a:spcPct val="0"/>
      </a:spcBef>
      <a:spcAft>
        <a:spcPct val="0"/>
      </a:spcAft>
      <a:defRPr kumimoji="1" sz="1900" kern="1200">
        <a:solidFill>
          <a:schemeClr val="tx1"/>
        </a:solidFill>
        <a:latin typeface="Arial" charset="0"/>
        <a:ea typeface="ＭＳ Ｐゴシック" charset="-128"/>
        <a:cs typeface="+mn-cs"/>
      </a:defRPr>
    </a:lvl5pPr>
    <a:lvl6pPr marL="3047620" algn="l" defTabSz="1219050" rtl="0" eaLnBrk="1" latinLnBrk="0" hangingPunct="1">
      <a:defRPr kumimoji="1" sz="1900" kern="1200">
        <a:solidFill>
          <a:schemeClr val="tx1"/>
        </a:solidFill>
        <a:latin typeface="Arial" charset="0"/>
        <a:ea typeface="ＭＳ Ｐゴシック" charset="-128"/>
        <a:cs typeface="+mn-cs"/>
      </a:defRPr>
    </a:lvl6pPr>
    <a:lvl7pPr marL="3657143" algn="l" defTabSz="1219050" rtl="0" eaLnBrk="1" latinLnBrk="0" hangingPunct="1">
      <a:defRPr kumimoji="1" sz="1900" kern="1200">
        <a:solidFill>
          <a:schemeClr val="tx1"/>
        </a:solidFill>
        <a:latin typeface="Arial" charset="0"/>
        <a:ea typeface="ＭＳ Ｐゴシック" charset="-128"/>
        <a:cs typeface="+mn-cs"/>
      </a:defRPr>
    </a:lvl7pPr>
    <a:lvl8pPr marL="4266667" algn="l" defTabSz="1219050" rtl="0" eaLnBrk="1" latinLnBrk="0" hangingPunct="1">
      <a:defRPr kumimoji="1" sz="1900" kern="1200">
        <a:solidFill>
          <a:schemeClr val="tx1"/>
        </a:solidFill>
        <a:latin typeface="Arial" charset="0"/>
        <a:ea typeface="ＭＳ Ｐゴシック" charset="-128"/>
        <a:cs typeface="+mn-cs"/>
      </a:defRPr>
    </a:lvl8pPr>
    <a:lvl9pPr marL="4876191" algn="l" defTabSz="1219050" rtl="0" eaLnBrk="1" latinLnBrk="0" hangingPunct="1">
      <a:defRPr kumimoji="1" sz="19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30">
          <p15:clr>
            <a:srgbClr val="A4A3A4"/>
          </p15:clr>
        </p15:guide>
        <p15:guide id="2" pos="214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CC0033"/>
    <a:srgbClr val="E2FFFF"/>
    <a:srgbClr val="FF9999"/>
    <a:srgbClr val="FF0066"/>
    <a:srgbClr val="FF5050"/>
    <a:srgbClr val="3366FF"/>
    <a:srgbClr val="C05229"/>
    <a:srgbClr val="FFFFFF"/>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2" d="100"/>
          <a:sy n="102" d="100"/>
        </p:scale>
        <p:origin x="834" y="7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30"/>
        <p:guide pos="214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ohei Yoshioka (吉岡 翔平)" userId="da15752b-1c8d-41c5-8351-57908a1a8d19" providerId="ADAL" clId="{14DCB4EF-A21A-4C89-8785-19683ADC2F9C}"/>
    <pc:docChg chg="undo custSel modSld">
      <pc:chgData name="Shohei Yoshioka (吉岡 翔平)" userId="da15752b-1c8d-41c5-8351-57908a1a8d19" providerId="ADAL" clId="{14DCB4EF-A21A-4C89-8785-19683ADC2F9C}" dt="2024-06-05T06:51:09.332" v="261"/>
      <pc:docMkLst>
        <pc:docMk/>
      </pc:docMkLst>
      <pc:sldChg chg="modSp">
        <pc:chgData name="Shohei Yoshioka (吉岡 翔平)" userId="da15752b-1c8d-41c5-8351-57908a1a8d19" providerId="ADAL" clId="{14DCB4EF-A21A-4C89-8785-19683ADC2F9C}" dt="2024-06-05T06:39:55.933" v="0" actId="20578"/>
        <pc:sldMkLst>
          <pc:docMk/>
          <pc:sldMk cId="1437537717" sldId="535"/>
        </pc:sldMkLst>
        <pc:spChg chg="mod">
          <ac:chgData name="Shohei Yoshioka (吉岡 翔平)" userId="da15752b-1c8d-41c5-8351-57908a1a8d19" providerId="ADAL" clId="{14DCB4EF-A21A-4C89-8785-19683ADC2F9C}" dt="2024-06-05T06:39:55.933" v="0" actId="20578"/>
          <ac:spMkLst>
            <pc:docMk/>
            <pc:sldMk cId="1437537717" sldId="535"/>
            <ac:spMk id="5" creationId="{52854C68-8839-F0BF-3302-3DFB533FC1E8}"/>
          </ac:spMkLst>
        </pc:spChg>
      </pc:sldChg>
      <pc:sldChg chg="modSp mod">
        <pc:chgData name="Shohei Yoshioka (吉岡 翔平)" userId="da15752b-1c8d-41c5-8351-57908a1a8d19" providerId="ADAL" clId="{14DCB4EF-A21A-4C89-8785-19683ADC2F9C}" dt="2024-06-05T06:50:05.245" v="260" actId="20577"/>
        <pc:sldMkLst>
          <pc:docMk/>
          <pc:sldMk cId="4265778091" sldId="537"/>
        </pc:sldMkLst>
        <pc:spChg chg="mod">
          <ac:chgData name="Shohei Yoshioka (吉岡 翔平)" userId="da15752b-1c8d-41c5-8351-57908a1a8d19" providerId="ADAL" clId="{14DCB4EF-A21A-4C89-8785-19683ADC2F9C}" dt="2024-06-05T06:50:05.245" v="260" actId="20577"/>
          <ac:spMkLst>
            <pc:docMk/>
            <pc:sldMk cId="4265778091" sldId="537"/>
            <ac:spMk id="3" creationId="{B1E30289-3D68-1651-C54A-723A59ACD07F}"/>
          </ac:spMkLst>
        </pc:spChg>
      </pc:sldChg>
      <pc:sldChg chg="modSp mod">
        <pc:chgData name="Shohei Yoshioka (吉岡 翔平)" userId="da15752b-1c8d-41c5-8351-57908a1a8d19" providerId="ADAL" clId="{14DCB4EF-A21A-4C89-8785-19683ADC2F9C}" dt="2024-06-05T06:51:09.332" v="261"/>
        <pc:sldMkLst>
          <pc:docMk/>
          <pc:sldMk cId="3478267332" sldId="538"/>
        </pc:sldMkLst>
        <pc:spChg chg="mod">
          <ac:chgData name="Shohei Yoshioka (吉岡 翔平)" userId="da15752b-1c8d-41c5-8351-57908a1a8d19" providerId="ADAL" clId="{14DCB4EF-A21A-4C89-8785-19683ADC2F9C}" dt="2024-06-05T06:51:09.332" v="261"/>
          <ac:spMkLst>
            <pc:docMk/>
            <pc:sldMk cId="3478267332" sldId="538"/>
            <ac:spMk id="3" creationId="{35F58845-668B-9668-5084-0D2CB00F7B70}"/>
          </ac:spMkLst>
        </pc:spChg>
      </pc:sldChg>
    </pc:docChg>
  </pc:docChgLst>
  <pc:docChgLst>
    <pc:chgData name="Shinya Kumagai (熊谷 慎也)" userId="d22c9741-fed2-4331-abb8-72920a4e3e92" providerId="ADAL" clId="{D1040A73-4F78-444E-94FC-27D17D0BF5E6}"/>
    <pc:docChg chg="modSld">
      <pc:chgData name="Shinya Kumagai (熊谷 慎也)" userId="d22c9741-fed2-4331-abb8-72920a4e3e92" providerId="ADAL" clId="{D1040A73-4F78-444E-94FC-27D17D0BF5E6}" dt="2024-06-05T06:50:56.419" v="98" actId="6549"/>
      <pc:docMkLst>
        <pc:docMk/>
      </pc:docMkLst>
      <pc:sldChg chg="modSp mod">
        <pc:chgData name="Shinya Kumagai (熊谷 慎也)" userId="d22c9741-fed2-4331-abb8-72920a4e3e92" providerId="ADAL" clId="{D1040A73-4F78-444E-94FC-27D17D0BF5E6}" dt="2024-06-05T06:50:56.419" v="98" actId="6549"/>
        <pc:sldMkLst>
          <pc:docMk/>
          <pc:sldMk cId="4265778091" sldId="537"/>
        </pc:sldMkLst>
        <pc:spChg chg="mod">
          <ac:chgData name="Shinya Kumagai (熊谷 慎也)" userId="d22c9741-fed2-4331-abb8-72920a4e3e92" providerId="ADAL" clId="{D1040A73-4F78-444E-94FC-27D17D0BF5E6}" dt="2024-06-05T06:50:56.419" v="98" actId="6549"/>
          <ac:spMkLst>
            <pc:docMk/>
            <pc:sldMk cId="4265778091" sldId="537"/>
            <ac:spMk id="3" creationId="{B1E30289-3D68-1651-C54A-723A59ACD07F}"/>
          </ac:spMkLst>
        </pc:spChg>
      </pc:sldChg>
    </pc:docChg>
  </pc:docChgLst>
  <pc:docChgLst>
    <pc:chgData name="Shohei Yoshioka (吉岡 翔平)" userId="da15752b-1c8d-41c5-8351-57908a1a8d19" providerId="ADAL" clId="{7473FC6C-6AB5-4D27-A87D-03A0A2EA5BB0}"/>
    <pc:docChg chg="modSld">
      <pc:chgData name="Shohei Yoshioka (吉岡 翔平)" userId="da15752b-1c8d-41c5-8351-57908a1a8d19" providerId="ADAL" clId="{7473FC6C-6AB5-4D27-A87D-03A0A2EA5BB0}" dt="2024-06-10T07:02:42.432" v="11" actId="20577"/>
      <pc:docMkLst>
        <pc:docMk/>
      </pc:docMkLst>
      <pc:sldChg chg="modSp mod">
        <pc:chgData name="Shohei Yoshioka (吉岡 翔平)" userId="da15752b-1c8d-41c5-8351-57908a1a8d19" providerId="ADAL" clId="{7473FC6C-6AB5-4D27-A87D-03A0A2EA5BB0}" dt="2024-06-10T07:02:42.432" v="11" actId="20577"/>
        <pc:sldMkLst>
          <pc:docMk/>
          <pc:sldMk cId="3814896674" sldId="534"/>
        </pc:sldMkLst>
        <pc:spChg chg="mod">
          <ac:chgData name="Shohei Yoshioka (吉岡 翔平)" userId="da15752b-1c8d-41c5-8351-57908a1a8d19" providerId="ADAL" clId="{7473FC6C-6AB5-4D27-A87D-03A0A2EA5BB0}" dt="2024-06-10T07:02:42.432" v="11" actId="20577"/>
          <ac:spMkLst>
            <pc:docMk/>
            <pc:sldMk cId="3814896674" sldId="534"/>
            <ac:spMk id="6" creationId="{1A204F25-287F-492A-824E-2B9A7FFF3DF1}"/>
          </ac:spMkLst>
        </pc:spChg>
      </pc:sldChg>
    </pc:docChg>
  </pc:docChgLst>
  <pc:docChgLst>
    <pc:chgData name="LIU Liu" userId="d65f2509-597e-40d2-9be1-eeac5a3974f2" providerId="ADAL" clId="{729DA4BC-3AC0-406B-9E51-A852946E2113}"/>
    <pc:docChg chg="modSld">
      <pc:chgData name="LIU Liu" userId="d65f2509-597e-40d2-9be1-eeac5a3974f2" providerId="ADAL" clId="{729DA4BC-3AC0-406B-9E51-A852946E2113}" dt="2021-01-07T14:19:35.215" v="11" actId="20577"/>
      <pc:docMkLst>
        <pc:docMk/>
      </pc:docMkLst>
      <pc:sldChg chg="modSp">
        <pc:chgData name="LIU Liu" userId="d65f2509-597e-40d2-9be1-eeac5a3974f2" providerId="ADAL" clId="{729DA4BC-3AC0-406B-9E51-A852946E2113}" dt="2021-01-07T14:19:35.215" v="11" actId="20577"/>
        <pc:sldMkLst>
          <pc:docMk/>
          <pc:sldMk cId="908917851" sldId="514"/>
        </pc:sldMkLst>
        <pc:spChg chg="mod">
          <ac:chgData name="LIU Liu" userId="d65f2509-597e-40d2-9be1-eeac5a3974f2" providerId="ADAL" clId="{729DA4BC-3AC0-406B-9E51-A852946E2113}" dt="2021-01-07T14:19:35.215" v="11" actId="20577"/>
          <ac:spMkLst>
            <pc:docMk/>
            <pc:sldMk cId="908917851" sldId="514"/>
            <ac:spMk id="3" creationId="{AD984C9A-ED16-41E8-954A-07038C5308C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fld id="{0252BFE1-0827-475C-85D2-44E115FFD3DA}" type="datetimeFigureOut">
              <a:rPr kumimoji="1" lang="ja-JP" altLang="en-US" smtClean="0"/>
              <a:t>2024/12/2</a:t>
            </a:fld>
            <a:endParaRPr kumimoji="1" lang="ja-JP" altLang="en-US"/>
          </a:p>
        </p:txBody>
      </p:sp>
      <p:sp>
        <p:nvSpPr>
          <p:cNvPr id="4" name="フッター プレースホルダー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4450" y="9440863"/>
            <a:ext cx="2949575" cy="496887"/>
          </a:xfrm>
          <a:prstGeom prst="rect">
            <a:avLst/>
          </a:prstGeom>
        </p:spPr>
        <p:txBody>
          <a:bodyPr vert="horz" lIns="91440" tIns="45720" rIns="91440" bIns="45720" rtlCol="0" anchor="b"/>
          <a:lstStyle>
            <a:lvl1pPr algn="r">
              <a:defRPr sz="1200"/>
            </a:lvl1pPr>
          </a:lstStyle>
          <a:p>
            <a:fld id="{4607A446-C02E-4C8F-94DC-187C62439146}" type="slidenum">
              <a:rPr kumimoji="1" lang="ja-JP" altLang="en-US" smtClean="0"/>
              <a:t>‹#›</a:t>
            </a:fld>
            <a:endParaRPr kumimoji="1" lang="ja-JP" altLang="en-US"/>
          </a:p>
        </p:txBody>
      </p:sp>
    </p:spTree>
    <p:extLst>
      <p:ext uri="{BB962C8B-B14F-4D97-AF65-F5344CB8AC3E}">
        <p14:creationId xmlns:p14="http://schemas.microsoft.com/office/powerpoint/2010/main" val="3652431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099" name="Rectangle 3"/>
          <p:cNvSpPr>
            <a:spLocks noGrp="1" noChangeArrowheads="1"/>
          </p:cNvSpPr>
          <p:nvPr>
            <p:ph type="dt" idx="1"/>
          </p:nvPr>
        </p:nvSpPr>
        <p:spPr bwMode="auto">
          <a:xfrm>
            <a:off x="385445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50" charset="-128"/>
              </a:defRPr>
            </a:lvl1pPr>
          </a:lstStyle>
          <a:p>
            <a:pPr>
              <a:defRPr/>
            </a:pPr>
            <a:endParaRPr lang="en-GB" altLang="ja-JP"/>
          </a:p>
        </p:txBody>
      </p:sp>
      <p:sp>
        <p:nvSpPr>
          <p:cNvPr id="6148" name="Rectangle 4"/>
          <p:cNvSpPr>
            <a:spLocks noGrp="1" noRot="1" noChangeAspect="1" noChangeArrowheads="1" noTextEdit="1"/>
          </p:cNvSpPr>
          <p:nvPr>
            <p:ph type="sldImg" idx="2"/>
          </p:nvPr>
        </p:nvSpPr>
        <p:spPr bwMode="auto">
          <a:xfrm>
            <a:off x="93663" y="746125"/>
            <a:ext cx="6621462" cy="37258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GB" noProof="0"/>
              <a:t>マスタ テキストの書式設定</a:t>
            </a:r>
          </a:p>
          <a:p>
            <a:pPr lvl="1"/>
            <a:r>
              <a:rPr lang="ja-JP" altLang="en-GB" noProof="0"/>
              <a:t>第 </a:t>
            </a:r>
            <a:r>
              <a:rPr lang="en-GB" altLang="ja-JP" noProof="0"/>
              <a:t>2 </a:t>
            </a:r>
            <a:r>
              <a:rPr lang="ja-JP" altLang="en-GB" noProof="0"/>
              <a:t>レベル</a:t>
            </a:r>
          </a:p>
          <a:p>
            <a:pPr lvl="2"/>
            <a:r>
              <a:rPr lang="ja-JP" altLang="en-GB" noProof="0"/>
              <a:t>第 </a:t>
            </a:r>
            <a:r>
              <a:rPr lang="en-GB" altLang="ja-JP" noProof="0"/>
              <a:t>3 </a:t>
            </a:r>
            <a:r>
              <a:rPr lang="ja-JP" altLang="en-GB" noProof="0"/>
              <a:t>レベル</a:t>
            </a:r>
          </a:p>
          <a:p>
            <a:pPr lvl="3"/>
            <a:r>
              <a:rPr lang="ja-JP" altLang="en-GB" noProof="0"/>
              <a:t>第 </a:t>
            </a:r>
            <a:r>
              <a:rPr lang="en-GB" altLang="ja-JP" noProof="0"/>
              <a:t>4 </a:t>
            </a:r>
            <a:r>
              <a:rPr lang="ja-JP" altLang="en-GB" noProof="0"/>
              <a:t>レベル</a:t>
            </a:r>
          </a:p>
          <a:p>
            <a:pPr lvl="4"/>
            <a:r>
              <a:rPr lang="ja-JP" altLang="en-GB" noProof="0"/>
              <a:t>第 </a:t>
            </a:r>
            <a:r>
              <a:rPr lang="en-GB" altLang="ja-JP" noProof="0"/>
              <a:t>5 </a:t>
            </a:r>
            <a:r>
              <a:rPr lang="ja-JP" altLang="en-GB" noProof="0"/>
              <a:t>レベル</a:t>
            </a:r>
          </a:p>
        </p:txBody>
      </p:sp>
      <p:sp>
        <p:nvSpPr>
          <p:cNvPr id="410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10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pitchFamily="50" charset="-128"/>
              </a:defRPr>
            </a:lvl1pPr>
          </a:lstStyle>
          <a:p>
            <a:pPr>
              <a:defRPr/>
            </a:pPr>
            <a:fld id="{5E2C8AE7-5628-4DF3-9CBB-D0DF79F70B13}" type="slidenum">
              <a:rPr lang="en-GB" altLang="ja-JP"/>
              <a:pPr>
                <a:defRPr/>
              </a:pPr>
              <a:t>‹#›</a:t>
            </a:fld>
            <a:endParaRPr lang="en-GB" altLang="ja-JP"/>
          </a:p>
        </p:txBody>
      </p:sp>
    </p:spTree>
    <p:extLst>
      <p:ext uri="{BB962C8B-B14F-4D97-AF65-F5344CB8AC3E}">
        <p14:creationId xmlns:p14="http://schemas.microsoft.com/office/powerpoint/2010/main" val="30808864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1pPr>
    <a:lvl2pPr marL="60952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2pPr>
    <a:lvl3pPr marL="1219050"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3pPr>
    <a:lvl4pPr marL="182857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4pPr>
    <a:lvl5pPr marL="2438098"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5pPr>
    <a:lvl6pPr marL="3047620" algn="l" defTabSz="1219050" rtl="0" eaLnBrk="1" latinLnBrk="0" hangingPunct="1">
      <a:defRPr kumimoji="1" sz="1600" kern="1200">
        <a:solidFill>
          <a:schemeClr val="tx1"/>
        </a:solidFill>
        <a:latin typeface="+mn-lt"/>
        <a:ea typeface="+mn-ea"/>
        <a:cs typeface="+mn-cs"/>
      </a:defRPr>
    </a:lvl6pPr>
    <a:lvl7pPr marL="3657143" algn="l" defTabSz="1219050" rtl="0" eaLnBrk="1" latinLnBrk="0" hangingPunct="1">
      <a:defRPr kumimoji="1" sz="1600" kern="1200">
        <a:solidFill>
          <a:schemeClr val="tx1"/>
        </a:solidFill>
        <a:latin typeface="+mn-lt"/>
        <a:ea typeface="+mn-ea"/>
        <a:cs typeface="+mn-cs"/>
      </a:defRPr>
    </a:lvl7pPr>
    <a:lvl8pPr marL="4266667" algn="l" defTabSz="1219050" rtl="0" eaLnBrk="1" latinLnBrk="0" hangingPunct="1">
      <a:defRPr kumimoji="1" sz="1600" kern="1200">
        <a:solidFill>
          <a:schemeClr val="tx1"/>
        </a:solidFill>
        <a:latin typeface="+mn-lt"/>
        <a:ea typeface="+mn-ea"/>
        <a:cs typeface="+mn-cs"/>
      </a:defRPr>
    </a:lvl8pPr>
    <a:lvl9pPr marL="4876191" algn="l" defTabSz="1219050" rtl="0" eaLnBrk="1" latinLnBrk="0" hangingPunct="1">
      <a:defRPr kumimoji="1"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41986" name="Rectangle 2"/>
          <p:cNvSpPr>
            <a:spLocks noGrp="1" noChangeArrowheads="1"/>
          </p:cNvSpPr>
          <p:nvPr>
            <p:ph type="ctrTitle"/>
          </p:nvPr>
        </p:nvSpPr>
        <p:spPr>
          <a:xfrm>
            <a:off x="903817" y="2130432"/>
            <a:ext cx="10363200" cy="1470025"/>
          </a:xfrm>
        </p:spPr>
        <p:txBody>
          <a:bodyPr/>
          <a:lstStyle>
            <a:lvl1pPr>
              <a:defRPr sz="4300" smtClean="0">
                <a:latin typeface="Segoe UI" panose="020B0502040204020203" pitchFamily="34" charset="0"/>
                <a:cs typeface="Segoe UI" panose="020B0502040204020203" pitchFamily="34" charset="0"/>
              </a:defRPr>
            </a:lvl1pPr>
          </a:lstStyle>
          <a:p>
            <a:endParaRPr lang="ja-JP" altLang="en-US"/>
          </a:p>
        </p:txBody>
      </p:sp>
      <p:sp>
        <p:nvSpPr>
          <p:cNvPr id="41987" name="Rectangle 3"/>
          <p:cNvSpPr>
            <a:spLocks noGrp="1" noChangeArrowheads="1"/>
          </p:cNvSpPr>
          <p:nvPr>
            <p:ph type="subTitle" idx="1"/>
          </p:nvPr>
        </p:nvSpPr>
        <p:spPr>
          <a:xfrm>
            <a:off x="1818217" y="3886203"/>
            <a:ext cx="8534400" cy="615553"/>
          </a:xfrm>
          <a:ln>
            <a:noFill/>
          </a:ln>
        </p:spPr>
        <p:txBody>
          <a:bodyPr/>
          <a:lstStyle>
            <a:lvl1pPr marL="0" indent="0" algn="ctr">
              <a:buFont typeface="Wingdings" pitchFamily="2" charset="2"/>
              <a:buNone/>
              <a:defRPr sz="3200" smtClean="0">
                <a:latin typeface="Segoe UI" panose="020B0502040204020203" pitchFamily="34" charset="0"/>
                <a:cs typeface="Segoe UI" panose="020B0502040204020203" pitchFamily="34" charset="0"/>
              </a:defRPr>
            </a:lvl1pPr>
          </a:lstStyle>
          <a:p>
            <a:endParaRPr lang="ja-JP" altLang="en-US"/>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529002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
        <p:nvSpPr>
          <p:cNvPr id="3" name="コンテンツ プレースホルダ 2"/>
          <p:cNvSpPr>
            <a:spLocks noGrp="1"/>
          </p:cNvSpPr>
          <p:nvPr>
            <p:ph idx="1"/>
          </p:nvPr>
        </p:nvSpPr>
        <p:spPr>
          <a:xfrm>
            <a:off x="215900" y="952504"/>
            <a:ext cx="11760200" cy="1615821"/>
          </a:xfrm>
        </p:spPr>
        <p:txBody>
          <a:bodyPr/>
          <a:lstStyle>
            <a:lvl1pPr>
              <a:defRPr sz="1900">
                <a:latin typeface="Calibri" panose="020F0502020204030204" pitchFamily="34" charset="0"/>
              </a:defRPr>
            </a:lvl1pPr>
            <a:lvl2pPr marL="592608" indent="-239161">
              <a:buFont typeface="Arial" pitchFamily="34" charset="0"/>
              <a:buChar char="•"/>
              <a:defRPr sz="1900">
                <a:latin typeface="Calibri" panose="020F0502020204030204" pitchFamily="34" charset="0"/>
              </a:defRPr>
            </a:lvl2pPr>
            <a:lvl3pPr marL="831770" indent="-239161">
              <a:buFont typeface="Arial" pitchFamily="34" charset="0"/>
              <a:buChar char="»"/>
              <a:defRPr sz="1600">
                <a:latin typeface="Calibri" panose="020F0502020204030204" pitchFamily="34" charset="0"/>
              </a:defRPr>
            </a:lvl3pPr>
            <a:lvl4pPr marL="1070927" indent="-239161">
              <a:buFont typeface="Times New Roman" pitchFamily="18" charset="0"/>
              <a:buChar char="–"/>
              <a:defRPr sz="1500">
                <a:latin typeface="Calibri" panose="020F0502020204030204" pitchFamily="34" charset="0"/>
              </a:defRPr>
            </a:lvl4pPr>
            <a:lvl5pPr marL="1310089" indent="-239161">
              <a:buFont typeface="Wingdings" pitchFamily="2" charset="2"/>
              <a:buChar char="ü"/>
              <a:defRPr sz="1500">
                <a:latin typeface="Calibri" panose="020F0502020204030204" pitchFamily="34" charset="0"/>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402979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Tree>
    <p:extLst>
      <p:ext uri="{BB962C8B-B14F-4D97-AF65-F5344CB8AC3E}">
        <p14:creationId xmlns:p14="http://schemas.microsoft.com/office/powerpoint/2010/main" val="235819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180290"/>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0310149"/>
      </p:ext>
    </p:extLst>
  </p:cSld>
  <p:clrMap bg1="lt1" tx1="dk1" bg2="lt2" tx2="dk2" accent1="accent1" accent2="accent2" accent3="accent3" accent4="accent4" accent5="accent5" accent6="accent6" hlink="hlink" folHlink="folHlink"/>
  <p:txStyles>
    <p:titleStyle>
      <a:lvl1pPr algn="ctr" defTabSz="1219050" rtl="0" eaLnBrk="1" latinLnBrk="0" hangingPunct="1">
        <a:spcBef>
          <a:spcPct val="0"/>
        </a:spcBef>
        <a:buNone/>
        <a:defRPr sz="5900" kern="1200">
          <a:solidFill>
            <a:schemeClr val="tx1"/>
          </a:solidFill>
          <a:latin typeface="+mj-lt"/>
          <a:ea typeface="+mj-ea"/>
          <a:cs typeface="+mj-cs"/>
        </a:defRPr>
      </a:lvl1pPr>
    </p:titleStyle>
    <p:bodyStyle>
      <a:lvl1pPr marL="457143" indent="-457143" algn="l" defTabSz="121905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478" indent="-380953" algn="l" defTabSz="121905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3811" indent="-304760" algn="l" defTabSz="121905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33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858"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38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906"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43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5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050" rtl="0" eaLnBrk="1" latinLnBrk="0" hangingPunct="1">
        <a:defRPr sz="2400" kern="1200">
          <a:solidFill>
            <a:schemeClr val="tx1"/>
          </a:solidFill>
          <a:latin typeface="+mn-lt"/>
          <a:ea typeface="+mn-ea"/>
          <a:cs typeface="+mn-cs"/>
        </a:defRPr>
      </a:lvl1pPr>
      <a:lvl2pPr marL="609523" algn="l" defTabSz="1219050" rtl="0" eaLnBrk="1" latinLnBrk="0" hangingPunct="1">
        <a:defRPr sz="2400" kern="1200">
          <a:solidFill>
            <a:schemeClr val="tx1"/>
          </a:solidFill>
          <a:latin typeface="+mn-lt"/>
          <a:ea typeface="+mn-ea"/>
          <a:cs typeface="+mn-cs"/>
        </a:defRPr>
      </a:lvl2pPr>
      <a:lvl3pPr marL="1219050" algn="l" defTabSz="1219050" rtl="0" eaLnBrk="1" latinLnBrk="0" hangingPunct="1">
        <a:defRPr sz="2400" kern="1200">
          <a:solidFill>
            <a:schemeClr val="tx1"/>
          </a:solidFill>
          <a:latin typeface="+mn-lt"/>
          <a:ea typeface="+mn-ea"/>
          <a:cs typeface="+mn-cs"/>
        </a:defRPr>
      </a:lvl3pPr>
      <a:lvl4pPr marL="1828573" algn="l" defTabSz="1219050" rtl="0" eaLnBrk="1" latinLnBrk="0" hangingPunct="1">
        <a:defRPr sz="2400" kern="1200">
          <a:solidFill>
            <a:schemeClr val="tx1"/>
          </a:solidFill>
          <a:latin typeface="+mn-lt"/>
          <a:ea typeface="+mn-ea"/>
          <a:cs typeface="+mn-cs"/>
        </a:defRPr>
      </a:lvl4pPr>
      <a:lvl5pPr marL="2438098" algn="l" defTabSz="1219050" rtl="0" eaLnBrk="1" latinLnBrk="0" hangingPunct="1">
        <a:defRPr sz="2400" kern="1200">
          <a:solidFill>
            <a:schemeClr val="tx1"/>
          </a:solidFill>
          <a:latin typeface="+mn-lt"/>
          <a:ea typeface="+mn-ea"/>
          <a:cs typeface="+mn-cs"/>
        </a:defRPr>
      </a:lvl5pPr>
      <a:lvl6pPr marL="3047620" algn="l" defTabSz="1219050" rtl="0" eaLnBrk="1" latinLnBrk="0" hangingPunct="1">
        <a:defRPr sz="2400" kern="1200">
          <a:solidFill>
            <a:schemeClr val="tx1"/>
          </a:solidFill>
          <a:latin typeface="+mn-lt"/>
          <a:ea typeface="+mn-ea"/>
          <a:cs typeface="+mn-cs"/>
        </a:defRPr>
      </a:lvl6pPr>
      <a:lvl7pPr marL="3657143" algn="l" defTabSz="1219050" rtl="0" eaLnBrk="1" latinLnBrk="0" hangingPunct="1">
        <a:defRPr sz="2400" kern="1200">
          <a:solidFill>
            <a:schemeClr val="tx1"/>
          </a:solidFill>
          <a:latin typeface="+mn-lt"/>
          <a:ea typeface="+mn-ea"/>
          <a:cs typeface="+mn-cs"/>
        </a:defRPr>
      </a:lvl7pPr>
      <a:lvl8pPr marL="4266667" algn="l" defTabSz="1219050" rtl="0" eaLnBrk="1" latinLnBrk="0" hangingPunct="1">
        <a:defRPr sz="2400" kern="1200">
          <a:solidFill>
            <a:schemeClr val="tx1"/>
          </a:solidFill>
          <a:latin typeface="+mn-lt"/>
          <a:ea typeface="+mn-ea"/>
          <a:cs typeface="+mn-cs"/>
        </a:defRPr>
      </a:lvl8pPr>
      <a:lvl9pPr marL="4876191" algn="l" defTabSz="121905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4"/>
            <a:ext cx="9505949" cy="692151"/>
          </a:xfrm>
          <a:prstGeom prst="rect">
            <a:avLst/>
          </a:prstGeom>
          <a:noFill/>
          <a:ln w="9525">
            <a:noFill/>
            <a:miter lim="800000"/>
            <a:headEnd/>
            <a:tailEnd/>
          </a:ln>
        </p:spPr>
        <p:txBody>
          <a:bodyPr vert="horz" wrap="square" lIns="121909" tIns="60954" rIns="121909" bIns="60954" numCol="1" anchor="ctr" anchorCtr="0" compatLnSpc="1">
            <a:prstTxWarp prst="textNoShape">
              <a:avLst/>
            </a:prstTxWarp>
          </a:bodyPr>
          <a:lstStyle/>
          <a:p>
            <a:pPr lvl="0"/>
            <a:r>
              <a:rPr lang="ja-JP" altLang="en-GB"/>
              <a:t>マスタ タイトルの書式設定</a:t>
            </a:r>
          </a:p>
        </p:txBody>
      </p:sp>
      <p:sp>
        <p:nvSpPr>
          <p:cNvPr id="1027" name="Rectangle 3"/>
          <p:cNvSpPr>
            <a:spLocks noGrp="1" noChangeArrowheads="1"/>
          </p:cNvSpPr>
          <p:nvPr>
            <p:ph type="body" idx="1"/>
          </p:nvPr>
        </p:nvSpPr>
        <p:spPr bwMode="auto">
          <a:xfrm>
            <a:off x="215900" y="952501"/>
            <a:ext cx="11760200" cy="1567608"/>
          </a:xfrm>
          <a:prstGeom prst="rect">
            <a:avLst/>
          </a:prstGeom>
          <a:noFill/>
          <a:ln w="9525">
            <a:noFill/>
            <a:miter lim="800000"/>
            <a:headEnd/>
            <a:tailEnd/>
          </a:ln>
        </p:spPr>
        <p:txBody>
          <a:bodyPr vert="horz" wrap="square" lIns="121909" tIns="60954" rIns="121909" bIns="60954" numCol="1" anchor="t" anchorCtr="0" compatLnSpc="1">
            <a:prstTxWarp prst="textNoShape">
              <a:avLst/>
            </a:prstTxWarp>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32"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1036" name="Text Box 12"/>
          <p:cNvSpPr txBox="1">
            <a:spLocks noChangeArrowheads="1"/>
          </p:cNvSpPr>
          <p:nvPr userDrawn="1"/>
        </p:nvSpPr>
        <p:spPr bwMode="auto">
          <a:xfrm>
            <a:off x="11632828" y="6458381"/>
            <a:ext cx="544359" cy="415486"/>
          </a:xfrm>
          <a:prstGeom prst="rect">
            <a:avLst/>
          </a:prstGeom>
          <a:noFill/>
          <a:ln w="9525">
            <a:noFill/>
            <a:miter lim="800000"/>
            <a:headEnd/>
            <a:tailEnd/>
          </a:ln>
          <a:effectLst/>
        </p:spPr>
        <p:txBody>
          <a:bodyPr wrap="none" lIns="121909" tIns="60954" rIns="121909" bIns="60954">
            <a:spAutoFit/>
          </a:bodyPr>
          <a:lstStyle/>
          <a:p>
            <a:pPr algn="r">
              <a:defRPr/>
            </a:pPr>
            <a:fld id="{FDAF5FD0-3C21-406B-8448-EA50035719F9}" type="slidenum">
              <a:rPr lang="en-GB" altLang="ja-JP">
                <a:solidFill>
                  <a:srgbClr val="FFFFFF">
                    <a:lumMod val="85000"/>
                  </a:srgbClr>
                </a:solidFill>
                <a:latin typeface="Segoe UI" panose="020B0502040204020203" pitchFamily="34" charset="0"/>
                <a:cs typeface="Segoe UI" panose="020B0502040204020203" pitchFamily="34" charset="0"/>
              </a:rPr>
              <a:pPr algn="r">
                <a:defRPr/>
              </a:pPr>
              <a:t>‹#›</a:t>
            </a:fld>
            <a:endParaRPr lang="en-GB" altLang="ja-JP">
              <a:solidFill>
                <a:srgbClr val="FFFFFF">
                  <a:lumMod val="85000"/>
                </a:srgbClr>
              </a:solidFill>
              <a:latin typeface="Segoe UI" panose="020B0502040204020203" pitchFamily="34" charset="0"/>
              <a:cs typeface="Segoe UI" panose="020B0502040204020203" pitchFamily="34" charset="0"/>
            </a:endParaRPr>
          </a:p>
        </p:txBody>
      </p:sp>
      <p:pic>
        <p:nvPicPr>
          <p:cNvPr id="11" name="Picture 7" descr="01_corp_brandlogo_S"/>
          <p:cNvPicPr>
            <a:picLocks noChangeAspect="1" noChangeArrowheads="1"/>
          </p:cNvPicPr>
          <p:nvPr userDrawn="1"/>
        </p:nvPicPr>
        <p:blipFill>
          <a:blip r:embed="rId6"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765469899"/>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Lst>
  <p:hf sldNum="0" hdr="0" ftr="0" dt="0"/>
  <p:txStyles>
    <p:titleStyle>
      <a:lvl1pPr algn="l" rtl="0" eaLnBrk="0" fontAlgn="base" hangingPunct="0">
        <a:lnSpc>
          <a:spcPct val="90000"/>
        </a:lnSpc>
        <a:spcBef>
          <a:spcPct val="0"/>
        </a:spcBef>
        <a:spcAft>
          <a:spcPct val="0"/>
        </a:spcAft>
        <a:defRPr kumimoji="1" sz="3200" b="1">
          <a:solidFill>
            <a:schemeClr val="tx2"/>
          </a:solidFill>
          <a:latin typeface="Segoe UI" panose="020B0502040204020203" pitchFamily="34" charset="0"/>
          <a:ea typeface="+mj-ea"/>
          <a:cs typeface="Segoe UI" panose="020B0502040204020203" pitchFamily="34" charset="0"/>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539" algn="l" rtl="0" fontAlgn="base">
        <a:spcBef>
          <a:spcPct val="0"/>
        </a:spcBef>
        <a:spcAft>
          <a:spcPct val="0"/>
        </a:spcAft>
        <a:defRPr kumimoji="1" sz="4800">
          <a:solidFill>
            <a:schemeClr val="tx2"/>
          </a:solidFill>
          <a:latin typeface="Arial" charset="0"/>
          <a:ea typeface="ＭＳ Ｐゴシック" pitchFamily="50" charset="-128"/>
        </a:defRPr>
      </a:lvl6pPr>
      <a:lvl7pPr marL="1219080" algn="l" rtl="0" fontAlgn="base">
        <a:spcBef>
          <a:spcPct val="0"/>
        </a:spcBef>
        <a:spcAft>
          <a:spcPct val="0"/>
        </a:spcAft>
        <a:defRPr kumimoji="1" sz="4800">
          <a:solidFill>
            <a:schemeClr val="tx2"/>
          </a:solidFill>
          <a:latin typeface="Arial" charset="0"/>
          <a:ea typeface="ＭＳ Ｐゴシック" pitchFamily="50" charset="-128"/>
        </a:defRPr>
      </a:lvl7pPr>
      <a:lvl8pPr marL="1828618" algn="l" rtl="0" fontAlgn="base">
        <a:spcBef>
          <a:spcPct val="0"/>
        </a:spcBef>
        <a:spcAft>
          <a:spcPct val="0"/>
        </a:spcAft>
        <a:defRPr kumimoji="1" sz="4800">
          <a:solidFill>
            <a:schemeClr val="tx2"/>
          </a:solidFill>
          <a:latin typeface="Arial" charset="0"/>
          <a:ea typeface="ＭＳ Ｐゴシック" pitchFamily="50" charset="-128"/>
        </a:defRPr>
      </a:lvl8pPr>
      <a:lvl9pPr marL="2438158"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50" indent="-353450"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Segoe UI" panose="020B0502040204020203" pitchFamily="34" charset="0"/>
          <a:ea typeface="+mn-ea"/>
          <a:cs typeface="Segoe UI" panose="020B0502040204020203" pitchFamily="34" charset="0"/>
        </a:defRPr>
      </a:lvl1pPr>
      <a:lvl2pPr marL="592608" indent="-239161" algn="l" rtl="0" eaLnBrk="0" fontAlgn="base" hangingPunct="0">
        <a:spcBef>
          <a:spcPct val="20000"/>
        </a:spcBef>
        <a:spcAft>
          <a:spcPct val="0"/>
        </a:spcAft>
        <a:buClr>
          <a:srgbClr val="CC0033"/>
        </a:buClr>
        <a:buChar char="•"/>
        <a:defRPr kumimoji="1" sz="1900">
          <a:solidFill>
            <a:schemeClr val="tx1"/>
          </a:solidFill>
          <a:latin typeface="Segoe UI" panose="020B0502040204020203" pitchFamily="34" charset="0"/>
          <a:ea typeface="+mn-ea"/>
          <a:cs typeface="Segoe UI" panose="020B0502040204020203" pitchFamily="34" charset="0"/>
        </a:defRPr>
      </a:lvl2pPr>
      <a:lvl3pPr marL="831770" indent="-239161" algn="l" rtl="0" eaLnBrk="0" fontAlgn="base" hangingPunct="0">
        <a:spcBef>
          <a:spcPct val="20000"/>
        </a:spcBef>
        <a:spcAft>
          <a:spcPct val="0"/>
        </a:spcAft>
        <a:buChar char="•"/>
        <a:defRPr kumimoji="1" sz="1600">
          <a:solidFill>
            <a:schemeClr val="tx1"/>
          </a:solidFill>
          <a:latin typeface="Segoe UI" panose="020B0502040204020203" pitchFamily="34" charset="0"/>
          <a:ea typeface="+mn-ea"/>
          <a:cs typeface="Segoe UI" panose="020B0502040204020203" pitchFamily="34" charset="0"/>
        </a:defRPr>
      </a:lvl3pPr>
      <a:lvl4pPr marL="1070927" indent="-239161" algn="l" rtl="0" eaLnBrk="0" fontAlgn="base" hangingPunct="0">
        <a:spcBef>
          <a:spcPct val="20000"/>
        </a:spcBef>
        <a:spcAft>
          <a:spcPct val="0"/>
        </a:spcAft>
        <a:buFont typeface="Arial" charset="0"/>
        <a:buChar char="»"/>
        <a:defRPr kumimoji="1" sz="1500" i="0">
          <a:solidFill>
            <a:schemeClr val="tx1"/>
          </a:solidFill>
          <a:latin typeface="Segoe UI" panose="020B0502040204020203" pitchFamily="34" charset="0"/>
          <a:ea typeface="+mn-ea"/>
          <a:cs typeface="Segoe UI" panose="020B0502040204020203" pitchFamily="34" charset="0"/>
        </a:defRPr>
      </a:lvl4pPr>
      <a:lvl5pPr marL="1310089" indent="-239161" algn="l" rtl="0" eaLnBrk="0" fontAlgn="base" hangingPunct="0">
        <a:spcBef>
          <a:spcPct val="20000"/>
        </a:spcBef>
        <a:spcAft>
          <a:spcPct val="0"/>
        </a:spcAft>
        <a:buFont typeface="Times New Roman" pitchFamily="18" charset="0"/>
        <a:buChar char="–"/>
        <a:defRPr kumimoji="1" sz="1200" i="0">
          <a:solidFill>
            <a:schemeClr val="tx1"/>
          </a:solidFill>
          <a:latin typeface="Segoe UI" panose="020B0502040204020203" pitchFamily="34" charset="0"/>
          <a:ea typeface="+mn-ea"/>
          <a:cs typeface="Segoe UI" panose="020B0502040204020203" pitchFamily="34" charset="0"/>
        </a:defRPr>
      </a:lvl5pPr>
      <a:lvl6pPr marL="3352464" indent="-304768" algn="l" rtl="0" fontAlgn="base">
        <a:spcBef>
          <a:spcPct val="20000"/>
        </a:spcBef>
        <a:spcAft>
          <a:spcPct val="0"/>
        </a:spcAft>
        <a:buChar char="»"/>
        <a:defRPr kumimoji="1" sz="1900">
          <a:solidFill>
            <a:schemeClr val="tx1"/>
          </a:solidFill>
          <a:latin typeface="+mn-lt"/>
          <a:ea typeface="+mn-ea"/>
        </a:defRPr>
      </a:lvl6pPr>
      <a:lvl7pPr marL="3962005" indent="-304768" algn="l" rtl="0" fontAlgn="base">
        <a:spcBef>
          <a:spcPct val="20000"/>
        </a:spcBef>
        <a:spcAft>
          <a:spcPct val="0"/>
        </a:spcAft>
        <a:buChar char="»"/>
        <a:defRPr kumimoji="1" sz="1900">
          <a:solidFill>
            <a:schemeClr val="tx1"/>
          </a:solidFill>
          <a:latin typeface="+mn-lt"/>
          <a:ea typeface="+mn-ea"/>
        </a:defRPr>
      </a:lvl7pPr>
      <a:lvl8pPr marL="4571544" indent="-304768" algn="l" rtl="0" fontAlgn="base">
        <a:spcBef>
          <a:spcPct val="20000"/>
        </a:spcBef>
        <a:spcAft>
          <a:spcPct val="0"/>
        </a:spcAft>
        <a:buChar char="»"/>
        <a:defRPr kumimoji="1" sz="1900">
          <a:solidFill>
            <a:schemeClr val="tx1"/>
          </a:solidFill>
          <a:latin typeface="+mn-lt"/>
          <a:ea typeface="+mn-ea"/>
        </a:defRPr>
      </a:lvl8pPr>
      <a:lvl9pPr marL="5181082" indent="-304768"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9080" rtl="0" eaLnBrk="1" latinLnBrk="0" hangingPunct="1">
        <a:defRPr kumimoji="1" sz="2400" kern="1200">
          <a:solidFill>
            <a:schemeClr val="tx1"/>
          </a:solidFill>
          <a:latin typeface="+mn-lt"/>
          <a:ea typeface="+mn-ea"/>
          <a:cs typeface="+mn-cs"/>
        </a:defRPr>
      </a:lvl1pPr>
      <a:lvl2pPr marL="609539" algn="l" defTabSz="1219080" rtl="0" eaLnBrk="1" latinLnBrk="0" hangingPunct="1">
        <a:defRPr kumimoji="1" sz="2400" kern="1200">
          <a:solidFill>
            <a:schemeClr val="tx1"/>
          </a:solidFill>
          <a:latin typeface="+mn-lt"/>
          <a:ea typeface="+mn-ea"/>
          <a:cs typeface="+mn-cs"/>
        </a:defRPr>
      </a:lvl2pPr>
      <a:lvl3pPr marL="1219080" algn="l" defTabSz="1219080" rtl="0" eaLnBrk="1" latinLnBrk="0" hangingPunct="1">
        <a:defRPr kumimoji="1" sz="2400" kern="1200">
          <a:solidFill>
            <a:schemeClr val="tx1"/>
          </a:solidFill>
          <a:latin typeface="+mn-lt"/>
          <a:ea typeface="+mn-ea"/>
          <a:cs typeface="+mn-cs"/>
        </a:defRPr>
      </a:lvl3pPr>
      <a:lvl4pPr marL="1828618" algn="l" defTabSz="1219080" rtl="0" eaLnBrk="1" latinLnBrk="0" hangingPunct="1">
        <a:defRPr kumimoji="1" sz="2400" kern="1200">
          <a:solidFill>
            <a:schemeClr val="tx1"/>
          </a:solidFill>
          <a:latin typeface="+mn-lt"/>
          <a:ea typeface="+mn-ea"/>
          <a:cs typeface="+mn-cs"/>
        </a:defRPr>
      </a:lvl4pPr>
      <a:lvl5pPr marL="2438158" algn="l" defTabSz="1219080" rtl="0" eaLnBrk="1" latinLnBrk="0" hangingPunct="1">
        <a:defRPr kumimoji="1" sz="2400" kern="1200">
          <a:solidFill>
            <a:schemeClr val="tx1"/>
          </a:solidFill>
          <a:latin typeface="+mn-lt"/>
          <a:ea typeface="+mn-ea"/>
          <a:cs typeface="+mn-cs"/>
        </a:defRPr>
      </a:lvl5pPr>
      <a:lvl6pPr marL="3047696" algn="l" defTabSz="1219080" rtl="0" eaLnBrk="1" latinLnBrk="0" hangingPunct="1">
        <a:defRPr kumimoji="1" sz="2400" kern="1200">
          <a:solidFill>
            <a:schemeClr val="tx1"/>
          </a:solidFill>
          <a:latin typeface="+mn-lt"/>
          <a:ea typeface="+mn-ea"/>
          <a:cs typeface="+mn-cs"/>
        </a:defRPr>
      </a:lvl6pPr>
      <a:lvl7pPr marL="3657235" algn="l" defTabSz="1219080" rtl="0" eaLnBrk="1" latinLnBrk="0" hangingPunct="1">
        <a:defRPr kumimoji="1" sz="2400" kern="1200">
          <a:solidFill>
            <a:schemeClr val="tx1"/>
          </a:solidFill>
          <a:latin typeface="+mn-lt"/>
          <a:ea typeface="+mn-ea"/>
          <a:cs typeface="+mn-cs"/>
        </a:defRPr>
      </a:lvl7pPr>
      <a:lvl8pPr marL="4266773" algn="l" defTabSz="1219080" rtl="0" eaLnBrk="1" latinLnBrk="0" hangingPunct="1">
        <a:defRPr kumimoji="1" sz="2400" kern="1200">
          <a:solidFill>
            <a:schemeClr val="tx1"/>
          </a:solidFill>
          <a:latin typeface="+mn-lt"/>
          <a:ea typeface="+mn-ea"/>
          <a:cs typeface="+mn-cs"/>
        </a:defRPr>
      </a:lvl8pPr>
      <a:lvl9pPr marL="4876313" algn="l" defTabSz="1219080" rtl="0" eaLnBrk="1" latinLnBrk="0" hangingPunct="1">
        <a:defRPr kumimoji="1"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95A3FF-335A-4C75-A894-AC0D7CC7FAB1}"/>
              </a:ext>
            </a:extLst>
          </p:cNvPr>
          <p:cNvSpPr>
            <a:spLocks noGrp="1"/>
          </p:cNvSpPr>
          <p:nvPr>
            <p:ph type="ctrTitle"/>
          </p:nvPr>
        </p:nvSpPr>
        <p:spPr>
          <a:xfrm>
            <a:off x="903817" y="2933945"/>
            <a:ext cx="10363200" cy="1470025"/>
          </a:xfrm>
        </p:spPr>
        <p:txBody>
          <a:bodyPr/>
          <a:lstStyle/>
          <a:p>
            <a:pPr algn="ctr"/>
            <a:r>
              <a:rPr lang="en-US" altLang="ja-JP">
                <a:latin typeface="+mn-lt"/>
              </a:rPr>
              <a:t>Discussion on NR NTN for Rel-19</a:t>
            </a:r>
            <a:endParaRPr kumimoji="1" lang="ja-JP" altLang="en-US">
              <a:latin typeface="+mn-lt"/>
            </a:endParaRPr>
          </a:p>
        </p:txBody>
      </p:sp>
      <p:sp>
        <p:nvSpPr>
          <p:cNvPr id="3" name="字幕 2">
            <a:extLst>
              <a:ext uri="{FF2B5EF4-FFF2-40B4-BE49-F238E27FC236}">
                <a16:creationId xmlns:a16="http://schemas.microsoft.com/office/drawing/2014/main" id="{EBEE0DBC-9B1C-4298-9D33-DC7DCAF0D727}"/>
              </a:ext>
            </a:extLst>
          </p:cNvPr>
          <p:cNvSpPr>
            <a:spLocks noGrp="1"/>
          </p:cNvSpPr>
          <p:nvPr>
            <p:ph type="subTitle" idx="1"/>
          </p:nvPr>
        </p:nvSpPr>
        <p:spPr>
          <a:xfrm>
            <a:off x="1818217" y="4689716"/>
            <a:ext cx="8534400" cy="615553"/>
          </a:xfrm>
        </p:spPr>
        <p:txBody>
          <a:bodyPr/>
          <a:lstStyle/>
          <a:p>
            <a:r>
              <a:rPr kumimoji="1" lang="en-US" altLang="ja-JP">
                <a:latin typeface="+mn-lt"/>
              </a:rPr>
              <a:t>NTT DOCOMO, INC.</a:t>
            </a:r>
            <a:endParaRPr kumimoji="1" lang="ja-JP" altLang="en-US">
              <a:latin typeface="+mn-lt"/>
            </a:endParaRPr>
          </a:p>
        </p:txBody>
      </p:sp>
      <p:sp>
        <p:nvSpPr>
          <p:cNvPr id="5" name="テキスト ボックス 4">
            <a:extLst>
              <a:ext uri="{FF2B5EF4-FFF2-40B4-BE49-F238E27FC236}">
                <a16:creationId xmlns:a16="http://schemas.microsoft.com/office/drawing/2014/main" id="{057AFA79-FFEA-498C-A102-805245EB7626}"/>
              </a:ext>
            </a:extLst>
          </p:cNvPr>
          <p:cNvSpPr txBox="1"/>
          <p:nvPr/>
        </p:nvSpPr>
        <p:spPr>
          <a:xfrm>
            <a:off x="110335" y="863715"/>
            <a:ext cx="6390710" cy="1323439"/>
          </a:xfrm>
          <a:prstGeom prst="rect">
            <a:avLst/>
          </a:prstGeom>
          <a:noFill/>
        </p:spPr>
        <p:txBody>
          <a:bodyPr wrap="square">
            <a:spAutoFit/>
          </a:bodyPr>
          <a:lstStyle/>
          <a:p>
            <a:pPr hangingPunct="0">
              <a:spcBef>
                <a:spcPts val="0"/>
              </a:spcBef>
              <a:spcAft>
                <a:spcPts val="0"/>
              </a:spcAft>
            </a:pPr>
            <a:r>
              <a:rPr lang="en-US" altLang="ja-JP" sz="2400" b="1">
                <a:effectLst/>
                <a:latin typeface="+mn-lt"/>
                <a:ea typeface="Times New Roman" panose="02020603050405020304" pitchFamily="18" charset="0"/>
                <a:cs typeface="Segoe UI" panose="020B0502040204020203" pitchFamily="34" charset="0"/>
              </a:rPr>
              <a:t>3GPP TSG RAN #106</a:t>
            </a:r>
          </a:p>
          <a:p>
            <a:pPr hangingPunct="0">
              <a:spcBef>
                <a:spcPts val="0"/>
              </a:spcBef>
              <a:spcAft>
                <a:spcPts val="0"/>
              </a:spcAft>
            </a:pPr>
            <a:r>
              <a:rPr lang="en-US" altLang="ja-JP" sz="2400" b="1">
                <a:latin typeface="+mn-lt"/>
                <a:ea typeface="Times New Roman" panose="02020603050405020304" pitchFamily="18" charset="0"/>
                <a:cs typeface="Segoe UI" panose="020B0502040204020203" pitchFamily="34" charset="0"/>
              </a:rPr>
              <a:t>Madrid, Spain, December 9-12, 2024</a:t>
            </a:r>
            <a:endParaRPr lang="en-US" altLang="ja-JP" sz="2000" b="1">
              <a:effectLst/>
              <a:latin typeface="+mn-lt"/>
              <a:ea typeface="Times New Roman" panose="02020603050405020304" pitchFamily="18" charset="0"/>
              <a:cs typeface="Segoe UI" panose="020B0502040204020203" pitchFamily="34" charset="0"/>
            </a:endParaRPr>
          </a:p>
          <a:p>
            <a:pPr hangingPunct="0">
              <a:spcBef>
                <a:spcPts val="0"/>
              </a:spcBef>
              <a:spcAft>
                <a:spcPts val="0"/>
              </a:spcAft>
            </a:pPr>
            <a:r>
              <a:rPr lang="en-US" altLang="ja-JP" sz="1600" b="1">
                <a:effectLst/>
                <a:latin typeface="+mn-lt"/>
                <a:ea typeface="Times New Roman" panose="02020603050405020304" pitchFamily="18" charset="0"/>
                <a:cs typeface="Segoe UI" panose="020B0502040204020203" pitchFamily="34" charset="0"/>
              </a:rPr>
              <a:t>Agenda Item:</a:t>
            </a:r>
            <a:r>
              <a:rPr lang="en-US" altLang="ja-JP" sz="1600">
                <a:effectLst/>
                <a:latin typeface="+mn-lt"/>
                <a:ea typeface="Times New Roman" panose="02020603050405020304" pitchFamily="18" charset="0"/>
                <a:cs typeface="Segoe UI" panose="020B0502040204020203" pitchFamily="34" charset="0"/>
              </a:rPr>
              <a:t>	</a:t>
            </a:r>
            <a:r>
              <a:rPr lang="en-US" altLang="ja-JP" sz="1600" b="1">
                <a:effectLst/>
                <a:latin typeface="+mn-lt"/>
                <a:ea typeface="Times New Roman" panose="02020603050405020304" pitchFamily="18" charset="0"/>
                <a:cs typeface="Segoe UI" panose="020B0502040204020203" pitchFamily="34" charset="0"/>
              </a:rPr>
              <a:t>	</a:t>
            </a:r>
            <a:r>
              <a:rPr lang="en-US" altLang="ja-JP" sz="1600" b="1">
                <a:latin typeface="+mn-lt"/>
                <a:ea typeface="Times New Roman" panose="02020603050405020304" pitchFamily="18" charset="0"/>
                <a:cs typeface="Segoe UI" panose="020B0502040204020203" pitchFamily="34" charset="0"/>
              </a:rPr>
              <a:t>9.3.2.2</a:t>
            </a:r>
          </a:p>
          <a:p>
            <a:pPr hangingPunct="0">
              <a:spcBef>
                <a:spcPts val="0"/>
              </a:spcBef>
              <a:spcAft>
                <a:spcPts val="0"/>
              </a:spcAft>
            </a:pPr>
            <a:r>
              <a:rPr lang="en-GB" altLang="ja-JP" sz="1600" b="1">
                <a:effectLst/>
                <a:latin typeface="+mn-lt"/>
                <a:ea typeface="Times New Roman" panose="02020603050405020304" pitchFamily="18" charset="0"/>
                <a:cs typeface="Segoe UI" panose="020B0502040204020203" pitchFamily="34" charset="0"/>
              </a:rPr>
              <a:t>Document for:</a:t>
            </a:r>
            <a:r>
              <a:rPr lang="en-GB" altLang="ja-JP" sz="1600">
                <a:effectLst/>
                <a:latin typeface="+mn-lt"/>
                <a:ea typeface="Times New Roman" panose="02020603050405020304" pitchFamily="18" charset="0"/>
                <a:cs typeface="Segoe UI" panose="020B0502040204020203" pitchFamily="34" charset="0"/>
              </a:rPr>
              <a:t>		</a:t>
            </a:r>
            <a:r>
              <a:rPr lang="en-GB" altLang="ja-JP" sz="1600" b="1">
                <a:effectLst/>
                <a:latin typeface="+mn-lt"/>
                <a:ea typeface="Times New Roman" panose="02020603050405020304" pitchFamily="18" charset="0"/>
                <a:cs typeface="Segoe UI" panose="020B0502040204020203" pitchFamily="34" charset="0"/>
              </a:rPr>
              <a:t>Discussion</a:t>
            </a:r>
            <a:endParaRPr lang="ja-JP" altLang="ja-JP" sz="1600">
              <a:effectLst/>
              <a:latin typeface="+mn-lt"/>
              <a:ea typeface="Times New Roman" panose="02020603050405020304" pitchFamily="18" charset="0"/>
              <a:cs typeface="Segoe UI" panose="020B0502040204020203" pitchFamily="34" charset="0"/>
            </a:endParaRPr>
          </a:p>
        </p:txBody>
      </p:sp>
      <p:sp>
        <p:nvSpPr>
          <p:cNvPr id="6" name="テキスト ボックス 5">
            <a:extLst>
              <a:ext uri="{FF2B5EF4-FFF2-40B4-BE49-F238E27FC236}">
                <a16:creationId xmlns:a16="http://schemas.microsoft.com/office/drawing/2014/main" id="{1A204F25-287F-492A-824E-2B9A7FFF3DF1}"/>
              </a:ext>
            </a:extLst>
          </p:cNvPr>
          <p:cNvSpPr txBox="1"/>
          <p:nvPr/>
        </p:nvSpPr>
        <p:spPr>
          <a:xfrm>
            <a:off x="10551495" y="881965"/>
            <a:ext cx="1620180" cy="461665"/>
          </a:xfrm>
          <a:prstGeom prst="rect">
            <a:avLst/>
          </a:prstGeom>
          <a:noFill/>
        </p:spPr>
        <p:txBody>
          <a:bodyPr wrap="square">
            <a:spAutoFit/>
          </a:bodyPr>
          <a:lstStyle/>
          <a:p>
            <a:pPr hangingPunct="0">
              <a:spcBef>
                <a:spcPts val="600"/>
              </a:spcBef>
              <a:spcAft>
                <a:spcPts val="900"/>
              </a:spcAft>
            </a:pPr>
            <a:r>
              <a:rPr lang="en-US" altLang="ja-JP" sz="2400" b="1">
                <a:effectLst/>
                <a:latin typeface="+mn-lt"/>
                <a:ea typeface="Times New Roman" panose="02020603050405020304" pitchFamily="18" charset="0"/>
                <a:cs typeface="Segoe UI" panose="020B0502040204020203" pitchFamily="34" charset="0"/>
              </a:rPr>
              <a:t>RP-242817</a:t>
            </a:r>
            <a:endParaRPr lang="ja-JP" altLang="ja-JP" sz="2400">
              <a:effectLst/>
              <a:latin typeface="+mn-lt"/>
              <a:ea typeface="Times New Roman" panose="02020603050405020304" pitchFamily="18" charset="0"/>
              <a:cs typeface="Segoe UI" panose="020B0502040204020203" pitchFamily="34" charset="0"/>
            </a:endParaRPr>
          </a:p>
        </p:txBody>
      </p:sp>
    </p:spTree>
    <p:extLst>
      <p:ext uri="{BB962C8B-B14F-4D97-AF65-F5344CB8AC3E}">
        <p14:creationId xmlns:p14="http://schemas.microsoft.com/office/powerpoint/2010/main" val="3814896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D1B8283-4211-22A9-5D86-C3FBA7F8DECC}"/>
              </a:ext>
            </a:extLst>
          </p:cNvPr>
          <p:cNvSpPr>
            <a:spLocks noGrp="1"/>
          </p:cNvSpPr>
          <p:nvPr>
            <p:ph type="title"/>
          </p:nvPr>
        </p:nvSpPr>
        <p:spPr/>
        <p:txBody>
          <a:bodyPr/>
          <a:lstStyle/>
          <a:p>
            <a:r>
              <a:rPr kumimoji="1" lang="en-US" altLang="ja-JP"/>
              <a:t>Overview</a:t>
            </a:r>
            <a:endParaRPr kumimoji="1" lang="ja-JP" altLang="en-US"/>
          </a:p>
        </p:txBody>
      </p:sp>
      <p:sp>
        <p:nvSpPr>
          <p:cNvPr id="3" name="コンテンツ プレースホルダー 2">
            <a:extLst>
              <a:ext uri="{FF2B5EF4-FFF2-40B4-BE49-F238E27FC236}">
                <a16:creationId xmlns:a16="http://schemas.microsoft.com/office/drawing/2014/main" id="{BE2179A0-D3C6-4225-FB19-FF29C35B9DC6}"/>
              </a:ext>
            </a:extLst>
          </p:cNvPr>
          <p:cNvSpPr>
            <a:spLocks noGrp="1"/>
          </p:cNvSpPr>
          <p:nvPr>
            <p:ph idx="1"/>
          </p:nvPr>
        </p:nvSpPr>
        <p:spPr>
          <a:xfrm>
            <a:off x="215900" y="952504"/>
            <a:ext cx="11760200" cy="1117217"/>
          </a:xfrm>
        </p:spPr>
        <p:txBody>
          <a:bodyPr/>
          <a:lstStyle/>
          <a:p>
            <a:r>
              <a:rPr kumimoji="1" lang="en-US" altLang="ja-JP"/>
              <a:t>DL coverage enhancement in R19 NR NTN WI</a:t>
            </a:r>
          </a:p>
          <a:p>
            <a:r>
              <a:rPr lang="en-US" altLang="ja-JP"/>
              <a:t>Check point with respect to link level enhancement and system level enhancement</a:t>
            </a:r>
          </a:p>
          <a:p>
            <a:r>
              <a:rPr kumimoji="1" lang="en-US" altLang="ja-JP"/>
              <a:t>This document includes discussion on these enhancements</a:t>
            </a:r>
            <a:endParaRPr kumimoji="1" lang="ja-JP" altLang="en-US"/>
          </a:p>
        </p:txBody>
      </p:sp>
      <p:sp>
        <p:nvSpPr>
          <p:cNvPr id="4" name="正方形/長方形 3">
            <a:extLst>
              <a:ext uri="{FF2B5EF4-FFF2-40B4-BE49-F238E27FC236}">
                <a16:creationId xmlns:a16="http://schemas.microsoft.com/office/drawing/2014/main" id="{D40EA916-7669-5C57-8FD9-CF60FDD33078}"/>
              </a:ext>
            </a:extLst>
          </p:cNvPr>
          <p:cNvSpPr/>
          <p:nvPr/>
        </p:nvSpPr>
        <p:spPr>
          <a:xfrm>
            <a:off x="335360" y="2508069"/>
            <a:ext cx="11334126" cy="3549325"/>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lvl="0" indent="-342900" hangingPunct="0">
              <a:spcAft>
                <a:spcPts val="900"/>
              </a:spcAft>
              <a:buFont typeface="+mj-lt"/>
              <a:buAutoNum type="arabicPeriod"/>
            </a:pPr>
            <a:r>
              <a:rPr lang="en-US" altLang="ja-JP" sz="1100">
                <a:solidFill>
                  <a:schemeClr val="tx1"/>
                </a:solidFill>
                <a:effectLst/>
                <a:latin typeface="Times New Roman" panose="02020603050405020304" pitchFamily="18" charset="0"/>
                <a:ea typeface="Calibri" panose="020F0502020204030204" pitchFamily="34" charset="0"/>
              </a:rPr>
              <a:t>Study and specify if beneficial downlink coverage enhancements targeting support for additional reference satellite payload parameters covering both GSO and NGSO constellations operating in FR1-NTN or FR2-NTN [RAN1, RAN2, RAN4]</a:t>
            </a:r>
            <a:endParaRPr lang="ja-JP" altLang="ja-JP" sz="1100">
              <a:solidFill>
                <a:schemeClr val="tx1"/>
              </a:solidFill>
              <a:effectLst/>
              <a:latin typeface="Times New Roman" panose="02020603050405020304" pitchFamily="18" charset="0"/>
              <a:ea typeface="SimSun" panose="02010600030101010101" pitchFamily="2" charset="-122"/>
            </a:endParaRPr>
          </a:p>
          <a:p>
            <a:pPr marL="342900" lvl="0" indent="-342900" algn="just">
              <a:buFont typeface="Symbol" panose="05050102010706020507" pitchFamily="18" charset="2"/>
              <a:buChar char=""/>
            </a:pPr>
            <a:r>
              <a:rPr lang="en-US" altLang="ja-JP" sz="1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Define additional reference satellite payload parameters assuming power sharing among satellite beams or different satellite beam patterns/size (i.e. wide or narrow) across the satellite footprint, such that satellite beams may not all be simultaneously active or may be active below the nominal EIRP density per satellite beam (see section 6.1.1 in TR 38.821) due to limited power and limited feeder link bandwidth.</a:t>
            </a:r>
            <a:endParaRPr lang="ja-JP" altLang="ja-JP"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Symbol" panose="05050102010706020507" pitchFamily="18" charset="2"/>
              <a:buChar char=""/>
            </a:pPr>
            <a:r>
              <a:rPr lang="en-US" altLang="ja-JP" sz="1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Define the corresponding power sharing assumptions and necessary link level and system level evaluation methodology and relevant KPIs for evaluations of the coverage, to allow for identification of physical channels/signals and system-level aspects that need enhancements and the corresponding needed improvements.</a:t>
            </a:r>
            <a:endParaRPr lang="ja-JP" altLang="ja-JP"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Symbol" panose="05050102010706020507" pitchFamily="18" charset="2"/>
              <a:buChar char=""/>
            </a:pPr>
            <a:r>
              <a:rPr lang="en-US" altLang="ja-JP" sz="1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Study and if needed specify solutions, including link level enhancements for FR1-NTN (e.g. for PDCCH, PDSCH) and/or system level enhancements for FR1-NTN and/or FR2-NTN, allowing dynamic and flexible power sharing between satellite beams or different satellite beam patterns/size (i.e. wide or narrow) across the satellite footprint.</a:t>
            </a:r>
            <a:endParaRPr lang="ja-JP" altLang="ja-JP"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buFont typeface="Courier New" panose="02070309020205020404" pitchFamily="49" charset="0"/>
              <a:buChar char="o"/>
            </a:pPr>
            <a:r>
              <a:rPr lang="en-US" altLang="ja-JP" sz="1100">
                <a:solidFill>
                  <a:schemeClr val="tx1"/>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RAN1 to report at the latest by RAN#106 with the list of targeted physical channels/signals for link level enhancements (if any), and with the targeted system-level enhancements (if any)</a:t>
            </a:r>
            <a:endParaRPr lang="ja-JP" altLang="ja-JP" sz="1100">
              <a:solidFill>
                <a:schemeClr val="tx1"/>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buFont typeface="Courier New" panose="02070309020205020404" pitchFamily="49" charset="0"/>
              <a:buChar char="o"/>
            </a:pPr>
            <a:r>
              <a:rPr lang="en-US" altLang="ja-JP" sz="1100">
                <a:solidFill>
                  <a:schemeClr val="tx1"/>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RAN1 should report on impact to backward compatibility, if any, for potential extension of the SSB periodicity at the latest by RAN#106, in conjunction with the targeted system-level enhancements.</a:t>
            </a:r>
            <a:endParaRPr lang="ja-JP" altLang="ja-JP" sz="1100">
              <a:solidFill>
                <a:schemeClr val="tx1"/>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Symbol" panose="05050102010706020507" pitchFamily="18" charset="2"/>
              <a:buChar char=""/>
            </a:pPr>
            <a:r>
              <a:rPr lang="en-US" altLang="ja-JP" sz="1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Notes for this objective:</a:t>
            </a:r>
            <a:endParaRPr lang="ja-JP" altLang="ja-JP"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buFont typeface="Courier New" panose="02070309020205020404" pitchFamily="49" charset="0"/>
              <a:buChar char="o"/>
            </a:pPr>
            <a:r>
              <a:rPr lang="en-US" altLang="ja-JP" sz="1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SSB channel enhancement other than SSB periodicity extension is not considered</a:t>
            </a:r>
            <a:endParaRPr lang="ja-JP" altLang="ja-JP"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1143000" lvl="2" indent="-228600" algn="just">
              <a:buFont typeface="Wingdings" panose="05000000000000000000" pitchFamily="2" charset="2"/>
              <a:buChar char=""/>
            </a:pPr>
            <a:r>
              <a:rPr lang="en-US" altLang="ja-JP" sz="1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RAN1 should consider issues such as UE’s cell search complexity and impact to initial cell selection, latency and success rate, for the above extension</a:t>
            </a:r>
            <a:endParaRPr lang="ja-JP" altLang="ja-JP"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buFont typeface="Courier New" panose="02070309020205020404" pitchFamily="49" charset="0"/>
              <a:buChar char="o"/>
            </a:pPr>
            <a:r>
              <a:rPr lang="en-US" altLang="ja-JP" sz="1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The SSB periodicity enhancements potentially defined in this WID only apply to NTN operation</a:t>
            </a:r>
            <a:endParaRPr lang="ja-JP" altLang="ja-JP"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buFont typeface="Courier New" panose="02070309020205020404" pitchFamily="49" charset="0"/>
              <a:buChar char="o"/>
            </a:pPr>
            <a:r>
              <a:rPr lang="en-US" altLang="ja-JP" sz="1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Antenna gain of UE shall be assumed to be -5.5dBi in case of smartphone in FR1-NTN, the UE is assumed to be a full duplex UE, and at least 2Rx are considered at the UE</a:t>
            </a:r>
            <a:endParaRPr lang="ja-JP" altLang="ja-JP"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buFont typeface="Courier New" panose="02070309020205020404" pitchFamily="49" charset="0"/>
              <a:buChar char="o"/>
            </a:pPr>
            <a:r>
              <a:rPr lang="en-US" altLang="ja-JP" sz="1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NGSO to be considered in priority: LEO Set-1 @ 600 km</a:t>
            </a:r>
            <a:endParaRPr lang="ja-JP" altLang="ja-JP"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spcAft>
                <a:spcPts val="1000"/>
              </a:spcAft>
              <a:buFont typeface="Courier New" panose="02070309020205020404" pitchFamily="49" charset="0"/>
              <a:buChar char="o"/>
            </a:pPr>
            <a:r>
              <a:rPr lang="en-US" altLang="ja-JP" sz="1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Rel-18 network energy saving techniques should be considered as baseline in the system level study</a:t>
            </a:r>
            <a:endParaRPr lang="ja-JP" altLang="ja-JP"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37537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EDD5F24-EF05-1F69-B268-00FEC3E510F9}"/>
              </a:ext>
            </a:extLst>
          </p:cNvPr>
          <p:cNvSpPr>
            <a:spLocks noGrp="1"/>
          </p:cNvSpPr>
          <p:nvPr>
            <p:ph type="title"/>
          </p:nvPr>
        </p:nvSpPr>
        <p:spPr/>
        <p:txBody>
          <a:bodyPr/>
          <a:lstStyle/>
          <a:p>
            <a:r>
              <a:rPr kumimoji="1" lang="en-US" altLang="ja-JP"/>
              <a:t>DL coverage enhancement – link level enhancement</a:t>
            </a:r>
            <a:endParaRPr kumimoji="1" lang="ja-JP" altLang="en-US"/>
          </a:p>
        </p:txBody>
      </p:sp>
      <p:sp>
        <p:nvSpPr>
          <p:cNvPr id="4" name="正方形/長方形 3">
            <a:extLst>
              <a:ext uri="{FF2B5EF4-FFF2-40B4-BE49-F238E27FC236}">
                <a16:creationId xmlns:a16="http://schemas.microsoft.com/office/drawing/2014/main" id="{4159A03F-D9FB-1728-93CB-42E5FB3BC7FA}"/>
              </a:ext>
            </a:extLst>
          </p:cNvPr>
          <p:cNvSpPr/>
          <p:nvPr/>
        </p:nvSpPr>
        <p:spPr>
          <a:xfrm>
            <a:off x="121920" y="978329"/>
            <a:ext cx="5791200" cy="3339147"/>
          </a:xfrm>
          <a:prstGeom prst="rect">
            <a:avLst/>
          </a:prstGeom>
          <a:solidFill>
            <a:schemeClr val="bg1"/>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altLang="ja-JP" sz="900">
                <a:solidFill>
                  <a:schemeClr val="tx1"/>
                </a:solidFill>
                <a:effectLst/>
                <a:highlight>
                  <a:srgbClr val="00FF00"/>
                </a:highlight>
                <a:latin typeface="Times New Roman" panose="02020603050405020304" pitchFamily="18" charset="0"/>
                <a:ea typeface="Batang" panose="02030600000101010101" pitchFamily="18" charset="-127"/>
                <a:cs typeface="Times New Roman" panose="02020603050405020304" pitchFamily="18" charset="0"/>
              </a:rPr>
              <a:t>Agreement</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r>
              <a:rPr lang="en-GB" altLang="ja-JP" sz="900" b="1">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Support PDCCH CSS Link level enhancement in Rel-19 for all CSS types except type 3. </a:t>
            </a:r>
            <a:endParaRPr lang="ja-JP" altLang="ja-JP" sz="900" b="1">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buFont typeface="Police système"/>
              <a:buChar char="-"/>
            </a:pPr>
            <a:r>
              <a:rPr lang="en-GB" altLang="ja-JP" sz="900">
                <a:solidFill>
                  <a:schemeClr val="tx1"/>
                </a:solidFill>
                <a:effectLst/>
                <a:latin typeface="Times New Roman" panose="02020603050405020304" pitchFamily="18" charset="0"/>
                <a:ea typeface="Batang" panose="02030600000101010101" pitchFamily="18" charset="-127"/>
                <a:cs typeface="Police système"/>
              </a:rPr>
              <a:t>The following techniques are for further study:</a:t>
            </a:r>
            <a:endParaRPr lang="ja-JP" altLang="ja-JP" sz="900">
              <a:solidFill>
                <a:schemeClr val="tx1"/>
              </a:solidFill>
              <a:effectLst/>
              <a:latin typeface="Times" panose="02020603050405020304" pitchFamily="18" charset="0"/>
              <a:ea typeface="Batang" panose="02030600000101010101" pitchFamily="18" charset="-127"/>
              <a:cs typeface="Police système"/>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PDCCH repetition, including:</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1143000" lvl="2" indent="-228600">
              <a:buFont typeface="Wingdings" panose="05000000000000000000" pitchFamily="2" charset="2"/>
              <a:buChar char=""/>
            </a:pPr>
            <a:r>
              <a:rPr lang="en-GB" altLang="ja-JP" sz="900">
                <a:solidFill>
                  <a:schemeClr val="tx1"/>
                </a:solidFill>
                <a:effectLst/>
                <a:latin typeface="Times New Roman" panose="02020603050405020304" pitchFamily="18" charset="0"/>
                <a:ea typeface="Batang" panose="02030600000101010101" pitchFamily="18" charset="-127"/>
                <a:cs typeface="Wingdings" panose="05000000000000000000" pitchFamily="2" charset="2"/>
              </a:rPr>
              <a:t>Option 1: Intra-slot PDCCH repetition</a:t>
            </a:r>
            <a:endParaRPr lang="ja-JP" altLang="ja-JP" sz="900">
              <a:solidFill>
                <a:schemeClr val="tx1"/>
              </a:solidFill>
              <a:effectLst/>
              <a:latin typeface="Times" panose="02020603050405020304" pitchFamily="18" charset="0"/>
              <a:ea typeface="Batang" panose="02030600000101010101" pitchFamily="18" charset="-127"/>
              <a:cs typeface="Wingdings" panose="05000000000000000000" pitchFamily="2" charset="2"/>
            </a:endParaRPr>
          </a:p>
          <a:p>
            <a:pPr marL="1143000" lvl="2" indent="-228600">
              <a:buFont typeface="Wingdings" panose="05000000000000000000" pitchFamily="2" charset="2"/>
              <a:buChar char=""/>
            </a:pPr>
            <a:r>
              <a:rPr lang="en-GB" altLang="ja-JP" sz="900">
                <a:solidFill>
                  <a:schemeClr val="tx1"/>
                </a:solidFill>
                <a:effectLst/>
                <a:latin typeface="Times New Roman" panose="02020603050405020304" pitchFamily="18" charset="0"/>
                <a:ea typeface="Batang" panose="02030600000101010101" pitchFamily="18" charset="-127"/>
                <a:cs typeface="Wingdings" panose="05000000000000000000" pitchFamily="2" charset="2"/>
              </a:rPr>
              <a:t>Option 2: Inter-slot PDCCH repetition</a:t>
            </a:r>
            <a:endParaRPr lang="ja-JP" altLang="ja-JP" sz="900">
              <a:solidFill>
                <a:schemeClr val="tx1"/>
              </a:solidFill>
              <a:effectLst/>
              <a:latin typeface="Times" panose="02020603050405020304" pitchFamily="18" charset="0"/>
              <a:ea typeface="Batang" panose="02030600000101010101" pitchFamily="18" charset="-127"/>
              <a:cs typeface="Wingdings" panose="05000000000000000000" pitchFamily="2" charset="2"/>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CORESET length (i.e. number of OFDM symbols) extension </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DCI format optimization (e.g. size reduction, etc)</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buFont typeface="Police système"/>
              <a:buChar char="-"/>
            </a:pPr>
            <a:r>
              <a:rPr lang="en-GB" altLang="ja-JP" sz="900">
                <a:solidFill>
                  <a:schemeClr val="tx1"/>
                </a:solidFill>
                <a:effectLst/>
                <a:latin typeface="Times New Roman" panose="02020603050405020304" pitchFamily="18" charset="0"/>
                <a:ea typeface="Batang" panose="02030600000101010101" pitchFamily="18" charset="-127"/>
                <a:cs typeface="Police système"/>
              </a:rPr>
              <a:t>Note: the same technique is intended to apply to all search space types targeted for link level enhancements</a:t>
            </a:r>
            <a:endParaRPr lang="ja-JP" altLang="ja-JP" sz="900">
              <a:solidFill>
                <a:schemeClr val="tx1"/>
              </a:solidFill>
              <a:effectLst/>
              <a:latin typeface="Times" panose="02020603050405020304" pitchFamily="18" charset="0"/>
              <a:ea typeface="Batang" panose="02030600000101010101" pitchFamily="18" charset="-127"/>
              <a:cs typeface="Police système"/>
            </a:endParaRPr>
          </a:p>
          <a:p>
            <a:pPr marL="342900" lvl="0" indent="-342900">
              <a:buFont typeface="Police système"/>
              <a:buChar char="-"/>
            </a:pPr>
            <a:r>
              <a:rPr lang="en-GB" altLang="ja-JP" sz="900">
                <a:solidFill>
                  <a:schemeClr val="tx1"/>
                </a:solidFill>
                <a:effectLst/>
                <a:latin typeface="Times New Roman" panose="02020603050405020304" pitchFamily="18" charset="0"/>
                <a:ea typeface="Batang" panose="02030600000101010101" pitchFamily="18" charset="-127"/>
                <a:cs typeface="Police système"/>
              </a:rPr>
              <a:t>For the above techniques, at least the following aspects should be discussed for the relevant candidate techniques:</a:t>
            </a:r>
            <a:endParaRPr lang="ja-JP" altLang="ja-JP" sz="900">
              <a:solidFill>
                <a:schemeClr val="tx1"/>
              </a:solidFill>
              <a:effectLst/>
              <a:latin typeface="Times" panose="02020603050405020304" pitchFamily="18" charset="0"/>
              <a:ea typeface="Batang" panose="02030600000101010101" pitchFamily="18" charset="-127"/>
              <a:cs typeface="Police système"/>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Configuration</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Backward compatibility and UE behaviour of legacy UE</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Linked Search Space</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Blocking probability</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DCI format size budget</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Resource overhead</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Impact on CORESET0</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buFont typeface="Police système"/>
              <a:buChar char="-"/>
            </a:pPr>
            <a:r>
              <a:rPr lang="en-GB" altLang="ja-JP" sz="900">
                <a:solidFill>
                  <a:schemeClr val="tx1"/>
                </a:solidFill>
                <a:effectLst/>
                <a:latin typeface="Times New Roman" panose="02020603050405020304" pitchFamily="18" charset="0"/>
                <a:ea typeface="Batang" panose="02030600000101010101" pitchFamily="18" charset="-127"/>
                <a:cs typeface="Police système"/>
              </a:rPr>
              <a:t>Focus on coverage enhancement for set 1-3 with a target CNR of -8 dB for NR NTN DL coverage enhancements at link level.</a:t>
            </a:r>
            <a:endParaRPr lang="ja-JP" altLang="ja-JP" sz="900">
              <a:solidFill>
                <a:schemeClr val="tx1"/>
              </a:solidFill>
              <a:effectLst/>
              <a:latin typeface="Times" panose="02020603050405020304" pitchFamily="18" charset="0"/>
              <a:ea typeface="Batang" panose="02030600000101010101" pitchFamily="18" charset="-127"/>
              <a:cs typeface="Police système"/>
            </a:endParaRPr>
          </a:p>
          <a:p>
            <a:pPr marL="342900" lvl="0" indent="-342900">
              <a:buFont typeface="Police système"/>
              <a:buChar char="-"/>
            </a:pPr>
            <a:r>
              <a:rPr lang="en-GB" altLang="ja-JP" sz="900" b="1">
                <a:solidFill>
                  <a:schemeClr val="tx1"/>
                </a:solidFill>
                <a:effectLst/>
                <a:latin typeface="Times New Roman" panose="02020603050405020304" pitchFamily="18" charset="0"/>
                <a:ea typeface="Batang" panose="02030600000101010101" pitchFamily="18" charset="-127"/>
                <a:cs typeface="Police système"/>
              </a:rPr>
              <a:t>FFS: whether to apply the selected solution to PDCCH CSS type3 and PDCCH USS</a:t>
            </a:r>
          </a:p>
        </p:txBody>
      </p:sp>
      <p:sp>
        <p:nvSpPr>
          <p:cNvPr id="5" name="正方形/長方形 4">
            <a:extLst>
              <a:ext uri="{FF2B5EF4-FFF2-40B4-BE49-F238E27FC236}">
                <a16:creationId xmlns:a16="http://schemas.microsoft.com/office/drawing/2014/main" id="{DD0379C6-6311-55F5-1F2A-96F86E3F951D}"/>
              </a:ext>
            </a:extLst>
          </p:cNvPr>
          <p:cNvSpPr/>
          <p:nvPr/>
        </p:nvSpPr>
        <p:spPr>
          <a:xfrm>
            <a:off x="5913118" y="978329"/>
            <a:ext cx="5791200" cy="3339147"/>
          </a:xfrm>
          <a:prstGeom prst="rect">
            <a:avLst/>
          </a:prstGeom>
          <a:solidFill>
            <a:schemeClr val="bg1"/>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ja-JP" sz="900">
                <a:solidFill>
                  <a:schemeClr val="tx1"/>
                </a:solidFill>
                <a:effectLst/>
                <a:highlight>
                  <a:srgbClr val="00FF00"/>
                </a:highlight>
                <a:latin typeface="Times New Roman" panose="02020603050405020304" pitchFamily="18" charset="0"/>
                <a:ea typeface="Batang" panose="02030600000101010101" pitchFamily="18" charset="-127"/>
                <a:cs typeface="Times New Roman" panose="02020603050405020304" pitchFamily="18" charset="0"/>
              </a:rPr>
              <a:t>Agreement</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r>
              <a:rPr lang="en-GB" altLang="ja-JP" sz="900" b="1">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For PDSCH with Msg4 Link level enhancement:</a:t>
            </a:r>
            <a:endParaRPr lang="ja-JP" altLang="ja-JP" sz="900" b="1">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GB" altLang="ja-JP" sz="900" b="1">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Support PDSCH repetition</a:t>
            </a:r>
            <a:endParaRPr lang="ja-JP" altLang="ja-JP" sz="900" b="1">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FFS: signalling design including number of repetitions</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FFS: impact on UE capability</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GB" altLang="ja-JP" sz="900">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Note: the target coverage enhancement to bridge the gap with respect to single Msg4 transmission is 2.8 dB</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GB"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rPr>
              <a:t>Focus on coverage enhancement for set 1-3 with a target CNR of -8 dB for NR NTN DL coverage enhancements at link level.</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r>
              <a:rPr lang="en-GB" altLang="ja-JP" sz="900">
                <a:solidFill>
                  <a:schemeClr val="tx1"/>
                </a:solidFill>
                <a:effectLst/>
                <a:highlight>
                  <a:srgbClr val="00FF00"/>
                </a:highlight>
                <a:latin typeface="Times" panose="02020603050405020304" pitchFamily="18" charset="0"/>
                <a:ea typeface="Batang" panose="02030600000101010101" pitchFamily="18" charset="-127"/>
                <a:cs typeface="Times" panose="02020603050405020304" pitchFamily="18" charset="0"/>
              </a:rPr>
              <a:t>Agreement</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r>
              <a:rPr lang="en-GB" altLang="ja-JP" sz="900" b="1">
                <a:solidFill>
                  <a:schemeClr val="tx1"/>
                </a:solidFill>
                <a:effectLst/>
                <a:latin typeface="Times" panose="02020603050405020304" pitchFamily="18" charset="0"/>
                <a:ea typeface="Batang" panose="02030600000101010101" pitchFamily="18" charset="-127"/>
                <a:cs typeface="Times" panose="02020603050405020304" pitchFamily="18" charset="0"/>
              </a:rPr>
              <a:t>For link level enhancement of PDSCH with SIB1:</a:t>
            </a:r>
            <a:endParaRPr lang="ja-JP" altLang="ja-JP" sz="900" b="1">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buFont typeface="Police système"/>
              <a:buChar char="-"/>
            </a:pPr>
            <a:r>
              <a:rPr lang="en-GB" altLang="ja-JP" sz="900" b="1">
                <a:solidFill>
                  <a:schemeClr val="tx1"/>
                </a:solidFill>
                <a:effectLst/>
                <a:latin typeface="Times" panose="02020603050405020304" pitchFamily="18" charset="0"/>
                <a:ea typeface="Batang" panose="02030600000101010101" pitchFamily="18" charset="-127"/>
                <a:cs typeface="Times" panose="02020603050405020304" pitchFamily="18" charset="0"/>
              </a:rPr>
              <a:t>Support PDSCH repetitions within 20 ms duration</a:t>
            </a:r>
            <a:endParaRPr lang="ja-JP" altLang="ja-JP" sz="900" b="1">
              <a:solidFill>
                <a:schemeClr val="tx1"/>
              </a:solidFill>
              <a:effectLst/>
              <a:latin typeface="Times" panose="02020603050405020304" pitchFamily="18" charset="0"/>
              <a:ea typeface="Batang" panose="02030600000101010101" pitchFamily="18" charset="-127"/>
              <a:cs typeface="Police système"/>
            </a:endParaRPr>
          </a:p>
          <a:p>
            <a:pPr marL="742950" lvl="1" indent="-285750">
              <a:buFont typeface="Courier New" panose="02070309020205020404" pitchFamily="49" charset="0"/>
              <a:buChar char="o"/>
            </a:pPr>
            <a:r>
              <a:rPr lang="en-GB" altLang="ja-JP" sz="900">
                <a:solidFill>
                  <a:schemeClr val="tx1"/>
                </a:solidFill>
                <a:effectLst/>
                <a:latin typeface="Times" panose="02020603050405020304" pitchFamily="18" charset="0"/>
                <a:ea typeface="Batang" panose="02030600000101010101" pitchFamily="18" charset="-127"/>
                <a:cs typeface="Times" panose="02020603050405020304" pitchFamily="18" charset="0"/>
              </a:rPr>
              <a:t>The number of repetitions is fixed to 2 repetitions </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Courier New" panose="02070309020205020404" pitchFamily="49" charset="0"/>
              <a:buChar char="o"/>
            </a:pPr>
            <a:r>
              <a:rPr lang="en-GB" altLang="ja-JP" sz="900">
                <a:solidFill>
                  <a:schemeClr val="tx1"/>
                </a:solidFill>
                <a:effectLst/>
                <a:latin typeface="Times" panose="02020603050405020304" pitchFamily="18" charset="0"/>
                <a:ea typeface="Batang" panose="02030600000101010101" pitchFamily="18" charset="-127"/>
                <a:cs typeface="Times" panose="02020603050405020304" pitchFamily="18" charset="0"/>
              </a:rPr>
              <a:t>Further discuss the specification impact for at least the following:</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1143000" lvl="2" indent="-228600">
              <a:buFont typeface="Wingdings" panose="05000000000000000000" pitchFamily="2" charset="2"/>
              <a:buChar char=""/>
            </a:pPr>
            <a:r>
              <a:rPr lang="en-GB" altLang="ja-JP" sz="900">
                <a:solidFill>
                  <a:schemeClr val="tx1"/>
                </a:solidFill>
                <a:effectLst/>
                <a:latin typeface="Times" panose="02020603050405020304" pitchFamily="18" charset="0"/>
                <a:ea typeface="Batang" panose="02030600000101010101" pitchFamily="18" charset="-127"/>
                <a:cs typeface="Times" panose="02020603050405020304" pitchFamily="18" charset="0"/>
              </a:rPr>
              <a:t>Procedure and signaling (enabling repetitions, associated time resource determination, etc.)</a:t>
            </a:r>
            <a:endParaRPr lang="ja-JP" altLang="ja-JP" sz="900">
              <a:solidFill>
                <a:schemeClr val="tx1"/>
              </a:solidFill>
              <a:effectLst/>
              <a:latin typeface="Times" panose="02020603050405020304" pitchFamily="18" charset="0"/>
              <a:ea typeface="Batang" panose="02030600000101010101" pitchFamily="18" charset="-127"/>
              <a:cs typeface="Wingdings" panose="05000000000000000000" pitchFamily="2" charset="2"/>
            </a:endParaRPr>
          </a:p>
          <a:p>
            <a:pPr marL="342900" lvl="0" indent="-342900">
              <a:buFont typeface="Police système"/>
              <a:buChar char="-"/>
            </a:pPr>
            <a:r>
              <a:rPr lang="en-GB" altLang="ja-JP" sz="900">
                <a:solidFill>
                  <a:schemeClr val="tx1"/>
                </a:solidFill>
                <a:effectLst/>
                <a:latin typeface="Times" panose="02020603050405020304" pitchFamily="18" charset="0"/>
                <a:ea typeface="Batang" panose="02030600000101010101" pitchFamily="18" charset="-127"/>
                <a:cs typeface="Times" panose="02020603050405020304" pitchFamily="18" charset="0"/>
              </a:rPr>
              <a:t>Note 1: without the above PDSCH repetitions, the coverage gap is 2.2 dB to 4.6 dB depending on SIB1 size.</a:t>
            </a:r>
            <a:endParaRPr lang="ja-JP" altLang="ja-JP" sz="900">
              <a:solidFill>
                <a:schemeClr val="tx1"/>
              </a:solidFill>
              <a:effectLst/>
              <a:latin typeface="Times" panose="02020603050405020304" pitchFamily="18" charset="0"/>
              <a:ea typeface="Batang" panose="02030600000101010101" pitchFamily="18" charset="-127"/>
              <a:cs typeface="Police système"/>
            </a:endParaRPr>
          </a:p>
          <a:p>
            <a:pPr marL="342900" lvl="0" indent="-342900">
              <a:buFont typeface="Police système"/>
              <a:buChar char="-"/>
            </a:pPr>
            <a:r>
              <a:rPr lang="en-GB" altLang="ja-JP" sz="900">
                <a:solidFill>
                  <a:schemeClr val="tx1"/>
                </a:solidFill>
                <a:effectLst/>
                <a:latin typeface="Times" panose="02020603050405020304" pitchFamily="18" charset="0"/>
                <a:ea typeface="Batang" panose="02030600000101010101" pitchFamily="18" charset="-127"/>
                <a:cs typeface="Times" panose="02020603050405020304" pitchFamily="18" charset="0"/>
              </a:rPr>
              <a:t>Note 2: Focus on coverage enhancement for set 1-3 with a target CNR of -8 dB for NR NTN DL coverage enhancements at link level.</a:t>
            </a:r>
            <a:endParaRPr lang="ja-JP" altLang="ja-JP" sz="900">
              <a:solidFill>
                <a:schemeClr val="tx1"/>
              </a:solidFill>
              <a:effectLst/>
              <a:latin typeface="Times" panose="02020603050405020304" pitchFamily="18" charset="0"/>
              <a:ea typeface="Batang" panose="02030600000101010101" pitchFamily="18" charset="-127"/>
              <a:cs typeface="Police système"/>
            </a:endParaRPr>
          </a:p>
          <a:p>
            <a:pPr marL="342900" lvl="0" indent="-342900">
              <a:buFont typeface="Police système"/>
              <a:buChar char="-"/>
            </a:pPr>
            <a:r>
              <a:rPr lang="en-GB" altLang="ja-JP" sz="900">
                <a:solidFill>
                  <a:schemeClr val="tx1"/>
                </a:solidFill>
                <a:effectLst/>
                <a:latin typeface="Times" panose="02020603050405020304" pitchFamily="18" charset="0"/>
                <a:ea typeface="Batang" panose="02030600000101010101" pitchFamily="18" charset="-127"/>
                <a:cs typeface="Times" panose="02020603050405020304" pitchFamily="18" charset="0"/>
              </a:rPr>
              <a:t>Note 3: the above is not related to multiple SIB1 transmissions across 20 ms periodicities of SSB, which may not be available when the SSB periodicity is 160 ms or larger (if supported) depending on the SSB and CORESET multiplexing pattern.</a:t>
            </a:r>
            <a:endParaRPr lang="ja-JP" altLang="ja-JP" sz="900">
              <a:solidFill>
                <a:schemeClr val="tx1"/>
              </a:solidFill>
              <a:effectLst/>
              <a:latin typeface="Times" panose="02020603050405020304" pitchFamily="18" charset="0"/>
              <a:ea typeface="Batang" panose="02030600000101010101" pitchFamily="18" charset="-127"/>
              <a:cs typeface="Police système"/>
            </a:endParaRPr>
          </a:p>
          <a:p>
            <a:r>
              <a:rPr lang="en-GB" altLang="ja-JP" sz="900">
                <a:solidFill>
                  <a:schemeClr val="tx1"/>
                </a:solidFill>
                <a:effectLst/>
                <a:highlight>
                  <a:srgbClr val="00FF00"/>
                </a:highlight>
                <a:latin typeface="Times" panose="02020603050405020304" pitchFamily="18" charset="0"/>
                <a:ea typeface="Batang" panose="02030600000101010101" pitchFamily="18" charset="-127"/>
                <a:cs typeface="Times" panose="02020603050405020304" pitchFamily="18" charset="0"/>
              </a:rPr>
              <a:t>Agreement</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r>
              <a:rPr lang="en-GB" altLang="ja-JP" sz="900">
                <a:solidFill>
                  <a:schemeClr val="tx1"/>
                </a:solidFill>
                <a:effectLst/>
                <a:latin typeface="Times" panose="02020603050405020304" pitchFamily="18" charset="0"/>
                <a:ea typeface="Batang" panose="02030600000101010101" pitchFamily="18" charset="-127"/>
                <a:cs typeface="Times" panose="02020603050405020304" pitchFamily="18" charset="0"/>
              </a:rPr>
              <a:t>For PDCCH CSS (except Type-3) link level enhancements, support only PDCCH repetition for NTN.</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GB" altLang="ja-JP" sz="900">
                <a:solidFill>
                  <a:schemeClr val="tx1"/>
                </a:solidFill>
                <a:effectLst/>
                <a:latin typeface="Times" panose="02020603050405020304" pitchFamily="18" charset="0"/>
                <a:ea typeface="Batang" panose="02030600000101010101" pitchFamily="18" charset="-127"/>
                <a:cs typeface="Times" panose="02020603050405020304" pitchFamily="18" charset="0"/>
              </a:rPr>
              <a:t>FFS: intra-slot and/or inter-slot</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lvl="0" hangingPunct="0">
              <a:spcAft>
                <a:spcPts val="900"/>
              </a:spcAft>
            </a:pPr>
            <a:endParaRPr lang="ja-JP" altLang="ja-JP"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コンテンツ プレースホルダー 9">
            <a:extLst>
              <a:ext uri="{FF2B5EF4-FFF2-40B4-BE49-F238E27FC236}">
                <a16:creationId xmlns:a16="http://schemas.microsoft.com/office/drawing/2014/main" id="{28648E51-F17B-3C8E-868E-26EE80A56AE3}"/>
              </a:ext>
            </a:extLst>
          </p:cNvPr>
          <p:cNvSpPr>
            <a:spLocks noGrp="1"/>
          </p:cNvSpPr>
          <p:nvPr>
            <p:ph idx="1"/>
          </p:nvPr>
        </p:nvSpPr>
        <p:spPr>
          <a:xfrm>
            <a:off x="215900" y="4675906"/>
            <a:ext cx="11760200" cy="1818947"/>
          </a:xfrm>
        </p:spPr>
        <p:txBody>
          <a:bodyPr/>
          <a:lstStyle/>
          <a:p>
            <a:pPr marL="353450" marR="0" lvl="0" indent="-353450" algn="l" defTabSz="914400" rtl="0" eaLnBrk="0" fontAlgn="base" latinLnBrk="0" hangingPunct="0">
              <a:lnSpc>
                <a:spcPct val="100000"/>
              </a:lnSpc>
              <a:spcBef>
                <a:spcPct val="20000"/>
              </a:spcBef>
              <a:spcAft>
                <a:spcPct val="0"/>
              </a:spcAft>
              <a:buClr>
                <a:srgbClr val="CC0033"/>
              </a:buClr>
              <a:buSzTx/>
              <a:buFont typeface="Wingdings" pitchFamily="2" charset="2"/>
              <a:buChar char="n"/>
              <a:tabLst/>
              <a:defRPr/>
            </a:pPr>
            <a:r>
              <a:rPr kumimoji="1" lang="en-US" altLang="ja-JP" sz="1900" b="0" i="0" u="sng" strike="noStrike" kern="0" cap="none" spc="0" normalizeH="0" baseline="0" noProof="0">
                <a:ln>
                  <a:noFill/>
                </a:ln>
                <a:solidFill>
                  <a:srgbClr val="000000"/>
                </a:solidFill>
                <a:effectLst/>
                <a:uLnTx/>
                <a:uFillTx/>
                <a:latin typeface="Calibri" panose="020F0502020204030204" pitchFamily="34" charset="0"/>
                <a:ea typeface="メイリオ"/>
                <a:cs typeface="Segoe UI" panose="020B0502040204020203" pitchFamily="34" charset="0"/>
              </a:rPr>
              <a:t>RAN1 discussion status</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900" b="0" i="0" u="none" strike="noStrike" kern="0" cap="none" spc="0" normalizeH="0" baseline="0" noProof="0">
                <a:ln>
                  <a:noFill/>
                </a:ln>
                <a:solidFill>
                  <a:srgbClr val="000000"/>
                </a:solidFill>
                <a:effectLst/>
                <a:uLnTx/>
                <a:uFillTx/>
                <a:latin typeface="Calibri" panose="020F0502020204030204" pitchFamily="34" charset="0"/>
                <a:ea typeface="メイリオ"/>
                <a:cs typeface="Segoe UI" panose="020B0502040204020203" pitchFamily="34" charset="0"/>
              </a:rPr>
              <a:t>PDCCH, Msg4 PDSCH, and SIB1/SIB19 PDSCH were evaluated</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900" b="0" i="0" u="none" strike="noStrike" kern="0" cap="none" spc="0" normalizeH="0" baseline="0" noProof="0">
                <a:ln>
                  <a:noFill/>
                </a:ln>
                <a:solidFill>
                  <a:srgbClr val="000000"/>
                </a:solidFill>
                <a:effectLst/>
                <a:uLnTx/>
                <a:uFillTx/>
                <a:latin typeface="Calibri" panose="020F0502020204030204" pitchFamily="34" charset="0"/>
                <a:ea typeface="メイリオ"/>
                <a:cs typeface="Segoe UI" panose="020B0502040204020203" pitchFamily="34" charset="0"/>
              </a:rPr>
              <a:t>PDCCH for all CSS types except type 3, Msg4 PDSCH, and SIB1 PDSCH were agreed as R19 enhancement targets</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900" b="0" i="0" u="none" strike="noStrike" kern="0" cap="none" spc="0" normalizeH="0" baseline="0" noProof="0">
                <a:ln>
                  <a:noFill/>
                </a:ln>
                <a:solidFill>
                  <a:srgbClr val="000000"/>
                </a:solidFill>
                <a:effectLst/>
                <a:uLnTx/>
                <a:uFillTx/>
                <a:latin typeface="Calibri" panose="020F0502020204030204" pitchFamily="34" charset="0"/>
                <a:ea typeface="メイリオ"/>
                <a:cs typeface="Segoe UI" panose="020B0502040204020203" pitchFamily="34" charset="0"/>
              </a:rPr>
              <a:t>SIB19 PDSCH was discussed but there is no clear agreement so far</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900" i="0" u="none" strike="noStrike" kern="0" cap="none" spc="0" normalizeH="0" baseline="0" noProof="0">
                <a:ln>
                  <a:noFill/>
                </a:ln>
                <a:solidFill>
                  <a:srgbClr val="000000"/>
                </a:solidFill>
                <a:effectLst/>
                <a:uLnTx/>
                <a:uFillTx/>
                <a:latin typeface="Calibri" panose="020F0502020204030204" pitchFamily="34" charset="0"/>
                <a:ea typeface="メイリオ"/>
                <a:cs typeface="Segoe UI" panose="020B0502040204020203" pitchFamily="34" charset="0"/>
              </a:rPr>
              <a:t>For </a:t>
            </a:r>
            <a:r>
              <a:rPr kumimoji="1" lang="en-US" altLang="ja-JP" sz="1900" b="1" i="0" u="none" strike="noStrike" kern="0" cap="none" spc="0" normalizeH="0" baseline="0" noProof="0">
                <a:ln>
                  <a:noFill/>
                </a:ln>
                <a:solidFill>
                  <a:srgbClr val="000000"/>
                </a:solidFill>
                <a:effectLst/>
                <a:uLnTx/>
                <a:uFillTx/>
                <a:latin typeface="Calibri" panose="020F0502020204030204" pitchFamily="34" charset="0"/>
                <a:ea typeface="メイリオ"/>
                <a:cs typeface="Segoe UI" panose="020B0502040204020203" pitchFamily="34" charset="0"/>
              </a:rPr>
              <a:t>PDCCH for CSS type 3 and USS</a:t>
            </a:r>
            <a:r>
              <a:rPr kumimoji="1" lang="en-US" altLang="ja-JP" sz="1900" i="0" u="none" strike="noStrike" kern="0" cap="none" spc="0" normalizeH="0" baseline="0" noProof="0">
                <a:ln>
                  <a:noFill/>
                </a:ln>
                <a:solidFill>
                  <a:srgbClr val="000000"/>
                </a:solidFill>
                <a:effectLst/>
                <a:uLnTx/>
                <a:uFillTx/>
                <a:latin typeface="Calibri" panose="020F0502020204030204" pitchFamily="34" charset="0"/>
                <a:ea typeface="メイリオ"/>
                <a:cs typeface="Segoe UI" panose="020B0502040204020203" pitchFamily="34" charset="0"/>
              </a:rPr>
              <a:t>, no common understanding on whether the current spec is sufficient or not</a:t>
            </a:r>
          </a:p>
        </p:txBody>
      </p:sp>
    </p:spTree>
    <p:extLst>
      <p:ext uri="{BB962C8B-B14F-4D97-AF65-F5344CB8AC3E}">
        <p14:creationId xmlns:p14="http://schemas.microsoft.com/office/powerpoint/2010/main" val="1367117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85E616-9075-CE75-50DF-0615D11C4A6A}"/>
              </a:ext>
            </a:extLst>
          </p:cNvPr>
          <p:cNvSpPr>
            <a:spLocks noGrp="1"/>
          </p:cNvSpPr>
          <p:nvPr>
            <p:ph type="title"/>
          </p:nvPr>
        </p:nvSpPr>
        <p:spPr/>
        <p:txBody>
          <a:bodyPr/>
          <a:lstStyle/>
          <a:p>
            <a:r>
              <a:rPr kumimoji="1" lang="en-US" altLang="ja-JP"/>
              <a:t>DL coverage enhancement – link level enhancement</a:t>
            </a:r>
            <a:endParaRPr kumimoji="1" lang="ja-JP" altLang="en-US"/>
          </a:p>
        </p:txBody>
      </p:sp>
      <p:sp>
        <p:nvSpPr>
          <p:cNvPr id="3" name="コンテンツ プレースホルダー 2">
            <a:extLst>
              <a:ext uri="{FF2B5EF4-FFF2-40B4-BE49-F238E27FC236}">
                <a16:creationId xmlns:a16="http://schemas.microsoft.com/office/drawing/2014/main" id="{EC6F11AF-1E67-FB92-6115-CABBD38E634E}"/>
              </a:ext>
            </a:extLst>
          </p:cNvPr>
          <p:cNvSpPr>
            <a:spLocks noGrp="1"/>
          </p:cNvSpPr>
          <p:nvPr>
            <p:ph idx="1"/>
          </p:nvPr>
        </p:nvSpPr>
        <p:spPr>
          <a:xfrm>
            <a:off x="215899" y="952504"/>
            <a:ext cx="11869263" cy="5641532"/>
          </a:xfrm>
        </p:spPr>
        <p:txBody>
          <a:bodyPr/>
          <a:lstStyle/>
          <a:p>
            <a:r>
              <a:rPr kumimoji="1" lang="en-US" altLang="ja-JP" u="sng"/>
              <a:t>Observation</a:t>
            </a:r>
          </a:p>
          <a:p>
            <a:pPr lvl="1"/>
            <a:r>
              <a:rPr lang="en-US" altLang="ja-JP"/>
              <a:t>Naturally, enhancements of PDCCH / Msg4 PDSCH / SIB1 PDSCH can be within R19 scope</a:t>
            </a:r>
          </a:p>
          <a:p>
            <a:pPr lvl="1"/>
            <a:r>
              <a:rPr lang="en-US" altLang="ja-JP"/>
              <a:t>For SIB19 PDSCH, although we believe that enhancement is necessary, it seems to be difficult to agree to introduce some enhancement</a:t>
            </a:r>
          </a:p>
          <a:p>
            <a:pPr lvl="1"/>
            <a:r>
              <a:rPr lang="en-US" altLang="ja-JP"/>
              <a:t>For </a:t>
            </a:r>
            <a:r>
              <a:rPr lang="en-US" altLang="ja-JP" b="1"/>
              <a:t>PDCCH for CSS type 3 and USS</a:t>
            </a:r>
            <a:r>
              <a:rPr lang="en-US" altLang="ja-JP"/>
              <a:t>, although R17 M-TRP PDCCH repetition is applicable to NTN scenario with S-TRP, it seems that spec modification could be necessary for the following aspects:</a:t>
            </a:r>
          </a:p>
          <a:p>
            <a:pPr lvl="2"/>
            <a:r>
              <a:rPr lang="en-US" altLang="ja-JP"/>
              <a:t>UE capability. FG 23-2-1 is defined without differentiation between M-TRP and S-TRP, which may imply NTN UE must support both to send this FG as “support”</a:t>
            </a:r>
          </a:p>
          <a:p>
            <a:pPr lvl="2"/>
            <a:endParaRPr lang="en-US" altLang="ja-JP"/>
          </a:p>
          <a:p>
            <a:pPr lvl="2"/>
            <a:endParaRPr lang="en-US" altLang="ja-JP"/>
          </a:p>
          <a:p>
            <a:pPr lvl="2"/>
            <a:endParaRPr lang="en-US" altLang="ja-JP"/>
          </a:p>
          <a:p>
            <a:pPr lvl="2"/>
            <a:endParaRPr lang="en-US" altLang="ja-JP"/>
          </a:p>
          <a:p>
            <a:pPr lvl="2"/>
            <a:r>
              <a:rPr lang="en-US" altLang="ja-JP"/>
              <a:t>Blind decoding burden.</a:t>
            </a:r>
          </a:p>
          <a:p>
            <a:pPr lvl="3"/>
            <a:r>
              <a:rPr lang="en-US" altLang="ja-JP"/>
              <a:t>The following two decoding behavior is assumed for M-TRP scenario since link status could be different e.g., due to blocking, and thus respective decoding is basically sufficient</a:t>
            </a:r>
          </a:p>
          <a:p>
            <a:pPr lvl="4"/>
            <a:r>
              <a:rPr kumimoji="1" lang="en-US" altLang="ja-JP"/>
              <a:t>A: Two blind decoding (Decode of the first PDCCH + Decode of the second PDCCH)</a:t>
            </a:r>
          </a:p>
          <a:p>
            <a:pPr lvl="4"/>
            <a:r>
              <a:rPr kumimoji="1" lang="en-US" altLang="ja-JP"/>
              <a:t>B: Three blind decoding (Decode of the first PDCCH + Decode of the second PDCCH + Decode of a soft-combined PDCCH)</a:t>
            </a:r>
          </a:p>
          <a:p>
            <a:pPr lvl="3"/>
            <a:r>
              <a:rPr lang="en-US" altLang="ja-JP"/>
              <a:t>I</a:t>
            </a:r>
            <a:r>
              <a:rPr kumimoji="1" lang="en-US" altLang="ja-JP"/>
              <a:t>n R19 NTN scenario = S-TRP scenario, the issue is link budget and thus a single decoding with soft-combining will be enough. The above two decoding behavior may be excessive and undesirable from UE perspective</a:t>
            </a:r>
          </a:p>
        </p:txBody>
      </p:sp>
      <p:graphicFrame>
        <p:nvGraphicFramePr>
          <p:cNvPr id="5" name="表 4">
            <a:extLst>
              <a:ext uri="{FF2B5EF4-FFF2-40B4-BE49-F238E27FC236}">
                <a16:creationId xmlns:a16="http://schemas.microsoft.com/office/drawing/2014/main" id="{9926B615-BC50-0270-5696-59206C436719}"/>
              </a:ext>
            </a:extLst>
          </p:cNvPr>
          <p:cNvGraphicFramePr>
            <a:graphicFrameLocks noGrp="1"/>
          </p:cNvGraphicFramePr>
          <p:nvPr>
            <p:extLst>
              <p:ext uri="{D42A27DB-BD31-4B8C-83A1-F6EECF244321}">
                <p14:modId xmlns:p14="http://schemas.microsoft.com/office/powerpoint/2010/main" val="3527346630"/>
              </p:ext>
            </p:extLst>
          </p:nvPr>
        </p:nvGraphicFramePr>
        <p:xfrm>
          <a:off x="215900" y="3566683"/>
          <a:ext cx="11637623" cy="853440"/>
        </p:xfrm>
        <a:graphic>
          <a:graphicData uri="http://schemas.openxmlformats.org/drawingml/2006/table">
            <a:tbl>
              <a:tblPr firstRow="1" firstCol="1" bandRow="1"/>
              <a:tblGrid>
                <a:gridCol w="424490">
                  <a:extLst>
                    <a:ext uri="{9D8B030D-6E8A-4147-A177-3AD203B41FA5}">
                      <a16:colId xmlns:a16="http://schemas.microsoft.com/office/drawing/2014/main" val="1967623794"/>
                    </a:ext>
                  </a:extLst>
                </a:gridCol>
                <a:gridCol w="485133">
                  <a:extLst>
                    <a:ext uri="{9D8B030D-6E8A-4147-A177-3AD203B41FA5}">
                      <a16:colId xmlns:a16="http://schemas.microsoft.com/office/drawing/2014/main" val="1499256530"/>
                    </a:ext>
                  </a:extLst>
                </a:gridCol>
                <a:gridCol w="3312000">
                  <a:extLst>
                    <a:ext uri="{9D8B030D-6E8A-4147-A177-3AD203B41FA5}">
                      <a16:colId xmlns:a16="http://schemas.microsoft.com/office/drawing/2014/main" val="1592828495"/>
                    </a:ext>
                  </a:extLst>
                </a:gridCol>
                <a:gridCol w="1116000">
                  <a:extLst>
                    <a:ext uri="{9D8B030D-6E8A-4147-A177-3AD203B41FA5}">
                      <a16:colId xmlns:a16="http://schemas.microsoft.com/office/drawing/2014/main" val="3696832806"/>
                    </a:ext>
                  </a:extLst>
                </a:gridCol>
                <a:gridCol w="576000">
                  <a:extLst>
                    <a:ext uri="{9D8B030D-6E8A-4147-A177-3AD203B41FA5}">
                      <a16:colId xmlns:a16="http://schemas.microsoft.com/office/drawing/2014/main" val="2780596946"/>
                    </a:ext>
                  </a:extLst>
                </a:gridCol>
                <a:gridCol w="5148000">
                  <a:extLst>
                    <a:ext uri="{9D8B030D-6E8A-4147-A177-3AD203B41FA5}">
                      <a16:colId xmlns:a16="http://schemas.microsoft.com/office/drawing/2014/main" val="192238021"/>
                    </a:ext>
                  </a:extLst>
                </a:gridCol>
                <a:gridCol w="576000">
                  <a:extLst>
                    <a:ext uri="{9D8B030D-6E8A-4147-A177-3AD203B41FA5}">
                      <a16:colId xmlns:a16="http://schemas.microsoft.com/office/drawing/2014/main" val="2901125275"/>
                    </a:ext>
                  </a:extLst>
                </a:gridCol>
              </a:tblGrid>
              <a:tr h="215386">
                <a:tc>
                  <a:txBody>
                    <a:bodyPr/>
                    <a:lstStyle/>
                    <a:p>
                      <a:pPr hangingPunct="0"/>
                      <a:r>
                        <a:rPr lang="en-GB" sz="800">
                          <a:effectLst/>
                          <a:latin typeface="Arial" panose="020B0604020202020204" pitchFamily="34" charset="0"/>
                          <a:ea typeface="Times New Roman" panose="02020603050405020304" pitchFamily="18" charset="0"/>
                          <a:cs typeface="Arial" panose="020B0604020202020204" pitchFamily="34" charset="0"/>
                        </a:rPr>
                        <a:t>23-2-1</a:t>
                      </a:r>
                      <a:endParaRPr lang="ja-JP" sz="800">
                        <a:effectLst/>
                        <a:latin typeface="Arial" panose="020B0604020202020204" pitchFamily="34" charset="0"/>
                        <a:ea typeface="Times New Roman" panose="02020603050405020304" pitchFamily="18" charset="0"/>
                        <a:cs typeface="Times New Roman" panose="02020603050405020304" pitchFamily="18" charset="0"/>
                      </a:endParaRPr>
                    </a:p>
                  </a:txBody>
                  <a:tcPr marL="4142" marR="4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r>
                        <a:rPr lang="en-GB" sz="800">
                          <a:effectLst/>
                          <a:latin typeface="Arial" panose="020B0604020202020204" pitchFamily="34" charset="0"/>
                          <a:ea typeface="SimSun" panose="02010600030101010101" pitchFamily="2" charset="-122"/>
                          <a:cs typeface="Arial" panose="020B0604020202020204" pitchFamily="34" charset="0"/>
                        </a:rPr>
                        <a:t>PDCCH repetition</a:t>
                      </a:r>
                      <a:endParaRPr lang="ja-JP" sz="800">
                        <a:effectLst/>
                        <a:latin typeface="Arial" panose="020B0604020202020204" pitchFamily="34" charset="0"/>
                        <a:ea typeface="Times New Roman" panose="02020603050405020304" pitchFamily="18" charset="0"/>
                        <a:cs typeface="Times New Roman" panose="02020603050405020304" pitchFamily="18" charset="0"/>
                      </a:endParaRPr>
                    </a:p>
                  </a:txBody>
                  <a:tcPr marL="4142" marR="4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1. Support of intra-slot PDCCH repetition based on two linked SS sets associated with corresponding CORESETs including PDCCH repetition for Type 3 CSS</a:t>
                      </a:r>
                      <a:endParaRPr lang="ja-JP" sz="800">
                        <a:effectLst/>
                        <a:latin typeface="Arial" panose="020B0604020202020204" pitchFamily="34" charset="0"/>
                        <a:ea typeface="Times New Roman" panose="02020603050405020304" pitchFamily="18" charset="0"/>
                        <a:cs typeface="Times New Roman" panose="02020603050405020304" pitchFamily="18" charset="0"/>
                      </a:endParaRPr>
                    </a:p>
                    <a:p>
                      <a:pPr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2. Required number of BDs for the two PDCCH candidates</a:t>
                      </a:r>
                      <a:endParaRPr lang="ja-JP" sz="800">
                        <a:effectLst/>
                        <a:latin typeface="Arial" panose="020B0604020202020204" pitchFamily="34" charset="0"/>
                        <a:ea typeface="Times New Roman" panose="02020603050405020304" pitchFamily="18" charset="0"/>
                        <a:cs typeface="Times New Roman" panose="02020603050405020304" pitchFamily="18" charset="0"/>
                      </a:endParaRPr>
                    </a:p>
                    <a:p>
                      <a:pPr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3. Support max number of overlaps when one of the linked PDCCH candidates uses the same set of CCEs as an individual (unlinked) PDCCH candidate per scheduled component carrier per slot</a:t>
                      </a:r>
                      <a:endParaRPr lang="ja-JP" sz="800">
                        <a:effectLst/>
                        <a:latin typeface="Arial" panose="020B0604020202020204" pitchFamily="34" charset="0"/>
                        <a:ea typeface="Times New Roman" panose="02020603050405020304" pitchFamily="18" charset="0"/>
                        <a:cs typeface="Times New Roman" panose="02020603050405020304" pitchFamily="18" charset="0"/>
                      </a:endParaRPr>
                    </a:p>
                  </a:txBody>
                  <a:tcPr marL="4142" marR="4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r>
                        <a:rPr lang="en-GB" sz="800" i="1">
                          <a:effectLst/>
                          <a:latin typeface="Arial" panose="020B0604020202020204" pitchFamily="34" charset="0"/>
                          <a:ea typeface="Times New Roman" panose="02020603050405020304" pitchFamily="18" charset="0"/>
                          <a:cs typeface="Arial" panose="020B0604020202020204" pitchFamily="34" charset="0"/>
                        </a:rPr>
                        <a:t>mTRP-PDCCH-Repetition-r17</a:t>
                      </a:r>
                      <a:endParaRPr lang="ja-JP" sz="800">
                        <a:effectLst/>
                        <a:latin typeface="Arial" panose="020B0604020202020204" pitchFamily="34" charset="0"/>
                        <a:ea typeface="Times New Roman" panose="02020603050405020304" pitchFamily="18" charset="0"/>
                        <a:cs typeface="Times New Roman" panose="02020603050405020304" pitchFamily="18" charset="0"/>
                      </a:endParaRPr>
                    </a:p>
                    <a:p>
                      <a:pPr hangingPunct="0"/>
                      <a:r>
                        <a:rPr lang="en-GB" sz="800" i="1">
                          <a:effectLst/>
                          <a:latin typeface="Arial" panose="020B0604020202020204" pitchFamily="34" charset="0"/>
                          <a:ea typeface="Times New Roman" panose="02020603050405020304" pitchFamily="18" charset="0"/>
                          <a:cs typeface="Arial" panose="020B0604020202020204" pitchFamily="34" charset="0"/>
                        </a:rPr>
                        <a:t>{</a:t>
                      </a:r>
                      <a:endParaRPr lang="ja-JP" sz="800">
                        <a:effectLst/>
                        <a:latin typeface="Arial" panose="020B0604020202020204" pitchFamily="34" charset="0"/>
                        <a:ea typeface="Times New Roman" panose="02020603050405020304" pitchFamily="18" charset="0"/>
                        <a:cs typeface="Times New Roman" panose="02020603050405020304" pitchFamily="18" charset="0"/>
                      </a:endParaRPr>
                    </a:p>
                    <a:p>
                      <a:pPr hangingPunct="0"/>
                      <a:r>
                        <a:rPr lang="en-GB" sz="800" i="1">
                          <a:effectLst/>
                          <a:latin typeface="Arial" panose="020B0604020202020204" pitchFamily="34" charset="0"/>
                          <a:ea typeface="Times New Roman" panose="02020603050405020304" pitchFamily="18" charset="0"/>
                          <a:cs typeface="Arial" panose="020B0604020202020204" pitchFamily="34" charset="0"/>
                        </a:rPr>
                        <a:t>numBD-twoPDCCH-r17,</a:t>
                      </a:r>
                      <a:endParaRPr lang="ja-JP" sz="800">
                        <a:effectLst/>
                        <a:latin typeface="Arial" panose="020B0604020202020204" pitchFamily="34" charset="0"/>
                        <a:ea typeface="Times New Roman" panose="02020603050405020304" pitchFamily="18" charset="0"/>
                        <a:cs typeface="Times New Roman" panose="02020603050405020304" pitchFamily="18" charset="0"/>
                      </a:endParaRPr>
                    </a:p>
                    <a:p>
                      <a:pPr hangingPunct="0"/>
                      <a:r>
                        <a:rPr lang="en-GB" sz="800" i="1">
                          <a:effectLst/>
                          <a:latin typeface="Arial" panose="020B0604020202020204" pitchFamily="34" charset="0"/>
                          <a:ea typeface="Times New Roman" panose="02020603050405020304" pitchFamily="18" charset="0"/>
                          <a:cs typeface="Arial" panose="020B0604020202020204" pitchFamily="34" charset="0"/>
                        </a:rPr>
                        <a:t>maxNumOverlaps-r17,</a:t>
                      </a:r>
                      <a:endParaRPr lang="ja-JP" sz="800">
                        <a:effectLst/>
                        <a:latin typeface="Arial" panose="020B0604020202020204" pitchFamily="34" charset="0"/>
                        <a:ea typeface="Times New Roman" panose="02020603050405020304" pitchFamily="18" charset="0"/>
                        <a:cs typeface="Times New Roman" panose="02020603050405020304" pitchFamily="18" charset="0"/>
                      </a:endParaRPr>
                    </a:p>
                    <a:p>
                      <a:pPr hangingPunct="0"/>
                      <a:r>
                        <a:rPr lang="en-GB" sz="800" i="1">
                          <a:effectLst/>
                          <a:latin typeface="Arial" panose="020B0604020202020204" pitchFamily="34" charset="0"/>
                          <a:ea typeface="Times New Roman" panose="02020603050405020304" pitchFamily="18" charset="0"/>
                          <a:cs typeface="Arial" panose="020B0604020202020204" pitchFamily="34" charset="0"/>
                        </a:rPr>
                        <a:t>}</a:t>
                      </a:r>
                      <a:endParaRPr lang="ja-JP" sz="800">
                        <a:effectLst/>
                        <a:latin typeface="Arial" panose="020B0604020202020204" pitchFamily="34" charset="0"/>
                        <a:ea typeface="Times New Roman" panose="02020603050405020304" pitchFamily="18" charset="0"/>
                        <a:cs typeface="Times New Roman" panose="02020603050405020304" pitchFamily="18" charset="0"/>
                      </a:endParaRPr>
                    </a:p>
                  </a:txBody>
                  <a:tcPr marL="4142" marR="4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r>
                        <a:rPr lang="en-GB" sz="800" i="1">
                          <a:effectLst/>
                          <a:latin typeface="Arial" panose="020B0604020202020204" pitchFamily="34" charset="0"/>
                          <a:ea typeface="Times New Roman" panose="02020603050405020304" pitchFamily="18" charset="0"/>
                          <a:cs typeface="Arial" panose="020B0604020202020204" pitchFamily="34" charset="0"/>
                        </a:rPr>
                        <a:t>FeatureSetDownlink-v1700</a:t>
                      </a:r>
                      <a:endParaRPr lang="ja-JP" sz="800">
                        <a:effectLst/>
                        <a:latin typeface="Arial" panose="020B0604020202020204" pitchFamily="34" charset="0"/>
                        <a:ea typeface="Times New Roman" panose="02020603050405020304" pitchFamily="18" charset="0"/>
                        <a:cs typeface="Times New Roman" panose="02020603050405020304" pitchFamily="18" charset="0"/>
                      </a:endParaRPr>
                    </a:p>
                  </a:txBody>
                  <a:tcPr marL="4142" marR="4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r>
                        <a:rPr lang="en-GB" sz="800">
                          <a:effectLst/>
                          <a:latin typeface="Arial" panose="020B0604020202020204" pitchFamily="34" charset="0"/>
                          <a:ea typeface="Times New Roman" panose="02020603050405020304" pitchFamily="18" charset="0"/>
                          <a:cs typeface="Arial" panose="020B0604020202020204" pitchFamily="34" charset="0"/>
                        </a:rPr>
                        <a:t>Component 2 candidate values: 2 or 3</a:t>
                      </a:r>
                      <a:endParaRPr lang="ja-JP" sz="800">
                        <a:effectLst/>
                        <a:latin typeface="Arial" panose="020B0604020202020204" pitchFamily="34" charset="0"/>
                        <a:ea typeface="Times New Roman" panose="02020603050405020304" pitchFamily="18" charset="0"/>
                        <a:cs typeface="Times New Roman" panose="02020603050405020304" pitchFamily="18" charset="0"/>
                      </a:endParaRPr>
                    </a:p>
                    <a:p>
                      <a:pPr hangingPunct="0"/>
                      <a:r>
                        <a:rPr lang="en-GB" sz="800">
                          <a:effectLst/>
                          <a:latin typeface="Arial" panose="020B0604020202020204" pitchFamily="34" charset="0"/>
                          <a:ea typeface="Times New Roman" panose="02020603050405020304" pitchFamily="18" charset="0"/>
                          <a:cs typeface="Arial" panose="020B0604020202020204" pitchFamily="34" charset="0"/>
                        </a:rPr>
                        <a:t>Component 3 candidate values: {1,2,3, 5, 10, 20, 40}</a:t>
                      </a:r>
                      <a:endParaRPr lang="ja-JP" sz="800">
                        <a:effectLst/>
                        <a:latin typeface="Arial" panose="020B0604020202020204" pitchFamily="34" charset="0"/>
                        <a:ea typeface="Times New Roman" panose="02020603050405020304" pitchFamily="18" charset="0"/>
                        <a:cs typeface="Times New Roman" panose="02020603050405020304" pitchFamily="18" charset="0"/>
                      </a:endParaRPr>
                    </a:p>
                    <a:p>
                      <a:pPr marL="468630" indent="-468630" hangingPunct="0"/>
                      <a:r>
                        <a:rPr lang="en-US" sz="800">
                          <a:effectLst/>
                          <a:latin typeface="Arial" panose="020B0604020202020204" pitchFamily="34" charset="0"/>
                          <a:ea typeface="Times New Roman" panose="02020603050405020304" pitchFamily="18" charset="0"/>
                          <a:cs typeface="Times New Roman" panose="02020603050405020304" pitchFamily="18" charset="0"/>
                        </a:rPr>
                        <a:t> </a:t>
                      </a:r>
                      <a:r>
                        <a:rPr kumimoji="1" lang="en-GB" sz="800" kern="12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NOTE 1:	UE supports PDCCH repetition for the following (basic) PDCCH monitoring capability: For type 1 CSS with dedicated RRC configuration, type 3 CSS, and UE-SS, the monitoring occasion is within the first 3 OFDM symbols of a slot.</a:t>
                      </a:r>
                      <a:endParaRPr kumimoji="1" lang="ja-JP" altLang="en-US" sz="800" kern="12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468630" indent="-468630"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 NOTE 2:	for component 3, each unique pair of overlaps is counted as one.</a:t>
                      </a:r>
                      <a:endParaRPr lang="ja-JP" sz="800">
                        <a:effectLst/>
                        <a:latin typeface="Arial" panose="020B0604020202020204" pitchFamily="34" charset="0"/>
                        <a:ea typeface="Times New Roman" panose="02020603050405020304" pitchFamily="18" charset="0"/>
                        <a:cs typeface="Times New Roman" panose="02020603050405020304" pitchFamily="18" charset="0"/>
                      </a:endParaRPr>
                    </a:p>
                    <a:p>
                      <a:pPr marL="468630" indent="-468630"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 NOTE 3:	This FG does not include supporting Two QCL-TypeD in time-domain overlapping CORESETs in FR2.</a:t>
                      </a:r>
                      <a:endParaRPr lang="ja-JP" sz="800">
                        <a:effectLst/>
                        <a:latin typeface="Arial" panose="020B0604020202020204" pitchFamily="34" charset="0"/>
                        <a:ea typeface="Times New Roman" panose="02020603050405020304" pitchFamily="18" charset="0"/>
                        <a:cs typeface="Times New Roman" panose="02020603050405020304" pitchFamily="18" charset="0"/>
                      </a:endParaRPr>
                    </a:p>
                  </a:txBody>
                  <a:tcPr marL="4142" marR="4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r>
                        <a:rPr lang="en-GB" sz="800">
                          <a:effectLst/>
                          <a:latin typeface="Arial" panose="020B0604020202020204" pitchFamily="34" charset="0"/>
                          <a:ea typeface="Times New Roman" panose="02020603050405020304" pitchFamily="18" charset="0"/>
                          <a:cs typeface="Arial" panose="020B0604020202020204" pitchFamily="34" charset="0"/>
                        </a:rPr>
                        <a:t>Optional with capability signalling</a:t>
                      </a:r>
                      <a:endParaRPr lang="ja-JP" sz="800">
                        <a:effectLst/>
                        <a:latin typeface="Arial" panose="020B0604020202020204" pitchFamily="34" charset="0"/>
                        <a:ea typeface="Times New Roman" panose="02020603050405020304" pitchFamily="18" charset="0"/>
                        <a:cs typeface="Times New Roman" panose="02020603050405020304" pitchFamily="18" charset="0"/>
                      </a:endParaRPr>
                    </a:p>
                  </a:txBody>
                  <a:tcPr marL="4142" marR="4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33473338"/>
                  </a:ext>
                </a:extLst>
              </a:tr>
            </a:tbl>
          </a:graphicData>
        </a:graphic>
      </p:graphicFrame>
    </p:spTree>
    <p:extLst>
      <p:ext uri="{BB962C8B-B14F-4D97-AF65-F5344CB8AC3E}">
        <p14:creationId xmlns:p14="http://schemas.microsoft.com/office/powerpoint/2010/main" val="18388711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C0AD74B-8CAC-7F1D-6A4B-B688FED006F9}"/>
              </a:ext>
            </a:extLst>
          </p:cNvPr>
          <p:cNvSpPr>
            <a:spLocks noGrp="1"/>
          </p:cNvSpPr>
          <p:nvPr>
            <p:ph type="title"/>
          </p:nvPr>
        </p:nvSpPr>
        <p:spPr/>
        <p:txBody>
          <a:bodyPr/>
          <a:lstStyle/>
          <a:p>
            <a:r>
              <a:rPr kumimoji="1" lang="en-US" altLang="ja-JP"/>
              <a:t>DL coverage enhancement – link level enhancement</a:t>
            </a:r>
            <a:endParaRPr kumimoji="1" lang="ja-JP" altLang="en-US"/>
          </a:p>
        </p:txBody>
      </p:sp>
      <p:sp>
        <p:nvSpPr>
          <p:cNvPr id="3" name="コンテンツ プレースホルダー 2">
            <a:extLst>
              <a:ext uri="{FF2B5EF4-FFF2-40B4-BE49-F238E27FC236}">
                <a16:creationId xmlns:a16="http://schemas.microsoft.com/office/drawing/2014/main" id="{0E7CDAA9-BABC-DE04-14E4-6D41E00173E1}"/>
              </a:ext>
            </a:extLst>
          </p:cNvPr>
          <p:cNvSpPr>
            <a:spLocks noGrp="1"/>
          </p:cNvSpPr>
          <p:nvPr>
            <p:ph idx="1"/>
          </p:nvPr>
        </p:nvSpPr>
        <p:spPr>
          <a:xfrm>
            <a:off x="215900" y="952504"/>
            <a:ext cx="11760200" cy="2723810"/>
          </a:xfrm>
        </p:spPr>
        <p:txBody>
          <a:bodyPr/>
          <a:lstStyle/>
          <a:p>
            <a:r>
              <a:rPr kumimoji="1" lang="en-US" altLang="ja-JP" u="sng"/>
              <a:t>Proposal</a:t>
            </a:r>
          </a:p>
          <a:p>
            <a:pPr lvl="1"/>
            <a:r>
              <a:rPr kumimoji="1" lang="en-US" altLang="ja-JP"/>
              <a:t>R19 N</a:t>
            </a:r>
            <a:r>
              <a:rPr lang="en-US" altLang="ja-JP"/>
              <a:t>R NTN WI scope includes DL coverage enhancement of the following channels for link level</a:t>
            </a:r>
          </a:p>
          <a:p>
            <a:pPr lvl="2"/>
            <a:r>
              <a:rPr lang="en-US" altLang="ja-JP"/>
              <a:t>PDCCH of CSS types except for type 3, </a:t>
            </a:r>
            <a:r>
              <a:rPr kumimoji="1" lang="en-US" altLang="ja-JP"/>
              <a:t>Ms</a:t>
            </a:r>
            <a:r>
              <a:rPr lang="en-US" altLang="ja-JP"/>
              <a:t>g4 PDSCH, </a:t>
            </a:r>
            <a:r>
              <a:rPr kumimoji="1" lang="en-US" altLang="ja-JP"/>
              <a:t>SIB1 PDSCH</a:t>
            </a:r>
          </a:p>
          <a:p>
            <a:pPr lvl="1"/>
            <a:r>
              <a:rPr lang="en-US" altLang="ja-JP"/>
              <a:t>Discussion on PDCCH of CSS type 3 and USS is within R19 NR NTN WI scope</a:t>
            </a:r>
          </a:p>
          <a:p>
            <a:pPr lvl="2"/>
            <a:r>
              <a:rPr kumimoji="1" lang="en-US" altLang="ja-JP"/>
              <a:t>RAN plenary to consider the following two options to update the WID text</a:t>
            </a:r>
          </a:p>
          <a:p>
            <a:pPr lvl="3"/>
            <a:r>
              <a:rPr lang="en-US" altLang="ja-JP"/>
              <a:t>Option 1: keep the existing main bullet and the existing third sub-bullet of DL coverage enhancement, and add the above three channels to be specified</a:t>
            </a:r>
          </a:p>
          <a:p>
            <a:pPr lvl="3"/>
            <a:r>
              <a:rPr kumimoji="1" lang="en-US" altLang="ja-JP"/>
              <a:t>Option 2: remove “study </a:t>
            </a:r>
            <a:r>
              <a:rPr lang="en-US" altLang="ja-JP"/>
              <a:t>and specify if beneficial” “study and if needed specify solutions” from the WID text for DL coverage enhancement, while add a note not to preclude further discussion on PDCCH of CSS type 3 and USS</a:t>
            </a:r>
            <a:endParaRPr kumimoji="1" lang="ja-JP" altLang="en-US"/>
          </a:p>
        </p:txBody>
      </p:sp>
      <p:sp>
        <p:nvSpPr>
          <p:cNvPr id="4" name="正方形/長方形 3">
            <a:extLst>
              <a:ext uri="{FF2B5EF4-FFF2-40B4-BE49-F238E27FC236}">
                <a16:creationId xmlns:a16="http://schemas.microsoft.com/office/drawing/2014/main" id="{DC7D97D8-58FF-7552-FE4D-FD70A915EFD5}"/>
              </a:ext>
            </a:extLst>
          </p:cNvPr>
          <p:cNvSpPr/>
          <p:nvPr/>
        </p:nvSpPr>
        <p:spPr>
          <a:xfrm>
            <a:off x="121920" y="3991513"/>
            <a:ext cx="5791200" cy="272381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lvl="0" indent="-342900" hangingPunct="0">
              <a:spcAft>
                <a:spcPts val="0"/>
              </a:spcAft>
              <a:buFont typeface="+mj-lt"/>
              <a:buAutoNum type="arabicPeriod"/>
            </a:pPr>
            <a:r>
              <a:rPr lang="en-US" altLang="ja-JP" sz="1000">
                <a:solidFill>
                  <a:schemeClr val="tx1"/>
                </a:solidFill>
                <a:effectLst/>
                <a:latin typeface="Times New Roman" panose="02020603050405020304" pitchFamily="18" charset="0"/>
                <a:ea typeface="Calibri" panose="020F0502020204030204" pitchFamily="34" charset="0"/>
              </a:rPr>
              <a:t>Study and specify if beneficial downlink coverage enhancements targeting support for additional reference satellite payload parameters covering both GSO and NGSO constellations operating in FR1-NTN or FR2-NTN [RAN1, RAN2, RAN4]</a:t>
            </a:r>
          </a:p>
          <a:p>
            <a:pPr lvl="0" algn="ctr" hangingPunct="0">
              <a:spcAft>
                <a:spcPts val="0"/>
              </a:spcAft>
            </a:pPr>
            <a:r>
              <a:rPr lang="en-GB" altLang="ja-JP" sz="1000" b="1">
                <a:solidFill>
                  <a:schemeClr val="tx1"/>
                </a:solidFill>
                <a:effectLst/>
                <a:highlight>
                  <a:srgbClr val="C0C0C0"/>
                </a:highlight>
                <a:latin typeface="Times New Roman" panose="02020603050405020304" pitchFamily="18" charset="0"/>
                <a:ea typeface="Batang" panose="02030600000101010101" pitchFamily="18" charset="-127"/>
              </a:rPr>
              <a:t>&lt;Unchanged parts omitted&gt;</a:t>
            </a:r>
            <a:endParaRPr lang="ja-JP" altLang="ja-JP" sz="1000">
              <a:solidFill>
                <a:schemeClr val="tx1"/>
              </a:solidFill>
              <a:effectLst/>
              <a:highlight>
                <a:srgbClr val="C0C0C0"/>
              </a:highlight>
              <a:latin typeface="Times New Roman" panose="02020603050405020304" pitchFamily="18" charset="0"/>
              <a:ea typeface="SimSun" panose="02010600030101010101" pitchFamily="2" charset="-122"/>
            </a:endParaRPr>
          </a:p>
          <a:p>
            <a:pPr marL="540000" lvl="0" indent="-342900" algn="just">
              <a:buFont typeface="Symbol" panose="05050102010706020507" pitchFamily="18" charset="2"/>
              <a:buChar char=""/>
            </a:pPr>
            <a:r>
              <a:rPr lang="en-US" altLang="ja-JP" sz="10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Study and if needed specify solutions, including link level enhancements for FR1-NTN (e.g. for PDCCH, PDSCH) and/or system level enhancements for FR1-NTN and/or FR2-NTN, allowing dynamic and flexible power sharing between satellite beams or different satellite beam patterns/size (i.e. wide or narrow) across the satellite footprint.</a:t>
            </a:r>
            <a:endParaRPr lang="ja-JP" altLang="ja-JP" sz="10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buFont typeface="Courier New" panose="02070309020205020404" pitchFamily="49" charset="0"/>
              <a:buChar char="o"/>
            </a:pPr>
            <a:r>
              <a:rPr lang="en-US" altLang="ja-JP" sz="1000" strike="sngStrike">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rPr>
              <a:t>RAN1 to report at the latest by RAN#106 with the list of targeted physical channels/signals for link level enhancements (if any), and with the targeted system-level enhancements (if any)</a:t>
            </a:r>
            <a:endParaRPr lang="ja-JP" altLang="ja-JP" sz="1000" strike="sngStrike">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buFont typeface="Courier New" panose="02070309020205020404" pitchFamily="49" charset="0"/>
              <a:buChar char="o"/>
            </a:pPr>
            <a:r>
              <a:rPr lang="en-US" altLang="ja-JP" sz="1000" strike="sngStrike">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rPr>
              <a:t>RAN1 should report on impact to backward compatibility, if any, for potential extension of the SSB periodicity at the latest by RAN#106, in conjunction with the targeted system-level enhancements.</a:t>
            </a:r>
          </a:p>
          <a:p>
            <a:pPr marL="742950" lvl="1" indent="-285750" algn="just">
              <a:buFont typeface="Courier New" panose="02070309020205020404" pitchFamily="49" charset="0"/>
              <a:buChar char="o"/>
            </a:pPr>
            <a:r>
              <a:rPr lang="en-US" altLang="ja-JP" sz="1000">
                <a:solidFill>
                  <a:schemeClr val="accent1"/>
                </a:solidFill>
                <a:latin typeface="Calibri" panose="020F0502020204030204" pitchFamily="34" charset="0"/>
                <a:ea typeface="Calibri" panose="020F0502020204030204" pitchFamily="34" charset="0"/>
                <a:cs typeface="Times New Roman" panose="02020603050405020304" pitchFamily="18" charset="0"/>
              </a:rPr>
              <a:t>Specify repetitions of PDCCH of CSS types except for type 3, Msg4 PDSCH, and SIB1 PDSCH</a:t>
            </a:r>
          </a:p>
          <a:p>
            <a:pPr indent="-152323" algn="ctr"/>
            <a:r>
              <a:rPr lang="en-GB" altLang="ja-JP" sz="1000" b="1">
                <a:solidFill>
                  <a:schemeClr val="tx1"/>
                </a:solidFill>
                <a:effectLst/>
                <a:highlight>
                  <a:srgbClr val="C0C0C0"/>
                </a:highlight>
                <a:latin typeface="Times New Roman" panose="02020603050405020304" pitchFamily="18" charset="0"/>
                <a:ea typeface="Batang" panose="02030600000101010101" pitchFamily="18" charset="-127"/>
              </a:rPr>
              <a:t>&lt;Unchanged parts omitted&gt;</a:t>
            </a:r>
            <a:endParaRPr lang="ja-JP" altLang="ja-JP" sz="1000">
              <a:solidFill>
                <a:schemeClr val="tx1"/>
              </a:solidFill>
              <a:effectLst/>
              <a:highlight>
                <a:srgbClr val="C0C0C0"/>
              </a:highlight>
              <a:latin typeface="Times New Roman" panose="02020603050405020304" pitchFamily="18" charset="0"/>
              <a:ea typeface="SimSun" panose="02010600030101010101" pitchFamily="2" charset="-122"/>
            </a:endParaRPr>
          </a:p>
        </p:txBody>
      </p:sp>
      <p:sp>
        <p:nvSpPr>
          <p:cNvPr id="5" name="正方形/長方形 4">
            <a:extLst>
              <a:ext uri="{FF2B5EF4-FFF2-40B4-BE49-F238E27FC236}">
                <a16:creationId xmlns:a16="http://schemas.microsoft.com/office/drawing/2014/main" id="{A7E8DC0F-21AC-4C3C-6D5F-4BD8C95CFAD8}"/>
              </a:ext>
            </a:extLst>
          </p:cNvPr>
          <p:cNvSpPr/>
          <p:nvPr/>
        </p:nvSpPr>
        <p:spPr>
          <a:xfrm>
            <a:off x="5913118" y="3991513"/>
            <a:ext cx="5791200" cy="272381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lvl="0" indent="-342900" hangingPunct="0">
              <a:spcAft>
                <a:spcPts val="0"/>
              </a:spcAft>
              <a:buFont typeface="+mj-lt"/>
              <a:buAutoNum type="arabicPeriod"/>
            </a:pPr>
            <a:r>
              <a:rPr lang="en-US" altLang="ja-JP" sz="1000">
                <a:solidFill>
                  <a:schemeClr val="tx1"/>
                </a:solidFill>
                <a:effectLst/>
                <a:latin typeface="Times New Roman" panose="02020603050405020304" pitchFamily="18" charset="0"/>
                <a:ea typeface="Calibri" panose="020F0502020204030204" pitchFamily="34" charset="0"/>
              </a:rPr>
              <a:t> </a:t>
            </a:r>
            <a:r>
              <a:rPr lang="en-US" altLang="ja-JP" sz="1000" strike="sngStrike">
                <a:solidFill>
                  <a:schemeClr val="accent1"/>
                </a:solidFill>
                <a:effectLst/>
                <a:latin typeface="Times New Roman" panose="02020603050405020304" pitchFamily="18" charset="0"/>
                <a:ea typeface="Calibri" panose="020F0502020204030204" pitchFamily="34" charset="0"/>
              </a:rPr>
              <a:t>Study and </a:t>
            </a:r>
            <a:r>
              <a:rPr lang="en-US" altLang="ja-JP" sz="1000">
                <a:solidFill>
                  <a:schemeClr val="tx1"/>
                </a:solidFill>
                <a:effectLst/>
                <a:latin typeface="Times New Roman" panose="02020603050405020304" pitchFamily="18" charset="0"/>
                <a:ea typeface="Calibri" panose="020F0502020204030204" pitchFamily="34" charset="0"/>
              </a:rPr>
              <a:t>specify </a:t>
            </a:r>
            <a:r>
              <a:rPr lang="en-US" altLang="ja-JP" sz="1000" strike="sngStrike">
                <a:solidFill>
                  <a:schemeClr val="accent1"/>
                </a:solidFill>
                <a:effectLst/>
                <a:latin typeface="Times New Roman" panose="02020603050405020304" pitchFamily="18" charset="0"/>
                <a:ea typeface="Calibri" panose="020F0502020204030204" pitchFamily="34" charset="0"/>
              </a:rPr>
              <a:t>if beneficial </a:t>
            </a:r>
            <a:r>
              <a:rPr lang="en-US" altLang="ja-JP" sz="1000">
                <a:solidFill>
                  <a:schemeClr val="tx1"/>
                </a:solidFill>
                <a:effectLst/>
                <a:latin typeface="Times New Roman" panose="02020603050405020304" pitchFamily="18" charset="0"/>
                <a:ea typeface="Calibri" panose="020F0502020204030204" pitchFamily="34" charset="0"/>
              </a:rPr>
              <a:t>downlink coverage enhancements targeting support for additional reference satellite payload parameters covering both GSO and NGSO constellations operating in FR1-NTN or FR2-NTN [RAN1, RAN2, RAN4]</a:t>
            </a:r>
          </a:p>
          <a:p>
            <a:pPr lvl="0" algn="ctr" hangingPunct="0">
              <a:spcAft>
                <a:spcPts val="0"/>
              </a:spcAft>
            </a:pPr>
            <a:r>
              <a:rPr lang="en-GB" altLang="ja-JP" sz="1000" b="1">
                <a:solidFill>
                  <a:schemeClr val="tx1"/>
                </a:solidFill>
                <a:effectLst/>
                <a:highlight>
                  <a:srgbClr val="C0C0C0"/>
                </a:highlight>
                <a:latin typeface="Times New Roman" panose="02020603050405020304" pitchFamily="18" charset="0"/>
                <a:ea typeface="Batang" panose="02030600000101010101" pitchFamily="18" charset="-127"/>
              </a:rPr>
              <a:t>&lt;Unchanged parts omitted&gt;</a:t>
            </a:r>
            <a:endParaRPr lang="ja-JP" altLang="ja-JP" sz="1000">
              <a:solidFill>
                <a:schemeClr val="tx1"/>
              </a:solidFill>
              <a:effectLst/>
              <a:highlight>
                <a:srgbClr val="C0C0C0"/>
              </a:highlight>
              <a:latin typeface="Times New Roman" panose="02020603050405020304" pitchFamily="18" charset="0"/>
              <a:ea typeface="SimSun" panose="02010600030101010101" pitchFamily="2" charset="-122"/>
            </a:endParaRPr>
          </a:p>
          <a:p>
            <a:pPr marL="540000" lvl="0" indent="-342900" algn="just">
              <a:buFont typeface="Symbol" panose="05050102010706020507" pitchFamily="18" charset="2"/>
              <a:buChar char=""/>
            </a:pPr>
            <a:r>
              <a:rPr lang="en-US" altLang="ja-JP" sz="10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altLang="ja-JP" sz="1000" strike="sngStrike">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rPr>
              <a:t>Study and if needed </a:t>
            </a:r>
            <a:r>
              <a:rPr lang="en-US" altLang="ja-JP" sz="10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specify </a:t>
            </a:r>
            <a:r>
              <a:rPr lang="en-US" altLang="ja-JP" sz="1000">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rPr>
              <a:t>the following </a:t>
            </a:r>
            <a:r>
              <a:rPr lang="en-US" altLang="ja-JP" sz="10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solutions, including link level enhancements for FR1-NTN (e.g. for PDCCH, PDSCH) and/or system level enhancements for FR1-NTN and/or FR2-NTN, allowing dynamic and flexible power sharing between satellite beams or different satellite beam patterns/size (i.e. wide or narrow) across the satellite footprint.</a:t>
            </a:r>
            <a:endParaRPr lang="ja-JP" altLang="ja-JP" sz="10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buFont typeface="Courier New" panose="02070309020205020404" pitchFamily="49" charset="0"/>
              <a:buChar char="o"/>
            </a:pPr>
            <a:r>
              <a:rPr lang="en-US" altLang="ja-JP" sz="1000" strike="sngStrike">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rPr>
              <a:t>RAN1 to report at the latest by RAN#106 with the list of targeted physical channels/signals for link level enhancements (if any), and with the targeted system-level enhancements (if any)</a:t>
            </a:r>
            <a:endParaRPr lang="ja-JP" altLang="ja-JP" sz="1000" strike="sngStrike">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buFont typeface="Courier New" panose="02070309020205020404" pitchFamily="49" charset="0"/>
              <a:buChar char="o"/>
            </a:pPr>
            <a:r>
              <a:rPr lang="en-US" altLang="ja-JP" sz="1000" strike="sngStrike">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rPr>
              <a:t>RAN1 should report on impact to backward compatibility, if any, for potential extension of the SSB periodicity at the latest by RAN#106, in conjunction with the targeted system-level enhancements.</a:t>
            </a:r>
          </a:p>
          <a:p>
            <a:pPr marL="742950" lvl="1" indent="-285750" algn="just">
              <a:buFont typeface="Courier New" panose="02070309020205020404" pitchFamily="49" charset="0"/>
              <a:buChar char="o"/>
            </a:pPr>
            <a:r>
              <a:rPr lang="en-US" altLang="ja-JP" sz="1000">
                <a:solidFill>
                  <a:schemeClr val="accent1"/>
                </a:solidFill>
                <a:latin typeface="Calibri" panose="020F0502020204030204" pitchFamily="34" charset="0"/>
                <a:ea typeface="Calibri" panose="020F0502020204030204" pitchFamily="34" charset="0"/>
                <a:cs typeface="Times New Roman" panose="02020603050405020304" pitchFamily="18" charset="0"/>
              </a:rPr>
              <a:t>Specify repetitions of PDCCH of CSS types except for type 3, Msg4 PDSCH, and SIB1 PDSCH</a:t>
            </a:r>
          </a:p>
          <a:p>
            <a:pPr marL="1352477" lvl="2" indent="-285750" algn="just">
              <a:buFont typeface="Calibri" panose="020F0502020204030204" pitchFamily="34" charset="0"/>
              <a:buChar char="-"/>
            </a:pPr>
            <a:r>
              <a:rPr lang="en-US" altLang="ja-JP" sz="1000">
                <a:solidFill>
                  <a:schemeClr val="accent1"/>
                </a:solidFill>
                <a:latin typeface="Calibri" panose="020F0502020204030204" pitchFamily="34" charset="0"/>
                <a:ea typeface="Calibri" panose="020F0502020204030204" pitchFamily="34" charset="0"/>
                <a:cs typeface="Times New Roman" panose="02020603050405020304" pitchFamily="18" charset="0"/>
              </a:rPr>
              <a:t>Note: It is not precluded to study, and specify if necessary, enhancments of PDCCH for CSS type 3 and USS</a:t>
            </a:r>
          </a:p>
          <a:p>
            <a:pPr indent="-152323" algn="ctr"/>
            <a:r>
              <a:rPr lang="en-GB" altLang="ja-JP" sz="1000" b="1">
                <a:solidFill>
                  <a:schemeClr val="tx1"/>
                </a:solidFill>
                <a:effectLst/>
                <a:highlight>
                  <a:srgbClr val="C0C0C0"/>
                </a:highlight>
                <a:latin typeface="Times New Roman" panose="02020603050405020304" pitchFamily="18" charset="0"/>
                <a:ea typeface="Batang" panose="02030600000101010101" pitchFamily="18" charset="-127"/>
              </a:rPr>
              <a:t>&lt;Unchanged parts omitted&gt;</a:t>
            </a:r>
            <a:endParaRPr lang="ja-JP" altLang="ja-JP" sz="1000">
              <a:solidFill>
                <a:schemeClr val="tx1"/>
              </a:solidFill>
              <a:effectLst/>
              <a:highlight>
                <a:srgbClr val="C0C0C0"/>
              </a:highlight>
              <a:latin typeface="Times New Roman" panose="02020603050405020304" pitchFamily="18" charset="0"/>
              <a:ea typeface="SimSun" panose="02010600030101010101" pitchFamily="2" charset="-122"/>
            </a:endParaRPr>
          </a:p>
        </p:txBody>
      </p:sp>
      <p:sp>
        <p:nvSpPr>
          <p:cNvPr id="6" name="テキスト ボックス 5">
            <a:extLst>
              <a:ext uri="{FF2B5EF4-FFF2-40B4-BE49-F238E27FC236}">
                <a16:creationId xmlns:a16="http://schemas.microsoft.com/office/drawing/2014/main" id="{DF46F80D-ED45-BFBC-2CAA-AE2FF504C3EE}"/>
              </a:ext>
            </a:extLst>
          </p:cNvPr>
          <p:cNvSpPr txBox="1"/>
          <p:nvPr/>
        </p:nvSpPr>
        <p:spPr>
          <a:xfrm>
            <a:off x="121920" y="3720373"/>
            <a:ext cx="728982" cy="276999"/>
          </a:xfrm>
          <a:prstGeom prst="rect">
            <a:avLst/>
          </a:prstGeom>
          <a:noFill/>
        </p:spPr>
        <p:txBody>
          <a:bodyPr wrap="none" rtlCol="0">
            <a:spAutoFit/>
          </a:bodyPr>
          <a:lstStyle/>
          <a:p>
            <a:r>
              <a:rPr kumimoji="1" lang="en-US" altLang="ja-JP" sz="1200">
                <a:latin typeface="+mn-lt"/>
                <a:ea typeface="+mn-ea"/>
              </a:rPr>
              <a:t>Option 1</a:t>
            </a:r>
            <a:endParaRPr kumimoji="1" lang="ja-JP" altLang="en-US" sz="1200" dirty="0">
              <a:latin typeface="+mn-lt"/>
              <a:ea typeface="+mn-ea"/>
            </a:endParaRPr>
          </a:p>
        </p:txBody>
      </p:sp>
      <p:sp>
        <p:nvSpPr>
          <p:cNvPr id="7" name="テキスト ボックス 6">
            <a:extLst>
              <a:ext uri="{FF2B5EF4-FFF2-40B4-BE49-F238E27FC236}">
                <a16:creationId xmlns:a16="http://schemas.microsoft.com/office/drawing/2014/main" id="{4EBE188E-7F05-4415-C118-167F264C26AF}"/>
              </a:ext>
            </a:extLst>
          </p:cNvPr>
          <p:cNvSpPr txBox="1"/>
          <p:nvPr/>
        </p:nvSpPr>
        <p:spPr>
          <a:xfrm>
            <a:off x="5914391" y="3714514"/>
            <a:ext cx="728982" cy="276999"/>
          </a:xfrm>
          <a:prstGeom prst="rect">
            <a:avLst/>
          </a:prstGeom>
          <a:noFill/>
        </p:spPr>
        <p:txBody>
          <a:bodyPr wrap="none" rtlCol="0">
            <a:spAutoFit/>
          </a:bodyPr>
          <a:lstStyle/>
          <a:p>
            <a:r>
              <a:rPr kumimoji="1" lang="en-US" altLang="ja-JP" sz="1200">
                <a:latin typeface="+mn-lt"/>
                <a:ea typeface="+mn-ea"/>
              </a:rPr>
              <a:t>Option 2</a:t>
            </a:r>
            <a:endParaRPr kumimoji="1" lang="ja-JP" altLang="en-US" sz="1200" dirty="0">
              <a:latin typeface="+mn-lt"/>
              <a:ea typeface="+mn-ea"/>
            </a:endParaRPr>
          </a:p>
        </p:txBody>
      </p:sp>
    </p:spTree>
    <p:extLst>
      <p:ext uri="{BB962C8B-B14F-4D97-AF65-F5344CB8AC3E}">
        <p14:creationId xmlns:p14="http://schemas.microsoft.com/office/powerpoint/2010/main" val="23897465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9599C37-63AE-4E0F-7A43-A5A28192ED0B}"/>
              </a:ext>
            </a:extLst>
          </p:cNvPr>
          <p:cNvSpPr>
            <a:spLocks noGrp="1"/>
          </p:cNvSpPr>
          <p:nvPr>
            <p:ph type="title"/>
          </p:nvPr>
        </p:nvSpPr>
        <p:spPr/>
        <p:txBody>
          <a:bodyPr/>
          <a:lstStyle/>
          <a:p>
            <a:r>
              <a:rPr kumimoji="1" lang="en-US" altLang="ja-JP"/>
              <a:t>DL coverage enhancement – system level enhancement</a:t>
            </a:r>
            <a:endParaRPr kumimoji="1" lang="ja-JP" altLang="en-US"/>
          </a:p>
        </p:txBody>
      </p:sp>
      <p:sp>
        <p:nvSpPr>
          <p:cNvPr id="3" name="コンテンツ プレースホルダー 2">
            <a:extLst>
              <a:ext uri="{FF2B5EF4-FFF2-40B4-BE49-F238E27FC236}">
                <a16:creationId xmlns:a16="http://schemas.microsoft.com/office/drawing/2014/main" id="{28DDE973-AE96-75BC-64F5-6AE1DACE479C}"/>
              </a:ext>
            </a:extLst>
          </p:cNvPr>
          <p:cNvSpPr>
            <a:spLocks noGrp="1"/>
          </p:cNvSpPr>
          <p:nvPr>
            <p:ph idx="1"/>
          </p:nvPr>
        </p:nvSpPr>
        <p:spPr>
          <a:xfrm>
            <a:off x="215900" y="3807946"/>
            <a:ext cx="11760200" cy="3050054"/>
          </a:xfrm>
        </p:spPr>
        <p:txBody>
          <a:bodyPr/>
          <a:lstStyle/>
          <a:p>
            <a:r>
              <a:rPr lang="en-US" altLang="ja-JP" u="sng" kern="0">
                <a:solidFill>
                  <a:srgbClr val="000000"/>
                </a:solidFill>
                <a:ea typeface="メイリオ"/>
              </a:rPr>
              <a:t>RAN1 discussion status</a:t>
            </a:r>
          </a:p>
          <a:p>
            <a:pPr lvl="1"/>
            <a:r>
              <a:rPr lang="en-US" altLang="ja-JP" kern="0"/>
              <a:t>SSB periodicity extension up to 160 ms was agreed, though larger value is controversial</a:t>
            </a:r>
          </a:p>
          <a:p>
            <a:pPr lvl="1"/>
            <a:r>
              <a:rPr lang="en-US" altLang="ja-JP" kern="0"/>
              <a:t>Wider beam footprints for SSB and narrower beam footprints for PRACH and subsequent channels was discussed but there has been no consensus so far</a:t>
            </a:r>
          </a:p>
          <a:p>
            <a:r>
              <a:rPr lang="en-US" altLang="ja-JP" u="sng"/>
              <a:t>Proposal</a:t>
            </a:r>
          </a:p>
          <a:p>
            <a:pPr lvl="1"/>
            <a:r>
              <a:rPr kumimoji="1" lang="en-US" altLang="ja-JP"/>
              <a:t>Specify SSB periodicity up to 160 ms</a:t>
            </a:r>
          </a:p>
          <a:p>
            <a:pPr lvl="2"/>
            <a:r>
              <a:rPr lang="en-US" altLang="ja-JP"/>
              <a:t>Periodicy beyond 160 ms is precluded</a:t>
            </a:r>
          </a:p>
          <a:p>
            <a:pPr lvl="1"/>
            <a:r>
              <a:rPr kumimoji="1" lang="en-US" altLang="ja-JP"/>
              <a:t>Not include “</a:t>
            </a:r>
            <a:r>
              <a:rPr lang="en-US" altLang="ja-JP" kern="0"/>
              <a:t>Wider beam footprints for SSB and narrower beam footprints for PRACH and subsequent channels</a:t>
            </a:r>
            <a:r>
              <a:rPr kumimoji="1" lang="en-US" altLang="ja-JP"/>
              <a:t>” within R19 NR NTN WI scope</a:t>
            </a:r>
            <a:endParaRPr kumimoji="1" lang="ja-JP" altLang="en-US"/>
          </a:p>
        </p:txBody>
      </p:sp>
      <p:sp>
        <p:nvSpPr>
          <p:cNvPr id="4" name="正方形/長方形 3">
            <a:extLst>
              <a:ext uri="{FF2B5EF4-FFF2-40B4-BE49-F238E27FC236}">
                <a16:creationId xmlns:a16="http://schemas.microsoft.com/office/drawing/2014/main" id="{1F5CF03D-8568-0860-65C9-52201A20F5B4}"/>
              </a:ext>
            </a:extLst>
          </p:cNvPr>
          <p:cNvSpPr/>
          <p:nvPr/>
        </p:nvSpPr>
        <p:spPr>
          <a:xfrm>
            <a:off x="121920" y="978329"/>
            <a:ext cx="11760200" cy="2745259"/>
          </a:xfrm>
          <a:prstGeom prst="rect">
            <a:avLst/>
          </a:prstGeom>
          <a:solidFill>
            <a:schemeClr val="bg1"/>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ja-JP" sz="900">
                <a:solidFill>
                  <a:schemeClr val="tx1"/>
                </a:solidFill>
                <a:effectLst/>
                <a:highlight>
                  <a:srgbClr val="00FF00"/>
                </a:highlight>
                <a:latin typeface="Times New Roman" panose="02020603050405020304" pitchFamily="18" charset="0"/>
                <a:ea typeface="Batang" panose="02030600000101010101" pitchFamily="18" charset="-127"/>
              </a:rPr>
              <a:t>Agreement</a:t>
            </a:r>
            <a:endParaRPr lang="ja-JP" altLang="ja-JP" sz="900">
              <a:solidFill>
                <a:schemeClr val="tx1"/>
              </a:solidFill>
              <a:effectLst/>
              <a:latin typeface="Times New Roman" panose="02020603050405020304" pitchFamily="18" charset="0"/>
              <a:ea typeface="ＭＳ ゴシック" panose="020B0609070205080204" pitchFamily="49" charset="-128"/>
            </a:endParaRPr>
          </a:p>
          <a:p>
            <a:r>
              <a:rPr lang="en-US" altLang="ja-JP" sz="900">
                <a:solidFill>
                  <a:schemeClr val="tx1"/>
                </a:solidFill>
                <a:effectLst/>
                <a:latin typeface="Times New Roman" panose="02020603050405020304" pitchFamily="18" charset="0"/>
                <a:ea typeface="Batang" panose="02030600000101010101" pitchFamily="18" charset="-127"/>
              </a:rPr>
              <a:t>As part of the NTN DL coverage enhancements at both system level and link level, RAN1 to consider:</a:t>
            </a:r>
            <a:endParaRPr lang="ja-JP" altLang="ja-JP" sz="900">
              <a:solidFill>
                <a:schemeClr val="tx1"/>
              </a:solidFill>
              <a:effectLst/>
              <a:latin typeface="Times New Roman" panose="02020603050405020304" pitchFamily="18" charset="0"/>
              <a:ea typeface="ＭＳ ゴシック" panose="020B0609070205080204" pitchFamily="49" charset="-128"/>
            </a:endParaRPr>
          </a:p>
          <a:p>
            <a:pPr marL="342900" lvl="0" indent="-342900">
              <a:buFont typeface="Symbol" panose="05050102010706020507" pitchFamily="18" charset="2"/>
              <a:buChar char=""/>
            </a:pPr>
            <a:r>
              <a:rPr lang="en-GB" altLang="ja-JP" sz="900">
                <a:solidFill>
                  <a:schemeClr val="tx1"/>
                </a:solidFill>
                <a:effectLst/>
                <a:latin typeface="Times New Roman" panose="02020603050405020304" pitchFamily="18" charset="0"/>
                <a:ea typeface="Batang" panose="02030600000101010101" pitchFamily="18" charset="-127"/>
              </a:rPr>
              <a:t>Extending the periodicity of the half frames with SS/PBCH blocks assumed by UE during initial access. </a:t>
            </a:r>
            <a:endParaRPr lang="ja-JP" altLang="ja-JP" sz="900">
              <a:solidFill>
                <a:schemeClr val="tx1"/>
              </a:solidFill>
              <a:effectLst/>
              <a:latin typeface="Times New Roman" panose="02020603050405020304" pitchFamily="18" charset="0"/>
              <a:ea typeface="ＭＳ ゴシック" panose="020B0609070205080204" pitchFamily="49" charset="-128"/>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rPr>
              <a:t>Default value[s] with extended periodicity assumed by NTN UE for initial access can be:</a:t>
            </a:r>
            <a:endParaRPr lang="ja-JP" altLang="ja-JP" sz="900">
              <a:solidFill>
                <a:schemeClr val="tx1"/>
              </a:solidFill>
              <a:effectLst/>
              <a:latin typeface="Times New Roman" panose="02020603050405020304" pitchFamily="18" charset="0"/>
              <a:ea typeface="ＭＳ ゴシック" panose="020B0609070205080204" pitchFamily="49" charset="-128"/>
            </a:endParaRPr>
          </a:p>
          <a:p>
            <a:pPr marL="1143000" lvl="2" indent="-228600">
              <a:buFont typeface="Times" panose="02020603050405020304" pitchFamily="18" charset="0"/>
              <a:buChar char="•"/>
            </a:pPr>
            <a:r>
              <a:rPr lang="en-GB" altLang="ja-JP" sz="900">
                <a:solidFill>
                  <a:schemeClr val="tx1"/>
                </a:solidFill>
                <a:effectLst/>
                <a:latin typeface="Times New Roman" panose="02020603050405020304" pitchFamily="18" charset="0"/>
                <a:ea typeface="Batang" panose="02030600000101010101" pitchFamily="18" charset="-127"/>
              </a:rPr>
              <a:t>One [or more] values from the list {40ms, 80 ms, 160 ms, 320ms, 640ms} </a:t>
            </a:r>
            <a:endParaRPr lang="ja-JP" altLang="ja-JP" sz="900">
              <a:solidFill>
                <a:schemeClr val="tx1"/>
              </a:solidFill>
              <a:effectLst/>
              <a:latin typeface="Times New Roman" panose="02020603050405020304" pitchFamily="18" charset="0"/>
              <a:ea typeface="Batang" panose="02030600000101010101" pitchFamily="18" charset="-127"/>
            </a:endParaRPr>
          </a:p>
          <a:p>
            <a:pPr marL="342900" lvl="0" indent="-342900">
              <a:buFont typeface="Symbol" panose="05050102010706020507" pitchFamily="18" charset="2"/>
              <a:buChar char=""/>
            </a:pPr>
            <a:r>
              <a:rPr lang="en-GB" altLang="ja-JP" sz="900">
                <a:solidFill>
                  <a:schemeClr val="tx1"/>
                </a:solidFill>
                <a:effectLst/>
                <a:latin typeface="Times New Roman" panose="02020603050405020304" pitchFamily="18" charset="0"/>
                <a:ea typeface="Batang" panose="02030600000101010101" pitchFamily="18" charset="-127"/>
              </a:rPr>
              <a:t>Potential enhancements for transmitting the DL common channels using a wider beam footprint, while DL/UL dedicated channels (incl. PRACH) may be transmitted using a narrower beam footprint</a:t>
            </a:r>
            <a:endParaRPr lang="ja-JP" altLang="ja-JP" sz="900">
              <a:solidFill>
                <a:schemeClr val="tx1"/>
              </a:solidFill>
              <a:effectLst/>
              <a:latin typeface="Times New Roman" panose="02020603050405020304" pitchFamily="18" charset="0"/>
              <a:ea typeface="ＭＳ ゴシック" panose="020B0609070205080204" pitchFamily="49" charset="-128"/>
            </a:endParaRPr>
          </a:p>
          <a:p>
            <a:pPr marL="342900" lvl="0" indent="-342900">
              <a:buFont typeface="Symbol" panose="05050102010706020507" pitchFamily="18" charset="2"/>
              <a:buChar char=""/>
            </a:pPr>
            <a:r>
              <a:rPr lang="en-GB" altLang="ja-JP" sz="900">
                <a:solidFill>
                  <a:schemeClr val="tx1"/>
                </a:solidFill>
                <a:effectLst/>
                <a:latin typeface="Times New Roman" panose="02020603050405020304" pitchFamily="18" charset="0"/>
                <a:ea typeface="Batang" panose="02030600000101010101" pitchFamily="18" charset="-127"/>
              </a:rPr>
              <a:t>Link-level enhancements for the following channels:</a:t>
            </a:r>
            <a:endParaRPr lang="ja-JP" altLang="ja-JP" sz="900">
              <a:solidFill>
                <a:schemeClr val="tx1"/>
              </a:solidFill>
              <a:effectLst/>
              <a:latin typeface="Times New Roman" panose="02020603050405020304" pitchFamily="18" charset="0"/>
              <a:ea typeface="ＭＳ ゴシック" panose="020B0609070205080204" pitchFamily="49" charset="-128"/>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rPr>
              <a:t>PDCCH </a:t>
            </a:r>
            <a:endParaRPr lang="ja-JP" altLang="ja-JP" sz="900">
              <a:solidFill>
                <a:schemeClr val="tx1"/>
              </a:solidFill>
              <a:effectLst/>
              <a:latin typeface="Times New Roman" panose="02020603050405020304" pitchFamily="18" charset="0"/>
              <a:ea typeface="ＭＳ ゴシック" panose="020B0609070205080204" pitchFamily="49" charset="-128"/>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rPr>
              <a:t>PDSCH with Msg 4 </a:t>
            </a:r>
            <a:endParaRPr lang="ja-JP" altLang="ja-JP" sz="900">
              <a:solidFill>
                <a:schemeClr val="tx1"/>
              </a:solidFill>
              <a:effectLst/>
              <a:latin typeface="Times New Roman" panose="02020603050405020304" pitchFamily="18" charset="0"/>
              <a:ea typeface="ＭＳ ゴシック" panose="020B0609070205080204" pitchFamily="49" charset="-128"/>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rPr>
              <a:t>PDSCH with SIB1/SIB19.</a:t>
            </a:r>
            <a:endParaRPr lang="ja-JP" altLang="ja-JP" sz="900">
              <a:solidFill>
                <a:schemeClr val="tx1"/>
              </a:solidFill>
              <a:effectLst/>
              <a:latin typeface="Times New Roman" panose="02020603050405020304" pitchFamily="18" charset="0"/>
              <a:ea typeface="ＭＳ ゴシック" panose="020B0609070205080204" pitchFamily="49" charset="-128"/>
            </a:endParaRPr>
          </a:p>
          <a:p>
            <a:pPr marL="1143000" lvl="2" indent="-228600">
              <a:buFont typeface="Times" panose="02020603050405020304" pitchFamily="18" charset="0"/>
              <a:buChar char="•"/>
            </a:pPr>
            <a:r>
              <a:rPr lang="en-GB" altLang="ja-JP" sz="900">
                <a:solidFill>
                  <a:schemeClr val="tx1"/>
                </a:solidFill>
                <a:effectLst/>
                <a:latin typeface="Times New Roman" panose="02020603050405020304" pitchFamily="18" charset="0"/>
                <a:ea typeface="Batang" panose="02030600000101010101" pitchFamily="18" charset="-127"/>
              </a:rPr>
              <a:t>Note: link-level enhancements for PDSCH with SIB1/SIB19 may be applicable to other SIBs, without additional specification impact.</a:t>
            </a:r>
            <a:endParaRPr lang="ja-JP" altLang="ja-JP" sz="900">
              <a:solidFill>
                <a:schemeClr val="tx1"/>
              </a:solidFill>
              <a:effectLst/>
              <a:latin typeface="Times New Roman" panose="02020603050405020304" pitchFamily="18" charset="0"/>
              <a:ea typeface="Batang" panose="02030600000101010101" pitchFamily="18" charset="-127"/>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rPr>
              <a:t>Note: the above does not imply that all the channels above will be enhanced, but all of them should be considered based on this agreement</a:t>
            </a:r>
            <a:endParaRPr lang="ja-JP" altLang="ja-JP" sz="900">
              <a:solidFill>
                <a:schemeClr val="tx1"/>
              </a:solidFill>
              <a:effectLst/>
              <a:latin typeface="Times New Roman" panose="02020603050405020304" pitchFamily="18" charset="0"/>
              <a:ea typeface="ＭＳ ゴシック" panose="020B0609070205080204" pitchFamily="49" charset="-128"/>
            </a:endParaRPr>
          </a:p>
          <a:p>
            <a:r>
              <a:rPr lang="en-GB" altLang="ja-JP" sz="900">
                <a:solidFill>
                  <a:schemeClr val="tx1"/>
                </a:solidFill>
                <a:effectLst/>
                <a:highlight>
                  <a:srgbClr val="00FF00"/>
                </a:highlight>
                <a:latin typeface="Times New Roman" panose="02020603050405020304" pitchFamily="18" charset="0"/>
                <a:ea typeface="Batang" panose="02030600000101010101" pitchFamily="18" charset="-127"/>
              </a:rPr>
              <a:t>Agreement</a:t>
            </a:r>
            <a:endParaRPr lang="ja-JP" altLang="ja-JP" sz="900">
              <a:solidFill>
                <a:schemeClr val="tx1"/>
              </a:solidFill>
              <a:effectLst/>
              <a:latin typeface="Times New Roman" panose="02020603050405020304" pitchFamily="18" charset="0"/>
              <a:ea typeface="ＭＳ ゴシック" panose="020B0609070205080204" pitchFamily="49" charset="-128"/>
            </a:endParaRPr>
          </a:p>
          <a:p>
            <a:r>
              <a:rPr lang="en-GB" altLang="ja-JP" sz="900">
                <a:solidFill>
                  <a:schemeClr val="tx1"/>
                </a:solidFill>
                <a:effectLst/>
                <a:latin typeface="Times New Roman" panose="02020603050405020304" pitchFamily="18" charset="0"/>
                <a:ea typeface="Batang" panose="02030600000101010101" pitchFamily="18" charset="-127"/>
              </a:rPr>
              <a:t>For NR NTN, support extended periodicity of the half frames with SS/PBCH blocks assumed by UE during initial access. </a:t>
            </a:r>
            <a:endParaRPr lang="ja-JP" altLang="ja-JP" sz="900">
              <a:solidFill>
                <a:schemeClr val="tx1"/>
              </a:solidFill>
              <a:effectLst/>
              <a:latin typeface="Times New Roman" panose="02020603050405020304" pitchFamily="18" charset="0"/>
              <a:ea typeface="ＭＳ ゴシック" panose="020B0609070205080204" pitchFamily="49" charset="-128"/>
            </a:endParaRPr>
          </a:p>
          <a:p>
            <a:pPr marL="342900" lvl="0" indent="-342900">
              <a:buFont typeface="Symbol" panose="05050102010706020507" pitchFamily="18" charset="2"/>
              <a:buChar char=""/>
            </a:pPr>
            <a:r>
              <a:rPr lang="en-GB" altLang="ja-JP" sz="900">
                <a:solidFill>
                  <a:schemeClr val="tx1"/>
                </a:solidFill>
                <a:effectLst/>
                <a:latin typeface="Times New Roman" panose="02020603050405020304" pitchFamily="18" charset="0"/>
                <a:ea typeface="Batang" panose="02030600000101010101" pitchFamily="18" charset="-127"/>
                <a:cs typeface="Symbol" panose="05050102010706020507" pitchFamily="18" charset="2"/>
              </a:rPr>
              <a:t>The maximum of the additional default value (apart from the existing 20ms value) is at least 160 ms.</a:t>
            </a:r>
            <a:endParaRPr lang="ja-JP" altLang="ja-JP" sz="900">
              <a:solidFill>
                <a:schemeClr val="tx1"/>
              </a:solidFill>
              <a:effectLst/>
              <a:latin typeface="Times New Roman" panose="02020603050405020304" pitchFamily="18" charset="0"/>
              <a:ea typeface="ＭＳ ゴシック" panose="020B0609070205080204" pitchFamily="49" charset="-128"/>
              <a:cs typeface="Symbol" panose="05050102010706020507" pitchFamily="18" charset="2"/>
            </a:endParaRPr>
          </a:p>
          <a:p>
            <a:pPr marL="742950" lvl="1" indent="-285750">
              <a:buFont typeface="Courier New" panose="02070309020205020404" pitchFamily="49" charset="0"/>
              <a:buChar char="o"/>
            </a:pPr>
            <a:r>
              <a:rPr lang="en-GB" altLang="ja-JP" sz="900">
                <a:solidFill>
                  <a:schemeClr val="tx1"/>
                </a:solidFill>
                <a:effectLst/>
                <a:latin typeface="Times New Roman" panose="02020603050405020304" pitchFamily="18" charset="0"/>
                <a:ea typeface="Batang" panose="02030600000101010101" pitchFamily="18" charset="-127"/>
              </a:rPr>
              <a:t>FFS: whether 320ms can be supported as the maximum of the additional default value instead of or in addition to 160ms</a:t>
            </a:r>
            <a:endParaRPr lang="en-US" altLang="ja-JP" sz="900">
              <a:solidFill>
                <a:schemeClr val="tx1"/>
              </a:solidFill>
              <a:latin typeface="Times New Roman" panose="02020603050405020304" pitchFamily="18" charset="0"/>
              <a:ea typeface="ＭＳ ゴシック" panose="020B0609070205080204" pitchFamily="49" charset="-128"/>
            </a:endParaRPr>
          </a:p>
          <a:p>
            <a:r>
              <a:rPr lang="en-GB" altLang="ja-JP" sz="900" b="1">
                <a:solidFill>
                  <a:schemeClr val="tx1"/>
                </a:solidFill>
                <a:effectLst/>
                <a:latin typeface="Times" panose="02020603050405020304" pitchFamily="18" charset="0"/>
                <a:ea typeface="Batang" panose="02030600000101010101" pitchFamily="18" charset="-127"/>
                <a:cs typeface="Times" panose="02020603050405020304" pitchFamily="18" charset="0"/>
              </a:rPr>
              <a:t>Observation</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r>
              <a:rPr lang="en-GB" altLang="ja-JP" sz="900">
                <a:solidFill>
                  <a:schemeClr val="tx1"/>
                </a:solidFill>
                <a:effectLst/>
                <a:latin typeface="Times" panose="02020603050405020304" pitchFamily="18" charset="0"/>
                <a:ea typeface="Batang" panose="02030600000101010101" pitchFamily="18" charset="-127"/>
                <a:cs typeface="Times" panose="02020603050405020304" pitchFamily="18" charset="0"/>
              </a:rPr>
              <a:t>Backward compatibility for legacy UEs (i.e. Rel-17 and Rel-18 UEs) assuming a default SSB periodicity of 20ms is not guaranteed when SS/PBCH blocks periodicity is larger than 20ms within the cell used for initial frequency scan.</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r>
              <a:rPr lang="en-GB" altLang="ja-JP" sz="900">
                <a:solidFill>
                  <a:schemeClr val="tx1"/>
                </a:solidFill>
                <a:effectLst/>
                <a:latin typeface="Times" panose="02020603050405020304" pitchFamily="18" charset="0"/>
                <a:ea typeface="Batang" panose="02030600000101010101" pitchFamily="18" charset="-127"/>
                <a:cs typeface="Times" panose="02020603050405020304" pitchFamily="18" charset="0"/>
              </a:rPr>
              <a:t>Legacy UEs (i.e. Rel-17 and Rel-18 UEs) are not expected to be able to camp on a cell with SS/PBCH blocks periodicity larger than 160 ms.</a:t>
            </a:r>
            <a:endParaRPr lang="ja-JP" altLang="ja-JP" sz="90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1077760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5499377\OUT\tmp\01_corp_brandlogo_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4432" y="2768927"/>
            <a:ext cx="6272773" cy="1368951"/>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NTT DOCOMO ロゴ」の画像検索結果"/>
          <p:cNvSpPr>
            <a:spLocks noChangeAspect="1" noChangeArrowheads="1"/>
          </p:cNvSpPr>
          <p:nvPr/>
        </p:nvSpPr>
        <p:spPr bwMode="auto">
          <a:xfrm>
            <a:off x="207433" y="-144461"/>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533"/>
          </a:p>
        </p:txBody>
      </p:sp>
      <p:sp>
        <p:nvSpPr>
          <p:cNvPr id="4" name="AutoShape 4" descr="「NTT DOCOMO ロゴ」の画像検索結果"/>
          <p:cNvSpPr>
            <a:spLocks noChangeAspect="1" noChangeArrowheads="1"/>
          </p:cNvSpPr>
          <p:nvPr/>
        </p:nvSpPr>
        <p:spPr bwMode="auto">
          <a:xfrm>
            <a:off x="410633" y="7940"/>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533"/>
          </a:p>
        </p:txBody>
      </p:sp>
    </p:spTree>
    <p:extLst>
      <p:ext uri="{BB962C8B-B14F-4D97-AF65-F5344CB8AC3E}">
        <p14:creationId xmlns:p14="http://schemas.microsoft.com/office/powerpoint/2010/main" val="3751383928"/>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cd154b3-7606-44e7-99cd-55da7c898a00" xsi:nil="true"/>
    <lcf76f155ced4ddcb4097134ff3c332f xmlns="11c27790-e69e-4dc9-b240-2619c6daab4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2DB48EE83D9310469D0C9D2B1A6D465F" ma:contentTypeVersion="14" ma:contentTypeDescription="新しいドキュメントを作成します。" ma:contentTypeScope="" ma:versionID="d52576fe248f4ed25dbed9991906ac46">
  <xsd:schema xmlns:xsd="http://www.w3.org/2001/XMLSchema" xmlns:xs="http://www.w3.org/2001/XMLSchema" xmlns:p="http://schemas.microsoft.com/office/2006/metadata/properties" xmlns:ns2="11c27790-e69e-4dc9-b240-2619c6daab48" xmlns:ns3="acd154b3-7606-44e7-99cd-55da7c898a00" targetNamespace="http://schemas.microsoft.com/office/2006/metadata/properties" ma:root="true" ma:fieldsID="245c5d8aa46522974c34a62487dd8b25" ns2:_="" ns3:_="">
    <xsd:import namespace="11c27790-e69e-4dc9-b240-2619c6daab48"/>
    <xsd:import namespace="acd154b3-7606-44e7-99cd-55da7c898a00"/>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c27790-e69e-4dc9-b240-2619c6daab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画像タグ" ma:readOnly="false" ma:fieldId="{5cf76f15-5ced-4ddc-b409-7134ff3c332f}" ma:taxonomyMulti="true" ma:sspId="58bcffe4-a5d5-46f5-b606-a4128d66b0d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d154b3-7606-44e7-99cd-55da7c898a0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8e9c655-e452-4a31-820c-7cb6f9563e1e}" ma:internalName="TaxCatchAll" ma:showField="CatchAllData" ma:web="acd154b3-7606-44e7-99cd-55da7c898a00">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F0EF07-DBFE-4F4D-9B06-352B6C7CE6FE}">
  <ds:schemaRefs>
    <ds:schemaRef ds:uri="http://purl.org/dc/terms/"/>
    <ds:schemaRef ds:uri="http://www.w3.org/XML/1998/namespace"/>
    <ds:schemaRef ds:uri="http://schemas.microsoft.com/office/infopath/2007/PartnerControls"/>
    <ds:schemaRef ds:uri="11c27790-e69e-4dc9-b240-2619c6daab48"/>
    <ds:schemaRef ds:uri="http://purl.org/dc/dcmitype/"/>
    <ds:schemaRef ds:uri="acd154b3-7606-44e7-99cd-55da7c898a00"/>
    <ds:schemaRef ds:uri="http://schemas.microsoft.com/office/2006/metadata/properties"/>
    <ds:schemaRef ds:uri="http://schemas.microsoft.com/office/2006/documentManagement/types"/>
    <ds:schemaRef ds:uri="http://purl.org/dc/elements/1.1/"/>
    <ds:schemaRef ds:uri="http://schemas.openxmlformats.org/package/2006/metadata/core-properties"/>
  </ds:schemaRefs>
</ds:datastoreItem>
</file>

<file path=customXml/itemProps2.xml><?xml version="1.0" encoding="utf-8"?>
<ds:datastoreItem xmlns:ds="http://schemas.openxmlformats.org/officeDocument/2006/customXml" ds:itemID="{A7D54F1F-3159-4515-831F-DC7FBFD90396}">
  <ds:schemaRefs>
    <ds:schemaRef ds:uri="11c27790-e69e-4dc9-b240-2619c6daab48"/>
    <ds:schemaRef ds:uri="acd154b3-7606-44e7-99cd-55da7c898a0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8653A72-B440-40ED-A54B-09711DB90410}">
  <ds:schemaRefs>
    <ds:schemaRef ds:uri="http://schemas.microsoft.com/sharepoint/v3/contenttype/forms"/>
  </ds:schemaRefs>
</ds:datastoreItem>
</file>

<file path=docMetadata/LabelInfo.xml><?xml version="1.0" encoding="utf-8"?>
<clbl:labelList xmlns:clbl="http://schemas.microsoft.com/office/2020/mipLabelMetadata">
  <clbl:label id="{f7b7771f-98a2-4ec9-8160-ee37e9359e20}" enabled="1" method="Privileged" siteId="{6786d483-f51b-44bd-b40a-6fe409a5265e}" contentBits="0" removed="0"/>
</clbl:labelList>
</file>

<file path=docProps/app.xml><?xml version="1.0" encoding="utf-8"?>
<Properties xmlns="http://schemas.openxmlformats.org/officeDocument/2006/extended-properties" xmlns:vt="http://schemas.openxmlformats.org/officeDocument/2006/docPropsVTypes">
  <Template/>
  <TotalTime>7129</TotalTime>
  <Words>2370</Words>
  <Application>Microsoft Office PowerPoint</Application>
  <PresentationFormat>ワイド画面</PresentationFormat>
  <Paragraphs>152</Paragraphs>
  <Slides>7</Slides>
  <Notes>0</Notes>
  <HiddenSlides>0</HiddenSlides>
  <MMClips>0</MMClips>
  <ScaleCrop>false</ScaleCrop>
  <HeadingPairs>
    <vt:vector size="6" baseType="variant">
      <vt:variant>
        <vt:lpstr>使用されているフォント</vt:lpstr>
      </vt:variant>
      <vt:variant>
        <vt:i4>10</vt:i4>
      </vt:variant>
      <vt:variant>
        <vt:lpstr>テーマ</vt:lpstr>
      </vt:variant>
      <vt:variant>
        <vt:i4>2</vt:i4>
      </vt:variant>
      <vt:variant>
        <vt:lpstr>スライド タイトル</vt:lpstr>
      </vt:variant>
      <vt:variant>
        <vt:i4>7</vt:i4>
      </vt:variant>
    </vt:vector>
  </HeadingPairs>
  <TitlesOfParts>
    <vt:vector size="19" baseType="lpstr">
      <vt:lpstr>Police système</vt:lpstr>
      <vt:lpstr>メイリオ</vt:lpstr>
      <vt:lpstr>Arial</vt:lpstr>
      <vt:lpstr>Calibri</vt:lpstr>
      <vt:lpstr>Courier New</vt:lpstr>
      <vt:lpstr>Segoe UI</vt:lpstr>
      <vt:lpstr>Symbol</vt:lpstr>
      <vt:lpstr>Times</vt:lpstr>
      <vt:lpstr>Times New Roman</vt:lpstr>
      <vt:lpstr>Wingdings</vt:lpstr>
      <vt:lpstr>Custom Design</vt:lpstr>
      <vt:lpstr>1_標準デザイン</vt:lpstr>
      <vt:lpstr>Discussion on NR NTN for Rel-19</vt:lpstr>
      <vt:lpstr>Overview</vt:lpstr>
      <vt:lpstr>DL coverage enhancement – link level enhancement</vt:lpstr>
      <vt:lpstr>DL coverage enhancement – link level enhancement</vt:lpstr>
      <vt:lpstr>DL coverage enhancement – link level enhancement</vt:lpstr>
      <vt:lpstr>DL coverage enhancement – system level enhancement</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Further enhancements on NR NTN</dc:title>
  <dc:creator>6758703</dc:creator>
  <cp:lastModifiedBy>Shohei Yoshioka (吉岡 翔平)</cp:lastModifiedBy>
  <cp:revision>33</cp:revision>
  <dcterms:created xsi:type="dcterms:W3CDTF">2008-05-20T02:15:22Z</dcterms:created>
  <dcterms:modified xsi:type="dcterms:W3CDTF">2024-12-02T04:35:30Z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0x0101002DB48EE83D9310469D0C9D2B1A6D465F</vt:lpwstr>
  </property>
  <property fmtid="{D5CDD505-2E9C-101B-9397-08002B2CF9AE}" pid="3" name="MSIP_Label_f7b7771f-98a2-4ec9-8160-ee37e9359e20_Enabled">
    <vt:lpwstr>true</vt:lpwstr>
  </property>
  <property fmtid="{D5CDD505-2E9C-101B-9397-08002B2CF9AE}" pid="4" name="MSIP_Label_f7b7771f-98a2-4ec9-8160-ee37e9359e20_SetDate">
    <vt:lpwstr>2023-09-01T01:34:36Z</vt:lpwstr>
  </property>
  <property fmtid="{D5CDD505-2E9C-101B-9397-08002B2CF9AE}" pid="5" name="MSIP_Label_f7b7771f-98a2-4ec9-8160-ee37e9359e20_Method">
    <vt:lpwstr>Privileged</vt:lpwstr>
  </property>
  <property fmtid="{D5CDD505-2E9C-101B-9397-08002B2CF9AE}" pid="6" name="MSIP_Label_f7b7771f-98a2-4ec9-8160-ee37e9359e20_Name">
    <vt:lpwstr>社外開示</vt:lpwstr>
  </property>
  <property fmtid="{D5CDD505-2E9C-101B-9397-08002B2CF9AE}" pid="7" name="MSIP_Label_f7b7771f-98a2-4ec9-8160-ee37e9359e20_SiteId">
    <vt:lpwstr>6786d483-f51b-44bd-b40a-6fe409a5265e</vt:lpwstr>
  </property>
  <property fmtid="{D5CDD505-2E9C-101B-9397-08002B2CF9AE}" pid="8" name="MSIP_Label_f7b7771f-98a2-4ec9-8160-ee37e9359e20_ActionId">
    <vt:lpwstr>f926c040-b224-4871-af02-105066c29c37</vt:lpwstr>
  </property>
  <property fmtid="{D5CDD505-2E9C-101B-9397-08002B2CF9AE}" pid="9" name="MSIP_Label_f7b7771f-98a2-4ec9-8160-ee37e9359e20_ContentBits">
    <vt:lpwstr>0</vt:lpwstr>
  </property>
  <property fmtid="{D5CDD505-2E9C-101B-9397-08002B2CF9AE}" pid="10" name="MediaServiceImageTags">
    <vt:lpwstr/>
  </property>
</Properties>
</file>