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11"/>
  </p:notesMasterIdLst>
  <p:handoutMasterIdLst>
    <p:handoutMasterId r:id="rId12"/>
  </p:handoutMasterIdLst>
  <p:sldIdLst>
    <p:sldId id="2142533939" r:id="rId6"/>
    <p:sldId id="2142533942" r:id="rId7"/>
    <p:sldId id="2142533946" r:id="rId8"/>
    <p:sldId id="2142533947" r:id="rId9"/>
    <p:sldId id="214253394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5CA8B10A-E4BA-69FB-B8C0-78D5A8072386}" name="Qian Zhang (Emily)" initials="QZ" userId="S::qiaz@qti.qualcomm.com::4bbf35a8-b149-48fa-8ce2-8f98dba96bb1"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ADDA65D-FC58-2BD0-EE00-335EB0DB6E12}" name="Prasad_QC" initials="PK" userId="Prasad_QC" providerId="None"/>
  <p188:author id="{81159569-00D3-A920-DC6B-EC097E731182}" name="Qualcomm" initials="QC" userId="Qualcomm"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1F5"/>
    <a:srgbClr val="020B40"/>
    <a:srgbClr val="3E4D63"/>
    <a:srgbClr val="8391E3"/>
    <a:srgbClr val="7F7FF2"/>
    <a:srgbClr val="00116B"/>
    <a:srgbClr val="000C47"/>
    <a:srgbClr val="EFF1F6"/>
    <a:srgbClr val="ECECEC"/>
    <a:srgbClr val="000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2978" autoAdjust="0"/>
  </p:normalViewPr>
  <p:slideViewPr>
    <p:cSldViewPr snapToGrid="0">
      <p:cViewPr varScale="1">
        <p:scale>
          <a:sx n="103" d="100"/>
          <a:sy n="103" d="100"/>
        </p:scale>
        <p:origin x="912"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12/3/2024</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03.12.2024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9.svg"/><Relationship Id="rId10" Type="http://schemas.openxmlformats.org/officeDocument/2006/relationships/image" Target="../media/image31.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 name="TextBox 3">
            <a:extLst>
              <a:ext uri="{FF2B5EF4-FFF2-40B4-BE49-F238E27FC236}">
                <a16:creationId xmlns:a16="http://schemas.microsoft.com/office/drawing/2014/main" id="{762F7825-67D8-BEB0-EF71-6CA04CEAC15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5" name="TextBox 4">
            <a:extLst>
              <a:ext uri="{FF2B5EF4-FFF2-40B4-BE49-F238E27FC236}">
                <a16:creationId xmlns:a16="http://schemas.microsoft.com/office/drawing/2014/main" id="{14D08477-758A-76A7-39C3-518BAEFAD224}"/>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7" name="Text Placeholder 22">
            <a:extLst>
              <a:ext uri="{FF2B5EF4-FFF2-40B4-BE49-F238E27FC236}">
                <a16:creationId xmlns:a16="http://schemas.microsoft.com/office/drawing/2014/main" id="{EA2F875C-812A-1F4A-9FFE-FB9951540F7D}"/>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6"/>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7"/>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8"/>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9"/>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7948-0484-B918-13B5-FB65712A10C6}"/>
              </a:ext>
            </a:extLst>
          </p:cNvPr>
          <p:cNvSpPr>
            <a:spLocks noGrp="1"/>
          </p:cNvSpPr>
          <p:nvPr>
            <p:ph type="title"/>
          </p:nvPr>
        </p:nvSpPr>
        <p:spPr>
          <a:xfrm>
            <a:off x="506607" y="2566468"/>
            <a:ext cx="5589393" cy="2202610"/>
          </a:xfrm>
        </p:spPr>
        <p:txBody>
          <a:bodyPr/>
          <a:lstStyle/>
          <a:p>
            <a:r>
              <a:rPr lang="en-US" sz="4800" dirty="0"/>
              <a:t>Enhancements to support Inter-UE CLI across </a:t>
            </a:r>
            <a:r>
              <a:rPr lang="en-US" sz="4800" dirty="0" err="1"/>
              <a:t>gNBs</a:t>
            </a:r>
            <a:endParaRPr lang="en-CA" dirty="0"/>
          </a:p>
        </p:txBody>
      </p:sp>
      <p:sp>
        <p:nvSpPr>
          <p:cNvPr id="3" name="Title 1">
            <a:extLst>
              <a:ext uri="{FF2B5EF4-FFF2-40B4-BE49-F238E27FC236}">
                <a16:creationId xmlns:a16="http://schemas.microsoft.com/office/drawing/2014/main" id="{10F75635-19AB-472E-4955-5405609EA794}"/>
              </a:ext>
            </a:extLst>
          </p:cNvPr>
          <p:cNvSpPr txBox="1">
            <a:spLocks/>
          </p:cNvSpPr>
          <p:nvPr/>
        </p:nvSpPr>
        <p:spPr bwMode="gray">
          <a:xfrm>
            <a:off x="508257" y="1201105"/>
            <a:ext cx="2591157" cy="1058603"/>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RAN#106</a:t>
            </a:r>
          </a:p>
          <a:p>
            <a:r>
              <a:rPr lang="en-US" sz="2000" dirty="0"/>
              <a:t>Madrid, Spain</a:t>
            </a:r>
          </a:p>
          <a:p>
            <a:r>
              <a:rPr lang="en-US" sz="2000" dirty="0"/>
              <a:t>Dec 09-12,2024</a:t>
            </a:r>
          </a:p>
          <a:p>
            <a:endParaRPr lang="en-US" sz="2000" dirty="0"/>
          </a:p>
        </p:txBody>
      </p:sp>
      <p:sp>
        <p:nvSpPr>
          <p:cNvPr id="4" name="Title 1">
            <a:extLst>
              <a:ext uri="{FF2B5EF4-FFF2-40B4-BE49-F238E27FC236}">
                <a16:creationId xmlns:a16="http://schemas.microsoft.com/office/drawing/2014/main" id="{0F04A9D3-8356-F59D-EC24-AEE986F7DCA5}"/>
              </a:ext>
            </a:extLst>
          </p:cNvPr>
          <p:cNvSpPr txBox="1">
            <a:spLocks/>
          </p:cNvSpPr>
          <p:nvPr/>
        </p:nvSpPr>
        <p:spPr bwMode="gray">
          <a:xfrm>
            <a:off x="590582" y="5605139"/>
            <a:ext cx="2133957" cy="293477"/>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Agenda 9.3.1.2</a:t>
            </a:r>
          </a:p>
        </p:txBody>
      </p:sp>
      <p:sp>
        <p:nvSpPr>
          <p:cNvPr id="5" name="Title 1">
            <a:extLst>
              <a:ext uri="{FF2B5EF4-FFF2-40B4-BE49-F238E27FC236}">
                <a16:creationId xmlns:a16="http://schemas.microsoft.com/office/drawing/2014/main" id="{32CA53D1-B149-B6B5-BC4D-691828E25CF3}"/>
              </a:ext>
            </a:extLst>
          </p:cNvPr>
          <p:cNvSpPr txBox="1">
            <a:spLocks/>
          </p:cNvSpPr>
          <p:nvPr/>
        </p:nvSpPr>
        <p:spPr bwMode="gray">
          <a:xfrm>
            <a:off x="5692222" y="373224"/>
            <a:ext cx="1211056" cy="350043"/>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RP-242771</a:t>
            </a:r>
          </a:p>
        </p:txBody>
      </p:sp>
      <p:sp>
        <p:nvSpPr>
          <p:cNvPr id="6" name="Rectangle 5">
            <a:extLst>
              <a:ext uri="{FF2B5EF4-FFF2-40B4-BE49-F238E27FC236}">
                <a16:creationId xmlns:a16="http://schemas.microsoft.com/office/drawing/2014/main" id="{A2C2898A-24EE-B651-79A3-B061CC1F844D}"/>
              </a:ext>
            </a:extLst>
          </p:cNvPr>
          <p:cNvSpPr/>
          <p:nvPr/>
        </p:nvSpPr>
        <p:spPr>
          <a:xfrm>
            <a:off x="385858" y="5929685"/>
            <a:ext cx="5306364" cy="836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057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2CF5470-92DD-85F0-B879-E4B1B473FDE6}"/>
              </a:ext>
            </a:extLst>
          </p:cNvPr>
          <p:cNvSpPr txBox="1">
            <a:spLocks/>
          </p:cNvSpPr>
          <p:nvPr/>
        </p:nvSpPr>
        <p:spPr>
          <a:xfrm>
            <a:off x="593364" y="398803"/>
            <a:ext cx="10515600" cy="831787"/>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0" lvl="1">
              <a:lnSpc>
                <a:spcPct val="85000"/>
              </a:lnSpc>
              <a:spcBef>
                <a:spcPct val="0"/>
              </a:spcBef>
              <a:spcAft>
                <a:spcPts val="300"/>
              </a:spcAft>
            </a:pPr>
            <a:r>
              <a:rPr lang="en-US" sz="2800" kern="2000" spc="-50" dirty="0">
                <a:solidFill>
                  <a:schemeClr val="accent1"/>
                </a:solidFill>
                <a:latin typeface="+mj-lt"/>
                <a:ea typeface="+mj-ea"/>
                <a:cs typeface="+mj-cs"/>
              </a:rPr>
              <a:t>Inter-UE CLI for R19 SBFD</a:t>
            </a:r>
          </a:p>
        </p:txBody>
      </p:sp>
      <p:pic>
        <p:nvPicPr>
          <p:cNvPr id="2" name="Picture 1">
            <a:extLst>
              <a:ext uri="{FF2B5EF4-FFF2-40B4-BE49-F238E27FC236}">
                <a16:creationId xmlns:a16="http://schemas.microsoft.com/office/drawing/2014/main" id="{522ACADD-8D80-E24D-A570-BDD2CCDBEE9F}"/>
              </a:ext>
            </a:extLst>
          </p:cNvPr>
          <p:cNvPicPr>
            <a:picLocks noChangeAspect="1"/>
          </p:cNvPicPr>
          <p:nvPr/>
        </p:nvPicPr>
        <p:blipFill rotWithShape="1">
          <a:blip r:embed="rId2"/>
          <a:srcRect t="51698"/>
          <a:stretch/>
        </p:blipFill>
        <p:spPr>
          <a:xfrm>
            <a:off x="3726454" y="4485615"/>
            <a:ext cx="5462397" cy="1628342"/>
          </a:xfrm>
          <a:prstGeom prst="rect">
            <a:avLst/>
          </a:prstGeom>
        </p:spPr>
      </p:pic>
      <p:sp>
        <p:nvSpPr>
          <p:cNvPr id="4" name="TextBox 3">
            <a:extLst>
              <a:ext uri="{FF2B5EF4-FFF2-40B4-BE49-F238E27FC236}">
                <a16:creationId xmlns:a16="http://schemas.microsoft.com/office/drawing/2014/main" id="{95AFCB61-38A7-3372-3A2A-5A0020173A92}"/>
              </a:ext>
            </a:extLst>
          </p:cNvPr>
          <p:cNvSpPr txBox="1"/>
          <p:nvPr/>
        </p:nvSpPr>
        <p:spPr>
          <a:xfrm>
            <a:off x="593364" y="1070614"/>
            <a:ext cx="10816511" cy="3230115"/>
          </a:xfrm>
          <a:prstGeom prst="rect">
            <a:avLst/>
          </a:prstGeom>
          <a:noFill/>
        </p:spPr>
        <p:txBody>
          <a:bodyPr wrap="square">
            <a:spAutoFit/>
          </a:bodyPr>
          <a:lstStyle/>
          <a:p>
            <a:pPr marL="171450" lvl="1" indent="-171450">
              <a:lnSpc>
                <a:spcPct val="95000"/>
              </a:lnSpc>
              <a:spcBef>
                <a:spcPts val="900"/>
              </a:spcBef>
              <a:spcAft>
                <a:spcPts val="300"/>
              </a:spcAft>
              <a:buFont typeface="Arial" panose="020B0604020202020204" pitchFamily="34" charset="0"/>
              <a:buChar char="•"/>
            </a:pPr>
            <a:r>
              <a:rPr lang="en-US" dirty="0">
                <a:solidFill>
                  <a:schemeClr val="tx2"/>
                </a:solidFill>
              </a:rPr>
              <a:t>For R19 SBFD operation, there exist Inter-UE CLI issue </a:t>
            </a:r>
            <a:r>
              <a:rPr lang="en-GB" dirty="0">
                <a:solidFill>
                  <a:schemeClr val="tx2"/>
                </a:solidFill>
              </a:rPr>
              <a:t>when a aggressor UE is transmitting in SBFD symbol of UL sub band to its serving cell, this may cause interference to neighbouring near by Victim UEs receiving in the downlink sub-band(s) of SBFD symbol as shown in below figure.</a:t>
            </a:r>
          </a:p>
          <a:p>
            <a:pPr marL="171450" lvl="1" indent="-171450">
              <a:lnSpc>
                <a:spcPct val="95000"/>
              </a:lnSpc>
              <a:spcBef>
                <a:spcPts val="900"/>
              </a:spcBef>
              <a:spcAft>
                <a:spcPts val="300"/>
              </a:spcAft>
              <a:buFont typeface="Arial" panose="020B0604020202020204" pitchFamily="34" charset="0"/>
              <a:buChar char="•"/>
            </a:pPr>
            <a:r>
              <a:rPr lang="en-US" dirty="0">
                <a:solidFill>
                  <a:schemeClr val="tx2"/>
                </a:solidFill>
              </a:rPr>
              <a:t>Inter-CU CLI issue can happen across UEs within same </a:t>
            </a:r>
            <a:r>
              <a:rPr lang="en-US" dirty="0" err="1">
                <a:solidFill>
                  <a:schemeClr val="tx2"/>
                </a:solidFill>
              </a:rPr>
              <a:t>gNB</a:t>
            </a:r>
            <a:r>
              <a:rPr lang="en-US" dirty="0">
                <a:solidFill>
                  <a:schemeClr val="tx2"/>
                </a:solidFill>
              </a:rPr>
              <a:t> and between neighbor </a:t>
            </a:r>
            <a:r>
              <a:rPr lang="en-US" dirty="0" err="1">
                <a:solidFill>
                  <a:schemeClr val="tx2"/>
                </a:solidFill>
              </a:rPr>
              <a:t>gNBs</a:t>
            </a:r>
            <a:r>
              <a:rPr lang="en-US" dirty="0">
                <a:solidFill>
                  <a:schemeClr val="tx2"/>
                </a:solidFill>
              </a:rPr>
              <a:t> as well.</a:t>
            </a:r>
          </a:p>
          <a:p>
            <a:pPr marL="171450" lvl="1" indent="-171450">
              <a:lnSpc>
                <a:spcPct val="95000"/>
              </a:lnSpc>
              <a:spcBef>
                <a:spcPts val="900"/>
              </a:spcBef>
              <a:spcAft>
                <a:spcPts val="300"/>
              </a:spcAft>
              <a:buFont typeface="Arial" panose="020B0604020202020204" pitchFamily="34" charset="0"/>
              <a:buChar char="•"/>
            </a:pPr>
            <a:r>
              <a:rPr lang="en-US" dirty="0">
                <a:solidFill>
                  <a:schemeClr val="tx2"/>
                </a:solidFill>
              </a:rPr>
              <a:t>To mitigate Inter-UE CLI issue, RAN1/RAN2 WGs are actively discussing about L1 based UE-UE CLI measurement configuration and reporting .</a:t>
            </a:r>
          </a:p>
          <a:p>
            <a:pPr marL="171450" lvl="1" indent="-171450">
              <a:lnSpc>
                <a:spcPct val="95000"/>
              </a:lnSpc>
              <a:spcBef>
                <a:spcPts val="900"/>
              </a:spcBef>
              <a:spcAft>
                <a:spcPts val="300"/>
              </a:spcAft>
              <a:buFont typeface="Arial" panose="020B0604020202020204" pitchFamily="34" charset="0"/>
              <a:buChar char="•"/>
            </a:pPr>
            <a:r>
              <a:rPr lang="en-US" dirty="0">
                <a:solidFill>
                  <a:schemeClr val="tx2"/>
                </a:solidFill>
              </a:rPr>
              <a:t>Inter UE CLI measurements can be CLI RSSI and/or SRS-RSRP based on measurement configuration</a:t>
            </a:r>
          </a:p>
          <a:p>
            <a:pPr marL="742950" lvl="2" indent="-285750">
              <a:lnSpc>
                <a:spcPct val="95000"/>
              </a:lnSpc>
              <a:spcBef>
                <a:spcPts val="900"/>
              </a:spcBef>
              <a:spcAft>
                <a:spcPts val="300"/>
              </a:spcAft>
              <a:buFont typeface="Times" panose="02020603050405020304" pitchFamily="18" charset="0"/>
              <a:buChar char="̶"/>
            </a:pPr>
            <a:r>
              <a:rPr lang="en-US" dirty="0">
                <a:solidFill>
                  <a:schemeClr val="tx2"/>
                </a:solidFill>
              </a:rPr>
              <a:t>SRS-RSRP measurements are based on SRS resource configuration</a:t>
            </a:r>
          </a:p>
          <a:p>
            <a:pPr marL="742950" lvl="2" indent="-285750">
              <a:lnSpc>
                <a:spcPct val="95000"/>
              </a:lnSpc>
              <a:spcBef>
                <a:spcPts val="900"/>
              </a:spcBef>
              <a:spcAft>
                <a:spcPts val="300"/>
              </a:spcAft>
              <a:buFont typeface="Times" panose="02020603050405020304" pitchFamily="18" charset="0"/>
              <a:buChar char="̶"/>
            </a:pPr>
            <a:r>
              <a:rPr lang="en-US" dirty="0">
                <a:solidFill>
                  <a:schemeClr val="tx2"/>
                </a:solidFill>
              </a:rPr>
              <a:t>CLI RSSI measurements are based on CLI time and PRB resource configuration</a:t>
            </a:r>
          </a:p>
        </p:txBody>
      </p:sp>
      <p:sp>
        <p:nvSpPr>
          <p:cNvPr id="3" name="Rectangle 2">
            <a:extLst>
              <a:ext uri="{FF2B5EF4-FFF2-40B4-BE49-F238E27FC236}">
                <a16:creationId xmlns:a16="http://schemas.microsoft.com/office/drawing/2014/main" id="{86F0B648-F712-59A0-530A-AFB0866FCAF9}"/>
              </a:ext>
            </a:extLst>
          </p:cNvPr>
          <p:cNvSpPr/>
          <p:nvPr/>
        </p:nvSpPr>
        <p:spPr>
          <a:xfrm>
            <a:off x="6895322" y="6307494"/>
            <a:ext cx="4730621" cy="3452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99115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2CF5470-92DD-85F0-B879-E4B1B473FDE6}"/>
              </a:ext>
            </a:extLst>
          </p:cNvPr>
          <p:cNvSpPr txBox="1">
            <a:spLocks/>
          </p:cNvSpPr>
          <p:nvPr/>
        </p:nvSpPr>
        <p:spPr>
          <a:xfrm>
            <a:off x="464198" y="557423"/>
            <a:ext cx="10515600" cy="831787"/>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0" lvl="1">
              <a:lnSpc>
                <a:spcPct val="85000"/>
              </a:lnSpc>
              <a:spcBef>
                <a:spcPct val="0"/>
              </a:spcBef>
              <a:spcAft>
                <a:spcPts val="300"/>
              </a:spcAft>
            </a:pPr>
            <a:r>
              <a:rPr lang="en-US" sz="2800" kern="2000" spc="-50" dirty="0">
                <a:solidFill>
                  <a:schemeClr val="accent1"/>
                </a:solidFill>
                <a:latin typeface="+mj-lt"/>
                <a:ea typeface="+mj-ea"/>
                <a:cs typeface="+mj-cs"/>
              </a:rPr>
              <a:t>Inter-UE CLI for SBFD : RAN1#119 Agreement</a:t>
            </a:r>
          </a:p>
        </p:txBody>
      </p:sp>
      <p:sp>
        <p:nvSpPr>
          <p:cNvPr id="4" name="TextBox 3">
            <a:extLst>
              <a:ext uri="{FF2B5EF4-FFF2-40B4-BE49-F238E27FC236}">
                <a16:creationId xmlns:a16="http://schemas.microsoft.com/office/drawing/2014/main" id="{95AFCB61-38A7-3372-3A2A-5A0020173A92}"/>
              </a:ext>
            </a:extLst>
          </p:cNvPr>
          <p:cNvSpPr txBox="1"/>
          <p:nvPr/>
        </p:nvSpPr>
        <p:spPr>
          <a:xfrm>
            <a:off x="464198" y="1772302"/>
            <a:ext cx="6785687" cy="2916183"/>
          </a:xfrm>
          <a:prstGeom prst="rect">
            <a:avLst/>
          </a:prstGeom>
          <a:noFill/>
        </p:spPr>
        <p:txBody>
          <a:bodyPr wrap="square">
            <a:spAutoFit/>
          </a:bodyPr>
          <a:lstStyle/>
          <a:p>
            <a:pPr marL="171450" marR="0" lvl="1" indent="-171450">
              <a:lnSpc>
                <a:spcPct val="95000"/>
              </a:lnSpc>
              <a:spcBef>
                <a:spcPts val="900"/>
              </a:spcBef>
              <a:spcAft>
                <a:spcPts val="300"/>
              </a:spcAft>
              <a:buFont typeface="Arial" panose="020B0604020202020204" pitchFamily="34" charset="0"/>
              <a:buChar char="•"/>
            </a:pPr>
            <a:r>
              <a:rPr lang="en-US" sz="2000" i="1" dirty="0">
                <a:solidFill>
                  <a:schemeClr val="tx2"/>
                </a:solidFill>
              </a:rPr>
              <a:t>For L1 UE-to-UE CLI measurement and reporting, CLI measurements is  performed within the active DL BWP and the following are supported</a:t>
            </a:r>
          </a:p>
          <a:p>
            <a:pPr marL="742950" lvl="2" indent="-285750">
              <a:lnSpc>
                <a:spcPct val="95000"/>
              </a:lnSpc>
              <a:spcBef>
                <a:spcPts val="900"/>
              </a:spcBef>
              <a:spcAft>
                <a:spcPts val="300"/>
              </a:spcAft>
              <a:buFont typeface="Times" panose="02020603050405020304" pitchFamily="18" charset="0"/>
              <a:buChar char="̶"/>
            </a:pPr>
            <a:r>
              <a:rPr lang="en-US" sz="2000" i="1" dirty="0">
                <a:solidFill>
                  <a:srgbClr val="C00000"/>
                </a:solidFill>
              </a:rPr>
              <a:t>Method#1</a:t>
            </a:r>
            <a:r>
              <a:rPr lang="en-US" sz="2000" i="1" dirty="0">
                <a:solidFill>
                  <a:schemeClr val="tx2"/>
                </a:solidFill>
              </a:rPr>
              <a:t>: UE measures RSSI within DL subband</a:t>
            </a:r>
          </a:p>
          <a:p>
            <a:pPr marL="742950" lvl="2" indent="-285750">
              <a:lnSpc>
                <a:spcPct val="95000"/>
              </a:lnSpc>
              <a:spcBef>
                <a:spcPts val="900"/>
              </a:spcBef>
              <a:spcAft>
                <a:spcPts val="300"/>
              </a:spcAft>
              <a:buFont typeface="Times" panose="02020603050405020304" pitchFamily="18" charset="0"/>
              <a:buChar char="̶"/>
            </a:pPr>
            <a:r>
              <a:rPr lang="en-US" sz="2000" i="1" dirty="0">
                <a:solidFill>
                  <a:srgbClr val="C00000"/>
                </a:solidFill>
              </a:rPr>
              <a:t>Method#2</a:t>
            </a:r>
            <a:r>
              <a:rPr lang="en-US" sz="2000" i="1" dirty="0">
                <a:solidFill>
                  <a:schemeClr val="tx2"/>
                </a:solidFill>
              </a:rPr>
              <a:t>: UE measures RSRP of aggressor UE within UL subband</a:t>
            </a:r>
          </a:p>
          <a:p>
            <a:pPr marL="742950" lvl="2" indent="-285750">
              <a:lnSpc>
                <a:spcPct val="95000"/>
              </a:lnSpc>
              <a:spcBef>
                <a:spcPts val="900"/>
              </a:spcBef>
              <a:spcAft>
                <a:spcPts val="300"/>
              </a:spcAft>
              <a:buFont typeface="Times" panose="02020603050405020304" pitchFamily="18" charset="0"/>
              <a:buChar char="̶"/>
            </a:pPr>
            <a:r>
              <a:rPr lang="en-US" sz="2000" i="1" dirty="0">
                <a:solidFill>
                  <a:srgbClr val="C00000"/>
                </a:solidFill>
              </a:rPr>
              <a:t>Method#3</a:t>
            </a:r>
            <a:r>
              <a:rPr lang="en-US" sz="2000" i="1" dirty="0">
                <a:solidFill>
                  <a:schemeClr val="tx2"/>
                </a:solidFill>
              </a:rPr>
              <a:t>: UE measures RSSI within UL subband</a:t>
            </a:r>
          </a:p>
          <a:p>
            <a:endParaRPr lang="en-US" dirty="0"/>
          </a:p>
        </p:txBody>
      </p:sp>
      <p:pic>
        <p:nvPicPr>
          <p:cNvPr id="3" name="Picture 2" descr="A diagram of a method&#10;&#10;Description automatically generated">
            <a:extLst>
              <a:ext uri="{FF2B5EF4-FFF2-40B4-BE49-F238E27FC236}">
                <a16:creationId xmlns:a16="http://schemas.microsoft.com/office/drawing/2014/main" id="{C2CBD205-130C-E262-8DCB-B080C12B2AB9}"/>
              </a:ext>
            </a:extLst>
          </p:cNvPr>
          <p:cNvPicPr>
            <a:picLocks noChangeAspect="1"/>
          </p:cNvPicPr>
          <p:nvPr/>
        </p:nvPicPr>
        <p:blipFill>
          <a:blip r:embed="rId2"/>
          <a:stretch>
            <a:fillRect/>
          </a:stretch>
        </p:blipFill>
        <p:spPr>
          <a:xfrm>
            <a:off x="7851873" y="1576359"/>
            <a:ext cx="3583414" cy="3297923"/>
          </a:xfrm>
          <a:prstGeom prst="rect">
            <a:avLst/>
          </a:prstGeom>
        </p:spPr>
      </p:pic>
      <p:sp>
        <p:nvSpPr>
          <p:cNvPr id="2" name="Rectangle 1">
            <a:extLst>
              <a:ext uri="{FF2B5EF4-FFF2-40B4-BE49-F238E27FC236}">
                <a16:creationId xmlns:a16="http://schemas.microsoft.com/office/drawing/2014/main" id="{0A76C391-2C1E-F654-0560-0AAE62B67DBF}"/>
              </a:ext>
            </a:extLst>
          </p:cNvPr>
          <p:cNvSpPr/>
          <p:nvPr/>
        </p:nvSpPr>
        <p:spPr>
          <a:xfrm>
            <a:off x="6895322" y="6307494"/>
            <a:ext cx="4730621" cy="3452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210910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B3C4F45-5715-93C1-EF51-C0A0941BF61B}"/>
              </a:ext>
            </a:extLst>
          </p:cNvPr>
          <p:cNvSpPr/>
          <p:nvPr/>
        </p:nvSpPr>
        <p:spPr>
          <a:xfrm>
            <a:off x="6895322" y="6307494"/>
            <a:ext cx="4730621" cy="3452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Title 1">
            <a:extLst>
              <a:ext uri="{FF2B5EF4-FFF2-40B4-BE49-F238E27FC236}">
                <a16:creationId xmlns:a16="http://schemas.microsoft.com/office/drawing/2014/main" id="{02CF5470-92DD-85F0-B879-E4B1B473FDE6}"/>
              </a:ext>
            </a:extLst>
          </p:cNvPr>
          <p:cNvSpPr txBox="1">
            <a:spLocks/>
          </p:cNvSpPr>
          <p:nvPr/>
        </p:nvSpPr>
        <p:spPr>
          <a:xfrm>
            <a:off x="501805" y="257401"/>
            <a:ext cx="10515600" cy="831787"/>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0" lvl="1">
              <a:lnSpc>
                <a:spcPct val="85000"/>
              </a:lnSpc>
              <a:spcBef>
                <a:spcPct val="0"/>
              </a:spcBef>
              <a:spcAft>
                <a:spcPts val="300"/>
              </a:spcAft>
            </a:pPr>
            <a:r>
              <a:rPr lang="en-US" sz="2800" kern="2000" spc="-50" dirty="0">
                <a:solidFill>
                  <a:schemeClr val="accent1"/>
                </a:solidFill>
                <a:latin typeface="+mj-lt"/>
                <a:ea typeface="+mj-ea"/>
                <a:cs typeface="+mj-cs"/>
              </a:rPr>
              <a:t>Proposed enhancement to support Inter-UE CLI measurements (1 of 2)</a:t>
            </a:r>
          </a:p>
        </p:txBody>
      </p:sp>
      <p:sp>
        <p:nvSpPr>
          <p:cNvPr id="4" name="TextBox 3">
            <a:extLst>
              <a:ext uri="{FF2B5EF4-FFF2-40B4-BE49-F238E27FC236}">
                <a16:creationId xmlns:a16="http://schemas.microsoft.com/office/drawing/2014/main" id="{95AFCB61-38A7-3372-3A2A-5A0020173A92}"/>
              </a:ext>
            </a:extLst>
          </p:cNvPr>
          <p:cNvSpPr txBox="1"/>
          <p:nvPr/>
        </p:nvSpPr>
        <p:spPr>
          <a:xfrm>
            <a:off x="501805" y="814696"/>
            <a:ext cx="11320365" cy="6109365"/>
          </a:xfrm>
          <a:prstGeom prst="rect">
            <a:avLst/>
          </a:prstGeom>
          <a:noFill/>
        </p:spPr>
        <p:txBody>
          <a:bodyPr wrap="square">
            <a:spAutoFit/>
          </a:bodyPr>
          <a:lstStyle/>
          <a:p>
            <a:pPr marL="285750" indent="-285750">
              <a:buFont typeface="Arial" panose="020B0604020202020204" pitchFamily="34" charset="0"/>
              <a:buChar char="•"/>
            </a:pPr>
            <a:r>
              <a:rPr lang="en-US" sz="1700" dirty="0">
                <a:solidFill>
                  <a:srgbClr val="C00000"/>
                </a:solidFill>
              </a:rPr>
              <a:t>For Method#1: </a:t>
            </a:r>
            <a:r>
              <a:rPr lang="en-US" sz="1700" dirty="0"/>
              <a:t>CLI-RSSI measurement within DL subband is measuring leakage of UL transmission in UL subband into DL subband, so the measured CLI-RSSI could be relatively weak.</a:t>
            </a: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r>
              <a:rPr lang="en-US" sz="1700" dirty="0"/>
              <a:t>In addition, serving </a:t>
            </a:r>
            <a:r>
              <a:rPr lang="en-US" sz="1700" dirty="0" err="1"/>
              <a:t>gNB</a:t>
            </a:r>
            <a:r>
              <a:rPr lang="en-US" sz="1700" dirty="0"/>
              <a:t> is expected to mute DL transmission in DL subband on symbols overlapped with CLI-RSSI resource to avoid serving </a:t>
            </a:r>
            <a:r>
              <a:rPr lang="en-US" sz="1700" dirty="0" err="1"/>
              <a:t>gNB</a:t>
            </a:r>
            <a:r>
              <a:rPr lang="en-US" sz="1700" dirty="0"/>
              <a:t> DL subband scheduling interfering with CLI-RSSI resource transmitted in UL subband.</a:t>
            </a: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r>
              <a:rPr lang="en-US" sz="1700" dirty="0"/>
              <a:t>However, there could be still inter-cell DL interference in the measured DL subband. CLI-RSSI measurement from victim UE may also capture received power from DL transmission of neighbor </a:t>
            </a:r>
            <a:r>
              <a:rPr lang="en-US" sz="1700" dirty="0" err="1"/>
              <a:t>gNBs</a:t>
            </a:r>
            <a:r>
              <a:rPr lang="en-US" sz="1700" dirty="0"/>
              <a:t>, which makes CLI-RSSI measurement in DL subband not accurate. </a:t>
            </a: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r>
              <a:rPr lang="en-US" sz="1700" dirty="0"/>
              <a:t>Therefore, it would be beneficial to mute DL subband transmission from neighbor </a:t>
            </a:r>
            <a:r>
              <a:rPr lang="en-US" sz="1700" dirty="0" err="1"/>
              <a:t>gNBs</a:t>
            </a:r>
            <a:r>
              <a:rPr lang="en-US" sz="1700" dirty="0"/>
              <a:t>, which requires </a:t>
            </a:r>
            <a:r>
              <a:rPr lang="en-US" sz="1700" dirty="0" err="1"/>
              <a:t>gNBs</a:t>
            </a:r>
            <a:r>
              <a:rPr lang="en-US" sz="1700" dirty="0"/>
              <a:t> align configuration of CLI-RSSI resource and associated DL muting in time domain. Hence, </a:t>
            </a:r>
            <a:r>
              <a:rPr lang="en-US" sz="1700" dirty="0" err="1"/>
              <a:t>gNB</a:t>
            </a:r>
            <a:r>
              <a:rPr lang="en-US" sz="1700" dirty="0"/>
              <a:t> can mute its own DL transmission overlapped with CLI-RSSI resource within DL subband of neighbor </a:t>
            </a:r>
            <a:r>
              <a:rPr lang="en-US" sz="1700" dirty="0" err="1"/>
              <a:t>gNB</a:t>
            </a:r>
            <a:r>
              <a:rPr lang="en-US" sz="1700" dirty="0"/>
              <a:t> based on inter-</a:t>
            </a:r>
            <a:r>
              <a:rPr lang="en-US" sz="1700" dirty="0" err="1"/>
              <a:t>gNB</a:t>
            </a:r>
            <a:r>
              <a:rPr lang="en-US" sz="1700" dirty="0"/>
              <a:t> coordination. </a:t>
            </a: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r>
              <a:rPr lang="en-US" sz="1700" dirty="0">
                <a:solidFill>
                  <a:srgbClr val="C00000"/>
                </a:solidFill>
              </a:rPr>
              <a:t>For Method#3 </a:t>
            </a:r>
            <a:r>
              <a:rPr lang="en-US" sz="1700" dirty="0"/>
              <a:t>: In addition, in case of Inter-</a:t>
            </a:r>
            <a:r>
              <a:rPr lang="en-US" sz="1700" dirty="0" err="1"/>
              <a:t>gNB</a:t>
            </a:r>
            <a:r>
              <a:rPr lang="en-US" sz="1700" dirty="0"/>
              <a:t>/cell Inter-UE CLI measurements in UL subband , serving </a:t>
            </a:r>
            <a:r>
              <a:rPr lang="en-US" sz="1700" dirty="0" err="1"/>
              <a:t>gNB</a:t>
            </a:r>
            <a:r>
              <a:rPr lang="en-US" sz="1700" dirty="0"/>
              <a:t> has to provide neighbor </a:t>
            </a:r>
            <a:r>
              <a:rPr lang="en-US" sz="1700" dirty="0" err="1"/>
              <a:t>gNB</a:t>
            </a:r>
            <a:r>
              <a:rPr lang="en-US" sz="1700" dirty="0"/>
              <a:t> aggressor UE’s CLI-RSSI resource configuration to its victim UEs for accurate measurement. </a:t>
            </a: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r>
              <a:rPr lang="en-US" sz="1700" dirty="0"/>
              <a:t>Based on above discussion, we have following proposal</a:t>
            </a:r>
          </a:p>
          <a:p>
            <a:endParaRPr lang="en-US" sz="1700" b="1" dirty="0">
              <a:solidFill>
                <a:schemeClr val="accent1"/>
              </a:solidFill>
            </a:endParaRPr>
          </a:p>
          <a:p>
            <a:r>
              <a:rPr lang="en-US" sz="1700" b="1" dirty="0">
                <a:solidFill>
                  <a:schemeClr val="accent1"/>
                </a:solidFill>
              </a:rPr>
              <a:t>Proposal 1 : Support inter-</a:t>
            </a:r>
            <a:r>
              <a:rPr lang="en-US" sz="1700" b="1" dirty="0" err="1">
                <a:solidFill>
                  <a:schemeClr val="accent1"/>
                </a:solidFill>
              </a:rPr>
              <a:t>gNB</a:t>
            </a:r>
            <a:r>
              <a:rPr lang="en-US" sz="1700" b="1" dirty="0">
                <a:solidFill>
                  <a:schemeClr val="accent1"/>
                </a:solidFill>
              </a:rPr>
              <a:t> coordination of CLI-RSSI resources, so that DL transmission can be muted across inter-</a:t>
            </a:r>
            <a:r>
              <a:rPr lang="en-US" sz="1700" b="1" dirty="0" err="1">
                <a:solidFill>
                  <a:schemeClr val="accent1"/>
                </a:solidFill>
              </a:rPr>
              <a:t>gNB</a:t>
            </a:r>
            <a:r>
              <a:rPr lang="en-US" sz="1700" b="1" dirty="0">
                <a:solidFill>
                  <a:schemeClr val="accent1"/>
                </a:solidFill>
              </a:rPr>
              <a:t> cells when DL subband CLI-RSSI is measured by victim UEs. (for both method 1 and method 3)</a:t>
            </a:r>
          </a:p>
          <a:p>
            <a:endParaRPr lang="en-US" sz="1700" b="1" dirty="0">
              <a:solidFill>
                <a:schemeClr val="accent1"/>
              </a:solidFill>
            </a:endParaRPr>
          </a:p>
        </p:txBody>
      </p:sp>
    </p:spTree>
    <p:extLst>
      <p:ext uri="{BB962C8B-B14F-4D97-AF65-F5344CB8AC3E}">
        <p14:creationId xmlns:p14="http://schemas.microsoft.com/office/powerpoint/2010/main" val="1114638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2CF5470-92DD-85F0-B879-E4B1B473FDE6}"/>
              </a:ext>
            </a:extLst>
          </p:cNvPr>
          <p:cNvSpPr txBox="1">
            <a:spLocks/>
          </p:cNvSpPr>
          <p:nvPr/>
        </p:nvSpPr>
        <p:spPr>
          <a:xfrm>
            <a:off x="435817" y="333489"/>
            <a:ext cx="10515600" cy="831787"/>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0" lvl="1">
              <a:lnSpc>
                <a:spcPct val="85000"/>
              </a:lnSpc>
              <a:spcBef>
                <a:spcPct val="0"/>
              </a:spcBef>
              <a:spcAft>
                <a:spcPts val="300"/>
              </a:spcAft>
            </a:pPr>
            <a:r>
              <a:rPr lang="en-US" sz="2800" kern="2000" spc="-50" dirty="0">
                <a:solidFill>
                  <a:schemeClr val="accent1"/>
                </a:solidFill>
                <a:latin typeface="+mj-lt"/>
                <a:ea typeface="+mj-ea"/>
                <a:cs typeface="+mj-cs"/>
              </a:rPr>
              <a:t>Proposed enhancement to support Inter-UE CLI measurements (2 of 2)</a:t>
            </a:r>
          </a:p>
        </p:txBody>
      </p:sp>
      <p:sp>
        <p:nvSpPr>
          <p:cNvPr id="4" name="TextBox 3">
            <a:extLst>
              <a:ext uri="{FF2B5EF4-FFF2-40B4-BE49-F238E27FC236}">
                <a16:creationId xmlns:a16="http://schemas.microsoft.com/office/drawing/2014/main" id="{95AFCB61-38A7-3372-3A2A-5A0020173A92}"/>
              </a:ext>
            </a:extLst>
          </p:cNvPr>
          <p:cNvSpPr txBox="1"/>
          <p:nvPr/>
        </p:nvSpPr>
        <p:spPr>
          <a:xfrm>
            <a:off x="435817" y="749382"/>
            <a:ext cx="11516697" cy="6186309"/>
          </a:xfrm>
          <a:prstGeom prst="rect">
            <a:avLst/>
          </a:prstGeom>
          <a:noFill/>
        </p:spPr>
        <p:txBody>
          <a:bodyPr wrap="square">
            <a:spAutoFit/>
          </a:bodyPr>
          <a:lstStyle/>
          <a:p>
            <a:pPr marL="285750" indent="-285750">
              <a:buFont typeface="Arial" panose="020B0604020202020204" pitchFamily="34" charset="0"/>
              <a:buChar char="•"/>
            </a:pPr>
            <a:r>
              <a:rPr lang="en-US" sz="1700" dirty="0">
                <a:solidFill>
                  <a:srgbClr val="C00000"/>
                </a:solidFill>
              </a:rPr>
              <a:t>For method#2</a:t>
            </a:r>
            <a:r>
              <a:rPr lang="en-US" sz="1700" dirty="0"/>
              <a:t>, victim UE measures SRS-RSRP in UL subband : This assumes that a </a:t>
            </a:r>
            <a:r>
              <a:rPr lang="en-US" sz="1700" dirty="0" err="1"/>
              <a:t>gNB</a:t>
            </a:r>
            <a:r>
              <a:rPr lang="en-US" sz="1700" dirty="0"/>
              <a:t> serving the victim UE provides SRS configuration for L1 based SRS-RSRP measurements. </a:t>
            </a: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r>
              <a:rPr lang="en-US" sz="1700" dirty="0"/>
              <a:t>As per RAN1 LS to RAN4 (R1-241060) indicated that</a:t>
            </a:r>
          </a:p>
          <a:p>
            <a:pPr marL="742950" lvl="1" indent="-285750">
              <a:buFont typeface="Times" panose="02020603050405020304" pitchFamily="18" charset="0"/>
              <a:buChar char="̶"/>
            </a:pPr>
            <a:r>
              <a:rPr lang="en-GB" sz="1400" i="1" dirty="0">
                <a:effectLst/>
                <a:latin typeface="Times New Roman" panose="02020603050405020304" pitchFamily="18" charset="0"/>
                <a:ea typeface="SimSun" panose="02010600030101010101" pitchFamily="2" charset="-122"/>
              </a:rPr>
              <a:t>Based on RAN1 discussion so far, RAN1 agreements </a:t>
            </a:r>
            <a:r>
              <a:rPr lang="en-GB" sz="1400" i="1" dirty="0">
                <a:effectLst/>
                <a:highlight>
                  <a:srgbClr val="FFFF00"/>
                </a:highlight>
                <a:latin typeface="Times New Roman" panose="02020603050405020304" pitchFamily="18" charset="0"/>
                <a:ea typeface="SimSun" panose="02010600030101010101" pitchFamily="2" charset="-122"/>
              </a:rPr>
              <a:t>didn’t differentiate inter-cell vs intra-cell scenarios</a:t>
            </a:r>
            <a:endParaRPr lang="en-GB" sz="1400" i="1" dirty="0">
              <a:solidFill>
                <a:srgbClr val="000000"/>
              </a:solidFill>
              <a:effectLst/>
              <a:highlight>
                <a:srgbClr val="FFFF00"/>
              </a:highlight>
              <a:latin typeface="Times New Roman" panose="02020603050405020304" pitchFamily="18" charset="0"/>
              <a:ea typeface="Times New Roman" panose="02020603050405020304" pitchFamily="18" charset="0"/>
            </a:endParaRPr>
          </a:p>
          <a:p>
            <a:pPr marL="742950" lvl="1" indent="-285750">
              <a:buFont typeface="Times" panose="02020603050405020304" pitchFamily="18" charset="0"/>
              <a:buChar char="̶"/>
            </a:pPr>
            <a:r>
              <a:rPr lang="en-GB" sz="1400" i="1" dirty="0">
                <a:solidFill>
                  <a:srgbClr val="000000"/>
                </a:solidFill>
                <a:effectLst/>
                <a:latin typeface="Times New Roman" panose="02020603050405020304" pitchFamily="18" charset="0"/>
                <a:ea typeface="Times New Roman" panose="02020603050405020304" pitchFamily="18" charset="0"/>
              </a:rPr>
              <a:t>For inter-cell UE-to-UE CLI measurement, same design as R16 L3 inter-cell UE-to-UE CLI measurement can apply to SBFD, and RAN4 can further discuss whether to reuse the same requirement as R16 or any new requirement is needed for R19 SBFD operation. </a:t>
            </a:r>
            <a:r>
              <a:rPr lang="en-GB" sz="1400" i="1" dirty="0">
                <a:solidFill>
                  <a:srgbClr val="000000"/>
                </a:solidFill>
                <a:effectLst/>
                <a:highlight>
                  <a:srgbClr val="FFFF00"/>
                </a:highlight>
                <a:latin typeface="Times New Roman" panose="02020603050405020304" pitchFamily="18" charset="0"/>
                <a:ea typeface="Times New Roman" panose="02020603050405020304" pitchFamily="18" charset="0"/>
              </a:rPr>
              <a:t>In addition, to enable inter-cell inter-UE CLI, there should be some information exchange of the SRS-resource configuration, which is not specified so far. </a:t>
            </a:r>
            <a:endParaRPr lang="en-US" sz="1400" i="1" dirty="0">
              <a:effectLst/>
              <a:highlight>
                <a:srgbClr val="FFFF00"/>
              </a:highlight>
              <a:latin typeface="Times New Roman" panose="02020603050405020304" pitchFamily="18" charset="0"/>
              <a:ea typeface="SimSun" panose="02010600030101010101" pitchFamily="2" charset="-122"/>
            </a:endParaRP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r>
              <a:rPr lang="en-US" sz="1700" dirty="0"/>
              <a:t>In case of Inter-</a:t>
            </a:r>
            <a:r>
              <a:rPr lang="en-US" sz="1700" dirty="0" err="1"/>
              <a:t>gNB</a:t>
            </a:r>
            <a:r>
              <a:rPr lang="en-US" sz="1700" dirty="0"/>
              <a:t>/cell Inter-UE CLI measurements , serving </a:t>
            </a:r>
            <a:r>
              <a:rPr lang="en-US" sz="1700" dirty="0" err="1"/>
              <a:t>gNB</a:t>
            </a:r>
            <a:r>
              <a:rPr lang="en-US" sz="1700" dirty="0"/>
              <a:t> has to provide neighbor </a:t>
            </a:r>
            <a:r>
              <a:rPr lang="en-US" sz="1700" dirty="0" err="1"/>
              <a:t>gNB</a:t>
            </a:r>
            <a:r>
              <a:rPr lang="en-US" sz="1700" dirty="0"/>
              <a:t> aggressor UE’s SRS configuration to its victim UEs. This neighbor </a:t>
            </a:r>
            <a:r>
              <a:rPr lang="en-US" sz="1700" dirty="0" err="1"/>
              <a:t>gNB</a:t>
            </a:r>
            <a:r>
              <a:rPr lang="en-US" sz="1700" dirty="0"/>
              <a:t> SRS configuration is not always static configuration and may change in time and frequency domain, which can be periodic/semi-persistent as well.</a:t>
            </a: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r>
              <a:rPr lang="en-US" sz="1700" dirty="0"/>
              <a:t>In order to enable serving </a:t>
            </a:r>
            <a:r>
              <a:rPr lang="en-US" sz="1700" dirty="0" err="1"/>
              <a:t>gNB</a:t>
            </a:r>
            <a:r>
              <a:rPr lang="en-US" sz="1700" dirty="0"/>
              <a:t> configure (to its served victim UEs) correct neighbor </a:t>
            </a:r>
            <a:r>
              <a:rPr lang="en-US" sz="1700" dirty="0" err="1"/>
              <a:t>gNB</a:t>
            </a:r>
            <a:r>
              <a:rPr lang="en-US" sz="1700" dirty="0"/>
              <a:t> used SRS configuration , it is necessary to exchange SRS configuration to be used for L1 based inter-cell inter-UE CLI SRS-RSRP measurements.</a:t>
            </a: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r>
              <a:rPr lang="en-US" sz="1700" dirty="0"/>
              <a:t>OAM based approach does not support Inter-vendor interoperable solution within a operator and is not desirable in this scenario</a:t>
            </a:r>
          </a:p>
          <a:p>
            <a:r>
              <a:rPr lang="en-US" sz="1700" dirty="0"/>
              <a:t>Thus, we propose </a:t>
            </a:r>
          </a:p>
          <a:p>
            <a:endParaRPr lang="en-US" sz="1700" dirty="0"/>
          </a:p>
          <a:p>
            <a:r>
              <a:rPr lang="en-US" sz="1700" b="1" dirty="0">
                <a:solidFill>
                  <a:schemeClr val="accent1"/>
                </a:solidFill>
              </a:rPr>
              <a:t>Proposal 2: Support inter-</a:t>
            </a:r>
            <a:r>
              <a:rPr lang="en-US" sz="1700" b="1" dirty="0" err="1">
                <a:solidFill>
                  <a:schemeClr val="accent1"/>
                </a:solidFill>
              </a:rPr>
              <a:t>gNB</a:t>
            </a:r>
            <a:r>
              <a:rPr lang="en-US" sz="1700" b="1" dirty="0">
                <a:solidFill>
                  <a:schemeClr val="accent1"/>
                </a:solidFill>
              </a:rPr>
              <a:t> SRS configuration to support serving </a:t>
            </a:r>
            <a:r>
              <a:rPr lang="en-US" sz="1700" b="1" dirty="0" err="1">
                <a:solidFill>
                  <a:schemeClr val="accent1"/>
                </a:solidFill>
              </a:rPr>
              <a:t>gNB</a:t>
            </a:r>
            <a:r>
              <a:rPr lang="en-US" sz="1700" b="1" dirty="0">
                <a:solidFill>
                  <a:schemeClr val="accent1"/>
                </a:solidFill>
              </a:rPr>
              <a:t> to decide when to configure SRS-RSRP measurements for victim UEs in UL subband for inter-cell inter-UE CLI measurements. (for method 2)</a:t>
            </a:r>
          </a:p>
          <a:p>
            <a:endParaRPr lang="en-US" sz="1700" b="1" dirty="0">
              <a:solidFill>
                <a:schemeClr val="accent1"/>
              </a:solidFill>
            </a:endParaRPr>
          </a:p>
          <a:p>
            <a:r>
              <a:rPr lang="en-US" sz="1700" b="1" dirty="0">
                <a:solidFill>
                  <a:schemeClr val="accent1"/>
                </a:solidFill>
              </a:rPr>
              <a:t>Revised WID for R19 SBFD is available in RP-242772.</a:t>
            </a:r>
            <a:endParaRPr lang="en-US" sz="1700" dirty="0">
              <a:solidFill>
                <a:schemeClr val="accent1"/>
              </a:solidFill>
            </a:endParaRPr>
          </a:p>
        </p:txBody>
      </p:sp>
      <p:sp>
        <p:nvSpPr>
          <p:cNvPr id="2" name="Rectangle 1">
            <a:extLst>
              <a:ext uri="{FF2B5EF4-FFF2-40B4-BE49-F238E27FC236}">
                <a16:creationId xmlns:a16="http://schemas.microsoft.com/office/drawing/2014/main" id="{EED2C43E-8B59-CFC0-33CD-B785656A9E0C}"/>
              </a:ext>
            </a:extLst>
          </p:cNvPr>
          <p:cNvSpPr/>
          <p:nvPr/>
        </p:nvSpPr>
        <p:spPr>
          <a:xfrm>
            <a:off x="6895322" y="6307494"/>
            <a:ext cx="4730621" cy="3452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610794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6927355-584f-4bc3-9b09-55987a89d7dc">
      <Terms xmlns="http://schemas.microsoft.com/office/infopath/2007/PartnerControls"/>
    </lcf76f155ced4ddcb4097134ff3c332f>
    <TaxCatchAll xmlns="815a20d1-38b0-43c4-8b87-0ea2d0614826" xsi:nil="true"/>
    <MediaLengthInSeconds xmlns="76927355-584f-4bc3-9b09-55987a89d7dc" xsi:nil="true"/>
    <SharedWithUsers xmlns="815a20d1-38b0-43c4-8b87-0ea2d0614826">
      <UserInfo>
        <DisplayName>Adam Hawes</DisplayName>
        <AccountId>71</AccountId>
        <AccountType/>
      </UserInfo>
      <UserInfo>
        <DisplayName>Brianna Spiegel</DisplayName>
        <AccountId>128</AccountId>
        <AccountType/>
      </UserInfo>
    </SharedWithUsers>
    <_ip_UnifiedCompliancePolicyUIAction xmlns="http://schemas.microsoft.com/sharepoint/v3" xsi:nil="true"/>
    <_ip_UnifiedCompliancePolicyProperties xmlns="http://schemas.microsoft.com/sharepoint/v3" xsi:nil="true"/>
    <_Flow_SignoffStatus xmlns="76927355-584f-4bc3-9b09-55987a89d7d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5462DE8F92A7542BFDC3C3834D85FF4" ma:contentTypeVersion="21" ma:contentTypeDescription="Create a new document." ma:contentTypeScope="" ma:versionID="6ab523ec50f7c14c0aa39b1ec8cdba3e">
  <xsd:schema xmlns:xsd="http://www.w3.org/2001/XMLSchema" xmlns:xs="http://www.w3.org/2001/XMLSchema" xmlns:p="http://schemas.microsoft.com/office/2006/metadata/properties" xmlns:ns1="http://schemas.microsoft.com/sharepoint/v3" xmlns:ns2="76927355-584f-4bc3-9b09-55987a89d7dc" xmlns:ns3="815a20d1-38b0-43c4-8b87-0ea2d0614826" targetNamespace="http://schemas.microsoft.com/office/2006/metadata/properties" ma:root="true" ma:fieldsID="f2b0a467021c2278bc9c20caa8094a43" ns1:_="" ns2:_="" ns3:_="">
    <xsd:import namespace="http://schemas.microsoft.com/sharepoint/v3"/>
    <xsd:import namespace="76927355-584f-4bc3-9b09-55987a89d7dc"/>
    <xsd:import namespace="815a20d1-38b0-43c4-8b87-0ea2d061482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3:SharedWithUsers" minOccurs="0"/>
                <xsd:element ref="ns3:SharedWithDetails" minOccurs="0"/>
                <xsd:element ref="ns2:MediaLengthInSeconds" minOccurs="0"/>
                <xsd:element ref="ns2:_Flow_SignoffStatu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6927355-584f-4bc3-9b09-55987a89d7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a8205a03-f8b6-48f3-a9ba-ef58eb4c425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5a20d1-38b0-43c4-8b87-0ea2d061482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3d661564-115c-4c63-823c-0b9ceee11062}" ma:internalName="TaxCatchAll" ma:showField="CatchAllData" ma:web="815a20d1-38b0-43c4-8b87-0ea2d061482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A018B6-B4E7-4A79-BA06-8CC7AF35006A}">
  <ds:schemaRefs>
    <ds:schemaRef ds:uri="http://schemas.microsoft.com/sharepoint/v3"/>
    <ds:schemaRef ds:uri="http://schemas.microsoft.com/office/2006/documentManagement/types"/>
    <ds:schemaRef ds:uri="http://www.w3.org/XML/1998/namespace"/>
    <ds:schemaRef ds:uri="http://schemas.microsoft.com/office/infopath/2007/PartnerControls"/>
    <ds:schemaRef ds:uri="815a20d1-38b0-43c4-8b87-0ea2d0614826"/>
    <ds:schemaRef ds:uri="http://purl.org/dc/elements/1.1/"/>
    <ds:schemaRef ds:uri="http://purl.org/dc/terms/"/>
    <ds:schemaRef ds:uri="http://purl.org/dc/dcmitype/"/>
    <ds:schemaRef ds:uri="http://schemas.openxmlformats.org/package/2006/metadata/core-properties"/>
    <ds:schemaRef ds:uri="76927355-584f-4bc3-9b09-55987a89d7dc"/>
    <ds:schemaRef ds:uri="http://schemas.microsoft.com/office/2006/metadata/properties"/>
  </ds:schemaRefs>
</ds:datastoreItem>
</file>

<file path=customXml/itemProps2.xml><?xml version="1.0" encoding="utf-8"?>
<ds:datastoreItem xmlns:ds="http://schemas.openxmlformats.org/officeDocument/2006/customXml" ds:itemID="{6AE7EB28-D983-43FE-BF86-F4214AA66417}">
  <ds:schemaRefs>
    <ds:schemaRef ds:uri="76927355-584f-4bc3-9b09-55987a89d7dc"/>
    <ds:schemaRef ds:uri="815a20d1-38b0-43c4-8b87-0ea2d061482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7D8C63D-D057-408A-86CF-BECF5DCDB5CF}">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3210</TotalTime>
  <Words>784</Words>
  <Application>Microsoft Office PowerPoint</Application>
  <PresentationFormat>Widescreen</PresentationFormat>
  <Paragraphs>49</Paragraphs>
  <Slides>5</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vt:i4>
      </vt:variant>
    </vt:vector>
  </HeadingPairs>
  <TitlesOfParts>
    <vt:vector size="16" baseType="lpstr">
      <vt:lpstr>Alfabet</vt:lpstr>
      <vt:lpstr>Aparajita</vt:lpstr>
      <vt:lpstr>Aptos</vt:lpstr>
      <vt:lpstr>Aptos Display</vt:lpstr>
      <vt:lpstr>Arial</vt:lpstr>
      <vt:lpstr>Microsoft Sans Serif</vt:lpstr>
      <vt:lpstr>Times</vt:lpstr>
      <vt:lpstr>Times New Roman</vt:lpstr>
      <vt:lpstr>Wingdings</vt:lpstr>
      <vt:lpstr>Qualcomm Corporate Confidential Template - 2024</vt:lpstr>
      <vt:lpstr>Snapdragon Template</vt:lpstr>
      <vt:lpstr>Enhancements to support Inter-UE CLI across gNBs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Qualcomm</dc:creator>
  <cp:lastModifiedBy>Prasad_QC</cp:lastModifiedBy>
  <cp:revision>20</cp:revision>
  <dcterms:created xsi:type="dcterms:W3CDTF">2024-11-27T02:07:07Z</dcterms:created>
  <dcterms:modified xsi:type="dcterms:W3CDTF">2024-12-03T16:33:19Z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y fmtid="{D5CDD505-2E9C-101B-9397-08002B2CF9AE}" pid="14" name="_SourceUrl">
    <vt:lpwstr/>
  </property>
  <property fmtid="{D5CDD505-2E9C-101B-9397-08002B2CF9AE}" pid="15" name="_SharedFileIndex">
    <vt:lpwstr/>
  </property>
  <property fmtid="{D5CDD505-2E9C-101B-9397-08002B2CF9AE}" pid="16" name="_AdHocReviewCycleID">
    <vt:i4>-728857135</vt:i4>
  </property>
  <property fmtid="{D5CDD505-2E9C-101B-9397-08002B2CF9AE}" pid="17" name="_NewReviewCycle">
    <vt:lpwstr/>
  </property>
  <property fmtid="{D5CDD505-2E9C-101B-9397-08002B2CF9AE}" pid="18" name="_EmailSubject">
    <vt:lpwstr>RAN#106 paper for Inter gNB co-ordination for SBFD Inter-UE CLI</vt:lpwstr>
  </property>
  <property fmtid="{D5CDD505-2E9C-101B-9397-08002B2CF9AE}" pid="19" name="_AuthorEmail">
    <vt:lpwstr>pkadiri@qti.qualcomm.com</vt:lpwstr>
  </property>
  <property fmtid="{D5CDD505-2E9C-101B-9397-08002B2CF9AE}" pid="20" name="_AuthorEmailDisplayName">
    <vt:lpwstr>Prasad Kadiri</vt:lpwstr>
  </property>
</Properties>
</file>