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6.svg" ContentType="image/svg+xml"/>
  <Override PartName="/ppt/media/image17.svg" ContentType="image/svg+xml"/>
  <Override PartName="/ppt/media/image1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autoCompressPictures="0">
  <p:sldMasterIdLst>
    <p:sldMasterId id="2147483648" r:id="rId1"/>
  </p:sldMasterIdLst>
  <p:notesMasterIdLst>
    <p:notesMasterId r:id="rId18"/>
  </p:notesMasterIdLst>
  <p:sldIdLst>
    <p:sldId id="282" r:id="rId3"/>
    <p:sldId id="430" r:id="rId4"/>
    <p:sldId id="439" r:id="rId5"/>
    <p:sldId id="440" r:id="rId6"/>
    <p:sldId id="431" r:id="rId7"/>
    <p:sldId id="453" r:id="rId8"/>
    <p:sldId id="438" r:id="rId9"/>
    <p:sldId id="441" r:id="rId10"/>
    <p:sldId id="446" r:id="rId11"/>
    <p:sldId id="442" r:id="rId12"/>
    <p:sldId id="434" r:id="rId13"/>
    <p:sldId id="444" r:id="rId14"/>
    <p:sldId id="445" r:id="rId15"/>
    <p:sldId id="443" r:id="rId16"/>
    <p:sldId id="267" r:id="rId17"/>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ko Onggosanusi" initials="EO" lastIdx="2" clrIdx="0"/>
  <p:cmAuthor id="1" name="didi zhang" initials="dz" lastIdx="1" clrIdx="0"/>
  <p:cmAuthor id="3" name="tcl" initials="t" lastIdx="3" clrIdx="2"/>
  <p:cmAuthor id="4" name="ronglingjian" initials="r"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FFFFF"/>
    <a:srgbClr val="0000FF"/>
    <a:srgbClr val="7E7E7E"/>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87"/>
    <p:restoredTop sz="94659"/>
  </p:normalViewPr>
  <p:slideViewPr>
    <p:cSldViewPr snapToGrid="0" snapToObjects="1">
      <p:cViewPr varScale="1">
        <p:scale>
          <a:sx n="167" d="100"/>
          <a:sy n="167" d="100"/>
        </p:scale>
        <p:origin x="596" y="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35.xml"/><Relationship Id="rId22" Type="http://schemas.openxmlformats.org/officeDocument/2006/relationships/commentAuthors" Target="commentAuthors.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ADC459-2FDE-384B-BC4D-E0C5A62CC535}"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69F79E-B6B7-534B-AAEE-1F443B7D50DA}"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image" Target="../media/image6.png"/><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1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3" name="图片 2" descr="/Users/chensixian/Downloads/300ppi/未标题-2-02.jpg未标题-2-02"/>
          <p:cNvPicPr>
            <a:picLocks noChangeAspect="1"/>
          </p:cNvPicPr>
          <p:nvPr userDrawn="1"/>
        </p:nvPicPr>
        <p:blipFill>
          <a:blip r:embed="rId2"/>
          <a:srcRect/>
          <a:stretch>
            <a:fillRect/>
          </a:stretch>
        </p:blipFill>
        <p:spPr>
          <a:xfrm>
            <a:off x="635" y="0"/>
            <a:ext cx="12191365" cy="6858000"/>
          </a:xfrm>
          <a:prstGeom prst="rect">
            <a:avLst/>
          </a:prstGeom>
        </p:spPr>
      </p:pic>
      <p:pic>
        <p:nvPicPr>
          <p:cNvPr id="16" name="图片 15" descr="资源 6"/>
          <p:cNvPicPr>
            <a:picLocks noChangeAspect="1"/>
          </p:cNvPicPr>
          <p:nvPr userDrawn="1">
            <p:custDataLst>
              <p:tags r:id="rId3"/>
            </p:custDataLst>
          </p:nvPr>
        </p:nvPicPr>
        <p:blipFill>
          <a:blip r:embed="rId4"/>
          <a:stretch>
            <a:fillRect/>
          </a:stretch>
        </p:blipFill>
        <p:spPr>
          <a:xfrm>
            <a:off x="9560560" y="560070"/>
            <a:ext cx="2009140" cy="165036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8" name="组合 12"/>
          <p:cNvGrpSpPr/>
          <p:nvPr userDrawn="1"/>
        </p:nvGrpSpPr>
        <p:grpSpPr>
          <a:xfrm>
            <a:off x="0" y="0"/>
            <a:ext cx="3200400" cy="901700"/>
            <a:chOff x="0" y="0"/>
            <a:chExt cx="3200400" cy="901700"/>
          </a:xfrm>
        </p:grpSpPr>
        <p:pic>
          <p:nvPicPr>
            <p:cNvPr id="9" name="图片 8" descr="图片包含 图形用户界面&#10;&#10;描述已自动生成"/>
            <p:cNvPicPr>
              <a:picLocks noChangeAspect="1"/>
            </p:cNvPicPr>
            <p:nvPr/>
          </p:nvPicPr>
          <p:blipFill rotWithShape="1">
            <a:blip r:embed="rId2"/>
            <a:srcRect r="68049"/>
            <a:stretch>
              <a:fillRect/>
            </a:stretch>
          </p:blipFill>
          <p:spPr>
            <a:xfrm>
              <a:off x="0" y="0"/>
              <a:ext cx="1022559" cy="901700"/>
            </a:xfrm>
            <a:prstGeom prst="rect">
              <a:avLst/>
            </a:prstGeom>
            <a:ln>
              <a:noFill/>
            </a:ln>
          </p:spPr>
        </p:pic>
        <p:cxnSp>
          <p:nvCxnSpPr>
            <p:cNvPr id="10" name="直线连接符 9"/>
            <p:cNvCxnSpPr/>
            <p:nvPr/>
          </p:nvCxnSpPr>
          <p:spPr>
            <a:xfrm>
              <a:off x="1108710" y="593368"/>
              <a:ext cx="209169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灯片编号占位符 1"/>
          <p:cNvSpPr>
            <a:spLocks noGrp="1"/>
          </p:cNvSpPr>
          <p:nvPr>
            <p:ph type="sldNum" sz="quarter" idx="12"/>
            <p:custDataLst>
              <p:tags r:id="rId3"/>
            </p:custDataLst>
          </p:nvPr>
        </p:nvSpPr>
        <p:spPr>
          <a:xfrm>
            <a:off x="8967788" y="6356350"/>
            <a:ext cx="2743200" cy="365125"/>
          </a:xfrm>
        </p:spPr>
        <p:txBody>
          <a:bodyPr/>
          <a:lstStyle/>
          <a:p>
            <a:fld id="{2BFE292F-1EBE-6D4A-B339-A324D614A372}" type="slidenum">
              <a:rPr kumimoji="1" lang="zh-CN" altLang="en-US" smtClean="0"/>
            </a:fld>
            <a:endParaRPr kumimoji="1" lang="zh-CN" altLang="en-US"/>
          </a:p>
        </p:txBody>
      </p:sp>
      <p:pic>
        <p:nvPicPr>
          <p:cNvPr id="11" name="图片 10"/>
          <p:cNvPicPr>
            <a:picLocks noChangeAspect="1"/>
          </p:cNvPicPr>
          <p:nvPr userDrawn="1">
            <p:custDataLst>
              <p:tags r:id="rId4"/>
            </p:custDataLst>
          </p:nvPr>
        </p:nvPicPr>
        <p:blipFill>
          <a:blip r:embed="rId5"/>
          <a:stretch>
            <a:fillRect/>
          </a:stretch>
        </p:blipFill>
        <p:spPr>
          <a:xfrm>
            <a:off x="10856913" y="196850"/>
            <a:ext cx="854075" cy="27305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1" name="图片 10" descr="徽标&#10;&#10;描述已自动生成"/>
          <p:cNvPicPr>
            <a:picLocks noChangeAspect="1"/>
          </p:cNvPicPr>
          <p:nvPr userDrawn="1"/>
        </p:nvPicPr>
        <p:blipFill>
          <a:blip r:embed="rId2"/>
          <a:stretch>
            <a:fillRect/>
          </a:stretch>
        </p:blipFill>
        <p:spPr>
          <a:xfrm>
            <a:off x="3160800" y="2997198"/>
            <a:ext cx="1231900" cy="863600"/>
          </a:xfrm>
          <a:prstGeom prst="rect">
            <a:avLst/>
          </a:prstGeom>
        </p:spPr>
      </p:pic>
      <p:sp>
        <p:nvSpPr>
          <p:cNvPr id="5" name="灯片编号占位符 4"/>
          <p:cNvSpPr>
            <a:spLocks noGrp="1"/>
          </p:cNvSpPr>
          <p:nvPr>
            <p:ph type="sldNum" sz="quarter" idx="12"/>
            <p:custDataLst>
              <p:tags r:id="rId3"/>
            </p:custDataLst>
          </p:nvPr>
        </p:nvSpPr>
        <p:spPr>
          <a:xfrm>
            <a:off x="8967788" y="6356350"/>
            <a:ext cx="2743200" cy="365125"/>
          </a:xfrm>
        </p:spPr>
        <p:txBody>
          <a:bodyPr/>
          <a:lstStyle/>
          <a:p>
            <a:fld id="{2BFE292F-1EBE-6D4A-B339-A324D614A372}" type="slidenum">
              <a:rPr kumimoji="1" lang="zh-CN" altLang="en-US" smtClean="0"/>
            </a:fld>
            <a:endParaRPr kumimoji="1" lang="zh-CN" altLang="en-US"/>
          </a:p>
        </p:txBody>
      </p:sp>
      <p:pic>
        <p:nvPicPr>
          <p:cNvPr id="8" name="图片 7"/>
          <p:cNvPicPr>
            <a:picLocks noChangeAspect="1"/>
          </p:cNvPicPr>
          <p:nvPr userDrawn="1">
            <p:custDataLst>
              <p:tags r:id="rId4"/>
            </p:custDataLst>
          </p:nvPr>
        </p:nvPicPr>
        <p:blipFill>
          <a:blip r:embed="rId5"/>
          <a:stretch>
            <a:fillRect/>
          </a:stretch>
        </p:blipFill>
        <p:spPr>
          <a:xfrm>
            <a:off x="10856913" y="196850"/>
            <a:ext cx="854075" cy="27305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矩形 3"/>
          <p:cNvSpPr/>
          <p:nvPr userDrawn="1"/>
        </p:nvSpPr>
        <p:spPr>
          <a:xfrm>
            <a:off x="10570040" y="6111102"/>
            <a:ext cx="1127232" cy="276999"/>
          </a:xfrm>
          <a:prstGeom prst="rect">
            <a:avLst/>
          </a:prstGeom>
        </p:spPr>
        <p:txBody>
          <a:bodyPr wrap="none">
            <a:spAutoFit/>
          </a:bodyPr>
          <a:lstStyle/>
          <a:p>
            <a:pPr algn="ctr"/>
            <a:r>
              <a:rPr lang="en-US" altLang="zh-CN" sz="1200" dirty="0" err="1">
                <a:solidFill>
                  <a:srgbClr val="898989"/>
                </a:solidFill>
                <a:latin typeface="FZLanTingHei-M-GBK" panose="02000000000000000000" pitchFamily="2" charset="-122"/>
                <a:ea typeface="FZLanTingHei-M-GBK" panose="02000000000000000000" pitchFamily="2" charset="-122"/>
              </a:rPr>
              <a:t>www.tcl.com</a:t>
            </a:r>
            <a:endParaRPr lang="zh-CN" altLang="en-US" sz="1200" dirty="0">
              <a:solidFill>
                <a:srgbClr val="898989"/>
              </a:solidFill>
              <a:latin typeface="FZLanTingHei-M-GBK" panose="02000000000000000000" pitchFamily="2" charset="-122"/>
              <a:ea typeface="FZLanTingHei-M-GBK" panose="02000000000000000000" pitchFamily="2" charset="-122"/>
            </a:endParaRPr>
          </a:p>
        </p:txBody>
      </p:sp>
      <p:grpSp>
        <p:nvGrpSpPr>
          <p:cNvPr id="9" name="组合 8"/>
          <p:cNvGrpSpPr/>
          <p:nvPr userDrawn="1"/>
        </p:nvGrpSpPr>
        <p:grpSpPr>
          <a:xfrm>
            <a:off x="2714943" y="2624455"/>
            <a:ext cx="6761480" cy="1609090"/>
            <a:chOff x="4732" y="4064"/>
            <a:chExt cx="10648" cy="2534"/>
          </a:xfrm>
        </p:grpSpPr>
        <p:grpSp>
          <p:nvGrpSpPr>
            <p:cNvPr id="6" name="组合 5"/>
            <p:cNvGrpSpPr/>
            <p:nvPr userDrawn="1"/>
          </p:nvGrpSpPr>
          <p:grpSpPr>
            <a:xfrm>
              <a:off x="4732" y="4064"/>
              <a:ext cx="2198" cy="2535"/>
              <a:chOff x="14291" y="2850"/>
              <a:chExt cx="3166" cy="3651"/>
            </a:xfrm>
          </p:grpSpPr>
          <p:pic>
            <p:nvPicPr>
              <p:cNvPr id="3" name="图片 2"/>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4291" y="2850"/>
                <a:ext cx="3166" cy="2719"/>
              </a:xfrm>
              <a:prstGeom prst="rect">
                <a:avLst/>
              </a:prstGeom>
            </p:spPr>
          </p:pic>
          <p:sp>
            <p:nvSpPr>
              <p:cNvPr id="5" name="文本框 4"/>
              <p:cNvSpPr txBox="1"/>
              <p:nvPr userDrawn="1">
                <p:custDataLst>
                  <p:tags r:id="rId4"/>
                </p:custDataLst>
              </p:nvPr>
            </p:nvSpPr>
            <p:spPr>
              <a:xfrm>
                <a:off x="14296" y="5805"/>
                <a:ext cx="3157" cy="696"/>
              </a:xfrm>
              <a:prstGeom prst="rect">
                <a:avLst/>
              </a:prstGeom>
              <a:noFill/>
            </p:spPr>
            <p:txBody>
              <a:bodyPr wrap="square" rtlCol="0" anchor="ctr">
                <a:spAutoFit/>
              </a:bodyPr>
              <a:lstStyle/>
              <a:p>
                <a:pPr algn="ctr"/>
                <a:r>
                  <a:rPr lang="en-US" altLang="zh-CN" sz="1400" dirty="0">
                    <a:solidFill>
                      <a:srgbClr val="E40013"/>
                    </a:solidFill>
                    <a:latin typeface="微软雅黑" panose="020B0503020204020204" charset="-122"/>
                    <a:ea typeface="微软雅黑" panose="020B0503020204020204" charset="-122"/>
                  </a:rPr>
                  <a:t>THANK YOU</a:t>
                </a:r>
                <a:endParaRPr lang="en-US" altLang="zh-CN" sz="1400" dirty="0">
                  <a:solidFill>
                    <a:srgbClr val="E40013"/>
                  </a:solidFill>
                  <a:latin typeface="微软雅黑" panose="020B0503020204020204" charset="-122"/>
                  <a:ea typeface="微软雅黑" panose="020B0503020204020204" charset="-122"/>
                </a:endParaRPr>
              </a:p>
            </p:txBody>
          </p:sp>
        </p:grpSp>
        <p:grpSp>
          <p:nvGrpSpPr>
            <p:cNvPr id="13" name="组合 12"/>
            <p:cNvGrpSpPr/>
            <p:nvPr userDrawn="1"/>
          </p:nvGrpSpPr>
          <p:grpSpPr>
            <a:xfrm>
              <a:off x="9330" y="4509"/>
              <a:ext cx="6050" cy="1646"/>
              <a:chOff x="17856" y="4364"/>
              <a:chExt cx="13672" cy="3719"/>
            </a:xfrm>
          </p:grpSpPr>
          <p:sp>
            <p:nvSpPr>
              <p:cNvPr id="10" name="文本框 9"/>
              <p:cNvSpPr txBox="1"/>
              <p:nvPr userDrawn="1">
                <p:custDataLst>
                  <p:tags r:id="rId5"/>
                </p:custDataLst>
              </p:nvPr>
            </p:nvSpPr>
            <p:spPr>
              <a:xfrm>
                <a:off x="17876" y="4364"/>
                <a:ext cx="13632" cy="1638"/>
              </a:xfrm>
              <a:prstGeom prst="rect">
                <a:avLst/>
              </a:prstGeom>
              <a:noFill/>
              <a:ln>
                <a:noFill/>
              </a:ln>
            </p:spPr>
            <p:txBody>
              <a:bodyPr wrap="square" rtlCol="0" anchor="ctr">
                <a:spAutoFit/>
              </a:bodyPr>
              <a:lstStyle/>
              <a:p>
                <a:pPr algn="dist"/>
                <a:r>
                  <a:rPr lang="en-US" altLang="zh-CN" sz="2400" b="1" dirty="0">
                    <a:solidFill>
                      <a:schemeClr val="bg1">
                        <a:lumMod val="50000"/>
                      </a:schemeClr>
                    </a:solidFill>
                    <a:latin typeface="微软雅黑" panose="020B0503020204020204" charset="-122"/>
                    <a:ea typeface="微软雅黑" panose="020B0503020204020204" charset="-122"/>
                  </a:rPr>
                  <a:t>领先</a:t>
                </a:r>
                <a:r>
                  <a:rPr lang="en-US" altLang="zh-CN" sz="2400" b="1" dirty="0">
                    <a:solidFill>
                      <a:srgbClr val="7E7E7E"/>
                    </a:solidFill>
                    <a:latin typeface="微软雅黑" panose="020B0503020204020204" charset="-122"/>
                    <a:ea typeface="微软雅黑" panose="020B0503020204020204" charset="-122"/>
                  </a:rPr>
                  <a:t>科技</a:t>
                </a:r>
                <a:r>
                  <a:rPr lang="en-US" altLang="zh-CN" sz="2400" b="1" dirty="0">
                    <a:solidFill>
                      <a:schemeClr val="bg1">
                        <a:lumMod val="50000"/>
                      </a:schemeClr>
                    </a:solidFill>
                    <a:latin typeface="微软雅黑" panose="020B0503020204020204" charset="-122"/>
                    <a:ea typeface="微软雅黑" panose="020B0503020204020204" charset="-122"/>
                  </a:rPr>
                  <a:t> 和合共生</a:t>
                </a:r>
                <a:endParaRPr lang="en-US" altLang="zh-CN" sz="2400" b="1" dirty="0">
                  <a:solidFill>
                    <a:schemeClr val="bg1">
                      <a:lumMod val="50000"/>
                    </a:schemeClr>
                  </a:solidFill>
                  <a:latin typeface="微软雅黑" panose="020B0503020204020204" charset="-122"/>
                  <a:ea typeface="微软雅黑" panose="020B0503020204020204" charset="-122"/>
                </a:endParaRPr>
              </a:p>
            </p:txBody>
          </p:sp>
          <p:sp>
            <p:nvSpPr>
              <p:cNvPr id="12" name="文本框 11"/>
              <p:cNvSpPr txBox="1"/>
              <p:nvPr userDrawn="1">
                <p:custDataLst>
                  <p:tags r:id="rId6"/>
                </p:custDataLst>
              </p:nvPr>
            </p:nvSpPr>
            <p:spPr>
              <a:xfrm>
                <a:off x="17856" y="6445"/>
                <a:ext cx="13672" cy="1638"/>
              </a:xfrm>
              <a:prstGeom prst="rect">
                <a:avLst/>
              </a:prstGeom>
              <a:noFill/>
              <a:ln>
                <a:noFill/>
              </a:ln>
            </p:spPr>
            <p:txBody>
              <a:bodyPr wrap="square" rtlCol="0" anchor="ctr">
                <a:noAutofit/>
              </a:bodyPr>
              <a:lstStyle/>
              <a:p>
                <a:pPr algn="dist"/>
                <a:r>
                  <a:rPr lang="en-US" altLang="zh-CN" sz="1600" dirty="0">
                    <a:solidFill>
                      <a:schemeClr val="bg1">
                        <a:lumMod val="50000"/>
                      </a:schemeClr>
                    </a:solidFill>
                    <a:latin typeface="微软雅黑" panose="020B0503020204020204" charset="-122"/>
                    <a:ea typeface="微软雅黑" panose="020B0503020204020204" charset="-122"/>
                  </a:rPr>
                  <a:t>Building a Sustainable &amp; Connected</a:t>
                </a:r>
                <a:endParaRPr lang="en-US" altLang="zh-CN" sz="1600" dirty="0">
                  <a:solidFill>
                    <a:schemeClr val="bg1">
                      <a:lumMod val="50000"/>
                    </a:schemeClr>
                  </a:solidFill>
                  <a:latin typeface="微软雅黑" panose="020B0503020204020204" charset="-122"/>
                  <a:ea typeface="微软雅黑" panose="020B0503020204020204" charset="-122"/>
                </a:endParaRPr>
              </a:p>
              <a:p>
                <a:pPr algn="dist"/>
                <a:r>
                  <a:rPr lang="en-US" altLang="zh-CN" sz="1600" dirty="0">
                    <a:solidFill>
                      <a:schemeClr val="bg1">
                        <a:lumMod val="50000"/>
                      </a:schemeClr>
                    </a:solidFill>
                    <a:latin typeface="微软雅黑" panose="020B0503020204020204" charset="-122"/>
                    <a:ea typeface="微软雅黑" panose="020B0503020204020204" charset="-122"/>
                  </a:rPr>
                  <a:t>Future with Advanced Technology</a:t>
                </a:r>
                <a:endParaRPr lang="en-US" altLang="zh-CN" sz="1600" dirty="0">
                  <a:solidFill>
                    <a:schemeClr val="bg1">
                      <a:lumMod val="50000"/>
                    </a:schemeClr>
                  </a:solidFill>
                  <a:latin typeface="微软雅黑" panose="020B0503020204020204" charset="-122"/>
                  <a:ea typeface="微软雅黑" panose="020B0503020204020204" charset="-122"/>
                </a:endParaRPr>
              </a:p>
            </p:txBody>
          </p:sp>
        </p:grpSp>
        <p:cxnSp>
          <p:nvCxnSpPr>
            <p:cNvPr id="7" name="直接连接符 6"/>
            <p:cNvCxnSpPr/>
            <p:nvPr userDrawn="1">
              <p:custDataLst>
                <p:tags r:id="rId7"/>
              </p:custDataLst>
            </p:nvPr>
          </p:nvCxnSpPr>
          <p:spPr>
            <a:xfrm>
              <a:off x="8130" y="4128"/>
              <a:ext cx="0" cy="2407"/>
            </a:xfrm>
            <a:prstGeom prst="line">
              <a:avLst/>
            </a:prstGeom>
            <a:ln w="28575" cap="flat" cmpd="sng">
              <a:solidFill>
                <a:srgbClr val="7E7E7E"/>
              </a:solidFill>
              <a:prstDash val="solid"/>
              <a:miter lim="800000"/>
              <a:headEnd type="none"/>
              <a:tailEnd type="none"/>
            </a:ln>
          </p:spPr>
          <p:style>
            <a:lnRef idx="2">
              <a:schemeClr val="accent1"/>
            </a:lnRef>
            <a:fillRef idx="0">
              <a:srgbClr val="FFFFFF"/>
            </a:fillRef>
            <a:effectRef idx="0">
              <a:srgbClr val="FFFFFF"/>
            </a:effectRef>
            <a:fontRef idx="minor">
              <a:schemeClr val="tx1"/>
            </a:fontRef>
          </p:style>
        </p:cxn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2" name="灯片编号占位符 1"/>
          <p:cNvSpPr>
            <a:spLocks noGrp="1"/>
          </p:cNvSpPr>
          <p:nvPr>
            <p:ph type="sldNum" sz="quarter" idx="12"/>
            <p:custDataLst>
              <p:tags r:id="rId2"/>
            </p:custDataLst>
          </p:nvPr>
        </p:nvSpPr>
        <p:spPr>
          <a:xfrm>
            <a:off x="8967788" y="6356350"/>
            <a:ext cx="2743200" cy="365125"/>
          </a:xfrm>
        </p:spPr>
        <p:txBody>
          <a:bodyPr/>
          <a:lstStyle/>
          <a:p>
            <a:fld id="{2BFE292F-1EBE-6D4A-B339-A324D614A372}" type="slidenum">
              <a:rPr kumimoji="1" lang="zh-CN" altLang="en-US" smtClean="0"/>
            </a:fld>
            <a:endParaRPr kumimoji="1" lang="zh-CN" altLang="en-US"/>
          </a:p>
        </p:txBody>
      </p:sp>
      <p:pic>
        <p:nvPicPr>
          <p:cNvPr id="7" name="图片 6"/>
          <p:cNvPicPr>
            <a:picLocks noChangeAspect="1"/>
          </p:cNvPicPr>
          <p:nvPr userDrawn="1">
            <p:custDataLst>
              <p:tags r:id="rId3"/>
            </p:custDataLst>
          </p:nvPr>
        </p:nvPicPr>
        <p:blipFill>
          <a:blip r:embed="rId4"/>
          <a:stretch>
            <a:fillRect/>
          </a:stretch>
        </p:blipFill>
        <p:spPr>
          <a:xfrm>
            <a:off x="10856913" y="196850"/>
            <a:ext cx="854075" cy="27305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灯片编号占位符 2"/>
          <p:cNvSpPr>
            <a:spLocks noGrp="1"/>
          </p:cNvSpPr>
          <p:nvPr>
            <p:ph type="sldNum" sz="quarter" idx="12"/>
            <p:custDataLst>
              <p:tags r:id="rId2"/>
            </p:custDataLst>
          </p:nvPr>
        </p:nvSpPr>
        <p:spPr>
          <a:xfrm>
            <a:off x="8967788" y="6356350"/>
            <a:ext cx="2743200" cy="365125"/>
          </a:xfrm>
        </p:spPr>
        <p:txBody>
          <a:bodyPr/>
          <a:lstStyle/>
          <a:p>
            <a:fld id="{2BFE292F-1EBE-6D4A-B339-A324D614A372}"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custDataLst>
              <p:tags r:id="rId2"/>
            </p:custDataLst>
          </p:nvPr>
        </p:nvSpPr>
        <p:spPr>
          <a:xfrm>
            <a:off x="8967788" y="6356350"/>
            <a:ext cx="2743200" cy="365125"/>
          </a:xfrm>
        </p:spPr>
        <p:txBody>
          <a:bodyPr/>
          <a:lstStyle/>
          <a:p>
            <a:fld id="{2BFE292F-1EBE-6D4A-B339-A324D614A372}"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lgn="l">
              <a:defRPr sz="3200">
                <a:solidFill>
                  <a:srgbClr val="333333"/>
                </a:solidFill>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31050" y="124834"/>
            <a:ext cx="10515600" cy="480002"/>
          </a:xfrm>
        </p:spPr>
        <p:txBody>
          <a:bodyPr>
            <a:noAutofit/>
          </a:bodyPr>
          <a:lstStyle>
            <a:lvl1pPr>
              <a:defRPr sz="1800" b="1">
                <a:latin typeface="微软雅黑" panose="020B0503020204020204" charset="-122"/>
                <a:ea typeface="微软雅黑" panose="020B0503020204020204" charset="-122"/>
                <a:cs typeface="微软雅黑" panose="020B0503020204020204" charset="-122"/>
              </a:defRPr>
            </a:lvl1pPr>
          </a:lstStyle>
          <a:p>
            <a:r>
              <a:rPr kumimoji="1" lang="zh-CN" altLang="en-US" dirty="0"/>
              <a:t>单击此处编辑母版标题样式</a:t>
            </a:r>
            <a:endParaRPr kumimoji="1" lang="zh-CN" altLang="en-US" dirty="0"/>
          </a:p>
        </p:txBody>
      </p:sp>
      <p:cxnSp>
        <p:nvCxnSpPr>
          <p:cNvPr id="11" name="直线连接符 11"/>
          <p:cNvCxnSpPr/>
          <p:nvPr userDrawn="1"/>
        </p:nvCxnSpPr>
        <p:spPr>
          <a:xfrm>
            <a:off x="246000" y="661035"/>
            <a:ext cx="117000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灯片编号占位符 5"/>
          <p:cNvSpPr>
            <a:spLocks noGrp="1"/>
          </p:cNvSpPr>
          <p:nvPr>
            <p:ph type="sldNum" sz="quarter" idx="12"/>
          </p:nvPr>
        </p:nvSpPr>
        <p:spPr>
          <a:xfrm>
            <a:off x="9260924" y="6356350"/>
            <a:ext cx="2743200" cy="365125"/>
          </a:xfrm>
        </p:spPr>
        <p:txBody>
          <a:bodyPr/>
          <a:lstStyle/>
          <a:p>
            <a:fld id="{2BFE292F-1EBE-6D4A-B339-A324D614A372}" type="slidenum">
              <a:rPr kumimoji="1" lang="zh-CN" altLang="en-US" smtClean="0"/>
            </a:fld>
            <a:endParaRPr kumimoji="1" lang="zh-CN" altLang="en-US"/>
          </a:p>
        </p:txBody>
      </p:sp>
      <p:pic>
        <p:nvPicPr>
          <p:cNvPr id="5" name="图片 6"/>
          <p:cNvPicPr>
            <a:picLocks noChangeAspect="1"/>
          </p:cNvPicPr>
          <p:nvPr userDrawn="1"/>
        </p:nvPicPr>
        <p:blipFill>
          <a:blip r:embed="rId2"/>
          <a:stretch>
            <a:fillRect/>
          </a:stretch>
        </p:blipFill>
        <p:spPr>
          <a:xfrm>
            <a:off x="11028944" y="228310"/>
            <a:ext cx="854075" cy="273050"/>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FE292F-1EBE-6D4A-B339-A324D614A372}"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image" Target="../media/image19.svg"/><Relationship Id="rId4" Type="http://schemas.openxmlformats.org/officeDocument/2006/relationships/image" Target="../media/image18.png"/><Relationship Id="rId3" Type="http://schemas.openxmlformats.org/officeDocument/2006/relationships/image" Target="../media/image17.svg"/><Relationship Id="rId2" Type="http://schemas.openxmlformats.org/officeDocument/2006/relationships/image" Target="../media/image16.svg"/><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image" Target="../media/image21.png"/><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image" Target="../media/image20.png"/><Relationship Id="rId3" Type="http://schemas.openxmlformats.org/officeDocument/2006/relationships/tags" Target="../tags/tag24.xml"/><Relationship Id="rId2" Type="http://schemas.openxmlformats.org/officeDocument/2006/relationships/tags" Target="../tags/tag23.xml"/><Relationship Id="rId17" Type="http://schemas.openxmlformats.org/officeDocument/2006/relationships/slideLayout" Target="../slideLayouts/slideLayout9.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image" Target="../media/image22.png"/><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3.emf"/></Relationships>
</file>

<file path=ppt/slides/_rels/slide13.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9.xml"/><Relationship Id="rId2" Type="http://schemas.openxmlformats.org/officeDocument/2006/relationships/image" Target="../media/image24.emf"/><Relationship Id="rId1"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9.xml"/><Relationship Id="rId5" Type="http://schemas.openxmlformats.org/officeDocument/2006/relationships/image" Target="../media/image9.emf"/><Relationship Id="rId4" Type="http://schemas.openxmlformats.org/officeDocument/2006/relationships/oleObject" Target="../embeddings/oleObject1.bin"/><Relationship Id="rId3" Type="http://schemas.openxmlformats.org/officeDocument/2006/relationships/tags" Target="../tags/tag21.xml"/><Relationship Id="rId2" Type="http://schemas.openxmlformats.org/officeDocument/2006/relationships/image" Target="../media/image8.png"/><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1.wmf"/><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3.e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主标题为方正兰亭 , 最大30pt"/>
          <p:cNvSpPr txBox="1"/>
          <p:nvPr>
            <p:custDataLst>
              <p:tags r:id="rId1"/>
            </p:custDataLst>
          </p:nvPr>
        </p:nvSpPr>
        <p:spPr>
          <a:xfrm>
            <a:off x="271780" y="2621915"/>
            <a:ext cx="5192395" cy="513080"/>
          </a:xfrm>
          <a:prstGeom prst="rect">
            <a:avLst/>
          </a:prstGeom>
          <a:ln w="12700">
            <a:miter lim="400000"/>
          </a:ln>
        </p:spPr>
        <p:txBody>
          <a:bodyPr wrap="none" lIns="25400" tIns="25400" rIns="25400" bIns="25400" anchor="ctr">
            <a:noAutofit/>
          </a:bodyPr>
          <a:lstStyle/>
          <a:p>
            <a:pPr algn="l" defTabSz="205740">
              <a:defRPr sz="6000">
                <a:solidFill>
                  <a:srgbClr val="5E5E5E"/>
                </a:solidFill>
                <a:latin typeface="Helvetica"/>
                <a:ea typeface="Helvetica"/>
                <a:cs typeface="Helvetica"/>
                <a:sym typeface="Helvetica"/>
              </a:defRPr>
            </a:pPr>
            <a:r>
              <a:rPr lang="en-US" altLang="zh-CN" sz="3000" dirty="0">
                <a:solidFill>
                  <a:schemeClr val="bg1"/>
                </a:solidFill>
                <a:latin typeface="微软雅黑" panose="020B0503020204020204" charset="-122"/>
                <a:ea typeface="微软雅黑" panose="020B0503020204020204" charset="-122"/>
                <a:cs typeface="FZLanTingHei-M-GBK" panose="02000000000000000000" pitchFamily="2" charset="-122"/>
                <a:sym typeface="+mn-ea"/>
              </a:rPr>
              <a:t>Views on</a:t>
            </a:r>
            <a:r>
              <a:rPr sz="3000">
                <a:solidFill>
                  <a:schemeClr val="bg1"/>
                </a:solidFill>
                <a:latin typeface="微软雅黑" panose="020B0503020204020204" charset="-122"/>
                <a:ea typeface="微软雅黑" panose="020B0503020204020204" charset="-122"/>
                <a:cs typeface="FZLanTingHei-M-GBK" panose="02000000000000000000" pitchFamily="2" charset="-122"/>
              </a:rPr>
              <a:t> </a:t>
            </a:r>
            <a:r>
              <a:rPr lang="en-US" sz="3000">
                <a:solidFill>
                  <a:schemeClr val="bg1"/>
                </a:solidFill>
                <a:latin typeface="微软雅黑" panose="020B0503020204020204" charset="-122"/>
                <a:ea typeface="微软雅黑" panose="020B0503020204020204" charset="-122"/>
                <a:cs typeface="FZLanTingHei-M-GBK" panose="02000000000000000000" pitchFamily="2" charset="-122"/>
              </a:rPr>
              <a:t>5G-A WIs &amp; SIs in Rel-20</a:t>
            </a:r>
            <a:r>
              <a:rPr sz="3000">
                <a:solidFill>
                  <a:schemeClr val="bg1"/>
                </a:solidFill>
                <a:latin typeface="微软雅黑" panose="020B0503020204020204" charset="-122"/>
                <a:ea typeface="微软雅黑" panose="020B0503020204020204" charset="-122"/>
                <a:cs typeface="FZLanTingHei-M-GBK" panose="02000000000000000000" pitchFamily="2" charset="-122"/>
              </a:rPr>
              <a:t> </a:t>
            </a:r>
            <a:endParaRPr sz="3000">
              <a:solidFill>
                <a:schemeClr val="bg1"/>
              </a:solidFill>
              <a:latin typeface="微软雅黑" panose="020B0503020204020204" charset="-122"/>
              <a:ea typeface="微软雅黑" panose="020B0503020204020204" charset="-122"/>
              <a:cs typeface="FZLanTingHei-M-GBK" panose="02000000000000000000" pitchFamily="2" charset="-122"/>
            </a:endParaRPr>
          </a:p>
        </p:txBody>
      </p:sp>
      <p:sp>
        <p:nvSpPr>
          <p:cNvPr id="2" name="矩形 1"/>
          <p:cNvSpPr/>
          <p:nvPr/>
        </p:nvSpPr>
        <p:spPr>
          <a:xfrm>
            <a:off x="271849" y="341178"/>
            <a:ext cx="5662292" cy="645160"/>
          </a:xfrm>
          <a:prstGeom prst="rect">
            <a:avLst/>
          </a:prstGeom>
        </p:spPr>
        <p:txBody>
          <a:bodyPr wrap="square">
            <a:spAutoFit/>
          </a:bodyPr>
          <a:lstStyle/>
          <a:p>
            <a:pPr fontAlgn="base" hangingPunct="0"/>
            <a:r>
              <a:rPr lang="en-US" altLang="zh-CN" b="1" dirty="0">
                <a:solidFill>
                  <a:schemeClr val="bg1"/>
                </a:solidFill>
                <a:latin typeface="Arial" panose="020B0604020202020204" pitchFamily="34" charset="0"/>
                <a:ea typeface="Times New Roman" panose="02020603050405020304" pitchFamily="18" charset="0"/>
              </a:rPr>
              <a:t>3GPP TSG RAN Rel-20 </a:t>
            </a:r>
            <a:r>
              <a:rPr lang="en-US" altLang="zh-CN" b="1" dirty="0" smtClean="0">
                <a:solidFill>
                  <a:schemeClr val="bg1"/>
                </a:solidFill>
                <a:latin typeface="Arial" panose="020B0604020202020204" pitchFamily="34" charset="0"/>
                <a:ea typeface="Times New Roman" panose="02020603050405020304" pitchFamily="18" charset="0"/>
              </a:rPr>
              <a:t>workshop  RP-242651</a:t>
            </a:r>
            <a:endParaRPr lang="en-US" altLang="zh-CN" b="1" dirty="0" smtClean="0">
              <a:solidFill>
                <a:schemeClr val="bg1"/>
              </a:solidFill>
              <a:latin typeface="MS Mincho"/>
              <a:cs typeface="Arial" panose="020B0604020202020204" pitchFamily="34" charset="0"/>
            </a:endParaRPr>
          </a:p>
          <a:p>
            <a:pPr fontAlgn="base" hangingPunct="0">
              <a:spcAft>
                <a:spcPts val="0"/>
              </a:spcAft>
            </a:pPr>
            <a:r>
              <a:rPr lang="en-US" altLang="zh-CN" b="1" dirty="0">
                <a:solidFill>
                  <a:schemeClr val="bg1"/>
                </a:solidFill>
                <a:latin typeface="Arial" panose="020B0604020202020204" pitchFamily="34" charset="0"/>
                <a:ea typeface="Times New Roman" panose="02020603050405020304" pitchFamily="18" charset="0"/>
              </a:rPr>
              <a:t>Madrid, Spain, December 9-12, 2024</a:t>
            </a:r>
            <a:endParaRPr lang="en-US" altLang="zh-CN" b="1" dirty="0">
              <a:solidFill>
                <a:schemeClr val="bg1"/>
              </a:solidFill>
              <a:latin typeface="Arial" panose="020B0604020202020204" pitchFamily="34" charset="0"/>
              <a:ea typeface="Times New Roman" panose="02020603050405020304" pitchFamily="18" charset="0"/>
            </a:endParaRPr>
          </a:p>
        </p:txBody>
      </p:sp>
      <p:sp>
        <p:nvSpPr>
          <p:cNvPr id="3" name="文本框 2"/>
          <p:cNvSpPr txBox="1"/>
          <p:nvPr/>
        </p:nvSpPr>
        <p:spPr>
          <a:xfrm>
            <a:off x="271780" y="3536632"/>
            <a:ext cx="5080000" cy="645160"/>
          </a:xfrm>
          <a:prstGeom prst="rect">
            <a:avLst/>
          </a:prstGeom>
        </p:spPr>
        <p:txBody>
          <a:bodyPr>
            <a:spAutoFit/>
          </a:bodyPr>
          <a:lstStyle/>
          <a:p>
            <a:pPr marL="0" indent="0" algn="just" defTabSz="266700">
              <a:spcBef>
                <a:spcPct val="0"/>
              </a:spcBef>
              <a:spcAft>
                <a:spcPct val="0"/>
              </a:spcAft>
            </a:pPr>
            <a:r>
              <a:rPr lang="en-US" altLang="zh-CN" dirty="0">
                <a:solidFill>
                  <a:schemeClr val="bg1"/>
                </a:solidFill>
                <a:latin typeface="微软雅黑" panose="020B0503020204020204" charset="-122"/>
                <a:ea typeface="微软雅黑" panose="020B0503020204020204" charset="-122"/>
                <a:cs typeface="FZLanTingHei-M-GBK" panose="02000000000000000000" pitchFamily="2" charset="-122"/>
                <a:sym typeface="+mn-ea"/>
              </a:rPr>
              <a:t>Source:	TCL</a:t>
            </a:r>
            <a:r>
              <a:rPr lang="en-US" altLang="zh-CN" b="1" kern="100" dirty="0">
                <a:solidFill>
                  <a:schemeClr val="bg1"/>
                </a:solidFill>
                <a:latin typeface="Times New Roman" panose="02020603050405020304" pitchFamily="18" charset="0"/>
                <a:cs typeface="Times New Roman" panose="02020603050405020304" pitchFamily="18" charset="0"/>
                <a:sym typeface="+mn-ea"/>
              </a:rPr>
              <a:t> </a:t>
            </a:r>
            <a:endParaRPr lang="en-US" altLang="zh-CN" dirty="0">
              <a:solidFill>
                <a:schemeClr val="bg1"/>
              </a:solidFill>
              <a:latin typeface="微软雅黑" panose="020B0503020204020204" charset="-122"/>
              <a:ea typeface="微软雅黑" panose="020B0503020204020204" charset="-122"/>
              <a:cs typeface="FZLanTingHei-M-GBK" panose="02000000000000000000" pitchFamily="2" charset="-122"/>
            </a:endParaRPr>
          </a:p>
          <a:p>
            <a:pPr marL="0" indent="0" algn="just" defTabSz="266700">
              <a:spcBef>
                <a:spcPct val="0"/>
              </a:spcBef>
              <a:spcAft>
                <a:spcPct val="0"/>
              </a:spcAft>
            </a:pPr>
            <a:r>
              <a:rPr lang="en-US" altLang="zh-CN" dirty="0">
                <a:solidFill>
                  <a:schemeClr val="bg1"/>
                </a:solidFill>
                <a:latin typeface="微软雅黑" panose="020B0503020204020204" charset="-122"/>
                <a:ea typeface="微软雅黑" panose="020B0503020204020204" charset="-122"/>
                <a:cs typeface="FZLanTingHei-M-GBK" panose="02000000000000000000" pitchFamily="2" charset="-122"/>
              </a:rPr>
              <a:t>Agenda item:	15.1</a:t>
            </a:r>
            <a:endParaRPr lang="en-US" altLang="zh-CN" dirty="0">
              <a:solidFill>
                <a:schemeClr val="bg1"/>
              </a:solidFill>
              <a:latin typeface="微软雅黑" panose="020B0503020204020204" charset="-122"/>
              <a:ea typeface="微软雅黑" panose="020B0503020204020204" charset="-122"/>
              <a:cs typeface="FZLanTingHei-M-GBK" panose="020000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550" y="2730500"/>
            <a:ext cx="11320780" cy="3753485"/>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p:txBody>
      </p:sp>
      <p:sp>
        <p:nvSpPr>
          <p:cNvPr id="3" name="标题 2"/>
          <p:cNvSpPr>
            <a:spLocks noGrp="1"/>
          </p:cNvSpPr>
          <p:nvPr>
            <p:ph type="title"/>
          </p:nvPr>
        </p:nvSpPr>
        <p:spPr/>
        <p:txBody>
          <a:bodyPr/>
          <a:lstStyle/>
          <a:p>
            <a:r>
              <a:rPr lang="en-US" dirty="0" err="1">
                <a:solidFill>
                  <a:srgbClr val="FF0000"/>
                </a:solidFill>
                <a:cs typeface="FZLanTingHei-M-GBK" panose="02000000000000000000" pitchFamily="2" charset="-122"/>
                <a:sym typeface="+mn-ea"/>
              </a:rPr>
              <a:t>ISAC</a:t>
            </a:r>
            <a:endParaRPr lang="zh-CN" altLang="en-US"/>
          </a:p>
        </p:txBody>
      </p:sp>
      <p:sp>
        <p:nvSpPr>
          <p:cNvPr id="2" name="灯片编号占位符 1"/>
          <p:cNvSpPr>
            <a:spLocks noGrp="1"/>
          </p:cNvSpPr>
          <p:nvPr>
            <p:ph type="sldNum" sz="quarter" idx="12"/>
          </p:nvPr>
        </p:nvSpPr>
        <p:spPr/>
        <p:txBody>
          <a:bodyPr/>
          <a:lstStyle/>
          <a:p>
            <a:fld id="{2BFE292F-1EBE-6D4A-B339-A324D614A372}" type="slidenum">
              <a:rPr kumimoji="1" lang="zh-CN" altLang="en-US" smtClean="0"/>
            </a:fld>
            <a:endParaRPr kumimoji="1" lang="zh-CN" altLang="en-US"/>
          </a:p>
        </p:txBody>
      </p:sp>
      <p:sp>
        <p:nvSpPr>
          <p:cNvPr id="5" name="文本框 4"/>
          <p:cNvSpPr txBox="1"/>
          <p:nvPr/>
        </p:nvSpPr>
        <p:spPr>
          <a:xfrm>
            <a:off x="453390" y="929005"/>
            <a:ext cx="11330940" cy="1541780"/>
          </a:xfrm>
          <a:prstGeom prst="rect">
            <a:avLst/>
          </a:prstGeom>
          <a:noFill/>
          <a:ln w="28575" cap="flat" cmpd="sng">
            <a:noFill/>
            <a:prstDash val="solid"/>
          </a:ln>
        </p:spPr>
        <p:txBody>
          <a:bodyPr wrap="square" rtlCol="0" anchor="t">
            <a:noAutofit/>
          </a:bodyPr>
          <a:lstStyle/>
          <a:p>
            <a:pPr lvl="0" indent="0" algn="just" fontAlgn="auto">
              <a:lnSpc>
                <a:spcPts val="1880"/>
              </a:lnSpc>
              <a:buClr>
                <a:srgbClr val="FF0000"/>
              </a:buClr>
              <a:buFont typeface="+mj-ea"/>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Motivation:</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l">
              <a:lnSpc>
                <a:spcPct val="120000"/>
              </a:lnSpc>
              <a:spcBef>
                <a:spcPts val="0"/>
              </a:spcBef>
              <a:spcAft>
                <a:spcPts val="0"/>
              </a:spcAft>
              <a:buClrTx/>
              <a:buSzTx/>
              <a:buFont typeface="Wingdings" panose="05000000000000000000" charset="0"/>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l">
              <a:lnSpc>
                <a:spcPct val="120000"/>
              </a:lnSpc>
              <a:spcBef>
                <a:spcPts val="0"/>
              </a:spcBef>
              <a:spcAft>
                <a:spcPts val="0"/>
              </a:spcAft>
              <a:buClrTx/>
              <a:buSzTx/>
              <a:buFont typeface="Wingdings" panose="05000000000000000000" charset="0"/>
              <a:buNone/>
            </a:pPr>
            <a:r>
              <a:rPr lang="en-US" altLang="zh-CN" sz="1600" dirty="0">
                <a:ea typeface="+mn-lt"/>
                <a:cs typeface="Times New Roman Regular" panose="02020503050405090304" charset="0"/>
                <a:sym typeface="+mn-ea"/>
              </a:rPr>
              <a:t>In Rel-19, RAN1 has studied the ISAC channel model and the typical use cases. In Rel-20, an SI can be conducted first, followed by a WI, with the goal of supporting basic sensing functionalities. The full sensing functionalities will be studied in 6G.</a:t>
            </a:r>
            <a:endParaRPr lang="en-US" altLang="zh-CN" sz="1600" dirty="0">
              <a:ea typeface="+mn-lt"/>
              <a:cs typeface="Times New Roman Regular" panose="02020503050405090304" charset="0"/>
              <a:sym typeface="+mn-ea"/>
            </a:endParaRPr>
          </a:p>
        </p:txBody>
      </p:sp>
      <p:sp>
        <p:nvSpPr>
          <p:cNvPr id="18" name="文本框 17"/>
          <p:cNvSpPr txBox="1"/>
          <p:nvPr/>
        </p:nvSpPr>
        <p:spPr>
          <a:xfrm>
            <a:off x="463550" y="2730500"/>
            <a:ext cx="7206615" cy="375348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Objective:</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just">
              <a:buFont typeface="+mj-ea"/>
              <a:buNone/>
            </a:pPr>
            <a:endParaRPr lang="en-US" altLang="zh-CN" sz="16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285750" lvl="0" indent="-285750" algn="just">
              <a:spcBef>
                <a:spcPts val="600"/>
              </a:spcBef>
              <a:spcAft>
                <a:spcPts val="0"/>
              </a:spcAft>
              <a:buFont typeface="Arial" panose="020B0604020202020204" pitchFamily="34" charset="0"/>
              <a:buChar char="•"/>
            </a:pPr>
            <a:r>
              <a:rPr lang="en-US" sz="1600" dirty="0" err="1">
                <a:solidFill>
                  <a:srgbClr val="FF0000"/>
                </a:solidFill>
                <a:ea typeface="+mn-lt"/>
                <a:cs typeface="Times New Roman" panose="02020603050405020304" pitchFamily="18" charset="0"/>
                <a:sym typeface="+mn-ea"/>
              </a:rPr>
              <a:t>Sensing signal design (RAN1)</a:t>
            </a:r>
            <a:endParaRPr lang="en-US" altLang="zh-CN" sz="1600" dirty="0">
              <a:ea typeface="+mn-lt"/>
              <a:cs typeface="Times New Roman" panose="02020603050405020304" pitchFamily="18" charset="0"/>
              <a:sym typeface="+mn-ea"/>
            </a:endParaRPr>
          </a:p>
          <a:p>
            <a:pPr marL="742950" lvl="2" indent="-285750" algn="l">
              <a:lnSpc>
                <a:spcPts val="1880"/>
              </a:lnSpc>
              <a:spcBef>
                <a:spcPts val="600"/>
              </a:spcBef>
              <a:spcAft>
                <a:spcPts val="0"/>
              </a:spcAft>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Signal design integrated commnication and sensing;</a:t>
            </a:r>
            <a:endParaRPr lang="en-US" altLang="zh-CN" sz="1600" dirty="0">
              <a:ea typeface="+mn-lt"/>
              <a:cs typeface="Times New Roman" panose="02020603050405020304" pitchFamily="18" charset="0"/>
              <a:sym typeface="+mn-ea"/>
            </a:endParaRPr>
          </a:p>
          <a:p>
            <a:pPr marL="742950" lvl="2" indent="-285750" algn="l">
              <a:lnSpc>
                <a:spcPts val="1880"/>
              </a:lnSpc>
              <a:spcBef>
                <a:spcPts val="600"/>
              </a:spcBef>
              <a:spcAft>
                <a:spcPts val="0"/>
              </a:spcAft>
              <a:buClr>
                <a:srgbClr val="FF0000"/>
              </a:buClr>
              <a:buSzTx/>
              <a:buFont typeface="Arial" panose="020B0604020202020204" pitchFamily="34" charset="0"/>
              <a:buChar char="˗"/>
            </a:pPr>
            <a:r>
              <a:rPr lang="en-US" altLang="zh-CN" sz="1600" dirty="0">
                <a:ea typeface="+mn-lt"/>
                <a:cs typeface="Times New Roman Regular" panose="02020503050405090304" charset="0"/>
                <a:sym typeface="+mn-ea"/>
              </a:rPr>
              <a:t>only focus on the gNB-based mono-static or bi-static sensing;</a:t>
            </a:r>
            <a:endParaRPr lang="en-US" altLang="zh-CN" sz="1600" dirty="0">
              <a:ea typeface="+mn-lt"/>
              <a:cs typeface="Times New Roman Regular" panose="02020503050405090304" charset="0"/>
              <a:sym typeface="+mn-ea"/>
            </a:endParaRPr>
          </a:p>
          <a:p>
            <a:pPr marL="742950" lvl="2" indent="-285750" algn="l">
              <a:lnSpc>
                <a:spcPts val="1880"/>
              </a:lnSpc>
              <a:spcBef>
                <a:spcPts val="600"/>
              </a:spcBef>
              <a:spcAft>
                <a:spcPts val="0"/>
              </a:spcAft>
              <a:buClr>
                <a:srgbClr val="FF0000"/>
              </a:buClr>
              <a:buSzTx/>
              <a:buFont typeface="Arial" panose="020B0604020202020204" pitchFamily="34" charset="0"/>
              <a:buChar char="˗"/>
            </a:pPr>
            <a:r>
              <a:rPr lang="en-US" altLang="zh-CN" sz="1600" dirty="0">
                <a:ea typeface="+mn-lt"/>
                <a:cs typeface="Times New Roman Regular" panose="02020503050405090304" charset="0"/>
                <a:sym typeface="+mn-ea"/>
              </a:rPr>
              <a:t>only focus on the UAV detection and tracking;</a:t>
            </a:r>
            <a:endParaRPr lang="en-US" altLang="zh-CN" sz="1600" dirty="0">
              <a:ea typeface="+mn-lt"/>
              <a:cs typeface="Times New Roman" panose="02020603050405020304" pitchFamily="18" charset="0"/>
              <a:sym typeface="+mn-ea"/>
            </a:endParaRPr>
          </a:p>
          <a:p>
            <a:pPr marL="285750" lvl="0" indent="-285750" algn="l">
              <a:spcBef>
                <a:spcPts val="600"/>
              </a:spcBef>
              <a:spcAft>
                <a:spcPts val="0"/>
              </a:spcAft>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Architecture, functionalities and protocols (RAN3)</a:t>
            </a:r>
            <a:endParaRPr lang="en-US" altLang="zh-CN" sz="1600" dirty="0">
              <a:solidFill>
                <a:srgbClr val="FF0000"/>
              </a:solidFill>
              <a:ea typeface="+mn-lt"/>
              <a:cs typeface="Times New Roman" panose="02020603050405020304" pitchFamily="18" charset="0"/>
              <a:sym typeface="+mn-ea"/>
            </a:endParaRPr>
          </a:p>
          <a:p>
            <a:pPr marL="742950" lvl="2" indent="-285750" algn="l">
              <a:lnSpc>
                <a:spcPts val="1880"/>
              </a:lnSpc>
              <a:spcBef>
                <a:spcPts val="600"/>
              </a:spcBef>
              <a:spcAft>
                <a:spcPts val="0"/>
              </a:spcAft>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Architecture and functionality definition;</a:t>
            </a:r>
            <a:endParaRPr lang="en-US" altLang="zh-CN" sz="1600" dirty="0">
              <a:ea typeface="+mn-lt"/>
              <a:cs typeface="Times New Roman" panose="02020603050405020304" pitchFamily="18" charset="0"/>
              <a:sym typeface="+mn-ea"/>
            </a:endParaRPr>
          </a:p>
          <a:p>
            <a:pPr marL="742950" lvl="2" indent="-285750" algn="l">
              <a:lnSpc>
                <a:spcPts val="1880"/>
              </a:lnSpc>
              <a:spcBef>
                <a:spcPts val="600"/>
              </a:spcBef>
              <a:spcAft>
                <a:spcPts val="0"/>
              </a:spcAft>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CP based or UP based data transmission on the interface to CN;</a:t>
            </a:r>
            <a:endParaRPr lang="en-US" altLang="zh-CN" sz="1600" dirty="0">
              <a:ea typeface="+mn-lt"/>
              <a:cs typeface="Times New Roman Regular" panose="02020503050405090304" charset="0"/>
              <a:sym typeface="+mn-ea"/>
            </a:endParaRPr>
          </a:p>
        </p:txBody>
      </p:sp>
      <p:grpSp>
        <p:nvGrpSpPr>
          <p:cNvPr id="15" name="组合 14"/>
          <p:cNvGrpSpPr/>
          <p:nvPr/>
        </p:nvGrpSpPr>
        <p:grpSpPr>
          <a:xfrm>
            <a:off x="7867650" y="3054350"/>
            <a:ext cx="3644265" cy="3239135"/>
            <a:chOff x="12133" y="4761"/>
            <a:chExt cx="5739" cy="5101"/>
          </a:xfrm>
        </p:grpSpPr>
        <p:pic>
          <p:nvPicPr>
            <p:cNvPr id="6" name="图片 5" descr="移动网络基站"/>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2133" y="5239"/>
              <a:ext cx="1440" cy="1440"/>
            </a:xfrm>
            <a:prstGeom prst="rect">
              <a:avLst/>
            </a:prstGeom>
          </p:spPr>
        </p:pic>
        <p:pic>
          <p:nvPicPr>
            <p:cNvPr id="7" name="图片 6" descr="移动网络基站"/>
            <p:cNvPicPr>
              <a:picLocks noChangeAspect="1"/>
            </p:cNvPicPr>
            <p:nvPr/>
          </p:nvPicPr>
          <p:blipFill>
            <a:blip r:embed="rId1">
              <a:extLst>
                <a:ext uri="{96DAC541-7B7A-43D3-8B79-37D633B846F1}">
                  <asvg:svgBlip xmlns:asvg="http://schemas.microsoft.com/office/drawing/2016/SVG/main" r:embed="rId3"/>
                </a:ext>
              </a:extLst>
            </a:blip>
            <a:stretch>
              <a:fillRect/>
            </a:stretch>
          </p:blipFill>
          <p:spPr>
            <a:xfrm>
              <a:off x="16432" y="8192"/>
              <a:ext cx="1440" cy="1440"/>
            </a:xfrm>
            <a:prstGeom prst="rect">
              <a:avLst/>
            </a:prstGeom>
          </p:spPr>
        </p:pic>
        <p:pic>
          <p:nvPicPr>
            <p:cNvPr id="8" name="图片 7" descr="无人机送货快递"/>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024" y="4761"/>
              <a:ext cx="1440" cy="1440"/>
            </a:xfrm>
            <a:prstGeom prst="rect">
              <a:avLst/>
            </a:prstGeom>
          </p:spPr>
        </p:pic>
        <p:sp>
          <p:nvSpPr>
            <p:cNvPr id="10" name="椭圆 9"/>
            <p:cNvSpPr/>
            <p:nvPr/>
          </p:nvSpPr>
          <p:spPr>
            <a:xfrm rot="21420000">
              <a:off x="13576" y="5347"/>
              <a:ext cx="2400" cy="171"/>
            </a:xfrm>
            <a:prstGeom prst="ellipse">
              <a:avLst/>
            </a:prstGeom>
            <a:gradFill>
              <a:gsLst>
                <a:gs pos="100000">
                  <a:srgbClr val="F9F8CA"/>
                </a:gs>
                <a:gs pos="6000">
                  <a:srgbClr val="4EAADD"/>
                </a:gs>
              </a:gsLst>
              <a:lin ang="189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椭圆 10"/>
            <p:cNvSpPr/>
            <p:nvPr/>
          </p:nvSpPr>
          <p:spPr>
            <a:xfrm rot="2160000">
              <a:off x="13091" y="7158"/>
              <a:ext cx="3764" cy="289"/>
            </a:xfrm>
            <a:prstGeom prst="ellipse">
              <a:avLst/>
            </a:prstGeom>
            <a:gradFill>
              <a:gsLst>
                <a:gs pos="100000">
                  <a:srgbClr val="F9F8CA"/>
                </a:gs>
                <a:gs pos="6000">
                  <a:srgbClr val="4EAADD"/>
                </a:gs>
              </a:gsLst>
              <a:lin ang="189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pic>
          <p:nvPicPr>
            <p:cNvPr id="9" name="图片 8" descr="无人机送货快递"/>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584" y="6495"/>
              <a:ext cx="1440" cy="1440"/>
            </a:xfrm>
            <a:prstGeom prst="rect">
              <a:avLst/>
            </a:prstGeom>
          </p:spPr>
        </p:pic>
        <p:pic>
          <p:nvPicPr>
            <p:cNvPr id="12" name="图片 11" descr="无人机送货快递"/>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663" y="8422"/>
              <a:ext cx="1440" cy="1440"/>
            </a:xfrm>
            <a:prstGeom prst="rect">
              <a:avLst/>
            </a:prstGeom>
          </p:spPr>
        </p:pic>
        <p:sp>
          <p:nvSpPr>
            <p:cNvPr id="13" name="椭圆 12"/>
            <p:cNvSpPr/>
            <p:nvPr/>
          </p:nvSpPr>
          <p:spPr>
            <a:xfrm rot="21420000">
              <a:off x="14029" y="8887"/>
              <a:ext cx="2400" cy="171"/>
            </a:xfrm>
            <a:prstGeom prst="ellipse">
              <a:avLst/>
            </a:prstGeom>
            <a:gradFill>
              <a:gsLst>
                <a:gs pos="100000">
                  <a:srgbClr val="F9F8CA"/>
                </a:gs>
                <a:gs pos="6000">
                  <a:srgbClr val="4EAADD"/>
                </a:gs>
              </a:gsLst>
              <a:lin ang="189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err="1">
                <a:solidFill>
                  <a:srgbClr val="FF0000"/>
                </a:solidFill>
                <a:cs typeface="FZLanTingHei-M-GBK" panose="02000000000000000000" pitchFamily="2" charset="-122"/>
                <a:sym typeface="+mn-ea"/>
              </a:rPr>
              <a:t>XR phase 4</a:t>
            </a:r>
            <a:endParaRPr lang="zh-CN" altLang="en-US"/>
          </a:p>
        </p:txBody>
      </p:sp>
      <p:sp>
        <p:nvSpPr>
          <p:cNvPr id="2" name="灯片编号占位符 1"/>
          <p:cNvSpPr>
            <a:spLocks noGrp="1"/>
          </p:cNvSpPr>
          <p:nvPr>
            <p:ph type="sldNum" sz="quarter" idx="12"/>
          </p:nvPr>
        </p:nvSpPr>
        <p:spPr/>
        <p:txBody>
          <a:bodyPr/>
          <a:lstStyle/>
          <a:p>
            <a:fld id="{2BFE292F-1EBE-6D4A-B339-A324D614A372}" type="slidenum">
              <a:rPr kumimoji="1" lang="zh-CN" altLang="en-US" smtClean="0"/>
            </a:fld>
            <a:endParaRPr kumimoji="1" lang="zh-CN" altLang="en-US"/>
          </a:p>
        </p:txBody>
      </p:sp>
      <p:sp>
        <p:nvSpPr>
          <p:cNvPr id="5" name="文本框 4"/>
          <p:cNvSpPr txBox="1"/>
          <p:nvPr/>
        </p:nvSpPr>
        <p:spPr>
          <a:xfrm>
            <a:off x="453390" y="929005"/>
            <a:ext cx="5941695" cy="1864995"/>
          </a:xfrm>
          <a:prstGeom prst="rect">
            <a:avLst/>
          </a:prstGeom>
          <a:noFill/>
          <a:ln w="28575" cap="flat" cmpd="sng">
            <a:noFill/>
            <a:prstDash val="solid"/>
          </a:ln>
        </p:spPr>
        <p:txBody>
          <a:bodyPr wrap="square" rtlCol="0" anchor="t">
            <a:noAutofit/>
          </a:bodyPr>
          <a:lstStyle/>
          <a:p>
            <a:pPr lvl="0" indent="0" algn="just" fontAlgn="auto">
              <a:lnSpc>
                <a:spcPts val="1880"/>
              </a:lnSpc>
              <a:buClr>
                <a:srgbClr val="FF0000"/>
              </a:buClr>
              <a:buFont typeface="+mj-ea"/>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Motivation:</a:t>
            </a:r>
            <a:endPar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endParaRPr>
          </a:p>
          <a:p>
            <a:pPr lvl="0" indent="0" algn="just" fontAlgn="auto">
              <a:lnSpc>
                <a:spcPts val="1880"/>
              </a:lnSpc>
              <a:buClr>
                <a:srgbClr val="FF0000"/>
              </a:buClr>
              <a:buFont typeface="+mj-ea"/>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l">
              <a:lnSpc>
                <a:spcPct val="120000"/>
              </a:lnSpc>
              <a:spcBef>
                <a:spcPts val="0"/>
              </a:spcBef>
              <a:spcAft>
                <a:spcPts val="0"/>
              </a:spcAft>
              <a:buClrTx/>
              <a:buSzTx/>
              <a:buFont typeface="Wingdings" panose="05000000000000000000" charset="0"/>
              <a:buNone/>
            </a:pPr>
            <a:r>
              <a:rPr lang="en-US" altLang="zh-CN" sz="1600" dirty="0">
                <a:ea typeface="+mn-lt"/>
                <a:cs typeface="Times New Roman" panose="02020603050405020304" pitchFamily="18" charset="0"/>
                <a:sym typeface="+mn-ea"/>
              </a:rPr>
              <a:t>It is foreseeable that XR will remain a primary research direction in the Rel-20. The technical enhancements required for XR in RAN including further enhancement on multi-modal, PDU Set based discarding enhancement, Mobility enhancement for XR traffic.</a:t>
            </a:r>
            <a:endParaRPr lang="en-US" altLang="zh-CN" sz="1600" dirty="0">
              <a:ea typeface="+mn-lt"/>
              <a:cs typeface="Times New Roman" panose="02020603050405020304" pitchFamily="18" charset="0"/>
              <a:sym typeface="+mn-ea"/>
            </a:endParaRPr>
          </a:p>
        </p:txBody>
      </p:sp>
      <p:sp>
        <p:nvSpPr>
          <p:cNvPr id="18" name="文本框 17"/>
          <p:cNvSpPr txBox="1"/>
          <p:nvPr/>
        </p:nvSpPr>
        <p:spPr>
          <a:xfrm>
            <a:off x="463550" y="2844800"/>
            <a:ext cx="11323320" cy="3475990"/>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r>
              <a:rPr lang="en-US"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Objective:</a:t>
            </a:r>
            <a:endParaRPr lang="en-US" altLang="zh-CN" sz="1600" b="1" dirty="0">
              <a:solidFill>
                <a:schemeClr val="tx1"/>
              </a:solidFill>
              <a:latin typeface="Times New Roman Bold" panose="02020503050405090304" charset="0"/>
              <a:ea typeface="等线" panose="02010600030101010101" charset="-122"/>
              <a:cs typeface="Times New Roman Bold" panose="02020503050405090304" charset="0"/>
              <a:sym typeface="+mn-ea"/>
            </a:endParaRPr>
          </a:p>
          <a:p>
            <a:pPr marL="457200" lvl="2" indent="0" algn="just" fontAlgn="auto">
              <a:lnSpc>
                <a:spcPts val="1880"/>
              </a:lnSpc>
              <a:buClr>
                <a:srgbClr val="FF0000"/>
              </a:buClr>
              <a:buSzTx/>
              <a:buFont typeface="Arial" panose="020B0604020202020204" pitchFamily="34" charset="0"/>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marL="285750" lvl="0" indent="-285750" algn="just">
              <a:buClrTx/>
              <a:buSzTx/>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PDU Set based enhancement(Based on SA2’s progress in Rel-19)</a:t>
            </a:r>
            <a:endParaRPr lang="en-US" altLang="zh-CN" sz="1600" dirty="0">
              <a:solidFill>
                <a:srgbClr val="FF0000"/>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PDCP discarding enhancement considering AL-FEC PDUs and QoS flows’s content ratio info;</a:t>
            </a:r>
            <a:endParaRPr lang="en-US" altLang="zh-CN" sz="1400" dirty="0">
              <a:solidFill>
                <a:schemeClr val="tx1"/>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PDU Set Based Handling enhancement considering change of PDU Set QoS parameter AQP(Alternative QoS Profile);</a:t>
            </a:r>
            <a:endParaRPr lang="en-US" altLang="zh-CN" sz="1400" dirty="0">
              <a:solidFill>
                <a:schemeClr val="tx1"/>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PDU Set Based Handling enhancement considering DSCP marking information.</a:t>
            </a:r>
            <a:endParaRPr lang="en-US" altLang="zh-CN" sz="1400" dirty="0">
              <a:ea typeface="+mn-lt"/>
              <a:cs typeface="Times New Roman" panose="02020603050405020304" pitchFamily="18" charset="0"/>
              <a:sym typeface="+mn-ea"/>
            </a:endParaRPr>
          </a:p>
          <a:p>
            <a:pPr marL="285750" lvl="0" indent="-285750" algn="just">
              <a:buClrTx/>
              <a:buSzTx/>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Mobility enhancement for XR </a:t>
            </a:r>
            <a:endParaRPr lang="en-US" altLang="zh-CN" sz="1600" dirty="0">
              <a:solidFill>
                <a:srgbClr val="FF0000"/>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The enhancement to the handover procedure based on PDU Set handling;</a:t>
            </a:r>
            <a:endParaRPr lang="en-US" altLang="zh-CN" sz="1400" dirty="0">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The enhancement for dataforwading, SN status transfer, path switch procedure to keep the timely transmission of XR traffic.</a:t>
            </a:r>
            <a:endParaRPr lang="en-US" altLang="zh-CN" sz="1400" dirty="0">
              <a:ea typeface="+mn-lt"/>
              <a:cs typeface="Times New Roman" panose="02020603050405020304" pitchFamily="18" charset="0"/>
              <a:sym typeface="+mn-ea"/>
            </a:endParaRPr>
          </a:p>
          <a:p>
            <a:pPr marL="285750" lvl="0" indent="-285750" algn="just">
              <a:buClrTx/>
              <a:buSzTx/>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Multi-mode data synchronous transmission mechanism enhancement in RAN</a:t>
            </a:r>
            <a:endParaRPr lang="en-US" altLang="zh-CN" sz="1600" dirty="0">
              <a:solidFill>
                <a:srgbClr val="FF0000"/>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UAI for multi-modal support in UL;</a:t>
            </a:r>
            <a:endParaRPr lang="en-US" altLang="zh-CN" sz="1400" dirty="0">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Synchronization management mechanism for multi-mode data flows from single UE/multiple UEs;</a:t>
            </a:r>
            <a:endParaRPr lang="en-US" altLang="zh-CN" sz="1400" dirty="0">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Synchronous transmission mechanism for multi-mode data flows from single UE/multiple UEs in RAN;</a:t>
            </a:r>
            <a:endParaRPr lang="en-US" altLang="zh-CN" sz="1400" dirty="0">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Resource allocation mechanism for multi-mode data flows from single UE/multiple UEs in RAN.</a:t>
            </a:r>
            <a:endParaRPr lang="en-US" altLang="zh-CN" sz="1400" dirty="0">
              <a:ea typeface="+mn-lt"/>
              <a:cs typeface="Times New Roman" panose="02020603050405020304" pitchFamily="18" charset="0"/>
              <a:sym typeface="+mn-ea"/>
            </a:endParaRPr>
          </a:p>
        </p:txBody>
      </p:sp>
      <p:grpSp>
        <p:nvGrpSpPr>
          <p:cNvPr id="8" name="组合 7"/>
          <p:cNvGrpSpPr/>
          <p:nvPr/>
        </p:nvGrpSpPr>
        <p:grpSpPr>
          <a:xfrm>
            <a:off x="6457950" y="1295400"/>
            <a:ext cx="5058410" cy="1291590"/>
            <a:chOff x="1690" y="7233"/>
            <a:chExt cx="7966" cy="2034"/>
          </a:xfrm>
        </p:grpSpPr>
        <p:grpSp>
          <p:nvGrpSpPr>
            <p:cNvPr id="17" name="画布 17"/>
            <p:cNvGrpSpPr/>
            <p:nvPr>
              <p:custDataLst>
                <p:tags r:id="rId1"/>
              </p:custDataLst>
            </p:nvPr>
          </p:nvGrpSpPr>
          <p:grpSpPr>
            <a:xfrm>
              <a:off x="1690" y="7233"/>
              <a:ext cx="7966" cy="2035"/>
              <a:chOff x="0" y="0"/>
              <a:chExt cx="5996680" cy="1418590"/>
            </a:xfrm>
          </p:grpSpPr>
          <p:sp>
            <p:nvSpPr>
              <p:cNvPr id="4" name="画布 17"/>
              <p:cNvSpPr>
                <a:spLocks noChangeAspect="1"/>
              </p:cNvSpPr>
              <p:nvPr>
                <p:custDataLst>
                  <p:tags r:id="rId2"/>
                </p:custDataLst>
              </p:nvPr>
            </p:nvSpPr>
            <p:spPr>
              <a:xfrm>
                <a:off x="0" y="0"/>
                <a:ext cx="5633085" cy="1418590"/>
              </a:xfrm>
              <a:noFill/>
              <a:ln>
                <a:noFill/>
              </a:ln>
            </p:spPr>
          </p:sp>
          <p:pic>
            <p:nvPicPr>
              <p:cNvPr id="43" name="Picture 36"/>
              <p:cNvPicPr>
                <a:picLocks noChangeAspect="1"/>
              </p:cNvPicPr>
              <p:nvPr>
                <p:custDataLst>
                  <p:tags r:id="rId3"/>
                </p:custDataLst>
              </p:nvPr>
            </p:nvPicPr>
            <p:blipFill>
              <a:blip r:embed="rId4"/>
              <a:stretch>
                <a:fillRect/>
              </a:stretch>
            </p:blipFill>
            <p:spPr>
              <a:xfrm>
                <a:off x="88265" y="918845"/>
                <a:ext cx="482600" cy="441325"/>
              </a:xfrm>
              <a:prstGeom prst="rect">
                <a:avLst/>
              </a:prstGeom>
              <a:noFill/>
              <a:ln>
                <a:noFill/>
              </a:ln>
            </p:spPr>
          </p:pic>
          <p:pic>
            <p:nvPicPr>
              <p:cNvPr id="44" name="Picture 37"/>
              <p:cNvPicPr>
                <a:picLocks noChangeAspect="1"/>
              </p:cNvPicPr>
              <p:nvPr>
                <p:custDataLst>
                  <p:tags r:id="rId5"/>
                </p:custDataLst>
              </p:nvPr>
            </p:nvPicPr>
            <p:blipFill>
              <a:blip r:embed="rId4"/>
              <a:stretch>
                <a:fillRect/>
              </a:stretch>
            </p:blipFill>
            <p:spPr>
              <a:xfrm>
                <a:off x="732790" y="915670"/>
                <a:ext cx="482600" cy="444500"/>
              </a:xfrm>
              <a:prstGeom prst="rect">
                <a:avLst/>
              </a:prstGeom>
              <a:noFill/>
              <a:ln>
                <a:noFill/>
              </a:ln>
            </p:spPr>
          </p:pic>
          <p:sp>
            <p:nvSpPr>
              <p:cNvPr id="48" name="文本框 9"/>
              <p:cNvSpPr txBox="1"/>
              <p:nvPr>
                <p:custDataLst>
                  <p:tags r:id="rId6"/>
                </p:custDataLst>
              </p:nvPr>
            </p:nvSpPr>
            <p:spPr>
              <a:xfrm>
                <a:off x="4564131" y="556282"/>
                <a:ext cx="1432549" cy="530490"/>
              </a:xfrm>
              <a:prstGeom prst="rect">
                <a:avLst/>
              </a:prstGeom>
              <a:ln>
                <a:headEnd type="none" w="med" len="med"/>
                <a:tailEnd type="none" w="med" len="med"/>
              </a:ln>
            </p:spPr>
            <p:style>
              <a:lnRef idx="2">
                <a:schemeClr val="accent1"/>
              </a:lnRef>
              <a:fillRef idx="0">
                <a:srgbClr val="FFFFFF"/>
              </a:fillRef>
              <a:effectRef idx="0">
                <a:srgbClr val="FFFFFF"/>
              </a:effectRef>
              <a:fontRef idx="minor">
                <a:schemeClr val="tx1"/>
              </a:fontRef>
            </p:style>
            <p:txBody>
              <a:bodyPr upright="1"/>
              <a:lstStyle/>
              <a:p>
                <a:pPr marL="266700" algn="l">
                  <a:spcBef>
                    <a:spcPts val="500"/>
                  </a:spcBef>
                  <a:spcAft>
                    <a:spcPts val="0"/>
                  </a:spcAft>
                </a:pPr>
                <a:r>
                  <a:rPr lang="en-US" altLang="zh-CN" sz="1050" b="1" kern="100">
                    <a:solidFill>
                      <a:srgbClr val="FF0000"/>
                    </a:solidFill>
                    <a:latin typeface="Arial Unicode MS" panose="020B0604020202020204" charset="-122"/>
                    <a:ea typeface="Arial Unicode MS" panose="020B0604020202020204" charset="-122"/>
                    <a:cs typeface="Arial Unicode MS" panose="020B0604020202020204" charset="-122"/>
                    <a:sym typeface="Times New Roman" panose="02020603050405020304"/>
                  </a:rPr>
                  <a:t>Application</a:t>
                </a:r>
                <a:endParaRPr lang="en-US" altLang="zh-CN" sz="1050" b="1" kern="100">
                  <a:solidFill>
                    <a:srgbClr val="FF0000"/>
                  </a:solidFill>
                  <a:latin typeface="Arial Unicode MS" panose="020B0604020202020204" charset="-122"/>
                  <a:ea typeface="Arial Unicode MS" panose="020B0604020202020204" charset="-122"/>
                  <a:cs typeface="Arial Unicode MS" panose="020B0604020202020204" charset="-122"/>
                  <a:sym typeface="Times New Roman" panose="02020603050405020304"/>
                </a:endParaRPr>
              </a:p>
              <a:p>
                <a:pPr marL="266700" algn="l">
                  <a:spcBef>
                    <a:spcPts val="500"/>
                  </a:spcBef>
                  <a:spcAft>
                    <a:spcPts val="0"/>
                  </a:spcAft>
                </a:pPr>
                <a:r>
                  <a:rPr lang="en-US" altLang="zh-CN" sz="1050" b="1" kern="100">
                    <a:solidFill>
                      <a:srgbClr val="FF0000"/>
                    </a:solidFill>
                    <a:latin typeface="Arial Unicode MS" panose="020B0604020202020204" charset="-122"/>
                    <a:ea typeface="Arial Unicode MS" panose="020B0604020202020204" charset="-122"/>
                    <a:cs typeface="Arial Unicode MS" panose="020B0604020202020204" charset="-122"/>
                    <a:sym typeface="Times New Roman" panose="02020603050405020304"/>
                  </a:rPr>
                  <a:t>Server</a:t>
                </a:r>
                <a:endParaRPr lang="en-US" altLang="zh-CN" sz="1050" b="1" kern="100">
                  <a:solidFill>
                    <a:srgbClr val="FF0000"/>
                  </a:solidFill>
                  <a:latin typeface="Arial Unicode MS" panose="020B0604020202020204" charset="-122"/>
                  <a:ea typeface="Arial Unicode MS" panose="020B0604020202020204" charset="-122"/>
                  <a:cs typeface="Arial Unicode MS" panose="020B0604020202020204" charset="-122"/>
                  <a:sym typeface="Times New Roman" panose="02020603050405020304"/>
                </a:endParaRPr>
              </a:p>
            </p:txBody>
          </p:sp>
          <p:pic>
            <p:nvPicPr>
              <p:cNvPr id="49" name="Picture 42"/>
              <p:cNvPicPr>
                <a:picLocks noChangeAspect="1"/>
              </p:cNvPicPr>
              <p:nvPr>
                <p:custDataLst>
                  <p:tags r:id="rId7"/>
                </p:custDataLst>
              </p:nvPr>
            </p:nvPicPr>
            <p:blipFill>
              <a:blip r:embed="rId8"/>
              <a:stretch>
                <a:fillRect/>
              </a:stretch>
            </p:blipFill>
            <p:spPr>
              <a:xfrm>
                <a:off x="3060065" y="413385"/>
                <a:ext cx="666750" cy="695325"/>
              </a:xfrm>
              <a:prstGeom prst="rect">
                <a:avLst/>
              </a:prstGeom>
              <a:noFill/>
              <a:ln>
                <a:noFill/>
              </a:ln>
            </p:spPr>
          </p:pic>
          <p:sp>
            <p:nvSpPr>
              <p:cNvPr id="50" name="文本框 11"/>
              <p:cNvSpPr txBox="1"/>
              <p:nvPr>
                <p:custDataLst>
                  <p:tags r:id="rId9"/>
                </p:custDataLst>
              </p:nvPr>
            </p:nvSpPr>
            <p:spPr>
              <a:xfrm>
                <a:off x="2633240" y="1060979"/>
                <a:ext cx="1473952" cy="310208"/>
              </a:xfrm>
              <a:prstGeom prst="rect">
                <a:avLst/>
              </a:prstGeom>
              <a:solidFill>
                <a:srgbClr val="FFFFFF"/>
              </a:solidFill>
              <a:ln>
                <a:noFill/>
              </a:ln>
            </p:spPr>
            <p:txBody>
              <a:bodyPr upright="1"/>
              <a:lstStyle/>
              <a:p>
                <a:pPr marL="266700" algn="ctr">
                  <a:spcBef>
                    <a:spcPts val="500"/>
                  </a:spcBef>
                </a:pPr>
                <a:r>
                  <a:rPr lang="en-US" altLang="zh-CN" sz="1050" kern="100">
                    <a:solidFill>
                      <a:srgbClr val="00B050"/>
                    </a:solidFill>
                    <a:latin typeface="Arial Unicode MS" panose="020B0604020202020204" charset="-122"/>
                    <a:ea typeface="Arial Unicode MS" panose="020B0604020202020204" charset="-122"/>
                    <a:cs typeface="Arial Unicode MS" panose="020B0604020202020204" charset="-122"/>
                    <a:sym typeface="Times New Roman" panose="02020603050405020304"/>
                  </a:rPr>
                  <a:t>5G network</a:t>
                </a:r>
                <a:endParaRPr lang="en-US" altLang="zh-CN" sz="1050" kern="100">
                  <a:solidFill>
                    <a:srgbClr val="00B050"/>
                  </a:solidFill>
                  <a:latin typeface="Arial Unicode MS" panose="020B0604020202020204" charset="-122"/>
                  <a:ea typeface="Arial Unicode MS" panose="020B0604020202020204" charset="-122"/>
                  <a:cs typeface="Arial Unicode MS" panose="020B0604020202020204" charset="-122"/>
                  <a:sym typeface="Times New Roman" panose="02020603050405020304"/>
                </a:endParaRPr>
              </a:p>
              <a:p>
                <a:pPr marL="266700" algn="ctr">
                  <a:spcBef>
                    <a:spcPts val="500"/>
                  </a:spcBef>
                </a:pPr>
                <a:r>
                  <a:rPr lang="en-US" altLang="zh-CN" sz="1050" kern="100">
                    <a:solidFill>
                      <a:srgbClr val="00B050"/>
                    </a:solidFill>
                    <a:latin typeface="Arial Unicode MS" panose="020B0604020202020204" charset="-122"/>
                    <a:ea typeface="Arial Unicode MS" panose="020B0604020202020204" charset="-122"/>
                    <a:cs typeface="Arial Unicode MS" panose="020B0604020202020204" charset="-122"/>
                    <a:sym typeface="Times New Roman" panose="02020603050405020304"/>
                  </a:rPr>
                  <a:t> </a:t>
                </a:r>
                <a:endParaRPr lang="en-US" altLang="zh-CN" sz="1050" kern="100">
                  <a:solidFill>
                    <a:srgbClr val="00B050"/>
                  </a:solidFill>
                  <a:latin typeface="Arial Unicode MS" panose="020B0604020202020204" charset="-122"/>
                  <a:ea typeface="Arial Unicode MS" panose="020B0604020202020204" charset="-122"/>
                  <a:cs typeface="Arial Unicode MS" panose="020B0604020202020204" charset="-122"/>
                  <a:sym typeface="Times New Roman" panose="02020603050405020304"/>
                </a:endParaRPr>
              </a:p>
            </p:txBody>
          </p:sp>
          <p:cxnSp>
            <p:nvCxnSpPr>
              <p:cNvPr id="51" name="直接箭头连接符 12"/>
              <p:cNvCxnSpPr/>
              <p:nvPr>
                <p:custDataLst>
                  <p:tags r:id="rId10"/>
                </p:custDataLst>
              </p:nvPr>
            </p:nvCxnSpPr>
            <p:spPr>
              <a:xfrm>
                <a:off x="2350770" y="654685"/>
                <a:ext cx="2194560" cy="105410"/>
              </a:xfrm>
              <a:prstGeom prst="straightConnector1">
                <a:avLst/>
              </a:prstGeom>
              <a:ln w="19050" cap="flat" cmpd="sng">
                <a:solidFill>
                  <a:srgbClr val="00B0F0"/>
                </a:solidFill>
                <a:prstDash val="solid"/>
                <a:headEnd type="none" w="med" len="med"/>
                <a:tailEnd type="none" w="med" len="med"/>
              </a:ln>
            </p:spPr>
          </p:cxnSp>
          <p:cxnSp>
            <p:nvCxnSpPr>
              <p:cNvPr id="52" name="直接箭头连接符 13"/>
              <p:cNvCxnSpPr/>
              <p:nvPr>
                <p:custDataLst>
                  <p:tags r:id="rId11"/>
                </p:custDataLst>
              </p:nvPr>
            </p:nvCxnSpPr>
            <p:spPr>
              <a:xfrm flipV="1">
                <a:off x="2296160" y="806450"/>
                <a:ext cx="2309495" cy="274320"/>
              </a:xfrm>
              <a:prstGeom prst="straightConnector1">
                <a:avLst/>
              </a:prstGeom>
              <a:ln w="19050" cap="flat" cmpd="sng">
                <a:solidFill>
                  <a:srgbClr val="00B0F0"/>
                </a:solidFill>
                <a:prstDash val="solid"/>
                <a:headEnd type="none" w="med" len="med"/>
                <a:tailEnd type="none" w="med" len="med"/>
              </a:ln>
            </p:spPr>
          </p:cxnSp>
          <p:sp>
            <p:nvSpPr>
              <p:cNvPr id="53" name="文本框 14"/>
              <p:cNvSpPr txBox="1"/>
              <p:nvPr>
                <p:custDataLst>
                  <p:tags r:id="rId12"/>
                </p:custDataLst>
              </p:nvPr>
            </p:nvSpPr>
            <p:spPr>
              <a:xfrm>
                <a:off x="3185030" y="247469"/>
                <a:ext cx="1420504" cy="276747"/>
              </a:xfrm>
              <a:prstGeom prst="rect">
                <a:avLst/>
              </a:prstGeom>
              <a:noFill/>
              <a:ln>
                <a:noFill/>
              </a:ln>
            </p:spPr>
            <p:txBody>
              <a:bodyPr upright="1"/>
              <a:lstStyle/>
              <a:p>
                <a:pPr marL="266700" algn="ctr">
                  <a:spcBef>
                    <a:spcPts val="500"/>
                  </a:spcBef>
                </a:pPr>
                <a:r>
                  <a:rPr lang="en-US" altLang="zh-CN" sz="1050" kern="100">
                    <a:solidFill>
                      <a:srgbClr val="00B0F0"/>
                    </a:solidFill>
                    <a:latin typeface="Arial Unicode MS" panose="020B0604020202020204" charset="-122"/>
                    <a:ea typeface="Arial Unicode MS" panose="020B0604020202020204" charset="-122"/>
                    <a:cs typeface="Arial Unicode MS" panose="020B0604020202020204" charset="-122"/>
                    <a:sym typeface="Times New Roman" panose="02020603050405020304"/>
                  </a:rPr>
                  <a:t>Service data flows</a:t>
                </a:r>
                <a:endParaRPr lang="en-US" altLang="zh-CN" sz="1050" kern="100">
                  <a:solidFill>
                    <a:srgbClr val="00B0F0"/>
                  </a:solidFill>
                  <a:latin typeface="Arial Unicode MS" panose="020B0604020202020204" charset="-122"/>
                  <a:ea typeface="Arial Unicode MS" panose="020B0604020202020204" charset="-122"/>
                  <a:cs typeface="Arial Unicode MS" panose="020B0604020202020204" charset="-122"/>
                  <a:sym typeface="Times New Roman" panose="02020603050405020304"/>
                </a:endParaRPr>
              </a:p>
              <a:p>
                <a:pPr marL="266700" algn="ctr">
                  <a:spcBef>
                    <a:spcPts val="500"/>
                  </a:spcBef>
                </a:pPr>
                <a:r>
                  <a:rPr lang="en-US" altLang="zh-CN" sz="1050" kern="100">
                    <a:latin typeface="Arial Unicode MS" panose="020B0604020202020204" charset="-122"/>
                    <a:ea typeface="Arial Unicode MS" panose="020B0604020202020204" charset="-122"/>
                    <a:cs typeface="Arial Unicode MS" panose="020B0604020202020204" charset="-122"/>
                    <a:sym typeface="Times New Roman" panose="02020603050405020304"/>
                  </a:rPr>
                  <a:t> </a:t>
                </a:r>
                <a:endParaRPr lang="en-US" altLang="zh-CN" sz="1050" kern="100">
                  <a:latin typeface="Arial Unicode MS" panose="020B0604020202020204" charset="-122"/>
                  <a:ea typeface="Arial Unicode MS" panose="020B0604020202020204" charset="-122"/>
                  <a:cs typeface="Arial Unicode MS" panose="020B0604020202020204" charset="-122"/>
                  <a:sym typeface="Times New Roman" panose="02020603050405020304"/>
                </a:endParaRPr>
              </a:p>
            </p:txBody>
          </p:sp>
          <p:pic>
            <p:nvPicPr>
              <p:cNvPr id="42" name="Picture 35"/>
              <p:cNvPicPr>
                <a:picLocks noChangeAspect="1"/>
              </p:cNvPicPr>
              <p:nvPr>
                <p:custDataLst>
                  <p:tags r:id="rId13"/>
                </p:custDataLst>
              </p:nvPr>
            </p:nvPicPr>
            <p:blipFill>
              <a:blip r:embed="rId14"/>
              <a:stretch>
                <a:fillRect/>
              </a:stretch>
            </p:blipFill>
            <p:spPr>
              <a:xfrm>
                <a:off x="282575" y="211455"/>
                <a:ext cx="816610" cy="489585"/>
              </a:xfrm>
              <a:prstGeom prst="rect">
                <a:avLst/>
              </a:prstGeom>
              <a:noFill/>
              <a:ln>
                <a:noFill/>
              </a:ln>
            </p:spPr>
          </p:pic>
        </p:grpSp>
        <p:sp>
          <p:nvSpPr>
            <p:cNvPr id="6" name="文本框 5"/>
            <p:cNvSpPr txBox="1"/>
            <p:nvPr>
              <p:custDataLst>
                <p:tags r:id="rId15"/>
              </p:custDataLst>
            </p:nvPr>
          </p:nvSpPr>
          <p:spPr>
            <a:xfrm>
              <a:off x="3538" y="8491"/>
              <a:ext cx="1164" cy="628"/>
            </a:xfrm>
            <a:prstGeom prst="rect">
              <a:avLst/>
            </a:prstGeom>
            <a:noFill/>
          </p:spPr>
          <p:txBody>
            <a:bodyPr wrap="square" rtlCol="0">
              <a:spAutoFit/>
            </a:bodyPr>
            <a:lstStyle/>
            <a:p>
              <a:r>
                <a:rPr lang="en-US" altLang="zh-CN" sz="1000" b="1" kern="100">
                  <a:solidFill>
                    <a:srgbClr val="FF0000"/>
                  </a:solidFill>
                  <a:latin typeface="Arial Unicode MS" panose="020B0604020202020204" charset="-122"/>
                  <a:ea typeface="Arial Unicode MS" panose="020B0604020202020204" charset="-122"/>
                  <a:cs typeface="Arial Unicode MS" panose="020B0604020202020204" charset="-122"/>
                  <a:sym typeface="Times New Roman" panose="02020603050405020304"/>
                </a:rPr>
                <a:t>5G UE (gloves)</a:t>
              </a:r>
              <a:endParaRPr lang="en-US" altLang="zh-CN" sz="1000" b="1" kern="100">
                <a:solidFill>
                  <a:srgbClr val="FF0000"/>
                </a:solidFill>
                <a:latin typeface="Arial Unicode MS" panose="020B0604020202020204" charset="-122"/>
                <a:ea typeface="Arial Unicode MS" panose="020B0604020202020204" charset="-122"/>
                <a:cs typeface="Arial Unicode MS" panose="020B0604020202020204" charset="-122"/>
                <a:sym typeface="Times New Roman" panose="02020603050405020304"/>
              </a:endParaRPr>
            </a:p>
          </p:txBody>
        </p:sp>
        <p:sp>
          <p:nvSpPr>
            <p:cNvPr id="7" name="文本框 6"/>
            <p:cNvSpPr txBox="1"/>
            <p:nvPr>
              <p:custDataLst>
                <p:tags r:id="rId16"/>
              </p:custDataLst>
            </p:nvPr>
          </p:nvSpPr>
          <p:spPr>
            <a:xfrm>
              <a:off x="3400" y="7737"/>
              <a:ext cx="1240" cy="628"/>
            </a:xfrm>
            <a:prstGeom prst="rect">
              <a:avLst/>
            </a:prstGeom>
            <a:noFill/>
          </p:spPr>
          <p:txBody>
            <a:bodyPr wrap="square" rtlCol="0">
              <a:spAutoFit/>
            </a:bodyPr>
            <a:lstStyle/>
            <a:p>
              <a:r>
                <a:rPr lang="en-US" altLang="zh-CN" sz="1000" b="1" kern="100">
                  <a:solidFill>
                    <a:srgbClr val="FF0000"/>
                  </a:solidFill>
                  <a:latin typeface="Arial Unicode MS" panose="020B0604020202020204" charset="-122"/>
                  <a:ea typeface="Arial Unicode MS" panose="020B0604020202020204" charset="-122"/>
                  <a:cs typeface="Arial Unicode MS" panose="020B0604020202020204" charset="-122"/>
                  <a:sym typeface="Times New Roman" panose="02020603050405020304"/>
                </a:rPr>
                <a:t>5G UE (VR glasses)</a:t>
              </a:r>
              <a:endParaRPr lang="en-US" altLang="zh-CN" sz="1000" b="1" kern="100">
                <a:solidFill>
                  <a:srgbClr val="FF0000"/>
                </a:solidFill>
                <a:latin typeface="Arial Unicode MS" panose="020B0604020202020204" charset="-122"/>
                <a:ea typeface="Arial Unicode MS" panose="020B0604020202020204" charset="-122"/>
                <a:cs typeface="Arial Unicode MS" panose="020B0604020202020204" charset="-122"/>
                <a:sym typeface="Times New Roman" panose="02020603050405020304"/>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550" y="2730500"/>
            <a:ext cx="11320780" cy="3753485"/>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p:txBody>
      </p:sp>
      <p:sp>
        <p:nvSpPr>
          <p:cNvPr id="3" name="标题 2"/>
          <p:cNvSpPr>
            <a:spLocks noGrp="1"/>
          </p:cNvSpPr>
          <p:nvPr>
            <p:ph type="title"/>
          </p:nvPr>
        </p:nvSpPr>
        <p:spPr/>
        <p:txBody>
          <a:bodyPr/>
          <a:lstStyle/>
          <a:p>
            <a:r>
              <a:rPr lang="en-US" altLang="zh-CN" dirty="0">
                <a:solidFill>
                  <a:srgbClr val="FF0000"/>
                </a:solidFill>
                <a:cs typeface="Times New Roman" panose="02020603050405020304" pitchFamily="18" charset="0"/>
                <a:sym typeface="+mn-ea"/>
              </a:rPr>
              <a:t>Further evaluation of SBFD</a:t>
            </a:r>
            <a:endParaRPr lang="zh-CN" altLang="en-US"/>
          </a:p>
        </p:txBody>
      </p:sp>
      <p:sp>
        <p:nvSpPr>
          <p:cNvPr id="2" name="灯片编号占位符 1"/>
          <p:cNvSpPr>
            <a:spLocks noGrp="1"/>
          </p:cNvSpPr>
          <p:nvPr>
            <p:ph type="sldNum" sz="quarter" idx="12"/>
          </p:nvPr>
        </p:nvSpPr>
        <p:spPr/>
        <p:txBody>
          <a:bodyPr/>
          <a:lstStyle/>
          <a:p>
            <a:fld id="{2BFE292F-1EBE-6D4A-B339-A324D614A372}" type="slidenum">
              <a:rPr kumimoji="1" lang="zh-CN" altLang="en-US" smtClean="0"/>
            </a:fld>
            <a:endParaRPr kumimoji="1" lang="zh-CN" altLang="en-US"/>
          </a:p>
        </p:txBody>
      </p:sp>
      <p:sp>
        <p:nvSpPr>
          <p:cNvPr id="5" name="文本框 4"/>
          <p:cNvSpPr txBox="1"/>
          <p:nvPr/>
        </p:nvSpPr>
        <p:spPr>
          <a:xfrm>
            <a:off x="453390" y="929005"/>
            <a:ext cx="11330940" cy="1541780"/>
          </a:xfrm>
          <a:prstGeom prst="rect">
            <a:avLst/>
          </a:prstGeom>
          <a:noFill/>
          <a:ln w="28575" cap="flat" cmpd="sng">
            <a:noFill/>
            <a:prstDash val="solid"/>
          </a:ln>
        </p:spPr>
        <p:txBody>
          <a:bodyPr wrap="square" rtlCol="0" anchor="t">
            <a:noAutofit/>
          </a:bodyPr>
          <a:lstStyle/>
          <a:p>
            <a:pPr lvl="0" indent="0" algn="just" fontAlgn="auto">
              <a:lnSpc>
                <a:spcPts val="1880"/>
              </a:lnSpc>
              <a:buClr>
                <a:srgbClr val="FF0000"/>
              </a:buClr>
              <a:buFont typeface="+mj-ea"/>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Motivation:</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l">
              <a:lnSpc>
                <a:spcPct val="120000"/>
              </a:lnSpc>
              <a:spcBef>
                <a:spcPts val="0"/>
              </a:spcBef>
              <a:spcAft>
                <a:spcPts val="0"/>
              </a:spcAft>
              <a:buClrTx/>
              <a:buSzTx/>
              <a:buFont typeface="Wingdings" panose="05000000000000000000" charset="0"/>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l">
              <a:lnSpc>
                <a:spcPct val="120000"/>
              </a:lnSpc>
              <a:spcBef>
                <a:spcPts val="0"/>
              </a:spcBef>
              <a:spcAft>
                <a:spcPts val="0"/>
              </a:spcAft>
              <a:buClrTx/>
              <a:buSzTx/>
              <a:buFont typeface="Wingdings" panose="05000000000000000000" charset="0"/>
              <a:buNone/>
            </a:pPr>
            <a:r>
              <a:rPr lang="en-US" altLang="zh-CN" sz="1600" dirty="0">
                <a:latin typeface="+mn-ea"/>
                <a:cs typeface="Times New Roman" panose="02020603050405020304" pitchFamily="18" charset="0"/>
                <a:sym typeface="+mn-ea"/>
              </a:rPr>
              <a:t>TDD is widely used in commercial NR deployments, due to resource configuration limited, it’s may result in reduced coverage, increased latency and reduced capacity. SBFD operation at gNB side within a conventional TDD band can improve UL coverage, UL capacity, and reduce UL latency, SBFD will  be continue evalution in Rel-20.</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p:txBody>
      </p:sp>
      <p:sp>
        <p:nvSpPr>
          <p:cNvPr id="18" name="文本框 17"/>
          <p:cNvSpPr txBox="1"/>
          <p:nvPr/>
        </p:nvSpPr>
        <p:spPr>
          <a:xfrm>
            <a:off x="463550" y="2730500"/>
            <a:ext cx="11247120" cy="375348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Objective:</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just">
              <a:buFont typeface="+mj-ea"/>
              <a:buNone/>
            </a:pPr>
            <a:endParaRPr lang="en-US" altLang="zh-CN" sz="16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285750" indent="-285750" algn="just">
              <a:lnSpc>
                <a:spcPct val="100000"/>
              </a:lnSpc>
              <a:buClrTx/>
              <a:buSzTx/>
              <a:buFont typeface="Arial" panose="020B0604020202020204" pitchFamily="34" charset="0"/>
              <a:buChar char="•"/>
            </a:pPr>
            <a:r>
              <a:rPr lang="en-US" altLang="zh-CN" sz="1600" dirty="0">
                <a:solidFill>
                  <a:srgbClr val="FF0000"/>
                </a:solidFill>
                <a:latin typeface="+mn-ea"/>
                <a:cs typeface="Times New Roman" panose="02020603050405020304" pitchFamily="18" charset="0"/>
                <a:sym typeface="+mn-ea"/>
              </a:rPr>
              <a:t>SBFD operation across carries by intra-band CA (e.g. FR2) with different TDD configurations</a:t>
            </a:r>
            <a:endParaRPr lang="en-US" altLang="zh-CN" sz="1600" dirty="0">
              <a:latin typeface="+mn-ea"/>
              <a:cs typeface="Times New Roman" panose="02020603050405020304" pitchFamily="18" charset="0"/>
            </a:endParaRPr>
          </a:p>
          <a:p>
            <a:pPr marL="742950" lvl="2" indent="-285750" algn="l">
              <a:lnSpc>
                <a:spcPts val="1880"/>
              </a:lnSpc>
              <a:spcBef>
                <a:spcPts val="600"/>
              </a:spcBef>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More scheduling flexibility;</a:t>
            </a:r>
            <a:endParaRPr lang="en-US" altLang="zh-CN" sz="1600" dirty="0">
              <a:ea typeface="+mn-lt"/>
              <a:cs typeface="Times New Roman" panose="02020603050405020304" pitchFamily="18" charset="0"/>
            </a:endParaRPr>
          </a:p>
          <a:p>
            <a:pPr marL="742950" lvl="2" indent="-285750" algn="l">
              <a:lnSpc>
                <a:spcPts val="1880"/>
              </a:lnSpc>
              <a:spcBef>
                <a:spcPts val="600"/>
              </a:spcBef>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Potential handling of direction collision between different carriers;</a:t>
            </a:r>
            <a:endParaRPr lang="en-US" altLang="zh-CN" sz="1600" dirty="0">
              <a:ea typeface="+mn-lt"/>
              <a:cs typeface="Times New Roman" panose="02020603050405020304" pitchFamily="18" charset="0"/>
            </a:endParaRPr>
          </a:p>
          <a:p>
            <a:pPr marL="285750" indent="-285750" algn="just">
              <a:lnSpc>
                <a:spcPct val="100000"/>
              </a:lnSpc>
              <a:spcBef>
                <a:spcPts val="600"/>
              </a:spcBef>
              <a:spcAft>
                <a:spcPts val="0"/>
              </a:spcAft>
              <a:buClrTx/>
              <a:buSzTx/>
              <a:buFont typeface="Arial" panose="020B0604020202020204" pitchFamily="34" charset="0"/>
              <a:buChar char="•"/>
            </a:pPr>
            <a:r>
              <a:rPr lang="en-US" altLang="zh-CN" sz="1600" dirty="0">
                <a:solidFill>
                  <a:srgbClr val="FF0000"/>
                </a:solidFill>
                <a:latin typeface="+mn-ea"/>
                <a:cs typeface="Times New Roman" panose="02020603050405020304" pitchFamily="18" charset="0"/>
                <a:sym typeface="+mn-ea"/>
              </a:rPr>
              <a:t>Random access in SBFD symbols</a:t>
            </a:r>
            <a:endParaRPr lang="en-US" altLang="zh-CN" sz="1600" dirty="0">
              <a:solidFill>
                <a:srgbClr val="FF0000"/>
              </a:solidFill>
              <a:latin typeface="+mn-ea"/>
              <a:cs typeface="Times New Roman" panose="02020603050405020304" pitchFamily="18" charset="0"/>
              <a:sym typeface="+mn-ea"/>
            </a:endParaRPr>
          </a:p>
          <a:p>
            <a:pPr marL="742950" lvl="2" indent="-285750" algn="l">
              <a:lnSpc>
                <a:spcPts val="1880"/>
              </a:lnSpc>
              <a:spcBef>
                <a:spcPts val="600"/>
              </a:spcBef>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Random access in SBFD symbols for RRC connected UEs</a:t>
            </a:r>
            <a:endParaRPr lang="en-US" altLang="zh-CN" sz="1600" dirty="0">
              <a:ea typeface="+mn-lt"/>
              <a:cs typeface="Times New Roman" panose="02020603050405020304" pitchFamily="18" charset="0"/>
              <a:sym typeface="+mn-ea"/>
            </a:endParaRPr>
          </a:p>
          <a:p>
            <a:pPr marL="742950" lvl="2" indent="-285750" algn="l">
              <a:lnSpc>
                <a:spcPts val="1880"/>
              </a:lnSpc>
              <a:spcBef>
                <a:spcPts val="600"/>
              </a:spcBef>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Random access in SBFD symbols for RRC idle/inactive UEs</a:t>
            </a:r>
            <a:endParaRPr lang="en-US" altLang="zh-CN" sz="1600" dirty="0">
              <a:ea typeface="+mn-lt"/>
              <a:cs typeface="Times New Roman" panose="02020603050405020304" pitchFamily="18" charset="0"/>
              <a:sym typeface="+mn-ea"/>
            </a:endParaRPr>
          </a:p>
          <a:p>
            <a:pPr marL="285750" lvl="1" indent="-285750" algn="just">
              <a:lnSpc>
                <a:spcPct val="100000"/>
              </a:lnSpc>
              <a:spcBef>
                <a:spcPts val="600"/>
              </a:spcBef>
              <a:spcAft>
                <a:spcPts val="0"/>
              </a:spcAft>
              <a:buClrTx/>
              <a:buSzTx/>
              <a:buFont typeface="Arial" panose="020B0604020202020204" pitchFamily="34" charset="0"/>
              <a:buChar char="•"/>
            </a:pPr>
            <a:r>
              <a:rPr lang="en-US" altLang="zh-CN" sz="1600" dirty="0">
                <a:solidFill>
                  <a:srgbClr val="FF0000"/>
                </a:solidFill>
                <a:latin typeface="+mn-ea"/>
                <a:cs typeface="Times New Roman" panose="02020603050405020304" pitchFamily="18" charset="0"/>
                <a:sym typeface="+mn-ea"/>
              </a:rPr>
              <a:t>Full overlapped SBFD at gNB side</a:t>
            </a:r>
            <a:endParaRPr lang="en-US" altLang="zh-CN" sz="1600" dirty="0">
              <a:solidFill>
                <a:srgbClr val="FF0000"/>
              </a:solidFill>
              <a:latin typeface="+mn-ea"/>
              <a:cs typeface="Times New Roman" panose="02020603050405020304" pitchFamily="18" charset="0"/>
            </a:endParaRPr>
          </a:p>
          <a:p>
            <a:pPr marL="742950" lvl="2" indent="-285750" algn="l">
              <a:lnSpc>
                <a:spcPts val="1880"/>
              </a:lnSpc>
              <a:spcBef>
                <a:spcPts val="600"/>
              </a:spcBef>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CLI handle</a:t>
            </a:r>
            <a:endParaRPr lang="en-US" altLang="zh-CN" sz="1600" dirty="0">
              <a:ea typeface="+mn-lt"/>
              <a:cs typeface="Times New Roman" panose="02020603050405020304" pitchFamily="18" charset="0"/>
            </a:endParaRPr>
          </a:p>
          <a:p>
            <a:pPr marL="742950" lvl="2" indent="-285750" algn="l">
              <a:lnSpc>
                <a:spcPts val="1880"/>
              </a:lnSpc>
              <a:spcBef>
                <a:spcPts val="600"/>
              </a:spcBef>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UE-specific configured</a:t>
            </a:r>
            <a:endParaRPr lang="en-US" altLang="zh-CN" sz="1600" dirty="0">
              <a:ea typeface="+mn-lt"/>
              <a:cs typeface="Times New Roman" panose="02020603050405020304" pitchFamily="18" charset="0"/>
            </a:endParaRPr>
          </a:p>
          <a:p>
            <a:pPr indent="0" algn="l">
              <a:buFont typeface="+mj-ea"/>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p:txBody>
      </p:sp>
      <p:pic>
        <p:nvPicPr>
          <p:cNvPr id="6" name="图片 5"/>
          <p:cNvPicPr>
            <a:picLocks noChangeAspect="1"/>
          </p:cNvPicPr>
          <p:nvPr/>
        </p:nvPicPr>
        <p:blipFill>
          <a:blip r:embed="rId1"/>
          <a:stretch>
            <a:fillRect/>
          </a:stretch>
        </p:blipFill>
        <p:spPr>
          <a:xfrm>
            <a:off x="7218370" y="3677285"/>
            <a:ext cx="4491990" cy="267906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550" y="2730500"/>
            <a:ext cx="11320780" cy="3753485"/>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p:txBody>
      </p:sp>
      <p:sp>
        <p:nvSpPr>
          <p:cNvPr id="3" name="标题 2"/>
          <p:cNvSpPr>
            <a:spLocks noGrp="1"/>
          </p:cNvSpPr>
          <p:nvPr>
            <p:ph type="title"/>
          </p:nvPr>
        </p:nvSpPr>
        <p:spPr/>
        <p:txBody>
          <a:bodyPr/>
          <a:lstStyle/>
          <a:p>
            <a:r>
              <a:rPr lang="en-US" altLang="zh-CN" dirty="0">
                <a:solidFill>
                  <a:srgbClr val="FF0000"/>
                </a:solidFill>
                <a:cs typeface="Times New Roman" panose="02020603050405020304" pitchFamily="18" charset="0"/>
                <a:sym typeface="+mn-ea"/>
              </a:rPr>
              <a:t>Further enhancements of MC</a:t>
            </a:r>
            <a:endParaRPr lang="zh-CN" altLang="en-US"/>
          </a:p>
        </p:txBody>
      </p:sp>
      <p:sp>
        <p:nvSpPr>
          <p:cNvPr id="2" name="灯片编号占位符 1"/>
          <p:cNvSpPr>
            <a:spLocks noGrp="1"/>
          </p:cNvSpPr>
          <p:nvPr>
            <p:ph type="sldNum" sz="quarter" idx="12"/>
          </p:nvPr>
        </p:nvSpPr>
        <p:spPr/>
        <p:txBody>
          <a:bodyPr/>
          <a:lstStyle/>
          <a:p>
            <a:fld id="{2BFE292F-1EBE-6D4A-B339-A324D614A372}" type="slidenum">
              <a:rPr kumimoji="1" lang="zh-CN" altLang="en-US" smtClean="0"/>
            </a:fld>
            <a:endParaRPr kumimoji="1" lang="zh-CN" altLang="en-US"/>
          </a:p>
        </p:txBody>
      </p:sp>
      <p:sp>
        <p:nvSpPr>
          <p:cNvPr id="5" name="文本框 4"/>
          <p:cNvSpPr txBox="1"/>
          <p:nvPr/>
        </p:nvSpPr>
        <p:spPr>
          <a:xfrm>
            <a:off x="453390" y="929005"/>
            <a:ext cx="11330940" cy="1541780"/>
          </a:xfrm>
          <a:prstGeom prst="rect">
            <a:avLst/>
          </a:prstGeom>
          <a:noFill/>
          <a:ln w="28575" cap="flat" cmpd="sng">
            <a:noFill/>
            <a:prstDash val="solid"/>
          </a:ln>
        </p:spPr>
        <p:txBody>
          <a:bodyPr wrap="square" rtlCol="0" anchor="t">
            <a:noAutofit/>
          </a:bodyPr>
          <a:lstStyle/>
          <a:p>
            <a:pPr lvl="0" indent="0" algn="just" fontAlgn="auto">
              <a:lnSpc>
                <a:spcPts val="1880"/>
              </a:lnSpc>
              <a:buClr>
                <a:srgbClr val="FF0000"/>
              </a:buClr>
              <a:buFont typeface="+mj-ea"/>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Motivation:</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l">
              <a:lnSpc>
                <a:spcPct val="120000"/>
              </a:lnSpc>
              <a:spcBef>
                <a:spcPts val="0"/>
              </a:spcBef>
              <a:spcAft>
                <a:spcPts val="0"/>
              </a:spcAft>
              <a:buClrTx/>
              <a:buSzTx/>
              <a:buFont typeface="Wingdings" panose="05000000000000000000" charset="0"/>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algn="just"/>
            <a:r>
              <a:rPr lang="en-US" altLang="zh-CN" sz="1600" dirty="0">
                <a:latin typeface="+mn-ea"/>
                <a:cs typeface="Times New Roman" panose="02020603050405020304" pitchFamily="18" charset="0"/>
                <a:sym typeface="+mn-ea"/>
              </a:rPr>
              <a:t>MC can be used to improve the throughput, and also can improve utilization of different frequency bands since the user can be connected to both of low frequency cell with good coverage and decent throughput.</a:t>
            </a:r>
            <a:r>
              <a:rPr lang="zh-CN" altLang="en-US" sz="1600" dirty="0">
                <a:latin typeface="+mn-ea"/>
                <a:cs typeface="Times New Roman" panose="02020603050405020304" pitchFamily="18" charset="0"/>
                <a:sym typeface="+mn-ea"/>
              </a:rPr>
              <a:t> </a:t>
            </a:r>
            <a:r>
              <a:rPr lang="en-US" altLang="zh-CN" sz="1600" dirty="0">
                <a:latin typeface="+mn-ea"/>
                <a:cs typeface="Times New Roman" panose="02020603050405020304" pitchFamily="18" charset="0"/>
                <a:sym typeface="+mn-ea"/>
              </a:rPr>
              <a:t>Further to evaluate MC in Rel-20 is necessary.</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p:txBody>
      </p:sp>
      <p:sp>
        <p:nvSpPr>
          <p:cNvPr id="18" name="文本框 17"/>
          <p:cNvSpPr txBox="1"/>
          <p:nvPr/>
        </p:nvSpPr>
        <p:spPr>
          <a:xfrm>
            <a:off x="463550" y="2730500"/>
            <a:ext cx="5429250" cy="375348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Objective:</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just">
              <a:buFont typeface="+mj-ea"/>
              <a:buNone/>
            </a:pPr>
            <a:endParaRPr lang="en-US" altLang="zh-CN" sz="16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285750" indent="-285750" algn="just">
              <a:buClrTx/>
              <a:buSzTx/>
              <a:buFont typeface="Arial" panose="020B0604020202020204" pitchFamily="34" charset="0"/>
              <a:buChar char="•"/>
            </a:pPr>
            <a:r>
              <a:rPr lang="en-US" altLang="zh-CN" sz="1600" dirty="0">
                <a:solidFill>
                  <a:srgbClr val="FF0000"/>
                </a:solidFill>
                <a:latin typeface="+mn-ea"/>
                <a:cs typeface="Times New Roman" panose="02020603050405020304" pitchFamily="18" charset="0"/>
                <a:sym typeface="+mn-ea"/>
              </a:rPr>
              <a:t>Multiple-carrier scheduling with 2 stage DCI</a:t>
            </a:r>
            <a:endParaRPr lang="en-US" altLang="zh-CN" sz="1600" dirty="0">
              <a:solidFill>
                <a:srgbClr val="FF0000"/>
              </a:solidFill>
              <a:latin typeface="+mn-ea"/>
              <a:cs typeface="Times New Roman" panose="02020603050405020304" pitchFamily="18" charset="0"/>
              <a:sym typeface="+mn-ea"/>
            </a:endParaRPr>
          </a:p>
          <a:p>
            <a:pPr marL="742950" lvl="2" indent="-285750" algn="l">
              <a:lnSpc>
                <a:spcPts val="1880"/>
              </a:lnSpc>
              <a:spcBef>
                <a:spcPts val="600"/>
              </a:spcBef>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The first stage DCI includes common information</a:t>
            </a:r>
            <a:endParaRPr lang="en-US" altLang="zh-CN" sz="1600" dirty="0">
              <a:ea typeface="+mn-lt"/>
              <a:cs typeface="Times New Roman" panose="02020603050405020304" pitchFamily="18" charset="0"/>
              <a:sym typeface="+mn-ea"/>
            </a:endParaRPr>
          </a:p>
          <a:p>
            <a:pPr marL="742950" lvl="2" indent="-285750" algn="l">
              <a:lnSpc>
                <a:spcPts val="1880"/>
              </a:lnSpc>
              <a:spcBef>
                <a:spcPts val="600"/>
              </a:spcBef>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The second stage DCI includes dedicated data scheduling information </a:t>
            </a:r>
            <a:endParaRPr lang="en-US" altLang="zh-CN" sz="1600" dirty="0">
              <a:ea typeface="+mn-lt"/>
              <a:cs typeface="Times New Roman" panose="02020603050405020304" pitchFamily="18" charset="0"/>
              <a:sym typeface="+mn-ea"/>
            </a:endParaRPr>
          </a:p>
          <a:p>
            <a:pPr algn="just">
              <a:buClrTx/>
              <a:buSzTx/>
              <a:buFont typeface="Wingdings" panose="05000000000000000000" pitchFamily="2" charset="2"/>
            </a:pPr>
            <a:endParaRPr lang="en-US" altLang="zh-CN" sz="1600" dirty="0">
              <a:solidFill>
                <a:srgbClr val="FF0000"/>
              </a:solidFill>
              <a:latin typeface="+mn-ea"/>
              <a:cs typeface="Times New Roman" panose="02020603050405020304" pitchFamily="18" charset="0"/>
              <a:sym typeface="+mn-ea"/>
            </a:endParaRPr>
          </a:p>
          <a:p>
            <a:pPr marL="285750" indent="-285750" algn="just">
              <a:buClrTx/>
              <a:buSzTx/>
              <a:buFont typeface="Arial" panose="020B0604020202020204" pitchFamily="34" charset="0"/>
              <a:buChar char="•"/>
            </a:pPr>
            <a:r>
              <a:rPr lang="en-US" altLang="zh-CN" sz="1600" dirty="0">
                <a:solidFill>
                  <a:srgbClr val="FF0000"/>
                </a:solidFill>
                <a:latin typeface="+mn-ea"/>
                <a:cs typeface="Times New Roman" panose="02020603050405020304" pitchFamily="18" charset="0"/>
                <a:sym typeface="+mn-ea"/>
              </a:rPr>
              <a:t>Cross-carrier for Re-Tx</a:t>
            </a:r>
            <a:endParaRPr lang="en-US" altLang="zh-CN" sz="1600" dirty="0">
              <a:solidFill>
                <a:srgbClr val="FF0000"/>
              </a:solidFill>
              <a:latin typeface="+mn-ea"/>
              <a:cs typeface="Times New Roman" panose="02020603050405020304" pitchFamily="18" charset="0"/>
              <a:sym typeface="+mn-ea"/>
            </a:endParaRPr>
          </a:p>
          <a:p>
            <a:pPr marL="285750" indent="-285750" algn="just">
              <a:buClrTx/>
              <a:buSzTx/>
              <a:buFont typeface="Arial" panose="020B0604020202020204" pitchFamily="34" charset="0"/>
              <a:buChar char="•"/>
            </a:pPr>
            <a:endParaRPr lang="en-US" altLang="zh-CN" sz="1600" dirty="0">
              <a:solidFill>
                <a:srgbClr val="FF0000"/>
              </a:solidFill>
              <a:latin typeface="+mn-ea"/>
              <a:cs typeface="Times New Roman" panose="02020603050405020304" pitchFamily="18" charset="0"/>
              <a:sym typeface="+mn-ea"/>
            </a:endParaRPr>
          </a:p>
          <a:p>
            <a:pPr marL="285750" indent="-285750" algn="just">
              <a:buClrTx/>
              <a:buSzTx/>
              <a:buFont typeface="Arial" panose="020B0604020202020204" pitchFamily="34" charset="0"/>
              <a:buChar char="•"/>
            </a:pPr>
            <a:r>
              <a:rPr lang="en-US" altLang="zh-CN" sz="1600" dirty="0">
                <a:solidFill>
                  <a:srgbClr val="FF0000"/>
                </a:solidFill>
                <a:latin typeface="+mn-ea"/>
                <a:cs typeface="Times New Roman" panose="02020603050405020304" pitchFamily="18" charset="0"/>
                <a:sym typeface="+mn-ea"/>
              </a:rPr>
              <a:t>Enables the simultaneous scheduling of multiple PxSCHs and multi-cell coordination through a single DCI</a:t>
            </a:r>
            <a:endParaRPr lang="en-US" altLang="zh-CN" sz="1600" dirty="0">
              <a:solidFill>
                <a:srgbClr val="FF0000"/>
              </a:solidFill>
              <a:latin typeface="+mn-ea"/>
              <a:cs typeface="Times New Roman" panose="02020603050405020304" pitchFamily="18" charset="0"/>
              <a:sym typeface="+mn-ea"/>
            </a:endParaRPr>
          </a:p>
        </p:txBody>
      </p:sp>
      <p:graphicFrame>
        <p:nvGraphicFramePr>
          <p:cNvPr id="6" name="对象 -2147482624"/>
          <p:cNvGraphicFramePr>
            <a:graphicFrameLocks noChangeAspect="1"/>
          </p:cNvGraphicFramePr>
          <p:nvPr/>
        </p:nvGraphicFramePr>
        <p:xfrm>
          <a:off x="5893354" y="3428946"/>
          <a:ext cx="5868362" cy="2464292"/>
        </p:xfrm>
        <a:graphic>
          <a:graphicData uri="http://schemas.openxmlformats.org/presentationml/2006/ole">
            <mc:AlternateContent xmlns:mc="http://schemas.openxmlformats.org/markup-compatibility/2006">
              <mc:Choice xmlns:v="urn:schemas-microsoft-com:vml" Requires="v">
                <p:oleObj spid="_x0000_s4101" name="" r:id="rId1" imgW="5161280" imgH="1950085" progId="Visio.Drawing.15">
                  <p:embed/>
                </p:oleObj>
              </mc:Choice>
              <mc:Fallback>
                <p:oleObj name="" r:id="rId1" imgW="5161280" imgH="1950085" progId="Visio.Drawing.15">
                  <p:embed/>
                  <p:pic>
                    <p:nvPicPr>
                      <p:cNvPr id="0" name="图片 3075"/>
                      <p:cNvPicPr/>
                      <p:nvPr/>
                    </p:nvPicPr>
                    <p:blipFill>
                      <a:blip r:embed="rId2"/>
                      <a:stretch>
                        <a:fillRect/>
                      </a:stretch>
                    </p:blipFill>
                    <p:spPr>
                      <a:xfrm>
                        <a:off x="5893354" y="3428946"/>
                        <a:ext cx="5868362" cy="2464292"/>
                      </a:xfrm>
                      <a:prstGeom prst="rect">
                        <a:avLst/>
                      </a:prstGeom>
                      <a:noFill/>
                      <a:ln w="38100">
                        <a:noFill/>
                        <a:miter/>
                      </a:ln>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463550" y="2061845"/>
            <a:ext cx="11323320" cy="3689985"/>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p:txBody>
      </p:sp>
      <p:sp>
        <p:nvSpPr>
          <p:cNvPr id="2" name="标题 1"/>
          <p:cNvSpPr>
            <a:spLocks noGrp="1"/>
          </p:cNvSpPr>
          <p:nvPr>
            <p:ph type="title"/>
          </p:nvPr>
        </p:nvSpPr>
        <p:spPr>
          <a:xfrm>
            <a:off x="176251" y="124834"/>
            <a:ext cx="10343834" cy="480002"/>
          </a:xfrm>
        </p:spPr>
        <p:txBody>
          <a:bodyPr vert="horz" lIns="91440" tIns="45720" rIns="91440" bIns="45720" rtlCol="0" anchor="ctr">
            <a:noAutofit/>
          </a:bodyPr>
          <a:lstStyle/>
          <a:p>
            <a:pPr lvl="0" algn="l">
              <a:buClrTx/>
              <a:buSzTx/>
              <a:buFontTx/>
            </a:pPr>
            <a:r>
              <a:rPr lang="en-US" altLang="zh-CN" dirty="0">
                <a:solidFill>
                  <a:srgbClr val="FF0000"/>
                </a:solidFill>
                <a:cs typeface="Times New Roman" panose="02020603050405020304" pitchFamily="18" charset="0"/>
                <a:sym typeface="+mn-ea"/>
              </a:rPr>
              <a:t> Conclusion </a:t>
            </a:r>
            <a:endParaRPr lang="en-US" altLang="zh-CN" dirty="0">
              <a:solidFill>
                <a:srgbClr val="FF0000"/>
              </a:solidFill>
              <a:cs typeface="Times New Roman" panose="02020603050405020304" pitchFamily="18" charset="0"/>
              <a:sym typeface="+mn-ea"/>
            </a:endParaRPr>
          </a:p>
        </p:txBody>
      </p:sp>
      <p:sp>
        <p:nvSpPr>
          <p:cNvPr id="27" name="灯片编号占位符 2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BFE292F-1EBE-6D4A-B339-A324D614A372}" type="slidenum">
              <a:rPr kumimoji="1" lang="zh-CN" altLang="en-US" sz="1200" b="0" i="0" u="none" strike="noStrike" kern="1200" cap="none" spc="0" normalizeH="0" baseline="0" noProof="0" smtClean="0">
                <a:ln>
                  <a:noFill/>
                </a:ln>
                <a:solidFill>
                  <a:prstClr val="black">
                    <a:tint val="75000"/>
                  </a:prstClr>
                </a:solidFill>
                <a:effectLst/>
                <a:uLnTx/>
                <a:uFillTx/>
                <a:latin typeface="微软雅黑" panose="020B0503020204020204" charset="-122"/>
                <a:ea typeface="微软雅黑" panose="020B0503020204020204" charset="-122"/>
                <a:cs typeface="+mn-cs"/>
              </a:rPr>
            </a:fld>
            <a:endParaRPr kumimoji="1" lang="zh-CN" altLang="en-US" sz="1200" b="0" i="0" u="none" strike="noStrike" kern="1200" cap="none" spc="0" normalizeH="0" baseline="0" noProof="0">
              <a:ln>
                <a:noFill/>
              </a:ln>
              <a:solidFill>
                <a:prstClr val="black">
                  <a:tint val="75000"/>
                </a:prstClr>
              </a:solidFill>
              <a:effectLst/>
              <a:uLnTx/>
              <a:uFillTx/>
              <a:latin typeface="微软雅黑" panose="020B0503020204020204" charset="-122"/>
              <a:ea typeface="微软雅黑" panose="020B0503020204020204" charset="-122"/>
              <a:cs typeface="+mn-cs"/>
            </a:endParaRPr>
          </a:p>
        </p:txBody>
      </p:sp>
      <p:sp>
        <p:nvSpPr>
          <p:cNvPr id="14" name="文本框 13"/>
          <p:cNvSpPr txBox="1"/>
          <p:nvPr/>
        </p:nvSpPr>
        <p:spPr>
          <a:xfrm>
            <a:off x="1335405" y="2957195"/>
            <a:ext cx="4076700" cy="2235200"/>
          </a:xfrm>
          <a:prstGeom prst="rect">
            <a:avLst/>
          </a:prstGeom>
          <a:noFill/>
        </p:spPr>
        <p:txBody>
          <a:bodyPr wrap="square" rtlCol="0" anchor="t">
            <a:noAutofit/>
          </a:bodyPr>
          <a:lstStyle/>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rPr>
              <a:t>AI/ML for Air (RAN1)</a:t>
            </a:r>
            <a:endPar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endParaRPr>
          </a:p>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rPr>
              <a:t>AI/ML for mobility (RAN2)</a:t>
            </a:r>
            <a:endPar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lvl="1" indent="-285750" algn="just" fontAlgn="auto">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rPr>
              <a:t>AIoT enhancement (RAN1)</a:t>
            </a:r>
            <a:endPar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lvl="1" indent="-285750" algn="just" fontAlgn="auto">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rPr>
              <a:t>MIMO phase 6 (RAN1)</a:t>
            </a:r>
            <a:endPar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285750" lvl="1" indent="-285750" algn="just" fontAlgn="auto">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rPr>
              <a:t>NTN &amp; IoT NTN enhancement (RAN2)</a:t>
            </a:r>
            <a:endPar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lvl="1" indent="-285750" algn="just" fontAlgn="auto">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rPr>
              <a:t>NES enhancement (RAN1)</a:t>
            </a:r>
            <a:endPar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lvl="1" indent="-285750" algn="just" fontAlgn="auto">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rPr>
              <a:t>Further coverage enhancements (RAN1)</a:t>
            </a:r>
            <a:endPar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6" name="文本框 15"/>
          <p:cNvSpPr txBox="1"/>
          <p:nvPr/>
        </p:nvSpPr>
        <p:spPr>
          <a:xfrm>
            <a:off x="6852285" y="2950845"/>
            <a:ext cx="3868420" cy="1417320"/>
          </a:xfrm>
          <a:prstGeom prst="rect">
            <a:avLst/>
          </a:prstGeom>
          <a:noFill/>
        </p:spPr>
        <p:txBody>
          <a:bodyPr wrap="square" rtlCol="0" anchor="t">
            <a:noAutofit/>
          </a:bodyPr>
          <a:lstStyle/>
          <a:p>
            <a:pPr marL="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rPr>
              <a:t>ISAC (RAN1)</a:t>
            </a:r>
            <a:endPar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rPr>
              <a:t>XR phase 4 (RAN2)</a:t>
            </a:r>
            <a:endPar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rPr>
              <a:t>Further evaluation of SBFD (RAN1)</a:t>
            </a:r>
            <a:endPar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rPr>
              <a:t>Further enhancements of MC (RAN1)</a:t>
            </a:r>
            <a:endParaRPr lang="en-US" altLang="zh-CN" sz="1600" dirty="0">
              <a:solidFill>
                <a:srgbClr val="002060"/>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7" name="文本框 16"/>
          <p:cNvSpPr txBox="1"/>
          <p:nvPr/>
        </p:nvSpPr>
        <p:spPr>
          <a:xfrm>
            <a:off x="4251960" y="2084705"/>
            <a:ext cx="3477895" cy="398780"/>
          </a:xfrm>
          <a:prstGeom prst="rect">
            <a:avLst/>
          </a:prstGeom>
          <a:noFill/>
        </p:spPr>
        <p:txBody>
          <a:bodyPr wrap="square" rtlCol="0" anchor="t">
            <a:spAutoFit/>
          </a:bodyPr>
          <a:lstStyle/>
          <a:p>
            <a:pPr lvl="1" algn="l"/>
            <a:r>
              <a:rPr lang="en-US" sz="2000"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5G-A WIs in Rel20 </a:t>
            </a:r>
            <a:endParaRPr lang="en-US" sz="2000" dirty="0">
              <a:solidFill>
                <a:srgbClr val="FF0000"/>
              </a:solidFill>
              <a:latin typeface="微软雅黑" panose="020B0503020204020204" charset="-122"/>
              <a:ea typeface="微软雅黑" panose="020B0503020204020204" charset="-122"/>
              <a:cs typeface="FZLanTingHei-M-GBK" panose="02000000000000000000" pitchFamily="2" charset="-122"/>
              <a:sym typeface="+mn-ea"/>
            </a:endParaRPr>
          </a:p>
        </p:txBody>
      </p:sp>
      <p:sp>
        <p:nvSpPr>
          <p:cNvPr id="22" name="矩形 21"/>
          <p:cNvSpPr/>
          <p:nvPr/>
        </p:nvSpPr>
        <p:spPr>
          <a:xfrm>
            <a:off x="1056005" y="2730500"/>
            <a:ext cx="4528185" cy="2529205"/>
          </a:xfrm>
          <a:prstGeom prst="rect">
            <a:avLst/>
          </a:prstGeom>
          <a:noFill/>
          <a:ln w="9525">
            <a:solidFill>
              <a:srgbClr val="C00000"/>
            </a:solidFill>
            <a:prstDash val="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noFill/>
            </a:endParaRPr>
          </a:p>
        </p:txBody>
      </p:sp>
      <p:sp>
        <p:nvSpPr>
          <p:cNvPr id="12" name="文本框 11"/>
          <p:cNvSpPr txBox="1"/>
          <p:nvPr/>
        </p:nvSpPr>
        <p:spPr>
          <a:xfrm>
            <a:off x="1567815" y="2531745"/>
            <a:ext cx="2521585" cy="398780"/>
          </a:xfrm>
          <a:prstGeom prst="rect">
            <a:avLst/>
          </a:prstGeom>
          <a:solidFill>
            <a:schemeClr val="bg1">
              <a:lumMod val="95000"/>
            </a:schemeClr>
          </a:solidFill>
        </p:spPr>
        <p:txBody>
          <a:bodyPr wrap="square" rtlCol="0" anchor="t">
            <a:spAutoFit/>
          </a:bodyPr>
          <a:lstStyle/>
          <a:p>
            <a:r>
              <a:rPr lang="en-US" sz="2000" dirty="0">
                <a:solidFill>
                  <a:schemeClr val="tx1"/>
                </a:solidFill>
                <a:latin typeface="微软雅黑" panose="020B0503020204020204" charset="-122"/>
                <a:ea typeface="微软雅黑" panose="020B0503020204020204" charset="-122"/>
                <a:cs typeface="FZLanTingHei-M-GBK" panose="02000000000000000000" pitchFamily="2" charset="-122"/>
                <a:sym typeface="+mn-ea"/>
              </a:rPr>
              <a:t>Higher Priority WIs</a:t>
            </a:r>
            <a:endParaRPr lang="en-US" altLang="en-US" sz="2000" dirty="0">
              <a:solidFill>
                <a:schemeClr val="tx1"/>
              </a:solidFill>
              <a:latin typeface="微软雅黑" panose="020B0503020204020204" charset="-122"/>
              <a:ea typeface="微软雅黑" panose="020B0503020204020204" charset="-122"/>
              <a:cs typeface="FZLanTingHei-M-GBK" panose="02000000000000000000" pitchFamily="2" charset="-122"/>
              <a:sym typeface="+mn-ea"/>
            </a:endParaRPr>
          </a:p>
        </p:txBody>
      </p:sp>
      <p:sp>
        <p:nvSpPr>
          <p:cNvPr id="23" name="矩形 22"/>
          <p:cNvSpPr/>
          <p:nvPr/>
        </p:nvSpPr>
        <p:spPr>
          <a:xfrm>
            <a:off x="6520815" y="2729865"/>
            <a:ext cx="4528820" cy="1649730"/>
          </a:xfrm>
          <a:prstGeom prst="rect">
            <a:avLst/>
          </a:prstGeom>
          <a:noFill/>
          <a:ln w="9525">
            <a:solidFill>
              <a:srgbClr val="C00000"/>
            </a:solidFill>
            <a:prstDash val="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noFill/>
            </a:endParaRPr>
          </a:p>
        </p:txBody>
      </p:sp>
      <p:sp>
        <p:nvSpPr>
          <p:cNvPr id="19" name="文本框 18"/>
          <p:cNvSpPr txBox="1"/>
          <p:nvPr/>
        </p:nvSpPr>
        <p:spPr>
          <a:xfrm>
            <a:off x="6932295" y="2531745"/>
            <a:ext cx="1045210" cy="398780"/>
          </a:xfrm>
          <a:prstGeom prst="rect">
            <a:avLst/>
          </a:prstGeom>
          <a:solidFill>
            <a:schemeClr val="bg1">
              <a:lumMod val="95000"/>
            </a:schemeClr>
          </a:solidFill>
        </p:spPr>
        <p:txBody>
          <a:bodyPr wrap="square" rtlCol="0" anchor="t">
            <a:spAutoFit/>
          </a:bodyPr>
          <a:lstStyle/>
          <a:p>
            <a:pPr lvl="0" algn="l">
              <a:buClrTx/>
              <a:buSzTx/>
              <a:buFontTx/>
            </a:pPr>
            <a:r>
              <a:rPr lang="en-US" sz="2000" dirty="0">
                <a:latin typeface="微软雅黑" panose="020B0503020204020204" charset="-122"/>
                <a:ea typeface="微软雅黑" panose="020B0503020204020204" charset="-122"/>
                <a:cs typeface="FZLanTingHei-M-GBK" panose="02000000000000000000" pitchFamily="2" charset="-122"/>
                <a:sym typeface="+mn-ea"/>
              </a:rPr>
              <a:t>Othrs</a:t>
            </a:r>
            <a:endParaRPr lang="en-US" sz="2000" dirty="0">
              <a:latin typeface="微软雅黑" panose="020B0503020204020204" charset="-122"/>
              <a:ea typeface="微软雅黑" panose="020B0503020204020204" charset="-122"/>
              <a:cs typeface="FZLanTingHei-M-GBK" panose="02000000000000000000" pitchFamily="2" charset="-122"/>
              <a:sym typeface="+mn-ea"/>
            </a:endParaRPr>
          </a:p>
        </p:txBody>
      </p:sp>
      <p:sp>
        <p:nvSpPr>
          <p:cNvPr id="3" name="矩形 2"/>
          <p:cNvSpPr/>
          <p:nvPr/>
        </p:nvSpPr>
        <p:spPr>
          <a:xfrm>
            <a:off x="463550" y="1426210"/>
            <a:ext cx="8939530" cy="460375"/>
          </a:xfrm>
          <a:prstGeom prst="rect">
            <a:avLst/>
          </a:prstGeom>
        </p:spPr>
        <p:txBody>
          <a:bodyPr wrap="square">
            <a:spAutoFit/>
          </a:bodyPr>
          <a:lstStyle/>
          <a:p>
            <a:pPr lvl="0" indent="0">
              <a:lnSpc>
                <a:spcPct val="150000"/>
              </a:lnSpc>
              <a:buFont typeface="Wingdings" panose="05000000000000000000" charset="0"/>
              <a:buNone/>
            </a:pPr>
            <a:r>
              <a:rPr lang="en-US" altLang="zh-CN" sz="1600" dirty="0">
                <a:solidFill>
                  <a:srgbClr val="002060"/>
                </a:solidFill>
                <a:ea typeface="+mn-lt"/>
                <a:cs typeface="Times New Roman" panose="02020603050405020304" pitchFamily="18" charset="0"/>
                <a:sym typeface="+mn-ea"/>
              </a:rPr>
              <a:t>Based on previous discussion, we propose to prioritize 5G-A WIs in Rel-20 as following:  </a:t>
            </a:r>
            <a:endParaRPr lang="en-US" altLang="zh-CN" sz="1600" dirty="0">
              <a:solidFill>
                <a:srgbClr val="002060"/>
              </a:solidFill>
              <a:ea typeface="+mn-lt"/>
              <a:cs typeface="Times New Roman" panose="02020603050405020304" pitchFamily="18" charset="0"/>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463550" y="3084830"/>
            <a:ext cx="11323320" cy="3227705"/>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p:txBody>
      </p:sp>
      <p:sp>
        <p:nvSpPr>
          <p:cNvPr id="2" name="标题 1"/>
          <p:cNvSpPr>
            <a:spLocks noGrp="1"/>
          </p:cNvSpPr>
          <p:nvPr>
            <p:ph type="title"/>
          </p:nvPr>
        </p:nvSpPr>
        <p:spPr>
          <a:xfrm>
            <a:off x="176251" y="124834"/>
            <a:ext cx="10343834" cy="480002"/>
          </a:xfrm>
        </p:spPr>
        <p:txBody>
          <a:bodyPr/>
          <a:lstStyle/>
          <a:p>
            <a:r>
              <a:rPr lang="en-US" altLang="zh-CN" dirty="0"/>
              <a:t> </a:t>
            </a:r>
            <a:r>
              <a:rPr lang="en-US" dirty="0" err="1">
                <a:solidFill>
                  <a:srgbClr val="FF0000"/>
                </a:solidFill>
                <a:cs typeface="FZLanTingHei-M-GBK" panose="02000000000000000000" pitchFamily="2" charset="-122"/>
                <a:sym typeface="+mn-ea"/>
              </a:rPr>
              <a:t>General consideration on Rel-20 </a:t>
            </a:r>
            <a:endParaRPr lang="zh-CN" altLang="en-US" dirty="0">
              <a:sym typeface="+mn-ea"/>
            </a:endParaRPr>
          </a:p>
        </p:txBody>
      </p:sp>
      <p:sp>
        <p:nvSpPr>
          <p:cNvPr id="27" name="灯片编号占位符 2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BFE292F-1EBE-6D4A-B339-A324D614A372}" type="slidenum">
              <a:rPr kumimoji="1" lang="zh-CN" altLang="en-US" sz="1200" b="0" i="0" u="none" strike="noStrike" kern="1200" cap="none" spc="0" normalizeH="0" baseline="0" noProof="0" smtClean="0">
                <a:ln>
                  <a:noFill/>
                </a:ln>
                <a:solidFill>
                  <a:prstClr val="black">
                    <a:tint val="75000"/>
                  </a:prstClr>
                </a:solidFill>
                <a:effectLst/>
                <a:uLnTx/>
                <a:uFillTx/>
                <a:latin typeface="微软雅黑" panose="020B0503020204020204" charset="-122"/>
                <a:ea typeface="微软雅黑" panose="020B0503020204020204" charset="-122"/>
                <a:cs typeface="+mn-cs"/>
              </a:rPr>
            </a:fld>
            <a:endParaRPr kumimoji="1" lang="zh-CN" altLang="en-US" sz="1200" b="0" i="0" u="none" strike="noStrike" kern="1200" cap="none" spc="0" normalizeH="0" baseline="0" noProof="0">
              <a:ln>
                <a:noFill/>
              </a:ln>
              <a:solidFill>
                <a:prstClr val="black">
                  <a:tint val="75000"/>
                </a:prstClr>
              </a:solidFill>
              <a:effectLst/>
              <a:uLnTx/>
              <a:uFillTx/>
              <a:latin typeface="微软雅黑" panose="020B0503020204020204" charset="-122"/>
              <a:ea typeface="微软雅黑" panose="020B0503020204020204" charset="-122"/>
              <a:cs typeface="+mn-cs"/>
            </a:endParaRPr>
          </a:p>
        </p:txBody>
      </p:sp>
      <p:sp>
        <p:nvSpPr>
          <p:cNvPr id="9" name="矩形 8"/>
          <p:cNvSpPr/>
          <p:nvPr/>
        </p:nvSpPr>
        <p:spPr>
          <a:xfrm>
            <a:off x="376555" y="869315"/>
            <a:ext cx="11388725" cy="1938020"/>
          </a:xfrm>
          <a:prstGeom prst="rect">
            <a:avLst/>
          </a:prstGeom>
        </p:spPr>
        <p:txBody>
          <a:bodyPr wrap="square">
            <a:spAutoFit/>
          </a:bodyPr>
          <a:lstStyle/>
          <a:p>
            <a:pPr lvl="0" indent="0">
              <a:lnSpc>
                <a:spcPct val="150000"/>
              </a:lnSpc>
              <a:buFont typeface="Wingdings" panose="05000000000000000000" charset="0"/>
              <a:buNone/>
            </a:pPr>
            <a:r>
              <a:rPr lang="en-US" altLang="zh-CN" sz="1600" dirty="0">
                <a:solidFill>
                  <a:srgbClr val="002060"/>
                </a:solidFill>
                <a:ea typeface="+mn-lt"/>
                <a:cs typeface="Times New Roman" panose="02020603050405020304" pitchFamily="18" charset="0"/>
                <a:sym typeface="+mn-ea"/>
              </a:rPr>
              <a:t>Both 5G-A evolution and 6G study will discussd in parallel in Rel-20, and some feature could be the same or similar, considering the workload we propose:</a:t>
            </a:r>
            <a:endParaRPr lang="en-US" altLang="zh-CN" sz="1600" b="1" u="sng" dirty="0">
              <a:solidFill>
                <a:srgbClr val="002060"/>
              </a:solidFill>
              <a:ea typeface="+mn-lt"/>
              <a:cs typeface="Times New Roman" panose="02020603050405020304" pitchFamily="18" charset="0"/>
              <a:sym typeface="+mn-ea"/>
            </a:endParaRPr>
          </a:p>
          <a:p>
            <a:pPr lvl="0" indent="0">
              <a:lnSpc>
                <a:spcPct val="150000"/>
              </a:lnSpc>
              <a:buFont typeface="Wingdings" panose="05000000000000000000" charset="0"/>
              <a:buNone/>
            </a:pPr>
            <a:r>
              <a:rPr lang="en-US" altLang="zh-CN" sz="1600" dirty="0">
                <a:solidFill>
                  <a:srgbClr val="002060"/>
                </a:solidFill>
                <a:ea typeface="+mn-lt"/>
                <a:cs typeface="Times New Roman" panose="02020603050405020304" pitchFamily="18" charset="0"/>
                <a:sym typeface="+mn-ea"/>
              </a:rPr>
              <a:t>Proposal 1: only the WIs with clear commercial prospects could be considered in 5G-A Rel-20.</a:t>
            </a:r>
            <a:endParaRPr lang="en-US" altLang="zh-CN" sz="1600" dirty="0">
              <a:solidFill>
                <a:srgbClr val="002060"/>
              </a:solidFill>
              <a:ea typeface="+mn-lt"/>
              <a:cs typeface="Times New Roman" panose="02020603050405020304" pitchFamily="18" charset="0"/>
              <a:sym typeface="+mn-ea"/>
            </a:endParaRPr>
          </a:p>
          <a:p>
            <a:pPr lvl="0" indent="0">
              <a:lnSpc>
                <a:spcPct val="150000"/>
              </a:lnSpc>
              <a:buFont typeface="Wingdings" panose="05000000000000000000" charset="0"/>
              <a:buNone/>
            </a:pPr>
            <a:r>
              <a:rPr lang="en-US" altLang="zh-CN" sz="1600" dirty="0">
                <a:solidFill>
                  <a:srgbClr val="002060"/>
                </a:solidFill>
                <a:ea typeface="+mn-lt"/>
                <a:cs typeface="Times New Roman" panose="02020603050405020304" pitchFamily="18" charset="0"/>
                <a:sym typeface="+mn-ea"/>
              </a:rPr>
              <a:t>Proposal 2: avoid overlapping discussion on the same or similar topics in 5G-A and 6G;</a:t>
            </a:r>
            <a:endParaRPr lang="en-US" altLang="zh-CN" sz="1600" dirty="0">
              <a:solidFill>
                <a:srgbClr val="002060"/>
              </a:solidFill>
              <a:ea typeface="+mn-lt"/>
              <a:cs typeface="Times New Roman" panose="02020603050405020304" pitchFamily="18" charset="0"/>
              <a:sym typeface="+mn-ea"/>
            </a:endParaRPr>
          </a:p>
          <a:p>
            <a:pPr lvl="0" indent="0">
              <a:lnSpc>
                <a:spcPct val="150000"/>
              </a:lnSpc>
              <a:buFont typeface="Wingdings" panose="05000000000000000000" charset="0"/>
              <a:buNone/>
            </a:pPr>
            <a:r>
              <a:rPr lang="en-US" altLang="zh-CN" sz="1600" dirty="0">
                <a:solidFill>
                  <a:srgbClr val="002060"/>
                </a:solidFill>
                <a:ea typeface="+mn-lt"/>
                <a:cs typeface="Times New Roman" panose="02020603050405020304" pitchFamily="18" charset="0"/>
                <a:sym typeface="+mn-ea"/>
              </a:rPr>
              <a:t>Proposal 3: work balance should be considered carefully (About 50% TUs for 5G-A and 6G respectively is perferable)</a:t>
            </a:r>
            <a:endParaRPr lang="en-US" altLang="zh-CN" sz="1600" dirty="0">
              <a:solidFill>
                <a:srgbClr val="002060"/>
              </a:solidFill>
              <a:ea typeface="+mn-lt"/>
              <a:cs typeface="Times New Roman" panose="02020603050405020304" pitchFamily="18" charset="0"/>
              <a:sym typeface="+mn-ea"/>
            </a:endParaRPr>
          </a:p>
        </p:txBody>
      </p:sp>
      <p:sp>
        <p:nvSpPr>
          <p:cNvPr id="61" name="文本框 60"/>
          <p:cNvSpPr txBox="1"/>
          <p:nvPr/>
        </p:nvSpPr>
        <p:spPr>
          <a:xfrm>
            <a:off x="6852285" y="5417185"/>
            <a:ext cx="3866515" cy="709295"/>
          </a:xfrm>
          <a:prstGeom prst="rect">
            <a:avLst/>
          </a:prstGeom>
          <a:noFill/>
        </p:spPr>
        <p:txBody>
          <a:bodyPr wrap="square" rtlCol="0" anchor="t">
            <a:noAutofit/>
          </a:bodyPr>
          <a:lstStyle/>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ea typeface="+mn-lt"/>
                <a:cs typeface="Times New Roman" panose="02020603050405020304" pitchFamily="18" charset="0"/>
                <a:sym typeface="+mn-ea"/>
              </a:rPr>
              <a:t>AIoT enhancement (RAN1)</a:t>
            </a:r>
            <a:endParaRPr lang="en-US" altLang="zh-CN" sz="1600" dirty="0">
              <a:solidFill>
                <a:srgbClr val="002060"/>
              </a:solidFill>
              <a:ea typeface="+mn-lt"/>
              <a:cs typeface="Times New Roman" panose="02020603050405020304" pitchFamily="18" charset="0"/>
            </a:endParaRPr>
          </a:p>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ea typeface="+mn-lt"/>
                <a:cs typeface="Times New Roman" panose="02020603050405020304" pitchFamily="18" charset="0"/>
                <a:sym typeface="+mn-ea"/>
              </a:rPr>
              <a:t>NTN &amp; IoT NTN enhancement (RAN2)</a:t>
            </a:r>
            <a:endParaRPr lang="en-US" altLang="zh-CN" sz="1600" dirty="0">
              <a:solidFill>
                <a:srgbClr val="002060"/>
              </a:solidFill>
              <a:ea typeface="+mn-lt"/>
              <a:cs typeface="Times New Roman" panose="02020603050405020304" pitchFamily="18" charset="0"/>
              <a:sym typeface="+mn-ea"/>
            </a:endParaRPr>
          </a:p>
          <a:p>
            <a:pPr marL="465455" lvl="1" indent="-285750" algn="just">
              <a:lnSpc>
                <a:spcPct val="150000"/>
              </a:lnSpc>
              <a:buClr>
                <a:srgbClr val="000000"/>
              </a:buClr>
              <a:buSzTx/>
              <a:buFont typeface="Arial" panose="020B0604020202020204" pitchFamily="34" charset="0"/>
              <a:buChar char="•"/>
            </a:pPr>
            <a:endParaRPr lang="en-US" altLang="zh-CN" sz="1600" b="1"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4" name="文本框 13"/>
          <p:cNvSpPr txBox="1"/>
          <p:nvPr/>
        </p:nvSpPr>
        <p:spPr>
          <a:xfrm>
            <a:off x="1335405" y="3980180"/>
            <a:ext cx="4076700" cy="2148840"/>
          </a:xfrm>
          <a:prstGeom prst="rect">
            <a:avLst/>
          </a:prstGeom>
          <a:noFill/>
        </p:spPr>
        <p:txBody>
          <a:bodyPr wrap="square" rtlCol="0" anchor="t">
            <a:noAutofit/>
          </a:bodyPr>
          <a:lstStyle/>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ea typeface="+mn-lt"/>
                <a:cs typeface="Times New Roman" panose="02020603050405020304" pitchFamily="18" charset="0"/>
                <a:sym typeface="+mn-ea"/>
              </a:rPr>
              <a:t>XR phase 4 (RAN2)</a:t>
            </a:r>
            <a:endParaRPr lang="en-US" altLang="zh-CN" sz="1600" dirty="0">
              <a:solidFill>
                <a:srgbClr val="002060"/>
              </a:solidFill>
              <a:ea typeface="+mn-lt"/>
              <a:cs typeface="Times New Roman" panose="02020603050405020304" pitchFamily="18" charset="0"/>
            </a:endParaRPr>
          </a:p>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ea typeface="+mn-lt"/>
                <a:cs typeface="Times New Roman" panose="02020603050405020304" pitchFamily="18" charset="0"/>
                <a:sym typeface="+mn-ea"/>
              </a:rPr>
              <a:t>NES enhancement (RAN1)</a:t>
            </a:r>
            <a:endParaRPr lang="en-US" altLang="zh-CN" sz="1600" dirty="0">
              <a:solidFill>
                <a:srgbClr val="002060"/>
              </a:solidFill>
              <a:ea typeface="+mn-lt"/>
              <a:cs typeface="Times New Roman" panose="02020603050405020304" pitchFamily="18" charset="0"/>
            </a:endParaRPr>
          </a:p>
          <a:p>
            <a:pPr marL="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ea typeface="+mn-lt"/>
                <a:cs typeface="Times New Roman" panose="02020603050405020304" pitchFamily="18" charset="0"/>
                <a:sym typeface="+mn-ea"/>
              </a:rPr>
              <a:t>MIMO phase 6 (RAN1)</a:t>
            </a:r>
            <a:endParaRPr lang="en-US" altLang="zh-CN" sz="1600" dirty="0">
              <a:solidFill>
                <a:srgbClr val="002060"/>
              </a:solidFill>
              <a:ea typeface="+mn-lt"/>
              <a:cs typeface="Times New Roman" panose="02020603050405020304" pitchFamily="18" charset="0"/>
            </a:endParaRPr>
          </a:p>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ea typeface="+mn-lt"/>
                <a:cs typeface="Times New Roman" panose="02020603050405020304" pitchFamily="18" charset="0"/>
                <a:sym typeface="+mn-ea"/>
              </a:rPr>
              <a:t>Further evaluation of SBFD (RAN1)</a:t>
            </a:r>
            <a:endParaRPr lang="en-US" altLang="zh-CN" sz="1600" dirty="0">
              <a:solidFill>
                <a:srgbClr val="002060"/>
              </a:solidFill>
              <a:ea typeface="+mn-lt"/>
              <a:cs typeface="Times New Roman" panose="02020603050405020304" pitchFamily="18" charset="0"/>
              <a:sym typeface="+mn-ea"/>
            </a:endParaRPr>
          </a:p>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ea typeface="+mn-lt"/>
                <a:cs typeface="Times New Roman" panose="02020603050405020304" pitchFamily="18" charset="0"/>
                <a:sym typeface="+mn-ea"/>
              </a:rPr>
              <a:t>Further enhancements of MC (RAN1)</a:t>
            </a:r>
            <a:endParaRPr lang="en-US" altLang="zh-CN" sz="1600" dirty="0">
              <a:solidFill>
                <a:srgbClr val="002060"/>
              </a:solidFill>
              <a:ea typeface="+mn-lt"/>
              <a:cs typeface="Times New Roman" panose="02020603050405020304" pitchFamily="18" charset="0"/>
              <a:sym typeface="+mn-ea"/>
            </a:endParaRPr>
          </a:p>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ea typeface="+mn-lt"/>
                <a:cs typeface="Times New Roman" panose="02020603050405020304" pitchFamily="18" charset="0"/>
                <a:sym typeface="+mn-ea"/>
              </a:rPr>
              <a:t>Further coverage enhancements (RAN1)</a:t>
            </a:r>
            <a:endParaRPr lang="en-US" altLang="zh-CN" sz="1600" dirty="0">
              <a:solidFill>
                <a:srgbClr val="002060"/>
              </a:solidFill>
              <a:ea typeface="+mn-lt"/>
              <a:cs typeface="Times New Roman" panose="02020603050405020304" pitchFamily="18" charset="0"/>
              <a:sym typeface="+mn-ea"/>
            </a:endParaRPr>
          </a:p>
        </p:txBody>
      </p:sp>
      <p:sp>
        <p:nvSpPr>
          <p:cNvPr id="16" name="文本框 15"/>
          <p:cNvSpPr txBox="1"/>
          <p:nvPr/>
        </p:nvSpPr>
        <p:spPr>
          <a:xfrm>
            <a:off x="6852285" y="3973830"/>
            <a:ext cx="3868420" cy="950595"/>
          </a:xfrm>
          <a:prstGeom prst="rect">
            <a:avLst/>
          </a:prstGeom>
          <a:noFill/>
        </p:spPr>
        <p:txBody>
          <a:bodyPr wrap="square" rtlCol="0" anchor="t">
            <a:noAutofit/>
          </a:bodyPr>
          <a:lstStyle/>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ea typeface="+mn-lt"/>
                <a:cs typeface="Times New Roman" panose="02020603050405020304" pitchFamily="18" charset="0"/>
                <a:sym typeface="+mn-ea"/>
              </a:rPr>
              <a:t>AI/ML for Air (RAN1)</a:t>
            </a:r>
            <a:endParaRPr lang="en-US" altLang="zh-CN" sz="1600" dirty="0">
              <a:solidFill>
                <a:srgbClr val="002060"/>
              </a:solidFill>
              <a:ea typeface="+mn-lt"/>
              <a:cs typeface="Times New Roman" panose="02020603050405020304" pitchFamily="18" charset="0"/>
            </a:endParaRPr>
          </a:p>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ea typeface="+mn-lt"/>
                <a:cs typeface="Times New Roman" panose="02020603050405020304" pitchFamily="18" charset="0"/>
                <a:sym typeface="+mn-ea"/>
              </a:rPr>
              <a:t>AI/ML for mobility (RAN2)</a:t>
            </a:r>
            <a:endParaRPr lang="en-US" altLang="zh-CN" sz="1600" dirty="0">
              <a:solidFill>
                <a:srgbClr val="002060"/>
              </a:solidFill>
              <a:ea typeface="+mn-lt"/>
              <a:cs typeface="Times New Roman" panose="02020603050405020304" pitchFamily="18" charset="0"/>
              <a:sym typeface="+mn-ea"/>
            </a:endParaRPr>
          </a:p>
          <a:p>
            <a:pPr marL="285750" lvl="1" indent="-285750" algn="just">
              <a:lnSpc>
                <a:spcPct val="120000"/>
              </a:lnSpc>
              <a:spcBef>
                <a:spcPts val="0"/>
              </a:spcBef>
              <a:spcAft>
                <a:spcPts val="0"/>
              </a:spcAft>
              <a:buClr>
                <a:srgbClr val="FF0000"/>
              </a:buClr>
              <a:buSzTx/>
              <a:buFont typeface="Arial" panose="020B0604020202020204" pitchFamily="34" charset="0"/>
              <a:buChar char="•"/>
            </a:pPr>
            <a:r>
              <a:rPr lang="en-US" altLang="zh-CN" sz="1600" dirty="0">
                <a:solidFill>
                  <a:srgbClr val="002060"/>
                </a:solidFill>
                <a:ea typeface="+mn-lt"/>
                <a:cs typeface="Times New Roman" panose="02020603050405020304" pitchFamily="18" charset="0"/>
                <a:sym typeface="+mn-ea"/>
              </a:rPr>
              <a:t>ISAC (RAN1)</a:t>
            </a:r>
            <a:endParaRPr lang="en-US" altLang="zh-CN" sz="1600" dirty="0">
              <a:solidFill>
                <a:srgbClr val="002060"/>
              </a:solidFill>
              <a:ea typeface="+mn-lt"/>
              <a:cs typeface="Times New Roman" panose="02020603050405020304" pitchFamily="18" charset="0"/>
              <a:sym typeface="+mn-ea"/>
            </a:endParaRPr>
          </a:p>
          <a:p>
            <a:pPr marL="465455" lvl="1" indent="-285750" algn="just" fontAlgn="auto">
              <a:lnSpc>
                <a:spcPct val="150000"/>
              </a:lnSpc>
              <a:buClr>
                <a:srgbClr val="000000"/>
              </a:buClr>
              <a:buSzTx/>
              <a:buFont typeface="Wingdings" panose="05000000000000000000" charset="0"/>
              <a:buChar char="ü"/>
            </a:pPr>
            <a:endParaRPr lang="en-US" altLang="zh-CN" sz="1600" b="1" dirty="0">
              <a:solidFill>
                <a:srgbClr val="FF0000"/>
              </a:solidFill>
              <a:ea typeface="+mn-lt"/>
              <a:cs typeface="Times New Roman" panose="02020603050405020304" pitchFamily="18" charset="0"/>
              <a:sym typeface="+mn-ea"/>
            </a:endParaRPr>
          </a:p>
        </p:txBody>
      </p:sp>
      <p:sp>
        <p:nvSpPr>
          <p:cNvPr id="17" name="文本框 16"/>
          <p:cNvSpPr txBox="1"/>
          <p:nvPr/>
        </p:nvSpPr>
        <p:spPr>
          <a:xfrm>
            <a:off x="3474720" y="3107690"/>
            <a:ext cx="4255135" cy="398780"/>
          </a:xfrm>
          <a:prstGeom prst="rect">
            <a:avLst/>
          </a:prstGeom>
          <a:noFill/>
        </p:spPr>
        <p:txBody>
          <a:bodyPr wrap="square" rtlCol="0" anchor="t">
            <a:spAutoFit/>
          </a:bodyPr>
          <a:lstStyle/>
          <a:p>
            <a:pPr lvl="1" algn="l"/>
            <a:r>
              <a:rPr lang="en-US" sz="20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rPr>
              <a:t>Potential 5G-A WIs in Rel20 </a:t>
            </a:r>
            <a:endParaRPr lang="en-US" sz="20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22" name="矩形 21"/>
          <p:cNvSpPr/>
          <p:nvPr/>
        </p:nvSpPr>
        <p:spPr>
          <a:xfrm>
            <a:off x="1056005" y="3753485"/>
            <a:ext cx="4528185" cy="2405380"/>
          </a:xfrm>
          <a:prstGeom prst="rect">
            <a:avLst/>
          </a:prstGeom>
          <a:noFill/>
          <a:ln w="9525">
            <a:solidFill>
              <a:srgbClr val="C00000"/>
            </a:solidFill>
            <a:prstDash val="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noFill/>
            </a:endParaRPr>
          </a:p>
        </p:txBody>
      </p:sp>
      <p:sp>
        <p:nvSpPr>
          <p:cNvPr id="12" name="文本框 11"/>
          <p:cNvSpPr txBox="1"/>
          <p:nvPr/>
        </p:nvSpPr>
        <p:spPr>
          <a:xfrm>
            <a:off x="1567815" y="3554730"/>
            <a:ext cx="3502660" cy="398780"/>
          </a:xfrm>
          <a:prstGeom prst="rect">
            <a:avLst/>
          </a:prstGeom>
          <a:solidFill>
            <a:schemeClr val="bg1">
              <a:lumMod val="95000"/>
            </a:schemeClr>
          </a:solidFill>
        </p:spPr>
        <p:txBody>
          <a:bodyPr wrap="square" rtlCol="0" anchor="t">
            <a:spAutoFit/>
          </a:bodyPr>
          <a:lstStyle/>
          <a:p>
            <a:r>
              <a:rPr lang="en-US" sz="2000" dirty="0">
                <a:solidFill>
                  <a:schemeClr val="tx1"/>
                </a:solidFill>
                <a:latin typeface="微软雅黑" panose="020B0503020204020204" charset="-122"/>
                <a:ea typeface="微软雅黑" panose="020B0503020204020204" charset="-122"/>
                <a:cs typeface="FZLanTingHei-M-GBK" panose="02000000000000000000" pitchFamily="2" charset="-122"/>
                <a:sym typeface="+mn-ea"/>
              </a:rPr>
              <a:t>Performance enhancement</a:t>
            </a:r>
            <a:endParaRPr lang="en-US" altLang="en-US" sz="2000" dirty="0">
              <a:solidFill>
                <a:schemeClr val="tx1"/>
              </a:solidFill>
              <a:latin typeface="微软雅黑" panose="020B0503020204020204" charset="-122"/>
              <a:ea typeface="微软雅黑" panose="020B0503020204020204" charset="-122"/>
              <a:cs typeface="FZLanTingHei-M-GBK" panose="02000000000000000000" pitchFamily="2" charset="-122"/>
              <a:sym typeface="+mn-ea"/>
            </a:endParaRPr>
          </a:p>
        </p:txBody>
      </p:sp>
      <p:sp>
        <p:nvSpPr>
          <p:cNvPr id="23" name="矩形 22"/>
          <p:cNvSpPr/>
          <p:nvPr/>
        </p:nvSpPr>
        <p:spPr>
          <a:xfrm>
            <a:off x="6520815" y="3752850"/>
            <a:ext cx="4528820" cy="1162685"/>
          </a:xfrm>
          <a:prstGeom prst="rect">
            <a:avLst/>
          </a:prstGeom>
          <a:noFill/>
          <a:ln w="9525">
            <a:solidFill>
              <a:srgbClr val="C00000"/>
            </a:solidFill>
            <a:prstDash val="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noFill/>
            </a:endParaRPr>
          </a:p>
        </p:txBody>
      </p:sp>
      <p:sp>
        <p:nvSpPr>
          <p:cNvPr id="19" name="文本框 18"/>
          <p:cNvSpPr txBox="1"/>
          <p:nvPr/>
        </p:nvSpPr>
        <p:spPr>
          <a:xfrm>
            <a:off x="6932295" y="3554730"/>
            <a:ext cx="2704465" cy="398780"/>
          </a:xfrm>
          <a:prstGeom prst="rect">
            <a:avLst/>
          </a:prstGeom>
          <a:solidFill>
            <a:schemeClr val="bg1">
              <a:lumMod val="95000"/>
            </a:schemeClr>
          </a:solidFill>
        </p:spPr>
        <p:txBody>
          <a:bodyPr wrap="square" rtlCol="0" anchor="t">
            <a:spAutoFit/>
          </a:bodyPr>
          <a:lstStyle/>
          <a:p>
            <a:pPr lvl="0" algn="l">
              <a:buClrTx/>
              <a:buSzTx/>
              <a:buFontTx/>
            </a:pPr>
            <a:r>
              <a:rPr lang="en-US" sz="2000" dirty="0">
                <a:latin typeface="微软雅黑" panose="020B0503020204020204" charset="-122"/>
                <a:ea typeface="微软雅黑" panose="020B0503020204020204" charset="-122"/>
                <a:cs typeface="FZLanTingHei-M-GBK" panose="02000000000000000000" pitchFamily="2" charset="-122"/>
                <a:sym typeface="+mn-ea"/>
              </a:rPr>
              <a:t>Capability extension</a:t>
            </a:r>
            <a:endParaRPr lang="en-US" sz="2000" dirty="0">
              <a:latin typeface="微软雅黑" panose="020B0503020204020204" charset="-122"/>
              <a:ea typeface="微软雅黑" panose="020B0503020204020204" charset="-122"/>
              <a:cs typeface="FZLanTingHei-M-GBK" panose="02000000000000000000" pitchFamily="2" charset="-122"/>
              <a:sym typeface="+mn-ea"/>
            </a:endParaRPr>
          </a:p>
        </p:txBody>
      </p:sp>
      <p:sp>
        <p:nvSpPr>
          <p:cNvPr id="24" name="矩形 23"/>
          <p:cNvSpPr/>
          <p:nvPr/>
        </p:nvSpPr>
        <p:spPr>
          <a:xfrm>
            <a:off x="6520815" y="5215890"/>
            <a:ext cx="4502150" cy="891540"/>
          </a:xfrm>
          <a:prstGeom prst="rect">
            <a:avLst/>
          </a:prstGeom>
          <a:noFill/>
          <a:ln w="9525">
            <a:solidFill>
              <a:srgbClr val="C00000"/>
            </a:solidFill>
            <a:prstDash val="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noFill/>
            </a:endParaRPr>
          </a:p>
        </p:txBody>
      </p:sp>
      <p:sp>
        <p:nvSpPr>
          <p:cNvPr id="21" name="文本框 20"/>
          <p:cNvSpPr txBox="1"/>
          <p:nvPr/>
        </p:nvSpPr>
        <p:spPr>
          <a:xfrm>
            <a:off x="6932295" y="5018405"/>
            <a:ext cx="2467610" cy="398780"/>
          </a:xfrm>
          <a:prstGeom prst="rect">
            <a:avLst/>
          </a:prstGeom>
          <a:solidFill>
            <a:schemeClr val="bg1">
              <a:lumMod val="95000"/>
            </a:schemeClr>
          </a:solidFill>
        </p:spPr>
        <p:txBody>
          <a:bodyPr wrap="square" rtlCol="0" anchor="t">
            <a:spAutoFit/>
          </a:bodyPr>
          <a:lstStyle/>
          <a:p>
            <a:pPr lvl="0" algn="l">
              <a:buClrTx/>
              <a:buSzTx/>
              <a:buFontTx/>
            </a:pPr>
            <a:r>
              <a:rPr lang="en-US" sz="2000" dirty="0">
                <a:latin typeface="微软雅黑" panose="020B0503020204020204" charset="-122"/>
                <a:ea typeface="微软雅黑" panose="020B0503020204020204" charset="-122"/>
                <a:cs typeface="FZLanTingHei-M-GBK" panose="02000000000000000000" pitchFamily="2" charset="-122"/>
                <a:sym typeface="+mn-ea"/>
              </a:rPr>
              <a:t>Network extension</a:t>
            </a:r>
            <a:endParaRPr lang="en-US" sz="2000" dirty="0">
              <a:latin typeface="微软雅黑" panose="020B0503020204020204" charset="-122"/>
              <a:ea typeface="微软雅黑" panose="020B0503020204020204" charset="-122"/>
              <a:cs typeface="FZLanTingHei-M-GBK" panose="02000000000000000000" pitchFamily="2"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solidFill>
                  <a:srgbClr val="FF0000"/>
                </a:solidFill>
                <a:cs typeface="FZLanTingHei-M-GBK" panose="02000000000000000000" pitchFamily="2" charset="-122"/>
                <a:sym typeface="+mn-ea"/>
              </a:rPr>
              <a:t>AI/ML for Air</a:t>
            </a:r>
            <a:endParaRPr lang="en-US" dirty="0">
              <a:solidFill>
                <a:srgbClr val="FF0000"/>
              </a:solidFill>
              <a:cs typeface="FZLanTingHei-M-GBK" panose="02000000000000000000" pitchFamily="2" charset="-122"/>
              <a:sym typeface="+mn-ea"/>
            </a:endParaRPr>
          </a:p>
        </p:txBody>
      </p:sp>
      <p:sp>
        <p:nvSpPr>
          <p:cNvPr id="2" name="灯片编号占位符 1"/>
          <p:cNvSpPr>
            <a:spLocks noGrp="1"/>
          </p:cNvSpPr>
          <p:nvPr>
            <p:ph type="sldNum" sz="quarter" idx="12"/>
          </p:nvPr>
        </p:nvSpPr>
        <p:spPr/>
        <p:txBody>
          <a:bodyPr/>
          <a:lstStyle/>
          <a:p>
            <a:fld id="{2BFE292F-1EBE-6D4A-B339-A324D614A372}" type="slidenum">
              <a:rPr kumimoji="1" lang="zh-CN" altLang="en-US" smtClean="0"/>
            </a:fld>
            <a:endParaRPr kumimoji="1" lang="zh-CN" altLang="en-US"/>
          </a:p>
        </p:txBody>
      </p:sp>
      <p:sp>
        <p:nvSpPr>
          <p:cNvPr id="5" name="文本框 4"/>
          <p:cNvSpPr txBox="1"/>
          <p:nvPr/>
        </p:nvSpPr>
        <p:spPr>
          <a:xfrm>
            <a:off x="453390" y="929005"/>
            <a:ext cx="11330940" cy="1800860"/>
          </a:xfrm>
          <a:prstGeom prst="rect">
            <a:avLst/>
          </a:prstGeom>
          <a:noFill/>
          <a:ln w="28575" cap="flat" cmpd="sng">
            <a:noFill/>
            <a:prstDash val="solid"/>
          </a:ln>
        </p:spPr>
        <p:txBody>
          <a:bodyPr wrap="square" rtlCol="0" anchor="t">
            <a:noAutofit/>
          </a:bodyPr>
          <a:lstStyle/>
          <a:p>
            <a:pPr lvl="0" indent="0" algn="just" fontAlgn="auto">
              <a:lnSpc>
                <a:spcPts val="1880"/>
              </a:lnSpc>
              <a:buClr>
                <a:srgbClr val="FF0000"/>
              </a:buClr>
              <a:buFont typeface="+mj-ea"/>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Motivation:</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l">
              <a:lnSpc>
                <a:spcPct val="120000"/>
              </a:lnSpc>
              <a:spcBef>
                <a:spcPts val="0"/>
              </a:spcBef>
              <a:spcAft>
                <a:spcPts val="0"/>
              </a:spcAft>
              <a:buClrTx/>
              <a:buSzTx/>
              <a:buFont typeface="Wingdings" panose="05000000000000000000" charset="0"/>
              <a:buNone/>
            </a:pPr>
            <a:r>
              <a:rPr lang="en-US" altLang="zh-CN" sz="1600" dirty="0">
                <a:ea typeface="+mn-lt"/>
                <a:cs typeface="Times New Roman Regular" panose="02020503050405090304" charset="0"/>
                <a:sym typeface="+mn-ea"/>
              </a:rPr>
              <a:t>In Rel-19, we already identified the theoretical benefits of the recommended use cases in PHY and RAN. In Rel-20, we should strive for a feasible solution to make these approaches practical for the air interface.</a:t>
            </a:r>
            <a:endParaRPr lang="en-US" altLang="zh-CN" sz="1600" dirty="0">
              <a:ea typeface="+mn-lt"/>
              <a:cs typeface="Times New Roman Regular" panose="02020503050405090304" charset="0"/>
              <a:sym typeface="+mn-ea"/>
            </a:endParaRPr>
          </a:p>
          <a:p>
            <a:pPr lvl="0" indent="0" algn="l">
              <a:lnSpc>
                <a:spcPct val="120000"/>
              </a:lnSpc>
              <a:spcBef>
                <a:spcPts val="0"/>
              </a:spcBef>
              <a:spcAft>
                <a:spcPts val="0"/>
              </a:spcAft>
              <a:buClrTx/>
              <a:buSzTx/>
              <a:buFont typeface="Wingdings" panose="05000000000000000000" charset="0"/>
              <a:buNone/>
            </a:pPr>
            <a:r>
              <a:rPr lang="en-US" altLang="zh-CN" sz="1600" dirty="0">
                <a:ea typeface="+mn-lt"/>
                <a:cs typeface="Times New Roman Regular" panose="02020503050405090304" charset="0"/>
                <a:sym typeface="+mn-ea"/>
              </a:rPr>
              <a:t>This work will lay a solid foundation for the next step of evolution towards an AI-oriented 6G. Enlightened by the studied use cases and related considerations, we may extend the solutions or schemes to other use cases.</a:t>
            </a:r>
            <a:endParaRPr lang="en-US" altLang="zh-CN" sz="1600" dirty="0">
              <a:ea typeface="+mn-lt"/>
              <a:cs typeface="Times New Roman Regular" panose="02020503050405090304" charset="0"/>
              <a:sym typeface="+mn-ea"/>
            </a:endParaRPr>
          </a:p>
        </p:txBody>
      </p:sp>
      <p:sp>
        <p:nvSpPr>
          <p:cNvPr id="18" name="文本框 17"/>
          <p:cNvSpPr txBox="1"/>
          <p:nvPr/>
        </p:nvSpPr>
        <p:spPr>
          <a:xfrm>
            <a:off x="463550" y="2730500"/>
            <a:ext cx="11323320" cy="3753485"/>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Objective:</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marL="285750" lvl="0" indent="-285750" algn="just">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Beam Management: </a:t>
            </a:r>
            <a:endParaRPr lang="en-US" altLang="zh-CN" sz="1600" dirty="0">
              <a:solidFill>
                <a:srgbClr val="FF0000"/>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A unified framework of beam management and beam failure recovery/detection based on prediction.</a:t>
            </a:r>
            <a:endParaRPr lang="en-US" altLang="zh-CN" sz="1600" dirty="0">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Joint data collection in different LCM stage for overhead reduction.</a:t>
            </a:r>
            <a:endParaRPr lang="en-US" altLang="zh-CN" sz="1600" dirty="0">
              <a:ea typeface="+mn-lt"/>
              <a:cs typeface="Times New Roman" panose="02020603050405020304" pitchFamily="18" charset="0"/>
              <a:sym typeface="+mn-ea"/>
            </a:endParaRPr>
          </a:p>
          <a:p>
            <a:pPr marL="285750" lvl="0" indent="-285750" algn="just">
              <a:buClrTx/>
              <a:buSzTx/>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Positioning accuracy enhancement</a:t>
            </a:r>
            <a:endParaRPr lang="en-US" altLang="zh-CN" sz="1600" dirty="0">
              <a:solidFill>
                <a:srgbClr val="FF0000"/>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Specification impact for 2nd priority cases, i.e., Case 2a and Case 2b.</a:t>
            </a:r>
            <a:endParaRPr lang="en-US" altLang="zh-CN" sz="1600" dirty="0">
              <a:ea typeface="+mn-lt"/>
              <a:cs typeface="Times New Roman" panose="02020603050405020304" pitchFamily="18" charset="0"/>
              <a:sym typeface="+mn-ea"/>
            </a:endParaRPr>
          </a:p>
          <a:p>
            <a:pPr marL="285750" indent="-285750" algn="just">
              <a:buClrTx/>
              <a:buSzTx/>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Two-sided Model</a:t>
            </a:r>
            <a:endParaRPr lang="en-US" altLang="zh-CN" sz="1600" dirty="0">
              <a:solidFill>
                <a:srgbClr val="FF0000"/>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CSI Compression as a starting point: Temporal enhancement ,overhead reduction, residual error correction, etc.</a:t>
            </a:r>
            <a:endParaRPr lang="en-US" altLang="zh-CN" sz="1600" dirty="0">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Study other use cases of two-sided model in PHY, e.g., the modulation/demodulation.</a:t>
            </a:r>
            <a:endParaRPr lang="en-US" altLang="zh-CN" sz="1600" dirty="0">
              <a:ea typeface="+mn-lt"/>
              <a:cs typeface="Times New Roman" panose="02020603050405020304" pitchFamily="18" charset="0"/>
              <a:sym typeface="+mn-ea"/>
            </a:endParaRPr>
          </a:p>
          <a:p>
            <a:pPr marL="285750" lvl="0" indent="-285750" algn="just">
              <a:buClrTx/>
              <a:buSzTx/>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Other aspects</a:t>
            </a:r>
            <a:endParaRPr lang="en-US" altLang="zh-CN" sz="1600" dirty="0">
              <a:solidFill>
                <a:srgbClr val="FF0000"/>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Unified framework for model monitoring in different use cases. </a:t>
            </a:r>
            <a:endParaRPr lang="en-US" altLang="zh-CN" sz="1600" dirty="0">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ID based AI/ML process control framework, e.g., the model/ functionality ID, associated ID, etc. </a:t>
            </a:r>
            <a:endParaRPr lang="en-US" altLang="zh-CN" sz="1600" dirty="0">
              <a:ea typeface="+mn-lt"/>
              <a:cs typeface="Times New Roman" panose="02020603050405020304" pitchFamily="18" charset="0"/>
              <a:sym typeface="+mn-ea"/>
            </a:endParaRPr>
          </a:p>
          <a:p>
            <a:pPr marL="1200150" lvl="2" indent="-285750" algn="just">
              <a:buClr>
                <a:srgbClr val="FF0000"/>
              </a:buClr>
              <a:buFont typeface="Wingdings" panose="05000000000000000000" charset="0"/>
              <a:buChar char="ü"/>
            </a:pPr>
            <a:r>
              <a:rPr lang="en-US" altLang="zh-CN" sz="1400" dirty="0">
                <a:ea typeface="+mn-lt"/>
                <a:cs typeface="Times New Roman" panose="02020603050405020304" pitchFamily="18" charset="0"/>
                <a:sym typeface="+mn-ea"/>
              </a:rPr>
              <a:t>Strive for a unified design across use cases</a:t>
            </a:r>
            <a:endParaRPr lang="en-US" altLang="zh-CN" sz="1400" dirty="0">
              <a:ea typeface="+mn-lt"/>
              <a:cs typeface="Times New Roman" panose="02020603050405020304" pitchFamily="18" charset="0"/>
              <a:sym typeface="+mn-ea"/>
            </a:endParaRPr>
          </a:p>
          <a:p>
            <a:pPr marL="1200150" lvl="2" indent="-285750" algn="just">
              <a:buClr>
                <a:srgbClr val="FF0000"/>
              </a:buClr>
              <a:buFont typeface="Wingdings" panose="05000000000000000000" charset="0"/>
              <a:buChar char="ü"/>
            </a:pPr>
            <a:r>
              <a:rPr lang="en-US" altLang="zh-CN" sz="1400" dirty="0">
                <a:ea typeface="+mn-lt"/>
                <a:cs typeface="Times New Roman" panose="02020603050405020304" pitchFamily="18" charset="0"/>
                <a:sym typeface="+mn-ea"/>
              </a:rPr>
              <a:t>Reduce overhead to achieve energy efficiency</a:t>
            </a:r>
            <a:endParaRPr lang="en-US" altLang="zh-CN" sz="1400" dirty="0">
              <a:ea typeface="+mn-lt"/>
              <a:cs typeface="Times New Roman" panose="02020603050405020304" pitchFamily="18"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solidFill>
                  <a:srgbClr val="FF0000"/>
                </a:solidFill>
                <a:cs typeface="FZLanTingHei-M-GBK" panose="02000000000000000000" pitchFamily="2" charset="-122"/>
                <a:sym typeface="+mn-ea"/>
              </a:rPr>
              <a:t>AI/ML for Mobility </a:t>
            </a:r>
            <a:endParaRPr lang="zh-CN" altLang="en-US"/>
          </a:p>
        </p:txBody>
      </p:sp>
      <p:sp>
        <p:nvSpPr>
          <p:cNvPr id="2" name="灯片编号占位符 1"/>
          <p:cNvSpPr>
            <a:spLocks noGrp="1"/>
          </p:cNvSpPr>
          <p:nvPr>
            <p:ph type="sldNum" sz="quarter" idx="12"/>
          </p:nvPr>
        </p:nvSpPr>
        <p:spPr/>
        <p:txBody>
          <a:bodyPr/>
          <a:lstStyle/>
          <a:p>
            <a:fld id="{2BFE292F-1EBE-6D4A-B339-A324D614A372}" type="slidenum">
              <a:rPr kumimoji="1" lang="zh-CN" altLang="en-US" smtClean="0"/>
            </a:fld>
            <a:endParaRPr kumimoji="1" lang="zh-CN" altLang="en-US"/>
          </a:p>
        </p:txBody>
      </p:sp>
      <p:sp>
        <p:nvSpPr>
          <p:cNvPr id="5" name="文本框 4"/>
          <p:cNvSpPr txBox="1"/>
          <p:nvPr/>
        </p:nvSpPr>
        <p:spPr>
          <a:xfrm>
            <a:off x="453390" y="929005"/>
            <a:ext cx="11330940" cy="1783080"/>
          </a:xfrm>
          <a:prstGeom prst="rect">
            <a:avLst/>
          </a:prstGeom>
          <a:noFill/>
          <a:ln w="28575" cap="flat" cmpd="sng">
            <a:noFill/>
            <a:prstDash val="solid"/>
          </a:ln>
        </p:spPr>
        <p:txBody>
          <a:bodyPr wrap="square" rtlCol="0" anchor="t">
            <a:noAutofit/>
          </a:bodyPr>
          <a:lstStyle/>
          <a:p>
            <a:pPr lvl="0" indent="0" algn="just" fontAlgn="auto">
              <a:lnSpc>
                <a:spcPts val="1880"/>
              </a:lnSpc>
              <a:buClr>
                <a:srgbClr val="FF0000"/>
              </a:buClr>
              <a:buFont typeface="+mj-ea"/>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Motivation:</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indent="0">
              <a:spcBef>
                <a:spcPts val="200"/>
              </a:spcBef>
              <a:buFont typeface="Wingdings" panose="05000000000000000000" pitchFamily="2" charset="2"/>
              <a:buNone/>
            </a:pPr>
            <a:r>
              <a:rPr lang="en-US" altLang="zh-CN" sz="1600" dirty="0">
                <a:ea typeface="+mn-lt"/>
                <a:cs typeface="Times New Roman Regular" panose="02020503050405090304" charset="0"/>
                <a:sym typeface="+mn-ea"/>
              </a:rPr>
              <a:t>In Rel-19, RAN2 focused on simulation results and observations on the agreed on prioritized scenarios and agreed assumptions, and evaluate the beneficial aspects based on the identified use cases. </a:t>
            </a:r>
            <a:endParaRPr lang="en-US" altLang="zh-CN" sz="1600" dirty="0">
              <a:ea typeface="+mn-lt"/>
              <a:cs typeface="Times New Roman Regular" panose="02020503050405090304" charset="0"/>
            </a:endParaRPr>
          </a:p>
          <a:p>
            <a:pPr indent="0">
              <a:lnSpc>
                <a:spcPct val="120000"/>
              </a:lnSpc>
              <a:buFont typeface="Wingdings" panose="05000000000000000000" charset="0"/>
              <a:buNone/>
            </a:pPr>
            <a:r>
              <a:rPr lang="en-US" altLang="zh-CN" sz="1600" dirty="0">
                <a:ea typeface="+mn-lt"/>
                <a:cs typeface="Times New Roman Regular" panose="02020503050405090304" charset="0"/>
                <a:sym typeface="+mn-ea"/>
              </a:rPr>
              <a:t>In Rel_20, we will specify support for UE side and network side AI/ML based models for Mobility, including network signaling for configuration related to AI/ML based models and configuration for reporting predictions.</a:t>
            </a:r>
            <a:endParaRPr lang="en-US" altLang="zh-CN" sz="1600" dirty="0">
              <a:ea typeface="+mn-lt"/>
              <a:cs typeface="Times New Roman Regular" panose="02020503050405090304" charset="0"/>
              <a:sym typeface="+mn-ea"/>
            </a:endParaRPr>
          </a:p>
        </p:txBody>
      </p:sp>
      <p:sp>
        <p:nvSpPr>
          <p:cNvPr id="18" name="文本框 17"/>
          <p:cNvSpPr txBox="1"/>
          <p:nvPr/>
        </p:nvSpPr>
        <p:spPr>
          <a:xfrm>
            <a:off x="463550" y="2484120"/>
            <a:ext cx="11323320" cy="3702685"/>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Objective:</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marL="285750" lvl="0" indent="-285750">
              <a:buFont typeface="Arial" panose="020B0604020202020204" pitchFamily="34" charset="0"/>
              <a:buChar char="•"/>
            </a:pPr>
            <a:r>
              <a:rPr lang="en-US" altLang="zh-CN" sz="1400" dirty="0">
                <a:solidFill>
                  <a:srgbClr val="FF0000"/>
                </a:solidFill>
                <a:ea typeface="+mn-lt"/>
                <a:cs typeface="Times New Roman" panose="02020603050405020304" pitchFamily="18" charset="0"/>
                <a:sym typeface="+mn-ea"/>
              </a:rPr>
              <a:t>RRM measurement prediction: </a:t>
            </a:r>
            <a:endParaRPr lang="en-US" altLang="zh-CN" sz="1400" dirty="0">
              <a:solidFill>
                <a:srgbClr val="FF0000"/>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UE-side RRM measurement prediction:</a:t>
            </a:r>
            <a:endParaRPr lang="en-US" altLang="zh-CN" sz="1400" dirty="0">
              <a:ea typeface="+mn-lt"/>
              <a:cs typeface="Times New Roman" panose="02020603050405020304" pitchFamily="18" charset="0"/>
              <a:sym typeface="+mn-ea"/>
            </a:endParaRPr>
          </a:p>
          <a:p>
            <a:pPr marL="1200150" lvl="2" indent="-285750" algn="just">
              <a:buClr>
                <a:srgbClr val="FF0000"/>
              </a:buClr>
              <a:buSzTx/>
              <a:buFont typeface="Wingdings" panose="05000000000000000000" charset="0"/>
              <a:buChar char="ü"/>
            </a:pPr>
            <a:r>
              <a:rPr lang="en-US" altLang="zh-CN" sz="1400" dirty="0">
                <a:ea typeface="+mn-lt"/>
                <a:cs typeface="Times New Roman" panose="02020603050405020304" pitchFamily="18" charset="0"/>
                <a:sym typeface="+mn-ea"/>
              </a:rPr>
              <a:t>Consider the configuration and reporting mechanisms for     different RRM measurement predition cases;</a:t>
            </a:r>
            <a:endParaRPr lang="en-US" altLang="zh-CN" sz="1400" dirty="0">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NW-side RRM measurement prediction:</a:t>
            </a:r>
            <a:endParaRPr lang="en-US" altLang="zh-CN" sz="1400" dirty="0">
              <a:ea typeface="+mn-lt"/>
              <a:cs typeface="Times New Roman" panose="02020603050405020304" pitchFamily="18" charset="0"/>
              <a:sym typeface="+mn-ea"/>
            </a:endParaRPr>
          </a:p>
          <a:p>
            <a:pPr marL="1200150" lvl="2" indent="-285750" algn="just">
              <a:buClr>
                <a:srgbClr val="FF0000"/>
              </a:buClr>
              <a:buSzTx/>
              <a:buFont typeface="Wingdings" panose="05000000000000000000" charset="0"/>
              <a:buChar char="ü"/>
            </a:pPr>
            <a:r>
              <a:rPr lang="en-US" altLang="zh-CN" sz="1400" dirty="0">
                <a:ea typeface="+mn-lt"/>
                <a:cs typeface="Times New Roman" panose="02020603050405020304" pitchFamily="18" charset="0"/>
                <a:sym typeface="+mn-ea"/>
              </a:rPr>
              <a:t>Study how the NW can obatin the vaild inference input for the NW-side model.</a:t>
            </a:r>
            <a:endParaRPr lang="en-US" altLang="zh-CN" sz="1400" dirty="0">
              <a:ea typeface="+mn-lt"/>
              <a:cs typeface="Times New Roman" panose="02020603050405020304" pitchFamily="18" charset="0"/>
              <a:sym typeface="+mn-ea"/>
            </a:endParaRPr>
          </a:p>
          <a:p>
            <a:pPr marL="285750" lvl="0" indent="-285750" algn="l">
              <a:buClrTx/>
              <a:buSzTx/>
              <a:buFont typeface="Arial" panose="020B0604020202020204" pitchFamily="34" charset="0"/>
              <a:buChar char="•"/>
            </a:pPr>
            <a:r>
              <a:rPr lang="en-US" altLang="zh-CN" sz="1400" dirty="0">
                <a:solidFill>
                  <a:srgbClr val="FF0000"/>
                </a:solidFill>
                <a:ea typeface="+mn-lt"/>
                <a:cs typeface="Times New Roman" panose="02020603050405020304" pitchFamily="18" charset="0"/>
                <a:sym typeface="+mn-ea"/>
              </a:rPr>
              <a:t>Measurement event prediction:</a:t>
            </a:r>
            <a:endParaRPr lang="en-US" altLang="zh-CN" sz="1400" dirty="0">
              <a:solidFill>
                <a:srgbClr val="FF0000"/>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Consider the necessarity of studing measurement event prediction, such as  unnecessary handover avoidance, HOF decrease;</a:t>
            </a:r>
            <a:endParaRPr lang="en-US" altLang="zh-CN" sz="1400" dirty="0">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endParaRPr lang="en-US" altLang="zh-CN" sz="1400" dirty="0">
              <a:ea typeface="+mn-lt"/>
              <a:cs typeface="Times New Roman" panose="02020603050405020304" pitchFamily="18" charset="0"/>
              <a:sym typeface="+mn-ea"/>
            </a:endParaRPr>
          </a:p>
          <a:p>
            <a:pPr lvl="0" indent="0" algn="l">
              <a:buClrTx/>
              <a:buSzTx/>
              <a:buFont typeface="+mj-ea"/>
              <a:buNone/>
            </a:pPr>
            <a:endParaRPr lang="en-US" altLang="zh-CN" sz="1400" dirty="0">
              <a:solidFill>
                <a:srgbClr val="FF0000"/>
              </a:solidFill>
              <a:ea typeface="+mn-lt"/>
              <a:cs typeface="Times New Roman" panose="02020603050405020304" pitchFamily="18" charset="0"/>
              <a:sym typeface="+mn-ea"/>
            </a:endParaRPr>
          </a:p>
          <a:p>
            <a:pPr lvl="0" indent="0" algn="l">
              <a:buClrTx/>
              <a:buSzTx/>
              <a:buFont typeface="+mj-ea"/>
              <a:buNone/>
            </a:pPr>
            <a:endParaRPr lang="en-US" altLang="zh-CN" sz="1400" dirty="0">
              <a:solidFill>
                <a:srgbClr val="FF0000"/>
              </a:solidFill>
              <a:ea typeface="+mn-lt"/>
              <a:cs typeface="Times New Roman" panose="02020603050405020304" pitchFamily="18" charset="0"/>
              <a:sym typeface="+mn-ea"/>
            </a:endParaRPr>
          </a:p>
          <a:p>
            <a:pPr lvl="0" indent="0" algn="l">
              <a:buClrTx/>
              <a:buSzTx/>
              <a:buFont typeface="+mj-ea"/>
              <a:buNone/>
            </a:pPr>
            <a:endParaRPr lang="en-US" altLang="zh-CN" sz="1400" dirty="0">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Clarify the representative use cases and performance metrics, the direct measurement event prediction can be regarded as a starting point.</a:t>
            </a:r>
            <a:endParaRPr lang="en-US" altLang="zh-CN" sz="1400" dirty="0">
              <a:ea typeface="+mn-lt"/>
              <a:cs typeface="Times New Roman" panose="02020603050405020304" pitchFamily="18" charset="0"/>
              <a:sym typeface="+mn-ea"/>
            </a:endParaRPr>
          </a:p>
          <a:p>
            <a:pPr marL="285750" lvl="0" indent="-285750" algn="l">
              <a:buClrTx/>
              <a:buSzTx/>
              <a:buFont typeface="Arial" panose="020B0604020202020204" pitchFamily="34" charset="0"/>
              <a:buChar char="•"/>
            </a:pPr>
            <a:r>
              <a:rPr lang="en-US" altLang="zh-CN" sz="1400" dirty="0">
                <a:solidFill>
                  <a:srgbClr val="FF0000"/>
                </a:solidFill>
                <a:ea typeface="+mn-lt"/>
                <a:cs typeface="Times New Roman" panose="02020603050405020304" pitchFamily="18" charset="0"/>
                <a:sym typeface="+mn-ea"/>
              </a:rPr>
              <a:t>RLF use case</a:t>
            </a:r>
            <a:endParaRPr lang="en-US" altLang="zh-CN" sz="1400" dirty="0">
              <a:solidFill>
                <a:srgbClr val="FF0000"/>
              </a:solidFill>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400" dirty="0">
                <a:ea typeface="+mn-lt"/>
                <a:cs typeface="Times New Roman" panose="02020603050405020304" pitchFamily="18" charset="0"/>
                <a:sym typeface="+mn-ea"/>
              </a:rPr>
              <a:t>Further clarification on the use case e.g. metrics</a:t>
            </a:r>
            <a:endParaRPr lang="en-US" altLang="zh-CN" sz="1400" dirty="0">
              <a:ea typeface="+mn-lt"/>
              <a:cs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1318510" y="4338250"/>
            <a:ext cx="3032125" cy="84582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solidFill>
                  <a:srgbClr val="FF0000"/>
                </a:solidFill>
                <a:cs typeface="FZLanTingHei-M-GBK" panose="02000000000000000000" pitchFamily="2" charset="-122"/>
                <a:sym typeface="+mn-ea"/>
              </a:rPr>
              <a:t>AIoT enhancement</a:t>
            </a:r>
            <a:endParaRPr lang="zh-CN" altLang="en-US"/>
          </a:p>
        </p:txBody>
      </p:sp>
      <p:sp>
        <p:nvSpPr>
          <p:cNvPr id="2" name="灯片编号占位符 1"/>
          <p:cNvSpPr>
            <a:spLocks noGrp="1"/>
          </p:cNvSpPr>
          <p:nvPr>
            <p:ph type="sldNum" sz="quarter" idx="12"/>
          </p:nvPr>
        </p:nvSpPr>
        <p:spPr/>
        <p:txBody>
          <a:bodyPr/>
          <a:lstStyle/>
          <a:p>
            <a:fld id="{2BFE292F-1EBE-6D4A-B339-A324D614A372}" type="slidenum">
              <a:rPr kumimoji="1" lang="zh-CN" altLang="en-US" smtClean="0"/>
            </a:fld>
            <a:endParaRPr kumimoji="1" lang="zh-CN" altLang="en-US"/>
          </a:p>
        </p:txBody>
      </p:sp>
      <p:pic>
        <p:nvPicPr>
          <p:cNvPr id="23" name="图片 1"/>
          <p:cNvPicPr>
            <a:picLocks noChangeAspect="1"/>
          </p:cNvPicPr>
          <p:nvPr>
            <p:custDataLst>
              <p:tags r:id="rId1"/>
            </p:custDataLst>
          </p:nvPr>
        </p:nvPicPr>
        <p:blipFill>
          <a:blip r:embed="rId2"/>
          <a:stretch>
            <a:fillRect/>
          </a:stretch>
        </p:blipFill>
        <p:spPr>
          <a:xfrm>
            <a:off x="9023350" y="987425"/>
            <a:ext cx="2614295" cy="1227455"/>
          </a:xfrm>
          <a:prstGeom prst="rect">
            <a:avLst/>
          </a:prstGeom>
        </p:spPr>
      </p:pic>
      <p:sp>
        <p:nvSpPr>
          <p:cNvPr id="5" name="文本框 4"/>
          <p:cNvSpPr txBox="1"/>
          <p:nvPr/>
        </p:nvSpPr>
        <p:spPr>
          <a:xfrm>
            <a:off x="453390" y="929005"/>
            <a:ext cx="8306435" cy="2926080"/>
          </a:xfrm>
          <a:prstGeom prst="rect">
            <a:avLst/>
          </a:prstGeom>
          <a:noFill/>
          <a:ln w="28575" cap="flat" cmpd="sng">
            <a:noFill/>
            <a:prstDash val="solid"/>
          </a:ln>
        </p:spPr>
        <p:txBody>
          <a:bodyPr wrap="square" rtlCol="0" anchor="t">
            <a:noAutofit/>
          </a:bodyPr>
          <a:lstStyle/>
          <a:p>
            <a:pPr lvl="0" indent="0" algn="just" fontAlgn="auto">
              <a:lnSpc>
                <a:spcPts val="1880"/>
              </a:lnSpc>
              <a:buClr>
                <a:srgbClr val="FF0000"/>
              </a:buClr>
              <a:buFont typeface="+mj-ea"/>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Motivation:</a:t>
            </a:r>
            <a:endPar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endParaRPr>
          </a:p>
          <a:p>
            <a:pPr lvl="0" indent="0" algn="just" fontAlgn="auto">
              <a:lnSpc>
                <a:spcPts val="1880"/>
              </a:lnSpc>
              <a:buClr>
                <a:srgbClr val="FF0000"/>
              </a:buClr>
              <a:buFont typeface="+mj-ea"/>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just" fontAlgn="auto">
              <a:lnSpc>
                <a:spcPts val="1880"/>
              </a:lnSpc>
              <a:buClr>
                <a:srgbClr val="FF0000"/>
              </a:buClr>
              <a:buFont typeface="+mj-ea"/>
              <a:buNone/>
            </a:pPr>
            <a:r>
              <a:rPr lang="en-US" altLang="zh-CN" sz="1600" dirty="0">
                <a:ea typeface="+mn-lt"/>
                <a:cs typeface="Times New Roman" panose="02020603050405020304" pitchFamily="18" charset="0"/>
                <a:sym typeface="+mn-ea"/>
              </a:rPr>
              <a:t>Rel-19 focus on basic functionalities and applications</a:t>
            </a:r>
            <a:endParaRPr lang="en-US" altLang="zh-CN" sz="1600" dirty="0">
              <a:ea typeface="+mn-lt"/>
              <a:cs typeface="Times New Roman" panose="02020603050405020304" pitchFamily="18" charset="0"/>
              <a:sym typeface="+mn-ea"/>
            </a:endParaRPr>
          </a:p>
          <a:p>
            <a:pPr marL="742950" lvl="2" indent="-285750" algn="just" fontAlgn="auto">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Harmonized air interface design for device 1/2a/2b </a:t>
            </a:r>
            <a:endParaRPr lang="en-US" altLang="zh-CN" sz="1600" dirty="0">
              <a:solidFill>
                <a:schemeClr val="tx1"/>
              </a:solidFill>
              <a:ea typeface="+mn-lt"/>
              <a:cs typeface="Times New Roman" panose="02020603050405020304" pitchFamily="18" charset="0"/>
              <a:sym typeface="+mn-ea"/>
            </a:endParaRPr>
          </a:p>
          <a:p>
            <a:pPr marL="742950" lvl="2" indent="-285750" algn="just" fontAlgn="auto">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Focus on indoor scenarios to study</a:t>
            </a:r>
            <a:endParaRPr lang="en-US" altLang="zh-CN" sz="1600" dirty="0">
              <a:solidFill>
                <a:schemeClr val="tx1"/>
              </a:solidFill>
              <a:ea typeface="+mn-lt"/>
              <a:cs typeface="Times New Roman" panose="02020603050405020304" pitchFamily="18" charset="0"/>
              <a:sym typeface="+mn-ea"/>
            </a:endParaRPr>
          </a:p>
          <a:p>
            <a:pPr marL="742950" lvl="2" indent="-285750" algn="just" fontAlgn="auto">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Only consider inventory/command operation </a:t>
            </a:r>
            <a:endParaRPr lang="en-US" altLang="zh-CN" sz="1600" dirty="0">
              <a:solidFill>
                <a:schemeClr val="tx1"/>
              </a:solidFill>
              <a:ea typeface="+mn-lt"/>
              <a:cs typeface="Times New Roman" panose="02020603050405020304" pitchFamily="18" charset="0"/>
              <a:sym typeface="+mn-ea"/>
            </a:endParaRPr>
          </a:p>
          <a:p>
            <a:pPr marL="742950" lvl="2" indent="-285750" algn="just" fontAlgn="auto">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DT or DO-DTT is only considered for signaling design and random acess</a:t>
            </a:r>
            <a:endParaRPr lang="en-US" altLang="zh-CN" sz="1600" dirty="0">
              <a:solidFill>
                <a:schemeClr val="tx1"/>
              </a:solidFill>
              <a:ea typeface="+mn-lt"/>
              <a:cs typeface="Times New Roman" panose="02020603050405020304" pitchFamily="18" charset="0"/>
              <a:sym typeface="+mn-ea"/>
            </a:endParaRPr>
          </a:p>
          <a:p>
            <a:pPr marL="742950" lvl="2" indent="-285750" algn="just" fontAlgn="auto">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Co-existence and RF requirement study</a:t>
            </a:r>
            <a:endParaRPr lang="en-US" altLang="zh-CN" sz="1600" dirty="0">
              <a:ea typeface="+mn-lt"/>
              <a:cs typeface="Times New Roman" panose="02020603050405020304" pitchFamily="18" charset="0"/>
              <a:sym typeface="+mn-ea"/>
            </a:endParaRPr>
          </a:p>
          <a:p>
            <a:pPr indent="0" algn="just" fontAlgn="auto">
              <a:lnSpc>
                <a:spcPts val="1880"/>
              </a:lnSpc>
              <a:buClr>
                <a:srgbClr val="FF0000"/>
              </a:buClr>
              <a:buFont typeface="Arial" panose="020B0604020202020204" pitchFamily="34" charset="0"/>
              <a:buNone/>
            </a:pPr>
            <a:endParaRPr lang="en-US" altLang="zh-CN" sz="1600" dirty="0">
              <a:ea typeface="+mn-lt"/>
              <a:cs typeface="Times New Roman" panose="02020603050405020304" pitchFamily="18" charset="0"/>
              <a:sym typeface="+mn-ea"/>
            </a:endParaRPr>
          </a:p>
          <a:p>
            <a:pPr indent="0" algn="just" fontAlgn="auto">
              <a:lnSpc>
                <a:spcPts val="1880"/>
              </a:lnSpc>
              <a:buClr>
                <a:srgbClr val="FF0000"/>
              </a:buClr>
              <a:buFont typeface="Arial" panose="020B0604020202020204" pitchFamily="34" charset="0"/>
              <a:buNone/>
            </a:pPr>
            <a:r>
              <a:rPr lang="en-US" altLang="zh-CN" sz="1600" dirty="0">
                <a:ea typeface="+mn-lt"/>
                <a:cs typeface="Times New Roman" panose="02020603050405020304" pitchFamily="18" charset="0"/>
                <a:sym typeface="+mn-ea"/>
              </a:rPr>
              <a:t>Standardisation for Ambient IoT could span more than one releases, enhancment design for other types of device and scenarios could be studied in Rel-20 or later.</a:t>
            </a:r>
            <a:endParaRPr lang="en-US" altLang="zh-CN" sz="1600" dirty="0">
              <a:ea typeface="+mn-lt"/>
              <a:cs typeface="Times New Roman" panose="02020603050405020304" pitchFamily="18" charset="0"/>
              <a:sym typeface="+mn-ea"/>
            </a:endParaRPr>
          </a:p>
        </p:txBody>
      </p:sp>
      <p:sp>
        <p:nvSpPr>
          <p:cNvPr id="18" name="文本框 17"/>
          <p:cNvSpPr txBox="1"/>
          <p:nvPr/>
        </p:nvSpPr>
        <p:spPr>
          <a:xfrm>
            <a:off x="463550" y="3899535"/>
            <a:ext cx="11323320" cy="2287270"/>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Objective:</a:t>
            </a:r>
            <a:endParaRPr lang="en-US" altLang="zh-CN" sz="1600" b="1" dirty="0">
              <a:solidFill>
                <a:schemeClr val="tx1"/>
              </a:solidFill>
              <a:latin typeface="Times New Roman Bold" panose="02020503050405090304" charset="0"/>
              <a:ea typeface="等线" panose="02010600030101010101" charset="-122"/>
              <a:cs typeface="Times New Roman Bold" panose="02020503050405090304" charset="0"/>
              <a:sym typeface="+mn-ea"/>
            </a:endParaRPr>
          </a:p>
          <a:p>
            <a:pPr marL="457200" lvl="2" indent="0" algn="just" fontAlgn="auto">
              <a:lnSpc>
                <a:spcPts val="1880"/>
              </a:lnSpc>
              <a:buClr>
                <a:srgbClr val="FF0000"/>
              </a:buClr>
              <a:buSzTx/>
              <a:buFont typeface="Arial" panose="020B0604020202020204" pitchFamily="34" charset="0"/>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marL="0" lvl="1" indent="0" algn="just" fontAlgn="auto">
              <a:lnSpc>
                <a:spcPts val="1880"/>
              </a:lnSpc>
              <a:buClr>
                <a:srgbClr val="FF0000"/>
              </a:buClr>
              <a:buSzTx/>
              <a:buFont typeface="Arial" panose="020B0604020202020204" pitchFamily="34" charset="0"/>
              <a:buNone/>
            </a:pPr>
            <a:r>
              <a:rPr lang="en-US" altLang="zh-CN" sz="1600" dirty="0">
                <a:solidFill>
                  <a:srgbClr val="FF0000"/>
                </a:solidFill>
                <a:ea typeface="+mn-lt"/>
                <a:cs typeface="Times New Roman" panose="02020603050405020304" pitchFamily="18" charset="0"/>
                <a:sym typeface="+mn-ea"/>
              </a:rPr>
              <a:t>Rel-20 could focus on enhancement design, including</a:t>
            </a:r>
            <a:endParaRPr lang="en-US" altLang="zh-CN" sz="1600" dirty="0">
              <a:solidFill>
                <a:srgbClr val="FF0000"/>
              </a:solidFill>
              <a:ea typeface="+mn-lt"/>
              <a:cs typeface="Times New Roman" panose="02020603050405020304" pitchFamily="18" charset="0"/>
              <a:sym typeface="+mn-ea"/>
            </a:endParaRPr>
          </a:p>
          <a:p>
            <a:pPr marL="742950" lvl="2" indent="-285750" algn="just" fontAlgn="auto">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Extend to outdoor scenarios</a:t>
            </a:r>
            <a:endParaRPr lang="en-US" altLang="zh-CN" sz="1600" dirty="0">
              <a:ea typeface="+mn-lt"/>
              <a:cs typeface="Times New Roman" panose="02020603050405020304" pitchFamily="18" charset="0"/>
              <a:sym typeface="+mn-ea"/>
            </a:endParaRPr>
          </a:p>
          <a:p>
            <a:pPr marL="742950" lvl="2" indent="-285750" algn="just" fontAlgn="auto">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Device with higher capability may be discussed</a:t>
            </a:r>
            <a:endParaRPr lang="en-US" altLang="zh-CN" sz="1600" dirty="0">
              <a:ea typeface="+mn-lt"/>
              <a:cs typeface="Times New Roman" panose="02020603050405020304" pitchFamily="18" charset="0"/>
              <a:sym typeface="+mn-ea"/>
            </a:endParaRPr>
          </a:p>
          <a:p>
            <a:pPr marL="1200150" lvl="3" indent="-285750" algn="just" fontAlgn="auto">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Device 3 compatible with device 1 and 2 capabilities, or with higher capability than device 2 could be discussed to support wider coverage and higher data rate</a:t>
            </a:r>
            <a:endParaRPr lang="en-US" altLang="zh-CN" sz="1600" dirty="0">
              <a:ea typeface="+mn-lt"/>
              <a:cs typeface="Times New Roman" panose="02020603050405020304" pitchFamily="18" charset="0"/>
              <a:sym typeface="+mn-ea"/>
            </a:endParaRPr>
          </a:p>
          <a:p>
            <a:pPr marL="742950" lvl="2" indent="-285750" algn="just" fontAlgn="auto">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Positioning and sensing services may be discussed </a:t>
            </a:r>
            <a:endParaRPr lang="en-US" altLang="zh-CN" sz="1600" dirty="0">
              <a:ea typeface="+mn-lt"/>
              <a:cs typeface="Times New Roman" panose="02020603050405020304" pitchFamily="18" charset="0"/>
              <a:sym typeface="+mn-ea"/>
            </a:endParaRPr>
          </a:p>
          <a:p>
            <a:pPr marL="742950" lvl="2" indent="-285750" algn="just" fontAlgn="auto">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DO-DOA may be discussed in Rel-20 to support sensing services</a:t>
            </a:r>
            <a:endParaRPr lang="en-US" altLang="zh-CN" sz="1600" dirty="0">
              <a:ea typeface="+mn-lt"/>
              <a:cs typeface="Times New Roman" panose="02020603050405020304" pitchFamily="18" charset="0"/>
              <a:sym typeface="+mn-ea"/>
            </a:endParaRPr>
          </a:p>
        </p:txBody>
      </p:sp>
      <p:graphicFrame>
        <p:nvGraphicFramePr>
          <p:cNvPr id="24" name="对象 -2147482619"/>
          <p:cNvGraphicFramePr/>
          <p:nvPr>
            <p:custDataLst>
              <p:tags r:id="rId3"/>
            </p:custDataLst>
          </p:nvPr>
        </p:nvGraphicFramePr>
        <p:xfrm>
          <a:off x="9023350" y="2349500"/>
          <a:ext cx="2548890" cy="1419225"/>
        </p:xfrm>
        <a:graphic>
          <a:graphicData uri="http://schemas.openxmlformats.org/presentationml/2006/ole">
            <mc:AlternateContent xmlns:mc="http://schemas.openxmlformats.org/markup-compatibility/2006">
              <mc:Choice xmlns:v="urn:schemas-microsoft-com:vml" Requires="v">
                <p:oleObj spid="_x0000_s3082" name="" r:id="rId4" imgW="3680460" imgH="2477135" progId="Visio.Drawing.15">
                  <p:embed/>
                </p:oleObj>
              </mc:Choice>
              <mc:Fallback>
                <p:oleObj name="" r:id="rId4" imgW="3680460" imgH="2477135" progId="Visio.Drawing.15">
                  <p:embed/>
                  <p:pic>
                    <p:nvPicPr>
                      <p:cNvPr id="0" name="图片 3075"/>
                      <p:cNvPicPr/>
                      <p:nvPr/>
                    </p:nvPicPr>
                    <p:blipFill>
                      <a:blip r:embed="rId5"/>
                      <a:stretch>
                        <a:fillRect/>
                      </a:stretch>
                    </p:blipFill>
                    <p:spPr>
                      <a:xfrm>
                        <a:off x="9023350" y="2349500"/>
                        <a:ext cx="2548890" cy="1419225"/>
                      </a:xfrm>
                      <a:prstGeom prst="rect">
                        <a:avLst/>
                      </a:prstGeom>
                      <a:noFill/>
                      <a:ln w="38100">
                        <a:noFill/>
                        <a:miter/>
                      </a:ln>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err="1">
                <a:solidFill>
                  <a:srgbClr val="FF0000"/>
                </a:solidFill>
                <a:cs typeface="Arial" panose="020B0604020202020204" pitchFamily="34" charset="0"/>
              </a:rPr>
              <a:t>MIMO phase 6</a:t>
            </a:r>
            <a:endParaRPr lang="en-US" dirty="0" err="1">
              <a:solidFill>
                <a:srgbClr val="FF0000"/>
              </a:solidFill>
              <a:cs typeface="Arial" panose="020B0604020202020204" pitchFamily="34" charset="0"/>
            </a:endParaRPr>
          </a:p>
        </p:txBody>
      </p:sp>
      <p:sp>
        <p:nvSpPr>
          <p:cNvPr id="2" name="灯片编号占位符 1"/>
          <p:cNvSpPr>
            <a:spLocks noGrp="1"/>
          </p:cNvSpPr>
          <p:nvPr>
            <p:ph type="sldNum" sz="quarter" idx="12"/>
          </p:nvPr>
        </p:nvSpPr>
        <p:spPr/>
        <p:txBody>
          <a:bodyPr/>
          <a:lstStyle/>
          <a:p>
            <a:fld id="{2BFE292F-1EBE-6D4A-B339-A324D614A372}" type="slidenum">
              <a:rPr kumimoji="1" lang="zh-CN" altLang="en-US" smtClean="0"/>
            </a:fld>
            <a:endParaRPr kumimoji="1" lang="zh-CN" altLang="en-US"/>
          </a:p>
        </p:txBody>
      </p:sp>
      <p:sp>
        <p:nvSpPr>
          <p:cNvPr id="5" name="文本框 4"/>
          <p:cNvSpPr txBox="1"/>
          <p:nvPr/>
        </p:nvSpPr>
        <p:spPr>
          <a:xfrm>
            <a:off x="463550" y="843915"/>
            <a:ext cx="11285855" cy="1556385"/>
          </a:xfrm>
          <a:prstGeom prst="rect">
            <a:avLst/>
          </a:prstGeom>
          <a:noFill/>
          <a:ln w="28575" cap="flat" cmpd="sng">
            <a:noFill/>
            <a:prstDash val="solid"/>
          </a:ln>
        </p:spPr>
        <p:txBody>
          <a:bodyPr wrap="square" rtlCol="0" anchor="t">
            <a:noAutofit/>
          </a:bodyPr>
          <a:lstStyle/>
          <a:p>
            <a:pPr lvl="0" indent="0" algn="just" fontAlgn="auto">
              <a:lnSpc>
                <a:spcPts val="1880"/>
              </a:lnSpc>
              <a:buClr>
                <a:srgbClr val="FF0000"/>
              </a:buClr>
              <a:buFont typeface="+mj-ea"/>
              <a:buNone/>
            </a:pPr>
            <a:r>
              <a:rPr lang="en-US"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Motivation:</a:t>
            </a:r>
            <a:endParaRPr lang="en-US"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endParaRPr>
          </a:p>
          <a:p>
            <a:pPr lvl="0" indent="0" algn="just" fontAlgn="auto">
              <a:lnSpc>
                <a:spcPts val="1880"/>
              </a:lnSpc>
              <a:buClr>
                <a:srgbClr val="FF0000"/>
              </a:buClr>
              <a:buFont typeface="+mj-ea"/>
              <a:buNone/>
            </a:pPr>
            <a:endParaRPr lang="en-US" altLang="zh-CN" dirty="0">
              <a:latin typeface="Times New Roman Regular" panose="02020503050405090304" charset="0"/>
              <a:ea typeface="等线" panose="02010600030101010101" charset="-122"/>
              <a:cs typeface="Times New Roman Regular" panose="02020503050405090304" charset="0"/>
              <a:sym typeface="+mn-ea"/>
            </a:endParaRPr>
          </a:p>
          <a:p>
            <a:pPr lvl="0" indent="0" algn="just" fontAlgn="auto">
              <a:lnSpc>
                <a:spcPts val="1880"/>
              </a:lnSpc>
              <a:buClr>
                <a:srgbClr val="FF0000"/>
              </a:buClr>
              <a:buFont typeface="+mj-ea"/>
              <a:buNone/>
            </a:pPr>
            <a:r>
              <a:rPr lang="en-US" altLang="zh-CN" dirty="0">
                <a:ea typeface="+mn-lt"/>
                <a:cs typeface="Times New Roman" panose="02020603050405020304" pitchFamily="18" charset="0"/>
                <a:sym typeface="+mn-ea"/>
              </a:rPr>
              <a:t>As one of the key technologies of the physical layer, MIMO effectively addresses capacity and coverage issues. MIMO has undergone five stages of evolution, the final version of NR should focus on resolving some issues left over from previous versions, while also addressing some critical commercial needs.</a:t>
            </a:r>
            <a:endParaRPr lang="en-US" altLang="zh-CN" dirty="0">
              <a:ea typeface="+mn-lt"/>
              <a:cs typeface="Times New Roman" panose="02020603050405020304" pitchFamily="18" charset="0"/>
              <a:sym typeface="+mn-ea"/>
            </a:endParaRPr>
          </a:p>
        </p:txBody>
      </p:sp>
      <p:sp>
        <p:nvSpPr>
          <p:cNvPr id="18" name="文本框 17"/>
          <p:cNvSpPr txBox="1"/>
          <p:nvPr/>
        </p:nvSpPr>
        <p:spPr>
          <a:xfrm>
            <a:off x="463550" y="2485390"/>
            <a:ext cx="11323320" cy="4055110"/>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r>
              <a:rPr lang="en-US"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Objective:</a:t>
            </a:r>
            <a:endParaRPr lang="en-US" altLang="zh-CN" sz="1600" b="1" dirty="0">
              <a:solidFill>
                <a:schemeClr val="tx1"/>
              </a:solidFill>
              <a:latin typeface="Times New Roman Bold" panose="02020503050405090304" charset="0"/>
              <a:ea typeface="等线" panose="02010600030101010101" charset="-122"/>
              <a:cs typeface="Times New Roman Bold" panose="02020503050405090304" charset="0"/>
              <a:sym typeface="+mn-ea"/>
            </a:endParaRPr>
          </a:p>
          <a:p>
            <a:pPr marL="285750" lvl="0" indent="-285750" algn="just" fontAlgn="auto">
              <a:lnSpc>
                <a:spcPct val="100000"/>
              </a:lnSpc>
              <a:spcBef>
                <a:spcPts val="500"/>
              </a:spcBef>
              <a:spcAft>
                <a:spcPct val="0"/>
              </a:spcAft>
              <a:buClr>
                <a:srgbClr val="FF0000"/>
              </a:buClr>
              <a:buSzTx/>
              <a:buFont typeface="Arial" panose="020B0604020202020204" pitchFamily="34" charset="0"/>
              <a:buChar char="•"/>
            </a:pPr>
            <a:r>
              <a:rPr lang="en-US" altLang="zh-CN" dirty="0">
                <a:solidFill>
                  <a:srgbClr val="FF0000"/>
                </a:solidFill>
                <a:ea typeface="+mn-lt"/>
                <a:cs typeface="Times New Roman" panose="02020603050405020304" pitchFamily="18" charset="0"/>
                <a:sym typeface="+mn-ea"/>
              </a:rPr>
              <a:t>UL transmission enhancement</a:t>
            </a:r>
            <a:endParaRPr lang="en-US" altLang="zh-CN" dirty="0">
              <a:solidFill>
                <a:srgbClr val="FF0000"/>
              </a:solidFill>
              <a:ea typeface="+mn-lt"/>
              <a:cs typeface="Times New Roman" panose="02020603050405020304" pitchFamily="18" charset="0"/>
              <a:sym typeface="+mn-ea"/>
            </a:endParaRPr>
          </a:p>
          <a:p>
            <a:pPr marL="742950" lvl="2" indent="-285750" algn="just">
              <a:lnSpc>
                <a:spcPts val="1880"/>
              </a:lnSpc>
              <a:spcBef>
                <a:spcPts val="500"/>
              </a:spcBef>
              <a:spcAft>
                <a:spcPct val="0"/>
              </a:spcAft>
              <a:buClr>
                <a:srgbClr val="FF0000"/>
              </a:buClr>
              <a:buSzTx/>
              <a:buFont typeface="Arial" panose="020B0604020202020204" pitchFamily="34" charset="0"/>
              <a:buChar char="˗"/>
            </a:pPr>
            <a:r>
              <a:rPr lang="en-US" altLang="zh-CN" dirty="0">
                <a:ea typeface="+mn-lt"/>
                <a:cs typeface="Times New Roman" panose="02020603050405020304" pitchFamily="18" charset="0"/>
                <a:sym typeface="+mn-ea"/>
              </a:rPr>
              <a:t>Specify UL frequency selective or high resolution precoding;</a:t>
            </a:r>
            <a:endParaRPr lang="en-US" altLang="zh-CN" dirty="0">
              <a:ea typeface="+mn-lt"/>
              <a:cs typeface="Times New Roman" panose="02020603050405020304" pitchFamily="18" charset="0"/>
              <a:sym typeface="+mn-ea"/>
            </a:endParaRPr>
          </a:p>
          <a:p>
            <a:pPr marL="742950" lvl="2" indent="-285750" algn="just">
              <a:lnSpc>
                <a:spcPts val="1880"/>
              </a:lnSpc>
              <a:spcBef>
                <a:spcPts val="500"/>
              </a:spcBef>
              <a:spcAft>
                <a:spcPct val="0"/>
              </a:spcAft>
              <a:buClr>
                <a:srgbClr val="FF0000"/>
              </a:buClr>
              <a:buSzTx/>
              <a:buFont typeface="Arial" panose="020B0604020202020204" pitchFamily="34" charset="0"/>
              <a:buChar char="˗"/>
            </a:pPr>
            <a:r>
              <a:rPr lang="en-US" altLang="zh-CN" dirty="0">
                <a:solidFill>
                  <a:schemeClr val="tx1"/>
                </a:solidFill>
                <a:ea typeface="+mn-lt"/>
                <a:cs typeface="Times New Roman" panose="02020603050405020304" pitchFamily="18" charset="0"/>
                <a:sym typeface="+mn-ea"/>
              </a:rPr>
              <a:t>Rel-19 leftover items for UL 3Tx, e.g. partially and fully coherent codebooks, etc. </a:t>
            </a:r>
            <a:endParaRPr lang="en-US" altLang="zh-CN" dirty="0">
              <a:solidFill>
                <a:schemeClr val="tx1"/>
              </a:solidFill>
              <a:ea typeface="+mn-lt"/>
              <a:cs typeface="Times New Roman" panose="02020603050405020304" pitchFamily="18" charset="0"/>
              <a:sym typeface="+mn-ea"/>
            </a:endParaRPr>
          </a:p>
          <a:p>
            <a:pPr marL="285750" lvl="0" indent="-285750" algn="just">
              <a:lnSpc>
                <a:spcPct val="100000"/>
              </a:lnSpc>
              <a:spcBef>
                <a:spcPts val="500"/>
              </a:spcBef>
              <a:buClr>
                <a:srgbClr val="FF0000"/>
              </a:buClr>
              <a:buSzTx/>
              <a:buFont typeface="Arial" panose="020B0604020202020204" pitchFamily="34" charset="0"/>
              <a:buChar char="•"/>
            </a:pPr>
            <a:r>
              <a:rPr lang="en-US" altLang="zh-CN" dirty="0">
                <a:solidFill>
                  <a:srgbClr val="FF0000"/>
                </a:solidFill>
                <a:ea typeface="+mn-lt"/>
                <a:cs typeface="Times New Roman" panose="02020603050405020304" pitchFamily="18" charset="0"/>
                <a:sym typeface="+mn-ea"/>
              </a:rPr>
              <a:t>BM management enhancement</a:t>
            </a:r>
            <a:endParaRPr lang="en-US" altLang="zh-CN" dirty="0">
              <a:solidFill>
                <a:srgbClr val="FF0000"/>
              </a:solidFill>
              <a:ea typeface="+mn-lt"/>
              <a:cs typeface="Times New Roman" panose="02020603050405020304" pitchFamily="18" charset="0"/>
              <a:sym typeface="+mn-ea"/>
            </a:endParaRPr>
          </a:p>
          <a:p>
            <a:pPr marL="742950" lvl="2" indent="-285750" algn="just">
              <a:lnSpc>
                <a:spcPts val="1880"/>
              </a:lnSpc>
              <a:spcBef>
                <a:spcPts val="500"/>
              </a:spcBef>
              <a:spcAft>
                <a:spcPct val="0"/>
              </a:spcAft>
              <a:buClr>
                <a:srgbClr val="FF0000"/>
              </a:buClr>
              <a:buSzTx/>
              <a:buFont typeface="Arial" panose="020B0604020202020204" pitchFamily="34" charset="0"/>
              <a:buChar char="˗"/>
            </a:pPr>
            <a:r>
              <a:rPr lang="zh-CN" altLang="en-US" dirty="0">
                <a:ea typeface="+mn-lt"/>
                <a:cs typeface="Times New Roman" panose="02020603050405020304" pitchFamily="18" charset="0"/>
                <a:sym typeface="+mn-ea"/>
              </a:rPr>
              <a:t> </a:t>
            </a:r>
            <a:r>
              <a:rPr lang="en-US" altLang="zh-CN" dirty="0">
                <a:ea typeface="+mn-lt"/>
                <a:cs typeface="Times New Roman" panose="02020603050405020304" pitchFamily="18" charset="0"/>
                <a:sym typeface="+mn-ea"/>
              </a:rPr>
              <a:t>Specify UE initial BM for multi-TRP, multi-event, or multi-CC;</a:t>
            </a:r>
            <a:endParaRPr lang="en-US" altLang="zh-CN" dirty="0">
              <a:ea typeface="+mn-lt"/>
              <a:cs typeface="Times New Roman" panose="02020603050405020304" pitchFamily="18" charset="0"/>
              <a:sym typeface="+mn-ea"/>
            </a:endParaRPr>
          </a:p>
          <a:p>
            <a:pPr marL="285750" lvl="0" indent="-285750" algn="just">
              <a:lnSpc>
                <a:spcPct val="100000"/>
              </a:lnSpc>
              <a:spcBef>
                <a:spcPts val="500"/>
              </a:spcBef>
              <a:buClr>
                <a:srgbClr val="FF0000"/>
              </a:buClr>
              <a:buSzTx/>
              <a:buFont typeface="Arial" panose="020B0604020202020204" pitchFamily="34" charset="0"/>
              <a:buChar char="•"/>
            </a:pPr>
            <a:r>
              <a:rPr lang="en-US" altLang="zh-CN" dirty="0">
                <a:solidFill>
                  <a:srgbClr val="FF0000"/>
                </a:solidFill>
                <a:ea typeface="+mn-lt"/>
                <a:cs typeface="Times New Roman" panose="02020603050405020304" pitchFamily="18" charset="0"/>
                <a:sym typeface="+mn-ea"/>
              </a:rPr>
              <a:t>M-TRP transmission enhancement </a:t>
            </a:r>
            <a:endParaRPr lang="en-US" altLang="zh-CN" dirty="0">
              <a:solidFill>
                <a:srgbClr val="FF0000"/>
              </a:solidFill>
              <a:ea typeface="+mn-lt"/>
              <a:cs typeface="Times New Roman" panose="02020603050405020304" pitchFamily="18" charset="0"/>
              <a:sym typeface="+mn-ea"/>
            </a:endParaRPr>
          </a:p>
          <a:p>
            <a:pPr marL="742950" lvl="2" indent="-285750" algn="just">
              <a:lnSpc>
                <a:spcPts val="1880"/>
              </a:lnSpc>
              <a:spcBef>
                <a:spcPts val="500"/>
              </a:spcBef>
              <a:buClr>
                <a:srgbClr val="FF0000"/>
              </a:buClr>
              <a:buSzTx/>
              <a:buFont typeface="Arial" panose="020B0604020202020204" pitchFamily="34" charset="0"/>
              <a:buChar char="˗"/>
            </a:pPr>
            <a:r>
              <a:rPr lang="zh-CN" altLang="en-US" dirty="0">
                <a:ea typeface="+mn-lt"/>
                <a:cs typeface="Times New Roman" panose="02020603050405020304" pitchFamily="18" charset="0"/>
                <a:sym typeface="+mn-ea"/>
              </a:rPr>
              <a:t>Specify NCJT support for up to 4 TRPs;</a:t>
            </a:r>
            <a:endParaRPr lang="zh-CN" altLang="en-US" dirty="0">
              <a:ea typeface="+mn-lt"/>
              <a:cs typeface="Times New Roman" panose="02020603050405020304" pitchFamily="18" charset="0"/>
              <a:sym typeface="+mn-ea"/>
            </a:endParaRPr>
          </a:p>
          <a:p>
            <a:pPr marL="742950" lvl="2" indent="-285750" algn="just">
              <a:lnSpc>
                <a:spcPts val="1880"/>
              </a:lnSpc>
              <a:spcBef>
                <a:spcPts val="500"/>
              </a:spcBef>
              <a:spcAft>
                <a:spcPct val="0"/>
              </a:spcAft>
              <a:buClr>
                <a:srgbClr val="FF0000"/>
              </a:buClr>
              <a:buSzTx/>
              <a:buFont typeface="Arial" panose="020B0604020202020204" pitchFamily="34" charset="0"/>
              <a:buChar char="˗"/>
            </a:pPr>
            <a:r>
              <a:rPr lang="en-US" altLang="zh-CN" dirty="0">
                <a:ea typeface="+mn-lt"/>
                <a:cs typeface="Times New Roman" panose="02020603050405020304" pitchFamily="18" charset="0"/>
                <a:sym typeface="+mn-ea"/>
              </a:rPr>
              <a:t>Uniform TCI framework supports up to 4 QCLs for CJT and NCJT.</a:t>
            </a:r>
            <a:endParaRPr lang="en-US" altLang="zh-CN" dirty="0">
              <a:ea typeface="+mn-lt"/>
              <a:cs typeface="Times New Roman" panose="02020603050405020304" pitchFamily="18" charset="0"/>
              <a:sym typeface="+mn-ea"/>
            </a:endParaRPr>
          </a:p>
          <a:p>
            <a:pPr marL="285750" lvl="0" indent="-285750" algn="just">
              <a:lnSpc>
                <a:spcPct val="100000"/>
              </a:lnSpc>
              <a:spcBef>
                <a:spcPts val="500"/>
              </a:spcBef>
              <a:buClr>
                <a:srgbClr val="FF0000"/>
              </a:buClr>
              <a:buSzTx/>
              <a:buFont typeface="Arial" panose="020B0604020202020204" pitchFamily="34" charset="0"/>
              <a:buChar char="•"/>
            </a:pPr>
            <a:r>
              <a:rPr lang="en-US" altLang="zh-CN" dirty="0">
                <a:solidFill>
                  <a:srgbClr val="FF0000"/>
                </a:solidFill>
                <a:ea typeface="+mn-lt"/>
                <a:cs typeface="Times New Roman" panose="02020603050405020304" pitchFamily="18" charset="0"/>
                <a:sym typeface="+mn-ea"/>
              </a:rPr>
              <a:t>Higher Dimension MIMO at cmWave bands</a:t>
            </a:r>
            <a:endParaRPr lang="en-US" altLang="zh-CN" dirty="0">
              <a:solidFill>
                <a:srgbClr val="FF0000"/>
              </a:solidFill>
              <a:ea typeface="+mn-lt"/>
              <a:cs typeface="Times New Roman" panose="02020603050405020304" pitchFamily="18" charset="0"/>
              <a:sym typeface="+mn-ea"/>
            </a:endParaRPr>
          </a:p>
          <a:p>
            <a:pPr marL="742950" lvl="2" indent="-285750" algn="just">
              <a:lnSpc>
                <a:spcPts val="1880"/>
              </a:lnSpc>
              <a:spcBef>
                <a:spcPts val="500"/>
              </a:spcBef>
              <a:spcAft>
                <a:spcPct val="0"/>
              </a:spcAft>
              <a:buClr>
                <a:srgbClr val="FF0000"/>
              </a:buClr>
              <a:buSzTx/>
              <a:buFont typeface="Arial" panose="020B0604020202020204" pitchFamily="34" charset="0"/>
              <a:buChar char="˗"/>
            </a:pPr>
            <a:r>
              <a:rPr lang="en-US" altLang="zh-CN" dirty="0">
                <a:ea typeface="+mn-lt"/>
                <a:cs typeface="Times New Roman" panose="02020603050405020304" pitchFamily="18" charset="0"/>
                <a:sym typeface="+mn-ea"/>
              </a:rPr>
              <a:t>Specify more DMRS ports;</a:t>
            </a:r>
            <a:endParaRPr lang="en-US" altLang="zh-CN" dirty="0">
              <a:ea typeface="+mn-lt"/>
              <a:cs typeface="Times New Roman" panose="02020603050405020304" pitchFamily="18" charset="0"/>
              <a:sym typeface="+mn-ea"/>
            </a:endParaRPr>
          </a:p>
          <a:p>
            <a:pPr marL="742950" lvl="2" indent="-285750" algn="just">
              <a:lnSpc>
                <a:spcPts val="1880"/>
              </a:lnSpc>
              <a:spcBef>
                <a:spcPts val="0"/>
              </a:spcBef>
              <a:buClr>
                <a:srgbClr val="FF0000"/>
              </a:buClr>
              <a:buSzTx/>
              <a:buFont typeface="Arial" panose="020B0604020202020204" pitchFamily="34" charset="0"/>
              <a:buChar char="•"/>
            </a:pPr>
            <a:endParaRPr lang="en-US" altLang="zh-CN" dirty="0">
              <a:ea typeface="+mn-lt"/>
              <a:cs typeface="Times New Roman" panose="02020603050405020304" pitchFamily="18" charset="0"/>
              <a:sym typeface="+mn-ea"/>
            </a:endParaRPr>
          </a:p>
        </p:txBody>
      </p:sp>
      <p:grpSp>
        <p:nvGrpSpPr>
          <p:cNvPr id="15" name="组合 14"/>
          <p:cNvGrpSpPr/>
          <p:nvPr/>
        </p:nvGrpSpPr>
        <p:grpSpPr>
          <a:xfrm>
            <a:off x="9131300" y="3824605"/>
            <a:ext cx="2392045" cy="2505237"/>
            <a:chOff x="14607" y="5752"/>
            <a:chExt cx="3288" cy="3047"/>
          </a:xfrm>
        </p:grpSpPr>
        <p:pic>
          <p:nvPicPr>
            <p:cNvPr id="11" name="Picture 79" descr="天线"/>
            <p:cNvPicPr>
              <a:picLocks noChangeAspect="1"/>
            </p:cNvPicPr>
            <p:nvPr/>
          </p:nvPicPr>
          <p:blipFill>
            <a:blip r:embed="rId1">
              <a:clrChange>
                <a:clrFrom>
                  <a:srgbClr val="FFFFFF"/>
                </a:clrFrom>
                <a:clrTo>
                  <a:srgbClr val="FFFFFF">
                    <a:alpha val="0"/>
                  </a:srgbClr>
                </a:clrTo>
              </a:clrChange>
            </a:blip>
            <a:stretch>
              <a:fillRect/>
            </a:stretch>
          </p:blipFill>
          <p:spPr>
            <a:xfrm>
              <a:off x="14607" y="5814"/>
              <a:ext cx="462" cy="819"/>
            </a:xfrm>
            <a:prstGeom prst="rect">
              <a:avLst/>
            </a:prstGeom>
            <a:noFill/>
            <a:ln w="9525">
              <a:noFill/>
            </a:ln>
          </p:spPr>
        </p:pic>
        <p:pic>
          <p:nvPicPr>
            <p:cNvPr id="12" name="Picture 79" descr="天线"/>
            <p:cNvPicPr>
              <a:picLocks noChangeAspect="1"/>
            </p:cNvPicPr>
            <p:nvPr/>
          </p:nvPicPr>
          <p:blipFill>
            <a:blip r:embed="rId1">
              <a:clrChange>
                <a:clrFrom>
                  <a:srgbClr val="FFFFFF"/>
                </a:clrFrom>
                <a:clrTo>
                  <a:srgbClr val="FFFFFF">
                    <a:alpha val="0"/>
                  </a:srgbClr>
                </a:clrTo>
              </a:clrChange>
            </a:blip>
            <a:stretch>
              <a:fillRect/>
            </a:stretch>
          </p:blipFill>
          <p:spPr>
            <a:xfrm>
              <a:off x="17433" y="5752"/>
              <a:ext cx="462" cy="819"/>
            </a:xfrm>
            <a:prstGeom prst="rect">
              <a:avLst/>
            </a:prstGeom>
            <a:noFill/>
            <a:ln w="9525">
              <a:noFill/>
            </a:ln>
          </p:spPr>
        </p:pic>
        <p:pic>
          <p:nvPicPr>
            <p:cNvPr id="13" name="Picture 79" descr="天线"/>
            <p:cNvPicPr>
              <a:picLocks noChangeAspect="1"/>
            </p:cNvPicPr>
            <p:nvPr/>
          </p:nvPicPr>
          <p:blipFill>
            <a:blip r:embed="rId1">
              <a:clrChange>
                <a:clrFrom>
                  <a:srgbClr val="FFFFFF"/>
                </a:clrFrom>
                <a:clrTo>
                  <a:srgbClr val="FFFFFF">
                    <a:alpha val="0"/>
                  </a:srgbClr>
                </a:clrTo>
              </a:clrChange>
            </a:blip>
            <a:stretch>
              <a:fillRect/>
            </a:stretch>
          </p:blipFill>
          <p:spPr>
            <a:xfrm>
              <a:off x="14607" y="7420"/>
              <a:ext cx="462" cy="819"/>
            </a:xfrm>
            <a:prstGeom prst="rect">
              <a:avLst/>
            </a:prstGeom>
            <a:noFill/>
            <a:ln w="9525">
              <a:noFill/>
            </a:ln>
          </p:spPr>
        </p:pic>
        <p:pic>
          <p:nvPicPr>
            <p:cNvPr id="16" name="Picture 79" descr="天线"/>
            <p:cNvPicPr>
              <a:picLocks noChangeAspect="1"/>
            </p:cNvPicPr>
            <p:nvPr/>
          </p:nvPicPr>
          <p:blipFill>
            <a:blip r:embed="rId1">
              <a:clrChange>
                <a:clrFrom>
                  <a:srgbClr val="FFFFFF"/>
                </a:clrFrom>
                <a:clrTo>
                  <a:srgbClr val="FFFFFF">
                    <a:alpha val="0"/>
                  </a:srgbClr>
                </a:clrTo>
              </a:clrChange>
            </a:blip>
            <a:stretch>
              <a:fillRect/>
            </a:stretch>
          </p:blipFill>
          <p:spPr>
            <a:xfrm>
              <a:off x="17385" y="7420"/>
              <a:ext cx="462" cy="819"/>
            </a:xfrm>
            <a:prstGeom prst="rect">
              <a:avLst/>
            </a:prstGeom>
            <a:noFill/>
            <a:ln w="9525">
              <a:noFill/>
            </a:ln>
          </p:spPr>
        </p:pic>
        <p:pic>
          <p:nvPicPr>
            <p:cNvPr id="27" name="Picture 31" descr="手机"/>
            <p:cNvPicPr>
              <a:picLocks noChangeAspect="1"/>
            </p:cNvPicPr>
            <p:nvPr/>
          </p:nvPicPr>
          <p:blipFill>
            <a:blip r:embed="rId2"/>
            <a:stretch>
              <a:fillRect/>
            </a:stretch>
          </p:blipFill>
          <p:spPr>
            <a:xfrm>
              <a:off x="16165" y="6782"/>
              <a:ext cx="198" cy="481"/>
            </a:xfrm>
            <a:prstGeom prst="rect">
              <a:avLst/>
            </a:prstGeom>
            <a:noFill/>
            <a:ln w="9525">
              <a:noFill/>
            </a:ln>
          </p:spPr>
        </p:pic>
        <p:sp>
          <p:nvSpPr>
            <p:cNvPr id="53" name="文本框 52"/>
            <p:cNvSpPr txBox="1"/>
            <p:nvPr/>
          </p:nvSpPr>
          <p:spPr>
            <a:xfrm>
              <a:off x="14914" y="8464"/>
              <a:ext cx="2933" cy="335"/>
            </a:xfrm>
            <a:prstGeom prst="rect">
              <a:avLst/>
            </a:prstGeom>
          </p:spPr>
          <p:txBody>
            <a:bodyPr wrap="square">
              <a:spAutoFit/>
              <a:extLst>
                <a:ext uri="{4A0BC546-FE56-4ADE-93B0-CB8AF2F6F144}">
                  <wpsdc:textFrameExt xmlns:wpsdc="http://www.wps.cn/officeDocument/2022/drawingmlCustomData" type="text"/>
                </a:ext>
              </a:extLst>
            </a:bodyPr>
            <a:lstStyle/>
            <a:p>
              <a:pPr algn="ctr"/>
              <a:r>
                <a:rPr lang="en-US" altLang="zh-CN" sz="1200">
                  <a:solidFill>
                    <a:schemeClr val="tx1"/>
                  </a:solidFill>
                  <a:latin typeface="Arial" panose="020B0604020202020204" pitchFamily="34" charset="0"/>
                  <a:ea typeface="微软雅黑" panose="020B0503020204020204" charset="-122"/>
                </a:rPr>
                <a:t>CJT/NCJT transmission</a:t>
              </a:r>
              <a:endParaRPr lang="en-US" altLang="zh-CN" sz="1200">
                <a:solidFill>
                  <a:schemeClr val="tx1"/>
                </a:solidFill>
                <a:latin typeface="Arial" panose="020B0604020202020204" pitchFamily="34" charset="0"/>
                <a:ea typeface="微软雅黑" panose="020B0503020204020204" charset="-122"/>
              </a:endParaRPr>
            </a:p>
          </p:txBody>
        </p:sp>
        <p:sp>
          <p:nvSpPr>
            <p:cNvPr id="4" name="椭圆 3"/>
            <p:cNvSpPr/>
            <p:nvPr/>
          </p:nvSpPr>
          <p:spPr>
            <a:xfrm rot="14220000">
              <a:off x="15523" y="6842"/>
              <a:ext cx="120" cy="1118"/>
            </a:xfrm>
            <a:prstGeom prst="ellipse">
              <a:avLst/>
            </a:prstGeom>
            <a:solidFill>
              <a:schemeClr val="accent4">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椭圆 5"/>
            <p:cNvSpPr/>
            <p:nvPr/>
          </p:nvSpPr>
          <p:spPr>
            <a:xfrm rot="7680000">
              <a:off x="16882" y="6805"/>
              <a:ext cx="120" cy="1118"/>
            </a:xfrm>
            <a:prstGeom prst="ellipse">
              <a:avLst/>
            </a:prstGeom>
            <a:solidFill>
              <a:schemeClr val="accent4">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椭圆 6"/>
            <p:cNvSpPr/>
            <p:nvPr/>
          </p:nvSpPr>
          <p:spPr>
            <a:xfrm rot="3420000">
              <a:off x="16871" y="5952"/>
              <a:ext cx="120" cy="1118"/>
            </a:xfrm>
            <a:prstGeom prst="ellipse">
              <a:avLst/>
            </a:prstGeom>
            <a:solidFill>
              <a:schemeClr val="accent4">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椭圆 7"/>
            <p:cNvSpPr/>
            <p:nvPr/>
          </p:nvSpPr>
          <p:spPr>
            <a:xfrm rot="18780000">
              <a:off x="15470" y="5905"/>
              <a:ext cx="120" cy="1118"/>
            </a:xfrm>
            <a:prstGeom prst="ellipse">
              <a:avLst/>
            </a:prstGeom>
            <a:solidFill>
              <a:schemeClr val="accent4">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buClrTx/>
              <a:buSzTx/>
              <a:buFontTx/>
            </a:pPr>
            <a:r>
              <a:rPr lang="en-US" dirty="0" err="1">
                <a:solidFill>
                  <a:srgbClr val="FF0000"/>
                </a:solidFill>
                <a:cs typeface="Arial" panose="020B0604020202020204" pitchFamily="34" charset="0"/>
                <a:sym typeface="+mn-ea"/>
              </a:rPr>
              <a:t>NTN &amp; IoT NTN enhancement</a:t>
            </a:r>
            <a:endParaRPr lang="en-US" dirty="0" err="1">
              <a:solidFill>
                <a:srgbClr val="FF0000"/>
              </a:solidFill>
              <a:cs typeface="Arial" panose="020B0604020202020204" pitchFamily="34" charset="0"/>
            </a:endParaRPr>
          </a:p>
        </p:txBody>
      </p:sp>
      <p:sp>
        <p:nvSpPr>
          <p:cNvPr id="2" name="灯片编号占位符 1"/>
          <p:cNvSpPr>
            <a:spLocks noGrp="1"/>
          </p:cNvSpPr>
          <p:nvPr>
            <p:ph type="sldNum" sz="quarter" idx="12"/>
          </p:nvPr>
        </p:nvSpPr>
        <p:spPr/>
        <p:txBody>
          <a:bodyPr/>
          <a:lstStyle/>
          <a:p>
            <a:fld id="{2BFE292F-1EBE-6D4A-B339-A324D614A372}" type="slidenum">
              <a:rPr kumimoji="1" lang="zh-CN" altLang="en-US" smtClean="0"/>
            </a:fld>
            <a:endParaRPr kumimoji="1" lang="zh-CN" altLang="en-US"/>
          </a:p>
        </p:txBody>
      </p:sp>
      <p:sp>
        <p:nvSpPr>
          <p:cNvPr id="5" name="文本框 4"/>
          <p:cNvSpPr txBox="1"/>
          <p:nvPr/>
        </p:nvSpPr>
        <p:spPr>
          <a:xfrm>
            <a:off x="453390" y="929005"/>
            <a:ext cx="11285855" cy="2126615"/>
          </a:xfrm>
          <a:prstGeom prst="rect">
            <a:avLst/>
          </a:prstGeom>
          <a:noFill/>
          <a:ln w="28575" cap="flat" cmpd="sng">
            <a:noFill/>
            <a:prstDash val="solid"/>
          </a:ln>
        </p:spPr>
        <p:txBody>
          <a:bodyPr wrap="square" rtlCol="0" anchor="t">
            <a:noAutofit/>
          </a:bodyPr>
          <a:lstStyle/>
          <a:p>
            <a:pPr lvl="0" indent="0" algn="just" fontAlgn="auto">
              <a:lnSpc>
                <a:spcPts val="1880"/>
              </a:lnSpc>
              <a:buClr>
                <a:srgbClr val="FF0000"/>
              </a:buClr>
              <a:buFont typeface="+mj-ea"/>
              <a:buNone/>
            </a:pPr>
            <a:r>
              <a:rPr lang="en-US"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Motivation:</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algn="just"/>
            <a:r>
              <a:rPr lang="en-GB" altLang="zh-CN" sz="1600" dirty="0">
                <a:effectLst/>
                <a:ea typeface="+mn-lt"/>
                <a:cs typeface="Times New Roman" panose="02020603050405020304" pitchFamily="18" charset="0"/>
                <a:sym typeface="+mn-ea"/>
              </a:rPr>
              <a:t>Release 19 NTN </a:t>
            </a:r>
            <a:r>
              <a:rPr lang="en-US" altLang="en-GB" sz="1600" dirty="0">
                <a:effectLst/>
                <a:ea typeface="+mn-lt"/>
                <a:cs typeface="Times New Roman" panose="02020603050405020304" pitchFamily="18" charset="0"/>
                <a:sym typeface="+mn-ea"/>
              </a:rPr>
              <a:t>and IoT NTN </a:t>
            </a:r>
            <a:r>
              <a:rPr lang="en-GB" altLang="zh-CN" sz="1600" dirty="0">
                <a:effectLst/>
                <a:ea typeface="+mn-lt"/>
                <a:cs typeface="Times New Roman" panose="02020603050405020304" pitchFamily="18" charset="0"/>
                <a:sym typeface="+mn-ea"/>
              </a:rPr>
              <a:t>proposed further enhancements offering optimized performance especially in terms of capacity, coverage and flexible mobility. As an evolution toward Rel-20, there is a discussion in SA1 to</a:t>
            </a:r>
            <a:endParaRPr lang="en-US" altLang="zh-CN" sz="1600" dirty="0">
              <a:effectLst/>
              <a:ea typeface="+mn-lt"/>
              <a:cs typeface="Times New Roman" panose="02020603050405020304" pitchFamily="18" charset="0"/>
            </a:endParaRPr>
          </a:p>
          <a:p>
            <a:pPr marL="342900" marR="0" lvl="0" indent="-342900" algn="just">
              <a:spcBef>
                <a:spcPts val="0"/>
              </a:spcBef>
              <a:spcAft>
                <a:spcPts val="0"/>
              </a:spcAft>
              <a:buClr>
                <a:srgbClr val="FF0000"/>
              </a:buClr>
              <a:buFont typeface="Arial" panose="020B0604020202020204" pitchFamily="34" charset="0"/>
              <a:buChar char="•"/>
            </a:pPr>
            <a:r>
              <a:rPr lang="en-GB" altLang="zh-CN" sz="1600" dirty="0">
                <a:effectLst/>
                <a:ea typeface="+mn-lt"/>
                <a:cs typeface="Times New Roman" panose="02020603050405020304" pitchFamily="18" charset="0"/>
                <a:sym typeface="+mn-ea"/>
              </a:rPr>
              <a:t>Enhance existing use-cases such as emergency services</a:t>
            </a:r>
            <a:endParaRPr lang="en-US" altLang="zh-CN" sz="1600" dirty="0">
              <a:effectLst/>
              <a:ea typeface="+mn-lt"/>
              <a:cs typeface="Times New Roman" panose="02020603050405020304" pitchFamily="18" charset="0"/>
            </a:endParaRPr>
          </a:p>
          <a:p>
            <a:pPr marL="342900" marR="0" lvl="0" indent="-342900" algn="just">
              <a:spcBef>
                <a:spcPts val="0"/>
              </a:spcBef>
              <a:spcAft>
                <a:spcPts val="0"/>
              </a:spcAft>
              <a:buClr>
                <a:srgbClr val="FF0000"/>
              </a:buClr>
              <a:buFont typeface="Arial" panose="020B0604020202020204" pitchFamily="34" charset="0"/>
              <a:buChar char="•"/>
            </a:pPr>
            <a:r>
              <a:rPr lang="en-GB" altLang="zh-CN" sz="1600" dirty="0">
                <a:effectLst/>
                <a:ea typeface="+mn-lt"/>
                <a:cs typeface="Times New Roman" panose="02020603050405020304" pitchFamily="18" charset="0"/>
                <a:sym typeface="+mn-ea"/>
              </a:rPr>
              <a:t>Support IMS voice services (e.g., MMTel, MC call) over narrowband Geostationary (GEO) satellite and </a:t>
            </a:r>
            <a:endParaRPr lang="en-US" altLang="zh-CN" sz="1600" dirty="0">
              <a:effectLst/>
              <a:ea typeface="+mn-lt"/>
              <a:cs typeface="Times New Roman" panose="02020603050405020304" pitchFamily="18" charset="0"/>
            </a:endParaRPr>
          </a:p>
          <a:p>
            <a:pPr marL="342900" marR="0" lvl="0" indent="-342900" algn="just">
              <a:spcBef>
                <a:spcPts val="0"/>
              </a:spcBef>
              <a:spcAft>
                <a:spcPts val="0"/>
              </a:spcAft>
              <a:buClr>
                <a:srgbClr val="FF0000"/>
              </a:buClr>
              <a:buFont typeface="Arial" panose="020B0604020202020204" pitchFamily="34" charset="0"/>
              <a:buChar char="•"/>
            </a:pPr>
            <a:r>
              <a:rPr lang="en-GB" altLang="zh-CN" sz="1600" dirty="0">
                <a:effectLst/>
                <a:ea typeface="+mn-lt"/>
                <a:cs typeface="Times New Roman" panose="02020603050405020304" pitchFamily="18" charset="0"/>
                <a:sym typeface="+mn-ea"/>
              </a:rPr>
              <a:t>To support new use-case such as multi-orbit &amp; robust notification for an IMS call under instable coverage</a:t>
            </a:r>
            <a:endParaRPr lang="en-US" altLang="zh-CN" sz="1600" dirty="0">
              <a:effectLst/>
              <a:ea typeface="+mn-lt"/>
              <a:cs typeface="Times New Roman" panose="02020603050405020304" pitchFamily="18" charset="0"/>
            </a:endParaRPr>
          </a:p>
          <a:p>
            <a:pPr marL="0" marR="0" algn="just">
              <a:spcBef>
                <a:spcPts val="0"/>
              </a:spcBef>
              <a:spcAft>
                <a:spcPts val="0"/>
              </a:spcAft>
            </a:pPr>
            <a:r>
              <a:rPr lang="en-GB" altLang="zh-CN" sz="1600" dirty="0">
                <a:effectLst/>
                <a:ea typeface="+mn-lt"/>
                <a:cs typeface="Times New Roman" panose="02020603050405020304" pitchFamily="18" charset="0"/>
                <a:sym typeface="+mn-ea"/>
              </a:rPr>
              <a:t>Enhancements in RAN to support above objectives shall be considered along with Rel-19 leftover enhancements related to coverage, flexible mobility.</a:t>
            </a:r>
            <a:endParaRPr lang="en-US" altLang="zh-CN" sz="1600" dirty="0">
              <a:ea typeface="+mn-lt"/>
              <a:cs typeface="Times New Roman" panose="02020603050405020304" pitchFamily="18" charset="0"/>
              <a:sym typeface="+mn-ea"/>
            </a:endParaRPr>
          </a:p>
        </p:txBody>
      </p:sp>
      <p:sp>
        <p:nvSpPr>
          <p:cNvPr id="18" name="文本框 17"/>
          <p:cNvSpPr txBox="1"/>
          <p:nvPr/>
        </p:nvSpPr>
        <p:spPr>
          <a:xfrm>
            <a:off x="463550" y="3000375"/>
            <a:ext cx="11323320" cy="3355340"/>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r>
              <a:rPr lang="en-US"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Objective:</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marL="285750" indent="-285750" algn="just">
              <a:buClrTx/>
              <a:buSzTx/>
              <a:buFont typeface="Arial" panose="020B0604020202020204" pitchFamily="34" charset="0"/>
              <a:buChar char="•"/>
            </a:pPr>
            <a:r>
              <a:rPr lang="en-US" altLang="zh-CN" sz="1600" dirty="0">
                <a:solidFill>
                  <a:srgbClr val="FF0000"/>
                </a:solidFill>
                <a:latin typeface="+mn-ea"/>
                <a:cs typeface="Times New Roman" panose="02020603050405020304" pitchFamily="18" charset="0"/>
                <a:sym typeface="+mn-ea"/>
              </a:rPr>
              <a:t>Specify </a:t>
            </a:r>
            <a:r>
              <a:rPr lang="en-US" altLang="zh-CN" sz="1600" dirty="0" smtClean="0">
                <a:solidFill>
                  <a:srgbClr val="FF0000"/>
                </a:solidFill>
                <a:ea typeface="+mn-lt"/>
                <a:cs typeface="Times New Roman" panose="02020603050405020304" pitchFamily="18" charset="0"/>
                <a:sym typeface="+mn-ea"/>
              </a:rPr>
              <a:t>enhancements </a:t>
            </a:r>
            <a:r>
              <a:rPr lang="en-US" altLang="zh-CN" sz="1600" dirty="0">
                <a:solidFill>
                  <a:srgbClr val="FF0000"/>
                </a:solidFill>
                <a:ea typeface="+mn-lt"/>
                <a:cs typeface="Times New Roman" panose="02020603050405020304" pitchFamily="18" charset="0"/>
                <a:sym typeface="+mn-ea"/>
              </a:rPr>
              <a:t>to support emergency &amp; voice over narrowband GEO satellite</a:t>
            </a:r>
            <a:endParaRPr lang="en-US" altLang="zh-CN" sz="1600" dirty="0">
              <a:solidFill>
                <a:srgbClr val="FF0000"/>
              </a:solidFill>
              <a:ea typeface="+mn-lt"/>
              <a:cs typeface="Times New Roman" panose="02020603050405020304" pitchFamily="18" charset="0"/>
            </a:endParaRPr>
          </a:p>
          <a:p>
            <a:pPr marL="742950" lvl="2" indent="-285750" algn="just">
              <a:lnSpc>
                <a:spcPts val="1880"/>
              </a:lnSpc>
              <a:buClr>
                <a:srgbClr val="FF0000"/>
              </a:buClr>
              <a:buSzTx/>
              <a:buFont typeface="Arial" panose="020B0604020202020204" pitchFamily="34" charset="0"/>
              <a:buChar char="˗"/>
            </a:pPr>
            <a:r>
              <a:rPr lang="en-GB" altLang="zh-CN" sz="1600" dirty="0">
                <a:ea typeface="+mn-lt"/>
                <a:cs typeface="Times New Roman" panose="02020603050405020304" pitchFamily="18" charset="0"/>
                <a:sym typeface="+mn-ea"/>
              </a:rPr>
              <a:t>PWS and UE initiated emergency access over satellite in 5G </a:t>
            </a:r>
            <a:r>
              <a:rPr lang="en-GB" altLang="zh-CN" sz="1600" dirty="0" smtClean="0">
                <a:ea typeface="+mn-lt"/>
                <a:cs typeface="Times New Roman" panose="02020603050405020304" pitchFamily="18" charset="0"/>
                <a:sym typeface="+mn-ea"/>
              </a:rPr>
              <a:t>NR</a:t>
            </a:r>
            <a:endParaRPr lang="en-GB" altLang="zh-CN" sz="1600" dirty="0" smtClean="0">
              <a:ea typeface="+mn-lt"/>
              <a:cs typeface="Times New Roman" panose="02020603050405020304" pitchFamily="18" charset="0"/>
              <a:sym typeface="+mn-ea"/>
            </a:endParaRPr>
          </a:p>
          <a:p>
            <a:pPr marL="742950" lvl="2" indent="-285750" algn="just">
              <a:lnSpc>
                <a:spcPts val="1880"/>
              </a:lnSpc>
              <a:buClr>
                <a:srgbClr val="FF0000"/>
              </a:buClr>
              <a:buSzTx/>
              <a:buFont typeface="Arial" panose="020B0604020202020204" pitchFamily="34" charset="0"/>
              <a:buChar char="˗"/>
            </a:pPr>
            <a:r>
              <a:rPr lang="en-US" altLang="zh-CN" sz="1600" dirty="0" smtClean="0">
                <a:ea typeface="+mn-lt"/>
                <a:cs typeface="Times New Roman" panose="02020603050405020304" pitchFamily="18" charset="0"/>
                <a:sym typeface="+mn-ea"/>
              </a:rPr>
              <a:t>Latency</a:t>
            </a:r>
            <a:r>
              <a:rPr lang="en-US" altLang="zh-CN" sz="1600" dirty="0">
                <a:ea typeface="+mn-lt"/>
                <a:cs typeface="Times New Roman" panose="02020603050405020304" pitchFamily="18" charset="0"/>
                <a:sym typeface="+mn-ea"/>
              </a:rPr>
              <a:t>, header compression &amp; overhead reduction related enhancement of VoNR over GEO</a:t>
            </a:r>
            <a:endParaRPr lang="en-GB" altLang="zh-CN" sz="1600" dirty="0">
              <a:ea typeface="+mn-lt"/>
              <a:cs typeface="Times New Roman" panose="02020603050405020304" pitchFamily="18" charset="0"/>
            </a:endParaRPr>
          </a:p>
          <a:p>
            <a:pPr marL="285750" indent="-285750" algn="just">
              <a:buClrTx/>
              <a:buSzTx/>
              <a:buFont typeface="Arial" panose="020B0604020202020204" pitchFamily="34" charset="0"/>
              <a:buChar char="•"/>
            </a:pPr>
            <a:r>
              <a:rPr lang="en-US" altLang="zh-CN" sz="1600" dirty="0" smtClean="0">
                <a:solidFill>
                  <a:srgbClr val="FF0000"/>
                </a:solidFill>
                <a:ea typeface="+mn-lt"/>
                <a:cs typeface="Times New Roman" panose="02020603050405020304" pitchFamily="18" charset="0"/>
                <a:sym typeface="+mn-ea"/>
              </a:rPr>
              <a:t>Study e</a:t>
            </a:r>
            <a:r>
              <a:rPr lang="en-US" altLang="zh-CN" sz="1600" dirty="0" smtClean="0">
                <a:solidFill>
                  <a:srgbClr val="FF0000"/>
                </a:solidFill>
                <a:ea typeface="+mn-lt"/>
                <a:cs typeface="Times New Roman" panose="02020603050405020304" pitchFamily="18" charset="0"/>
                <a:sym typeface="+mn-ea"/>
              </a:rPr>
              <a:t>nhancements to improve </a:t>
            </a:r>
            <a:r>
              <a:rPr lang="en-US" altLang="zh-CN" sz="1600" dirty="0">
                <a:solidFill>
                  <a:srgbClr val="FF0000"/>
                </a:solidFill>
                <a:ea typeface="+mn-lt"/>
                <a:cs typeface="Times New Roman" panose="02020603050405020304" pitchFamily="18" charset="0"/>
                <a:sym typeface="+mn-ea"/>
              </a:rPr>
              <a:t>Handover &amp; </a:t>
            </a:r>
            <a:r>
              <a:rPr lang="en-US" altLang="zh-CN" sz="1600" dirty="0" smtClean="0">
                <a:solidFill>
                  <a:srgbClr val="FF0000"/>
                </a:solidFill>
                <a:ea typeface="+mn-lt"/>
                <a:cs typeface="Times New Roman" panose="02020603050405020304" pitchFamily="18" charset="0"/>
                <a:sym typeface="+mn-ea"/>
              </a:rPr>
              <a:t>reselection such as : </a:t>
            </a:r>
            <a:endParaRPr lang="en-US" altLang="zh-CN" sz="1600" kern="1200" dirty="0">
              <a:solidFill>
                <a:srgbClr val="FF0000"/>
              </a:solidFill>
              <a:ea typeface="+mn-lt"/>
              <a:cs typeface="Times New Roman" panose="02020603050405020304" pitchFamily="18" charset="0"/>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Enhancements to CHO to address latency .</a:t>
            </a:r>
            <a:endParaRPr lang="en-US" altLang="zh-CN" sz="1600" dirty="0">
              <a:ea typeface="+mn-lt"/>
              <a:cs typeface="Times New Roman" panose="02020603050405020304" pitchFamily="18" charset="0"/>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Group Handover to support a group of UEs simultaneously switch to the same cell</a:t>
            </a:r>
            <a:endParaRPr lang="en-US" altLang="zh-CN" sz="1600" dirty="0">
              <a:ea typeface="+mn-lt"/>
              <a:cs typeface="Times New Roman" panose="02020603050405020304" pitchFamily="18" charset="0"/>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QoS based network selection or mobility</a:t>
            </a:r>
            <a:endParaRPr lang="en-US" altLang="zh-CN" sz="1600" dirty="0">
              <a:ea typeface="+mn-lt"/>
              <a:cs typeface="Times New Roman" panose="02020603050405020304" pitchFamily="18" charset="0"/>
            </a:endParaRPr>
          </a:p>
          <a:p>
            <a:pPr marL="285750" indent="-285750" algn="just">
              <a:buClrTx/>
              <a:buSzTx/>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Study </a:t>
            </a:r>
            <a:r>
              <a:rPr lang="en-US" altLang="zh-CN" sz="1600" dirty="0" smtClean="0">
                <a:solidFill>
                  <a:srgbClr val="FF0000"/>
                </a:solidFill>
                <a:ea typeface="+mn-lt"/>
                <a:cs typeface="Times New Roman" panose="02020603050405020304" pitchFamily="18" charset="0"/>
                <a:sym typeface="+mn-ea"/>
              </a:rPr>
              <a:t>enhancements to support </a:t>
            </a:r>
            <a:r>
              <a:rPr lang="en-US" altLang="zh-CN" sz="1600" dirty="0">
                <a:solidFill>
                  <a:srgbClr val="FF0000"/>
                </a:solidFill>
                <a:ea typeface="+mn-lt"/>
                <a:cs typeface="Times New Roman" panose="02020603050405020304" pitchFamily="18" charset="0"/>
                <a:sym typeface="+mn-ea"/>
              </a:rPr>
              <a:t>the following new capabilities</a:t>
            </a:r>
            <a:endParaRPr lang="en-US" altLang="zh-CN" sz="1600" kern="1200" dirty="0">
              <a:solidFill>
                <a:srgbClr val="FF0000"/>
              </a:solidFill>
              <a:ea typeface="+mn-lt"/>
              <a:cs typeface="Times New Roman" panose="02020603050405020304" pitchFamily="18" charset="0"/>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gNB DU onboard </a:t>
            </a:r>
            <a:endParaRPr lang="en-US" altLang="zh-CN" sz="1600" dirty="0">
              <a:ea typeface="+mn-lt"/>
              <a:cs typeface="Times New Roman" panose="02020603050405020304" pitchFamily="18" charset="0"/>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NTN coexistence in NR &amp; Iot NTN e.g., in guard band or in band in </a:t>
            </a:r>
            <a:endParaRPr lang="en-US" altLang="zh-CN" sz="1600" dirty="0">
              <a:ea typeface="+mn-lt"/>
              <a:cs typeface="Times New Roman" panose="02020603050405020304" pitchFamily="18" charset="0"/>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Multi-orbit satellite access such as Orbit aware selection &amp; reselection  </a:t>
            </a:r>
            <a:endParaRPr lang="en-US" altLang="zh-CN" sz="1600" dirty="0">
              <a:ea typeface="+mn-lt"/>
              <a:cs typeface="Times New Roman" panose="02020603050405020304" pitchFamily="18" charset="0"/>
            </a:endParaRPr>
          </a:p>
          <a:p>
            <a:pPr marL="742950" lvl="2" indent="-285750" algn="just">
              <a:lnSpc>
                <a:spcPts val="1880"/>
              </a:lnSpc>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Robust paging notification for UE within low LOS/SNR region</a:t>
            </a:r>
            <a:endParaRPr lang="en-US" altLang="zh-CN" sz="1600" dirty="0">
              <a:ea typeface="+mn-lt"/>
              <a:cs typeface="Times New Roman" panose="02020603050405020304" pitchFamily="18" charset="0"/>
              <a:sym typeface="+mn-ea"/>
            </a:endParaRPr>
          </a:p>
        </p:txBody>
      </p:sp>
      <p:pic>
        <p:nvPicPr>
          <p:cNvPr id="9" name="Picture 1"/>
          <p:cNvPicPr>
            <a:picLocks noChangeAspect="1"/>
          </p:cNvPicPr>
          <p:nvPr/>
        </p:nvPicPr>
        <p:blipFill>
          <a:blip r:embed="rId1"/>
          <a:stretch>
            <a:fillRect/>
          </a:stretch>
        </p:blipFill>
        <p:spPr>
          <a:xfrm>
            <a:off x="8529955" y="4037965"/>
            <a:ext cx="3234055" cy="228981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solidFill>
                  <a:srgbClr val="FF0000"/>
                </a:solidFill>
                <a:cs typeface="FZLanTingHei-M-GBK" panose="02000000000000000000" pitchFamily="2" charset="-122"/>
                <a:sym typeface="+mn-ea"/>
              </a:rPr>
              <a:t>NES enhancement</a:t>
            </a:r>
            <a:endParaRPr lang="zh-CN" altLang="en-US"/>
          </a:p>
        </p:txBody>
      </p:sp>
      <p:sp>
        <p:nvSpPr>
          <p:cNvPr id="2" name="灯片编号占位符 1"/>
          <p:cNvSpPr>
            <a:spLocks noGrp="1"/>
          </p:cNvSpPr>
          <p:nvPr>
            <p:ph type="sldNum" sz="quarter" idx="12"/>
          </p:nvPr>
        </p:nvSpPr>
        <p:spPr/>
        <p:txBody>
          <a:bodyPr/>
          <a:lstStyle/>
          <a:p>
            <a:fld id="{2BFE292F-1EBE-6D4A-B339-A324D614A372}" type="slidenum">
              <a:rPr kumimoji="1" lang="zh-CN" altLang="en-US" smtClean="0"/>
            </a:fld>
            <a:endParaRPr kumimoji="1" lang="zh-CN" altLang="en-US"/>
          </a:p>
        </p:txBody>
      </p:sp>
      <p:sp>
        <p:nvSpPr>
          <p:cNvPr id="5" name="文本框 4"/>
          <p:cNvSpPr txBox="1"/>
          <p:nvPr/>
        </p:nvSpPr>
        <p:spPr>
          <a:xfrm>
            <a:off x="453390" y="929005"/>
            <a:ext cx="11330940" cy="2199640"/>
          </a:xfrm>
          <a:prstGeom prst="rect">
            <a:avLst/>
          </a:prstGeom>
          <a:noFill/>
          <a:ln w="28575" cap="flat" cmpd="sng">
            <a:noFill/>
            <a:prstDash val="solid"/>
          </a:ln>
        </p:spPr>
        <p:txBody>
          <a:bodyPr wrap="square" rtlCol="0" anchor="t">
            <a:noAutofit/>
          </a:bodyPr>
          <a:lstStyle/>
          <a:p>
            <a:pPr lvl="0" indent="0" algn="just" fontAlgn="auto">
              <a:lnSpc>
                <a:spcPts val="1880"/>
              </a:lnSpc>
              <a:buClr>
                <a:srgbClr val="FF0000"/>
              </a:buClr>
              <a:buFont typeface="+mj-ea"/>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Motivation:</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lvl="0" indent="0" algn="l">
              <a:lnSpc>
                <a:spcPct val="120000"/>
              </a:lnSpc>
              <a:spcBef>
                <a:spcPts val="0"/>
              </a:spcBef>
              <a:spcAft>
                <a:spcPts val="0"/>
              </a:spcAft>
              <a:buClrTx/>
              <a:buSzTx/>
              <a:buFont typeface="Wingdings" panose="05000000000000000000" charset="0"/>
              <a:buNone/>
            </a:pPr>
            <a:r>
              <a:rPr lang="en-US" altLang="zh-CN" sz="1600" dirty="0">
                <a:ea typeface="+mn-lt"/>
                <a:cs typeface="Times New Roman Regular" panose="02020503050405090304" charset="0"/>
                <a:sym typeface="+mn-ea"/>
              </a:rPr>
              <a:t>In Rel-18 and Rel-19, several NES techniques in time/frequency/spatial/power domain were specified as following.</a:t>
            </a:r>
            <a:endParaRPr lang="en-US" altLang="zh-CN" sz="1600" dirty="0">
              <a:ea typeface="+mn-lt"/>
              <a:cs typeface="Times New Roman Regular" panose="02020503050405090304" charset="0"/>
              <a:sym typeface="+mn-ea"/>
            </a:endParaRPr>
          </a:p>
          <a:p>
            <a:pPr marL="457200" lvl="2" indent="0" algn="just">
              <a:lnSpc>
                <a:spcPts val="1880"/>
              </a:lnSpc>
              <a:spcBef>
                <a:spcPts val="0"/>
              </a:spcBef>
              <a:buClr>
                <a:srgbClr val="FF0000"/>
              </a:buClr>
              <a:buSzTx/>
              <a:buFont typeface="Arial" panose="020B0604020202020204" pitchFamily="34" charset="0"/>
              <a:buNone/>
            </a:pPr>
            <a:endParaRPr lang="en-US" altLang="zh-CN" sz="1600" dirty="0">
              <a:ea typeface="+mn-lt"/>
              <a:cs typeface="Times New Roman" panose="02020603050405020304" pitchFamily="18" charset="0"/>
              <a:sym typeface="+mn-ea"/>
            </a:endParaRPr>
          </a:p>
          <a:p>
            <a:pPr marL="457200" lvl="2" indent="0" algn="just">
              <a:lnSpc>
                <a:spcPts val="1880"/>
              </a:lnSpc>
              <a:spcBef>
                <a:spcPts val="0"/>
              </a:spcBef>
              <a:buClr>
                <a:srgbClr val="FF0000"/>
              </a:buClr>
              <a:buSzTx/>
              <a:buFont typeface="Arial" panose="020B0604020202020204" pitchFamily="34" charset="0"/>
              <a:buNone/>
            </a:pPr>
            <a:endParaRPr lang="en-US" altLang="zh-CN" sz="1600" dirty="0">
              <a:ea typeface="+mn-lt"/>
              <a:cs typeface="Times New Roman" panose="02020603050405020304" pitchFamily="18" charset="0"/>
              <a:sym typeface="+mn-ea"/>
            </a:endParaRPr>
          </a:p>
          <a:p>
            <a:pPr marL="457200" lvl="2" indent="0" algn="just">
              <a:lnSpc>
                <a:spcPts val="1880"/>
              </a:lnSpc>
              <a:spcBef>
                <a:spcPts val="0"/>
              </a:spcBef>
              <a:buClr>
                <a:srgbClr val="FF0000"/>
              </a:buClr>
              <a:buSzTx/>
              <a:buFont typeface="Arial" panose="020B0604020202020204" pitchFamily="34" charset="0"/>
              <a:buNone/>
            </a:pPr>
            <a:endParaRPr lang="en-US" altLang="zh-CN" sz="1600" dirty="0">
              <a:ea typeface="+mn-lt"/>
              <a:cs typeface="Times New Roman" panose="02020603050405020304" pitchFamily="18" charset="0"/>
              <a:sym typeface="+mn-ea"/>
            </a:endParaRPr>
          </a:p>
          <a:p>
            <a:pPr marL="457200" lvl="2" indent="0" algn="just">
              <a:lnSpc>
                <a:spcPts val="1880"/>
              </a:lnSpc>
              <a:spcBef>
                <a:spcPts val="0"/>
              </a:spcBef>
              <a:buClr>
                <a:srgbClr val="FF0000"/>
              </a:buClr>
              <a:buSzTx/>
              <a:buFont typeface="Arial" panose="020B0604020202020204" pitchFamily="34" charset="0"/>
              <a:buNone/>
            </a:pPr>
            <a:endParaRPr lang="en-US" altLang="zh-CN" sz="1600" dirty="0">
              <a:ea typeface="+mn-lt"/>
              <a:cs typeface="Times New Roman" panose="02020603050405020304" pitchFamily="18" charset="0"/>
              <a:sym typeface="+mn-ea"/>
            </a:endParaRPr>
          </a:p>
          <a:p>
            <a:pPr marL="457200" lvl="2" indent="0" algn="just">
              <a:lnSpc>
                <a:spcPts val="1880"/>
              </a:lnSpc>
              <a:spcBef>
                <a:spcPts val="0"/>
              </a:spcBef>
              <a:buClr>
                <a:srgbClr val="FF0000"/>
              </a:buClr>
              <a:buSzTx/>
              <a:buFont typeface="Arial" panose="020B0604020202020204" pitchFamily="34" charset="0"/>
              <a:buNone/>
            </a:pPr>
            <a:endParaRPr lang="en-US" altLang="zh-CN" sz="1600" dirty="0">
              <a:ea typeface="+mn-lt"/>
              <a:cs typeface="Times New Roman" panose="02020603050405020304" pitchFamily="18" charset="0"/>
              <a:sym typeface="+mn-ea"/>
            </a:endParaRPr>
          </a:p>
          <a:p>
            <a:pPr marL="0" lvl="1" indent="0" algn="just">
              <a:lnSpc>
                <a:spcPts val="1880"/>
              </a:lnSpc>
              <a:spcBef>
                <a:spcPts val="0"/>
              </a:spcBef>
              <a:buClr>
                <a:srgbClr val="FF0000"/>
              </a:buClr>
              <a:buSzTx/>
              <a:buFont typeface="Arial" panose="020B0604020202020204" pitchFamily="34" charset="0"/>
              <a:buNone/>
            </a:pPr>
            <a:r>
              <a:rPr lang="en-US" altLang="zh-CN" sz="1600" dirty="0">
                <a:ea typeface="+mn-lt"/>
                <a:cs typeface="Times New Roman Regular" panose="02020503050405090304" charset="0"/>
                <a:sym typeface="+mn-ea"/>
              </a:rPr>
              <a:t>In Rel-20, further enhancements for NES could be specified.</a:t>
            </a:r>
            <a:endParaRPr lang="en-US" altLang="zh-CN" sz="1600" dirty="0">
              <a:ea typeface="+mn-lt"/>
              <a:cs typeface="Times New Roman Regular" panose="02020503050405090304" charset="0"/>
              <a:sym typeface="+mn-ea"/>
            </a:endParaRPr>
          </a:p>
        </p:txBody>
      </p:sp>
      <p:sp>
        <p:nvSpPr>
          <p:cNvPr id="18" name="文本框 17"/>
          <p:cNvSpPr txBox="1"/>
          <p:nvPr/>
        </p:nvSpPr>
        <p:spPr>
          <a:xfrm>
            <a:off x="463550" y="3128010"/>
            <a:ext cx="11323320" cy="3365500"/>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Objective:</a:t>
            </a:r>
            <a:endParaRPr lang="en-US" altLang="zh-CN" sz="16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285750" lvl="0" indent="-285750" algn="just">
              <a:lnSpc>
                <a:spcPct val="100000"/>
              </a:lnSpc>
              <a:spcBef>
                <a:spcPts val="600"/>
              </a:spcBef>
              <a:spcAft>
                <a:spcPts val="0"/>
              </a:spcAft>
              <a:buClrTx/>
              <a:buSzTx/>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UL WUS in connected mode</a:t>
            </a:r>
            <a:endParaRPr lang="en-US" altLang="zh-CN" sz="1600" dirty="0">
              <a:solidFill>
                <a:srgbClr val="FF0000"/>
              </a:solidFill>
              <a:ea typeface="+mn-lt"/>
              <a:cs typeface="Times New Roman" panose="02020603050405020304" pitchFamily="18" charset="0"/>
              <a:sym typeface="+mn-ea"/>
            </a:endParaRPr>
          </a:p>
          <a:p>
            <a:pPr marL="742950" lvl="2" indent="-285750" algn="just">
              <a:lnSpc>
                <a:spcPts val="1880"/>
              </a:lnSpc>
              <a:spcBef>
                <a:spcPts val="600"/>
              </a:spcBef>
              <a:spcAft>
                <a:spcPts val="0"/>
              </a:spcAft>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UL WUS applying for connected mode to request the network to adapt UE specific signals.</a:t>
            </a:r>
            <a:endParaRPr lang="en-US" altLang="zh-CN" sz="1600" dirty="0">
              <a:ea typeface="+mn-lt"/>
              <a:cs typeface="Times New Roman" panose="02020603050405020304" pitchFamily="18" charset="0"/>
              <a:sym typeface="+mn-ea"/>
            </a:endParaRPr>
          </a:p>
          <a:p>
            <a:pPr marL="285750" lvl="0" indent="-285750" algn="just">
              <a:lnSpc>
                <a:spcPct val="100000"/>
              </a:lnSpc>
              <a:spcBef>
                <a:spcPts val="600"/>
              </a:spcBef>
              <a:spcAft>
                <a:spcPts val="0"/>
              </a:spcAft>
              <a:buClrTx/>
              <a:buSzTx/>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Cell DTX/DRX enhancement</a:t>
            </a:r>
            <a:endParaRPr lang="en-US" altLang="zh-CN" sz="1600" dirty="0">
              <a:solidFill>
                <a:srgbClr val="FF0000"/>
              </a:solidFill>
              <a:ea typeface="+mn-lt"/>
              <a:cs typeface="Times New Roman" panose="02020603050405020304" pitchFamily="18" charset="0"/>
              <a:sym typeface="+mn-ea"/>
            </a:endParaRPr>
          </a:p>
          <a:p>
            <a:pPr marL="742950" lvl="2" indent="-285750" algn="just">
              <a:lnSpc>
                <a:spcPts val="1880"/>
              </a:lnSpc>
              <a:spcBef>
                <a:spcPts val="600"/>
              </a:spcBef>
              <a:spcAft>
                <a:spcPts val="0"/>
              </a:spcAft>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cell DTX/DRX applying for IDLE/Inactive mode and common signals</a:t>
            </a:r>
            <a:endParaRPr lang="en-US" altLang="zh-CN" sz="1600" dirty="0">
              <a:ea typeface="+mn-lt"/>
              <a:cs typeface="Times New Roman" panose="02020603050405020304" pitchFamily="18" charset="0"/>
              <a:sym typeface="+mn-ea"/>
            </a:endParaRPr>
          </a:p>
          <a:p>
            <a:pPr marL="285750" indent="-285750" algn="just">
              <a:spcBef>
                <a:spcPts val="600"/>
              </a:spcBef>
              <a:spcAft>
                <a:spcPts val="0"/>
              </a:spcAft>
              <a:buClrTx/>
              <a:buSzTx/>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On-demand SSB enhancement</a:t>
            </a:r>
            <a:endParaRPr lang="en-US" altLang="zh-CN" sz="1600" dirty="0">
              <a:solidFill>
                <a:srgbClr val="FF0000"/>
              </a:solidFill>
              <a:ea typeface="+mn-lt"/>
              <a:cs typeface="Times New Roman" panose="02020603050405020304" pitchFamily="18" charset="0"/>
              <a:sym typeface="+mn-ea"/>
            </a:endParaRPr>
          </a:p>
          <a:p>
            <a:pPr marL="742950" lvl="2" indent="-285750" algn="just">
              <a:lnSpc>
                <a:spcPts val="1880"/>
              </a:lnSpc>
              <a:spcBef>
                <a:spcPts val="600"/>
              </a:spcBef>
              <a:spcAft>
                <a:spcPts val="0"/>
              </a:spcAft>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Flexibility on-demand SSB pattern design, including PBCH/PSS/SSS</a:t>
            </a:r>
            <a:endParaRPr lang="en-US" altLang="zh-CN" sz="1600" dirty="0">
              <a:ea typeface="+mn-lt"/>
              <a:cs typeface="Times New Roman" panose="02020603050405020304" pitchFamily="18" charset="0"/>
              <a:sym typeface="+mn-ea"/>
            </a:endParaRPr>
          </a:p>
          <a:p>
            <a:pPr marL="742950" lvl="2" indent="-285750" algn="just">
              <a:lnSpc>
                <a:spcPts val="1880"/>
              </a:lnSpc>
              <a:spcBef>
                <a:spcPts val="600"/>
              </a:spcBef>
              <a:spcAft>
                <a:spcPts val="0"/>
              </a:spcAft>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On-demand SSB measurement enhancement based on UE MG reducing</a:t>
            </a:r>
            <a:endParaRPr lang="en-US" altLang="zh-CN" sz="1600" dirty="0">
              <a:ea typeface="+mn-lt"/>
              <a:cs typeface="Times New Roman" panose="02020603050405020304" pitchFamily="18" charset="0"/>
              <a:sym typeface="+mn-ea"/>
            </a:endParaRPr>
          </a:p>
          <a:p>
            <a:pPr marL="285750" lvl="0" indent="-285750" algn="just">
              <a:lnSpc>
                <a:spcPct val="100000"/>
              </a:lnSpc>
              <a:spcBef>
                <a:spcPts val="600"/>
              </a:spcBef>
              <a:spcAft>
                <a:spcPts val="0"/>
              </a:spcAft>
              <a:buClrTx/>
              <a:buSzTx/>
              <a:buFont typeface="Arial" panose="020B0604020202020204" pitchFamily="34" charset="0"/>
              <a:buChar char="•"/>
            </a:pPr>
            <a:r>
              <a:rPr lang="en-US" altLang="zh-CN" sz="1600" dirty="0">
                <a:solidFill>
                  <a:srgbClr val="FF0000"/>
                </a:solidFill>
                <a:ea typeface="+mn-lt"/>
                <a:cs typeface="Times New Roman" panose="02020603050405020304" pitchFamily="18" charset="0"/>
                <a:sym typeface="+mn-ea"/>
              </a:rPr>
              <a:t>Adaptation of multi-TRPs</a:t>
            </a:r>
            <a:endParaRPr lang="en-US" altLang="zh-CN" sz="1600" dirty="0">
              <a:solidFill>
                <a:srgbClr val="FF0000"/>
              </a:solidFill>
              <a:ea typeface="+mn-lt"/>
              <a:cs typeface="Times New Roman" panose="02020603050405020304" pitchFamily="18" charset="0"/>
              <a:sym typeface="+mn-ea"/>
            </a:endParaRPr>
          </a:p>
          <a:p>
            <a:pPr marL="742950" lvl="2" indent="-285750" algn="just">
              <a:lnSpc>
                <a:spcPts val="1880"/>
              </a:lnSpc>
              <a:spcBef>
                <a:spcPts val="600"/>
              </a:spcBef>
              <a:spcAft>
                <a:spcPts val="0"/>
              </a:spcAft>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Current adaptation in spatial domain mainly focus on single TRP, dynamical TRP activation/deactivation can be further enhanced for multiple TRPs.</a:t>
            </a:r>
            <a:endParaRPr lang="en-US" altLang="zh-CN" sz="1600" dirty="0">
              <a:ea typeface="+mn-lt"/>
              <a:cs typeface="Times New Roman" panose="02020603050405020304" pitchFamily="18" charset="0"/>
              <a:sym typeface="+mn-ea"/>
            </a:endParaRPr>
          </a:p>
        </p:txBody>
      </p:sp>
      <p:pic>
        <p:nvPicPr>
          <p:cNvPr id="15" name="图片 14"/>
          <p:cNvPicPr>
            <a:picLocks noChangeAspect="1"/>
          </p:cNvPicPr>
          <p:nvPr/>
        </p:nvPicPr>
        <p:blipFill>
          <a:blip r:embed="rId1"/>
          <a:stretch>
            <a:fillRect/>
          </a:stretch>
        </p:blipFill>
        <p:spPr>
          <a:xfrm>
            <a:off x="7384415" y="4282440"/>
            <a:ext cx="4355465" cy="1475105"/>
          </a:xfrm>
          <a:prstGeom prst="rect">
            <a:avLst/>
          </a:prstGeom>
        </p:spPr>
      </p:pic>
      <p:graphicFrame>
        <p:nvGraphicFramePr>
          <p:cNvPr id="4" name="表格 3"/>
          <p:cNvGraphicFramePr>
            <a:graphicFrameLocks noGrp="1"/>
          </p:cNvGraphicFramePr>
          <p:nvPr/>
        </p:nvGraphicFramePr>
        <p:xfrm>
          <a:off x="554990" y="1510919"/>
          <a:ext cx="10890504" cy="1104900"/>
        </p:xfrm>
        <a:graphic>
          <a:graphicData uri="http://schemas.openxmlformats.org/drawingml/2006/table">
            <a:tbl>
              <a:tblPr>
                <a:tableStyleId>{5DA37D80-6434-44D0-A028-1B22A696006F}</a:tableStyleId>
              </a:tblPr>
              <a:tblGrid>
                <a:gridCol w="4930527"/>
                <a:gridCol w="5959977"/>
              </a:tblGrid>
              <a:tr h="175260">
                <a:tc>
                  <a:txBody>
                    <a:bodyPr/>
                    <a:lstStyle/>
                    <a:p>
                      <a:pPr algn="ctr" fontAlgn="b"/>
                      <a:r>
                        <a:rPr lang="en-US" sz="1400" b="1" u="none" strike="noStrike" baseline="0" dirty="0">
                          <a:effectLst/>
                          <a:latin typeface="Times New Roman" panose="02020603050405020304" pitchFamily="18" charset="0"/>
                        </a:rPr>
                        <a:t>Rel-18</a:t>
                      </a:r>
                      <a:endParaRPr lang="en-US" sz="1400" b="1" i="0" u="none" strike="noStrike" baseline="0" dirty="0">
                        <a:solidFill>
                          <a:srgbClr val="000000"/>
                        </a:solidFill>
                        <a:effectLst/>
                        <a:latin typeface="Times New Roman" panose="02020603050405020304" pitchFamily="18" charset="0"/>
                        <a:ea typeface="等线" panose="02010600030101010101" charset="-122"/>
                      </a:endParaRPr>
                    </a:p>
                  </a:txBody>
                  <a:tcPr marL="7620" marR="7620" marT="7620" marB="0" anchor="b"/>
                </a:tc>
                <a:tc>
                  <a:txBody>
                    <a:bodyPr/>
                    <a:lstStyle/>
                    <a:p>
                      <a:pPr algn="ctr" fontAlgn="b"/>
                      <a:r>
                        <a:rPr lang="en-US" sz="1400" b="1" u="none" strike="noStrike" baseline="0">
                          <a:effectLst/>
                          <a:latin typeface="Times New Roman" panose="02020603050405020304" pitchFamily="18" charset="0"/>
                        </a:rPr>
                        <a:t>Rel-19</a:t>
                      </a:r>
                      <a:endParaRPr lang="en-US" sz="1400" b="1" i="0" u="none" strike="noStrike" baseline="0">
                        <a:solidFill>
                          <a:srgbClr val="000000"/>
                        </a:solidFill>
                        <a:effectLst/>
                        <a:latin typeface="Times New Roman" panose="02020603050405020304" pitchFamily="18" charset="0"/>
                        <a:ea typeface="等线" panose="02010600030101010101" charset="-122"/>
                      </a:endParaRPr>
                    </a:p>
                  </a:txBody>
                  <a:tcPr marL="7620" marR="7620" marT="7620" marB="0" anchor="b"/>
                </a:tc>
              </a:tr>
              <a:tr h="175260">
                <a:tc>
                  <a:txBody>
                    <a:bodyPr/>
                    <a:lstStyle/>
                    <a:p>
                      <a:pPr algn="l" fontAlgn="b"/>
                      <a:r>
                        <a:rPr lang="en-US" sz="1400" b="0" u="none" strike="noStrike" baseline="0" dirty="0">
                          <a:effectLst/>
                          <a:ea typeface="+mn-lt"/>
                        </a:rPr>
                        <a:t>cell DTX/DRX mechanism in connected mode</a:t>
                      </a:r>
                      <a:endParaRPr lang="en-US" sz="1400" b="0" i="0" u="none" strike="noStrike" baseline="0" dirty="0">
                        <a:solidFill>
                          <a:srgbClr val="000000"/>
                        </a:solidFill>
                        <a:effectLst/>
                        <a:ea typeface="+mn-lt"/>
                      </a:endParaRPr>
                    </a:p>
                  </a:txBody>
                  <a:tcPr marL="7620" marR="7620" marT="7620" marB="0" anchor="b"/>
                </a:tc>
                <a:tc>
                  <a:txBody>
                    <a:bodyPr/>
                    <a:lstStyle/>
                    <a:p>
                      <a:pPr algn="l" fontAlgn="b"/>
                      <a:r>
                        <a:rPr lang="en-US" sz="1400" b="0" u="none" strike="noStrike" baseline="0" dirty="0">
                          <a:effectLst/>
                          <a:ea typeface="+mn-lt"/>
                        </a:rPr>
                        <a:t>on-demand SSB </a:t>
                      </a:r>
                      <a:r>
                        <a:rPr lang="en-US" sz="1400" b="0" u="none" strike="noStrike" baseline="0" dirty="0" err="1">
                          <a:effectLst/>
                          <a:ea typeface="+mn-lt"/>
                        </a:rPr>
                        <a:t>Scell</a:t>
                      </a:r>
                      <a:r>
                        <a:rPr lang="en-US" sz="1400" b="0" u="none" strike="noStrike" baseline="0" dirty="0">
                          <a:effectLst/>
                          <a:ea typeface="+mn-lt"/>
                        </a:rPr>
                        <a:t> in connected mode configured with CA</a:t>
                      </a:r>
                      <a:endParaRPr lang="en-US" sz="1400" b="0" i="0" u="none" strike="noStrike" baseline="0" dirty="0">
                        <a:solidFill>
                          <a:srgbClr val="000000"/>
                        </a:solidFill>
                        <a:effectLst/>
                        <a:ea typeface="+mn-lt"/>
                      </a:endParaRPr>
                    </a:p>
                  </a:txBody>
                  <a:tcPr marL="7620" marR="7620" marT="7620" marB="0" anchor="b"/>
                </a:tc>
              </a:tr>
              <a:tr h="175260">
                <a:tc>
                  <a:txBody>
                    <a:bodyPr/>
                    <a:lstStyle/>
                    <a:p>
                      <a:pPr algn="l" fontAlgn="b"/>
                      <a:r>
                        <a:rPr lang="en-US" sz="1400" b="0" u="none" strike="noStrike" baseline="0" dirty="0">
                          <a:effectLst/>
                          <a:ea typeface="+mn-lt"/>
                        </a:rPr>
                        <a:t>CSI enhancements for spatial adaptation and power adaptation</a:t>
                      </a:r>
                      <a:endParaRPr lang="en-US" sz="1400" b="0" i="0" u="none" strike="noStrike" baseline="0" dirty="0">
                        <a:solidFill>
                          <a:srgbClr val="000000"/>
                        </a:solidFill>
                        <a:effectLst/>
                        <a:ea typeface="+mn-lt"/>
                      </a:endParaRPr>
                    </a:p>
                  </a:txBody>
                  <a:tcPr marL="7620" marR="7620" marT="7620" marB="0" anchor="b"/>
                </a:tc>
                <a:tc>
                  <a:txBody>
                    <a:bodyPr/>
                    <a:lstStyle/>
                    <a:p>
                      <a:pPr algn="l" fontAlgn="b"/>
                      <a:r>
                        <a:rPr lang="en-US" sz="1400" b="0" u="none" strike="noStrike" baseline="0" dirty="0">
                          <a:effectLst/>
                          <a:ea typeface="+mn-lt"/>
                        </a:rPr>
                        <a:t>on-demand SIB1 for UEs in idle/inactive mode</a:t>
                      </a:r>
                      <a:endParaRPr lang="en-US" sz="1400" b="0" i="0" u="none" strike="noStrike" baseline="0" dirty="0">
                        <a:solidFill>
                          <a:srgbClr val="000000"/>
                        </a:solidFill>
                        <a:effectLst/>
                        <a:ea typeface="+mn-lt"/>
                      </a:endParaRPr>
                    </a:p>
                  </a:txBody>
                  <a:tcPr marL="7620" marR="7620" marT="7620" marB="0" anchor="b"/>
                </a:tc>
              </a:tr>
              <a:tr h="175260">
                <a:tc>
                  <a:txBody>
                    <a:bodyPr/>
                    <a:lstStyle/>
                    <a:p>
                      <a:pPr algn="l" fontAlgn="b"/>
                      <a:r>
                        <a:rPr lang="en-US" sz="1400" b="0" u="none" strike="noStrike" baseline="0" dirty="0">
                          <a:effectLst/>
                          <a:ea typeface="+mn-lt"/>
                        </a:rPr>
                        <a:t>SSB-less </a:t>
                      </a:r>
                      <a:r>
                        <a:rPr lang="en-US" sz="1400" b="0" u="none" strike="noStrike" baseline="0" dirty="0" err="1">
                          <a:effectLst/>
                          <a:ea typeface="+mn-lt"/>
                        </a:rPr>
                        <a:t>SCell</a:t>
                      </a:r>
                      <a:r>
                        <a:rPr lang="en-US" sz="1400" b="0" u="none" strike="noStrike" baseline="0" dirty="0">
                          <a:effectLst/>
                          <a:ea typeface="+mn-lt"/>
                        </a:rPr>
                        <a:t> for inter-band CA for FR1 and co-located cells</a:t>
                      </a:r>
                      <a:endParaRPr lang="en-US" sz="1400" b="0" i="0" u="none" strike="noStrike" baseline="0" dirty="0">
                        <a:solidFill>
                          <a:srgbClr val="000000"/>
                        </a:solidFill>
                        <a:effectLst/>
                        <a:ea typeface="+mn-lt"/>
                      </a:endParaRPr>
                    </a:p>
                  </a:txBody>
                  <a:tcPr marL="7620" marR="7620" marT="7620" marB="0" anchor="b"/>
                </a:tc>
                <a:tc rowSpan="2">
                  <a:txBody>
                    <a:bodyPr/>
                    <a:lstStyle/>
                    <a:p>
                      <a:pPr algn="l" fontAlgn="b"/>
                      <a:r>
                        <a:rPr lang="en-US" sz="1400" b="0" u="none" strike="noStrike" baseline="0" dirty="0">
                          <a:effectLst/>
                          <a:ea typeface="+mn-lt"/>
                        </a:rPr>
                        <a:t>adaptation of common signal/channel transmissions including SSB, Paging, PRACH</a:t>
                      </a:r>
                      <a:endParaRPr lang="en-US" sz="1400" b="0" i="0" u="none" strike="noStrike" baseline="0" dirty="0">
                        <a:solidFill>
                          <a:srgbClr val="000000"/>
                        </a:solidFill>
                        <a:effectLst/>
                        <a:ea typeface="+mn-lt"/>
                      </a:endParaRPr>
                    </a:p>
                  </a:txBody>
                  <a:tcPr marL="7620" marR="7620" marT="7620" marB="0" anchor="b"/>
                </a:tc>
              </a:tr>
              <a:tr h="175260">
                <a:tc>
                  <a:txBody>
                    <a:bodyPr/>
                    <a:lstStyle/>
                    <a:p>
                      <a:pPr algn="l" fontAlgn="b"/>
                      <a:r>
                        <a:rPr lang="en-US" sz="1400" b="0" u="none" strike="noStrike" baseline="0" dirty="0">
                          <a:effectLst/>
                          <a:ea typeface="+mn-lt"/>
                        </a:rPr>
                        <a:t>CHO procedure enhancement</a:t>
                      </a:r>
                      <a:endParaRPr lang="en-US" sz="1400" b="0" i="0" u="none" strike="noStrike" baseline="0" dirty="0">
                        <a:solidFill>
                          <a:srgbClr val="000000"/>
                        </a:solidFill>
                        <a:effectLst/>
                        <a:ea typeface="+mn-lt"/>
                      </a:endParaRPr>
                    </a:p>
                  </a:txBody>
                  <a:tcPr marL="7620" marR="7620" marT="7620" marB="0" anchor="b"/>
                </a:tc>
                <a:tc vMerge="1">
                  <a:tcPr marL="7620" marR="7620" marT="7620" marB="0" anchor="b"/>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550" y="2745740"/>
            <a:ext cx="11320780" cy="3738245"/>
          </a:xfrm>
          <a:prstGeom prst="rect">
            <a:avLst/>
          </a:prstGeom>
          <a:solidFill>
            <a:schemeClr val="bg1">
              <a:lumMod val="95000"/>
            </a:schemeClr>
          </a:solidFill>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p:txBody>
      </p:sp>
      <p:sp>
        <p:nvSpPr>
          <p:cNvPr id="3" name="标题 2"/>
          <p:cNvSpPr>
            <a:spLocks noGrp="1"/>
          </p:cNvSpPr>
          <p:nvPr>
            <p:ph type="title"/>
          </p:nvPr>
        </p:nvSpPr>
        <p:spPr/>
        <p:txBody>
          <a:bodyPr/>
          <a:lstStyle/>
          <a:p>
            <a:r>
              <a:rPr lang="en-US" altLang="zh-CN" dirty="0">
                <a:solidFill>
                  <a:srgbClr val="FF0000"/>
                </a:solidFill>
                <a:cs typeface="Times New Roman" panose="02020603050405020304" pitchFamily="18" charset="0"/>
                <a:sym typeface="+mn-ea"/>
              </a:rPr>
              <a:t>Further coverage enhancements</a:t>
            </a:r>
            <a:endParaRPr lang="zh-CN" altLang="en-US"/>
          </a:p>
        </p:txBody>
      </p:sp>
      <p:sp>
        <p:nvSpPr>
          <p:cNvPr id="2" name="灯片编号占位符 1"/>
          <p:cNvSpPr>
            <a:spLocks noGrp="1"/>
          </p:cNvSpPr>
          <p:nvPr>
            <p:ph type="sldNum" sz="quarter" idx="12"/>
          </p:nvPr>
        </p:nvSpPr>
        <p:spPr/>
        <p:txBody>
          <a:bodyPr/>
          <a:lstStyle/>
          <a:p>
            <a:fld id="{2BFE292F-1EBE-6D4A-B339-A324D614A372}" type="slidenum">
              <a:rPr kumimoji="1" lang="zh-CN" altLang="en-US" smtClean="0"/>
            </a:fld>
            <a:endParaRPr kumimoji="1" lang="zh-CN" altLang="en-US"/>
          </a:p>
        </p:txBody>
      </p:sp>
      <p:sp>
        <p:nvSpPr>
          <p:cNvPr id="5" name="文本框 4"/>
          <p:cNvSpPr txBox="1"/>
          <p:nvPr/>
        </p:nvSpPr>
        <p:spPr>
          <a:xfrm>
            <a:off x="453390" y="929005"/>
            <a:ext cx="11330940" cy="1541780"/>
          </a:xfrm>
          <a:prstGeom prst="rect">
            <a:avLst/>
          </a:prstGeom>
          <a:noFill/>
          <a:ln w="28575" cap="flat" cmpd="sng">
            <a:noFill/>
            <a:prstDash val="solid"/>
          </a:ln>
        </p:spPr>
        <p:txBody>
          <a:bodyPr wrap="square" rtlCol="0" anchor="t">
            <a:noAutofit/>
          </a:bodyPr>
          <a:lstStyle/>
          <a:p>
            <a:pPr lvl="0" indent="0" algn="just" fontAlgn="auto">
              <a:lnSpc>
                <a:spcPts val="1880"/>
              </a:lnSpc>
              <a:buClr>
                <a:srgbClr val="FF0000"/>
              </a:buClr>
              <a:buFont typeface="+mj-ea"/>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Motivation:</a:t>
            </a:r>
            <a:endPar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endParaRPr>
          </a:p>
          <a:p>
            <a:pPr lvl="0" indent="0" algn="just" fontAlgn="auto">
              <a:lnSpc>
                <a:spcPts val="1880"/>
              </a:lnSpc>
              <a:buClr>
                <a:srgbClr val="FF0000"/>
              </a:buClr>
              <a:buFont typeface="+mj-ea"/>
              <a:buNone/>
            </a:pP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a:p>
            <a:pPr indent="0" algn="just">
              <a:spcBef>
                <a:spcPts val="300"/>
              </a:spcBef>
              <a:spcAft>
                <a:spcPts val="300"/>
              </a:spcAft>
              <a:buFont typeface="Arial" panose="020B0604020202020204" pitchFamily="34" charset="0"/>
              <a:buNone/>
            </a:pPr>
            <a:r>
              <a:rPr lang="en-GB" altLang="zh-CN" sz="1600" dirty="0">
                <a:latin typeface="+mn-ea"/>
                <a:sym typeface="+mn-ea"/>
              </a:rPr>
              <a:t>Multiple PRACH transmissions with different Tx beams can enhance the coverage in some cases, additional 1~3dB</a:t>
            </a:r>
            <a:r>
              <a:rPr lang="en-GB" altLang="zh-CN" sz="1600" dirty="0">
                <a:solidFill>
                  <a:srgbClr val="C00000"/>
                </a:solidFill>
                <a:latin typeface="+mn-ea"/>
                <a:sym typeface="+mn-ea"/>
              </a:rPr>
              <a:t> </a:t>
            </a:r>
            <a:r>
              <a:rPr lang="en-GB" altLang="zh-CN" sz="1600" dirty="0">
                <a:latin typeface="+mn-ea"/>
                <a:sym typeface="+mn-ea"/>
              </a:rPr>
              <a:t>gain can be achieved compared to multiple PRACH transmissions with the same beam. Additionally, indicating a Tx beam can be beneficial for subsequent uplink transmissions. </a:t>
            </a:r>
            <a:endParaRPr lang="en-US" altLang="zh-CN" sz="1600" dirty="0">
              <a:latin typeface="+mn-ea"/>
            </a:endParaRPr>
          </a:p>
          <a:p>
            <a:pPr indent="0" algn="just">
              <a:spcBef>
                <a:spcPts val="300"/>
              </a:spcBef>
              <a:spcAft>
                <a:spcPts val="300"/>
              </a:spcAft>
              <a:buFont typeface="Arial" panose="020B0604020202020204" pitchFamily="34" charset="0"/>
              <a:buNone/>
            </a:pPr>
            <a:r>
              <a:rPr lang="en-US" altLang="zh-CN" sz="1600" dirty="0">
                <a:latin typeface="+mn-ea"/>
                <a:sym typeface="+mn-ea"/>
              </a:rPr>
              <a:t>Msg5 PUSCH is the coverage bottleneck during the initial access, but it </a:t>
            </a:r>
            <a:r>
              <a:rPr lang="en-US" altLang="zh-CN" sz="1600" dirty="0">
                <a:effectLst/>
                <a:latin typeface="+mn-ea"/>
                <a:sym typeface="+mn-ea"/>
              </a:rPr>
              <a:t>does not support repetition transmission yet.</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p:txBody>
      </p:sp>
      <p:sp>
        <p:nvSpPr>
          <p:cNvPr id="18" name="文本框 17"/>
          <p:cNvSpPr txBox="1"/>
          <p:nvPr/>
        </p:nvSpPr>
        <p:spPr>
          <a:xfrm>
            <a:off x="463550" y="2745740"/>
            <a:ext cx="7362190" cy="3738245"/>
          </a:xfrm>
          <a:prstGeom prst="rect">
            <a:avLst/>
          </a:prstGeom>
          <a:noFill/>
          <a:extLst>
            <a:ext uri="{909E8E84-426E-40DD-AFC4-6F175D3DCCD1}">
              <a14:hiddenFill xmlns:a14="http://schemas.microsoft.com/office/drawing/2010/main">
                <a:solidFill>
                  <a:schemeClr val="bg1">
                    <a:lumMod val="95000"/>
                  </a:schemeClr>
                </a:solidFill>
              </a14:hiddenFill>
            </a:ext>
          </a:extLst>
        </p:spPr>
        <p:txBody>
          <a:bodyPr wrap="square" rtlCol="0" anchor="t">
            <a:noAutofit/>
          </a:bodyPr>
          <a:lstStyle/>
          <a:p>
            <a:pPr marL="0" lvl="1" indent="0" algn="just" fontAlgn="auto">
              <a:lnSpc>
                <a:spcPts val="1880"/>
              </a:lnSpc>
              <a:buClr>
                <a:srgbClr val="FF0000"/>
              </a:buClr>
              <a:buSzTx/>
              <a:buFont typeface="Arial" panose="020B0604020202020204" pitchFamily="34" charset="0"/>
              <a:buNone/>
            </a:pPr>
            <a:r>
              <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rPr>
              <a:t>Objective:</a:t>
            </a:r>
            <a:endParaRPr lang="en-US" sz="1800" b="1" dirty="0">
              <a:solidFill>
                <a:srgbClr val="FF0000"/>
              </a:solidFill>
              <a:latin typeface="微软雅黑" panose="020B0503020204020204" charset="-122"/>
              <a:ea typeface="微软雅黑" panose="020B0503020204020204" charset="-122"/>
              <a:cs typeface="FZLanTingHei-M-GBK" panose="02000000000000000000" pitchFamily="2" charset="-122"/>
              <a:sym typeface="+mn-ea"/>
            </a:endParaRPr>
          </a:p>
          <a:p>
            <a:pPr marL="0" lvl="1" indent="0" algn="just" fontAlgn="auto">
              <a:lnSpc>
                <a:spcPts val="1880"/>
              </a:lnSpc>
              <a:buClr>
                <a:srgbClr val="FF0000"/>
              </a:buClr>
              <a:buSzTx/>
              <a:buFont typeface="Arial" panose="020B0604020202020204" pitchFamily="34" charset="0"/>
              <a:buNone/>
            </a:pPr>
            <a:endParaRPr lang="en-US" altLang="zh-CN" sz="16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a:p>
            <a:pPr marL="285750" indent="-285750" algn="just">
              <a:spcBef>
                <a:spcPts val="300"/>
              </a:spcBef>
              <a:buClrTx/>
              <a:buSzTx/>
              <a:buFont typeface="Arial" panose="020B0604020202020204" pitchFamily="34" charset="0"/>
              <a:buChar char="•"/>
            </a:pPr>
            <a:r>
              <a:rPr lang="en-US" altLang="zh-CN" sz="1600" dirty="0">
                <a:solidFill>
                  <a:srgbClr val="FF0000"/>
                </a:solidFill>
                <a:latin typeface="+mn-ea"/>
                <a:cs typeface="Times New Roman" panose="02020603050405020304" pitchFamily="18" charset="0"/>
                <a:sym typeface="+mn-ea"/>
              </a:rPr>
              <a:t>Specify following PRACH coverage enhancements (RAN1, RAN2)</a:t>
            </a:r>
            <a:endParaRPr lang="en-US" altLang="zh-CN" sz="1600" dirty="0">
              <a:solidFill>
                <a:srgbClr val="FF0000"/>
              </a:solidFill>
              <a:latin typeface="+mn-ea"/>
              <a:cs typeface="Times New Roman" panose="02020603050405020304" pitchFamily="18" charset="0"/>
            </a:endParaRPr>
          </a:p>
          <a:p>
            <a:pPr marL="742950" lvl="2" indent="-285750" algn="l">
              <a:lnSpc>
                <a:spcPts val="1880"/>
              </a:lnSpc>
              <a:spcBef>
                <a:spcPts val="600"/>
              </a:spcBef>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Multiple PRACH transmissions with different Tx beams for 4-step RACH procedure.</a:t>
            </a:r>
            <a:endParaRPr lang="en-US" altLang="zh-CN" sz="1600" kern="1200" dirty="0">
              <a:ea typeface="+mn-lt"/>
              <a:cs typeface="Times New Roman" panose="02020603050405020304" pitchFamily="18" charset="0"/>
            </a:endParaRPr>
          </a:p>
          <a:p>
            <a:pPr marL="742950" lvl="2" indent="-285750" algn="l">
              <a:lnSpc>
                <a:spcPts val="1880"/>
              </a:lnSpc>
              <a:spcBef>
                <a:spcPts val="600"/>
              </a:spcBef>
              <a:buClr>
                <a:srgbClr val="FF0000"/>
              </a:buClr>
              <a:buSzTx/>
              <a:buFont typeface="Arial" panose="020B0604020202020204" pitchFamily="34" charset="0"/>
              <a:buChar char="˗"/>
            </a:pPr>
            <a:r>
              <a:rPr lang="en-US" altLang="zh-CN" sz="1600" dirty="0">
                <a:ea typeface="+mn-lt"/>
                <a:cs typeface="Times New Roman" panose="02020603050405020304" pitchFamily="18" charset="0"/>
                <a:sym typeface="+mn-ea"/>
              </a:rPr>
              <a:t>UL beam indication based on multiple PRACH transmissions with different Tx beam for Msg3. </a:t>
            </a:r>
            <a:endParaRPr lang="en-US" altLang="zh-CN" sz="1600" kern="1200" dirty="0">
              <a:ea typeface="+mn-lt"/>
              <a:cs typeface="Times New Roman" panose="02020603050405020304" pitchFamily="18" charset="0"/>
            </a:endParaRPr>
          </a:p>
          <a:p>
            <a:pPr lvl="1" algn="just">
              <a:spcBef>
                <a:spcPts val="300"/>
              </a:spcBef>
              <a:spcAft>
                <a:spcPts val="300"/>
              </a:spcAft>
            </a:pPr>
            <a:r>
              <a:rPr lang="en-US" altLang="zh-CN" sz="1400" dirty="0">
                <a:solidFill>
                  <a:schemeClr val="bg1">
                    <a:lumMod val="65000"/>
                  </a:schemeClr>
                </a:solidFill>
                <a:latin typeface="+mn-ea"/>
                <a:sym typeface="+mn-ea"/>
              </a:rPr>
              <a:t>Note 1: The enhancements of PRACH are targeting for FR2, and can also apply to FR1 when applicable.</a:t>
            </a:r>
            <a:endParaRPr lang="en-US" altLang="zh-CN" sz="1400" kern="1200" dirty="0">
              <a:solidFill>
                <a:schemeClr val="bg1">
                  <a:lumMod val="65000"/>
                </a:schemeClr>
              </a:solidFill>
              <a:latin typeface="+mn-ea"/>
              <a:cs typeface="+mn-cs"/>
            </a:endParaRPr>
          </a:p>
          <a:p>
            <a:pPr lvl="1" algn="just">
              <a:spcBef>
                <a:spcPts val="300"/>
              </a:spcBef>
              <a:spcAft>
                <a:spcPts val="300"/>
              </a:spcAft>
            </a:pPr>
            <a:r>
              <a:rPr lang="en-US" altLang="zh-CN" sz="1400" dirty="0">
                <a:solidFill>
                  <a:schemeClr val="bg1">
                    <a:lumMod val="65000"/>
                  </a:schemeClr>
                </a:solidFill>
                <a:latin typeface="+mn-ea"/>
                <a:sym typeface="+mn-ea"/>
              </a:rPr>
              <a:t>Note 2: The enhancements of PRACH are targeting short PRACH formats, and can also apply to other formats when applicable.</a:t>
            </a:r>
            <a:endParaRPr lang="en-GB" altLang="zh-CN" sz="1400" kern="1200" dirty="0">
              <a:solidFill>
                <a:schemeClr val="bg1">
                  <a:lumMod val="65000"/>
                </a:schemeClr>
              </a:solidFill>
              <a:latin typeface="+mn-ea"/>
              <a:cs typeface="+mn-cs"/>
            </a:endParaRPr>
          </a:p>
          <a:p>
            <a:pPr lvl="1" algn="just">
              <a:spcBef>
                <a:spcPts val="300"/>
              </a:spcBef>
              <a:spcAft>
                <a:spcPts val="300"/>
              </a:spcAft>
            </a:pPr>
            <a:r>
              <a:rPr lang="en-US" altLang="zh-CN" sz="1400" dirty="0">
                <a:solidFill>
                  <a:schemeClr val="bg1">
                    <a:lumMod val="65000"/>
                  </a:schemeClr>
                </a:solidFill>
                <a:latin typeface="+mn-ea"/>
                <a:sym typeface="+mn-ea"/>
              </a:rPr>
              <a:t>Note 3:</a:t>
            </a:r>
            <a:r>
              <a:rPr lang="zh-CN" altLang="en-US" sz="1400" dirty="0">
                <a:solidFill>
                  <a:schemeClr val="bg1">
                    <a:lumMod val="65000"/>
                  </a:schemeClr>
                </a:solidFill>
                <a:latin typeface="+mn-ea"/>
                <a:sym typeface="+mn-ea"/>
              </a:rPr>
              <a:t> </a:t>
            </a:r>
            <a:r>
              <a:rPr lang="en-US" altLang="zh-CN" sz="1400" dirty="0">
                <a:solidFill>
                  <a:schemeClr val="bg1">
                    <a:lumMod val="65000"/>
                  </a:schemeClr>
                </a:solidFill>
                <a:latin typeface="+mn-ea"/>
                <a:sym typeface="+mn-ea"/>
              </a:rPr>
              <a:t>The multiple PRACH are transmitted over ROs associated with the same SSB.</a:t>
            </a:r>
            <a:endParaRPr lang="en-GB" altLang="zh-CN" sz="1400" dirty="0">
              <a:solidFill>
                <a:schemeClr val="bg1">
                  <a:lumMod val="65000"/>
                </a:schemeClr>
              </a:solidFill>
              <a:latin typeface="+mn-ea"/>
            </a:endParaRPr>
          </a:p>
          <a:p>
            <a:pPr marL="285750" indent="-285750" algn="just">
              <a:spcBef>
                <a:spcPts val="300"/>
              </a:spcBef>
              <a:buClrTx/>
              <a:buSzTx/>
              <a:buFont typeface="Arial" panose="020B0604020202020204" pitchFamily="34" charset="0"/>
              <a:buChar char="•"/>
            </a:pPr>
            <a:r>
              <a:rPr lang="en-US" altLang="zh-CN" sz="1600" dirty="0">
                <a:solidFill>
                  <a:srgbClr val="FF0000"/>
                </a:solidFill>
                <a:latin typeface="+mn-ea"/>
                <a:cs typeface="Times New Roman" panose="02020603050405020304" pitchFamily="18" charset="0"/>
                <a:sym typeface="+mn-ea"/>
              </a:rPr>
              <a:t>Specify enhancements to support PUSCH repetition scheduled by DCI 0_0 with C-RNTI (RAN1, RAN2)</a:t>
            </a:r>
            <a:endParaRPr lang="en-US" altLang="zh-CN" sz="1600" dirty="0">
              <a:latin typeface="Times New Roman Regular" panose="02020503050405090304" charset="0"/>
              <a:ea typeface="等线" panose="02010600030101010101" charset="-122"/>
              <a:cs typeface="Times New Roman Regular" panose="02020503050405090304" charset="0"/>
              <a:sym typeface="+mn-ea"/>
            </a:endParaRPr>
          </a:p>
        </p:txBody>
      </p:sp>
      <p:pic>
        <p:nvPicPr>
          <p:cNvPr id="11" name="图片 10"/>
          <p:cNvPicPr>
            <a:picLocks noChangeAspect="1"/>
          </p:cNvPicPr>
          <p:nvPr/>
        </p:nvPicPr>
        <p:blipFill>
          <a:blip r:embed="rId1"/>
          <a:stretch>
            <a:fillRect/>
          </a:stretch>
        </p:blipFill>
        <p:spPr>
          <a:xfrm>
            <a:off x="7931126" y="3425044"/>
            <a:ext cx="3779862" cy="2626803"/>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DIAGRAM_VIRTUALLY_FRAME" val="{&quot;height&quot;:169.9000281970125,&quot;left&quot;:84.5,&quot;top&quot;:344.8500000000001,&quot;width&quot;:398.3}"/>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 name="KSO_WM_DIAGRAM_VIRTUALLY_FRAME" val="{&quot;height&quot;:169.9000281970125,&quot;left&quot;:84.5,&quot;top&quot;:344.8500000000001,&quot;width&quot;:398.3}"/>
</p:tagLst>
</file>

<file path=ppt/tags/tag27.xml><?xml version="1.0" encoding="utf-8"?>
<p:tagLst xmlns:p="http://schemas.openxmlformats.org/presentationml/2006/main">
  <p:tag name="KSO_WM_BEAUTIFY_FLAG" val=""/>
  <p:tag name="KSO_WM_DIAGRAM_VIRTUALLY_FRAME" val="{&quot;height&quot;:169.9000281970125,&quot;left&quot;:84.5,&quot;top&quot;:344.8500000000001,&quot;width&quot;:398.3}"/>
</p:tagLst>
</file>

<file path=ppt/tags/tag28.xml><?xml version="1.0" encoding="utf-8"?>
<p:tagLst xmlns:p="http://schemas.openxmlformats.org/presentationml/2006/main">
  <p:tag name="KSO_WM_BEAUTIFY_FLAG" val=""/>
  <p:tag name="KSO_WM_DIAGRAM_VIRTUALLY_FRAME" val="{&quot;height&quot;:169.9000281970125,&quot;left&quot;:84.5,&quot;top&quot;:344.8500000000001,&quot;width&quot;:398.3}"/>
</p:tagLst>
</file>

<file path=ppt/tags/tag29.xml><?xml version="1.0" encoding="utf-8"?>
<p:tagLst xmlns:p="http://schemas.openxmlformats.org/presentationml/2006/main">
  <p:tag name="KSO_WM_BEAUTIFY_FLAG" val=""/>
  <p:tag name="KSO_WM_DIAGRAM_VIRTUALLY_FRAME" val="{&quot;height&quot;:169.9000281970125,&quot;left&quot;:84.5,&quot;top&quot;:344.8500000000001,&quot;width&quot;:398.3}"/>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 name="KSO_WM_DIAGRAM_VIRTUALLY_FRAME" val="{&quot;height&quot;:169.9000281970125,&quot;left&quot;:84.5,&quot;top&quot;:344.8500000000001,&quot;width&quot;:398.3}"/>
</p:tagLst>
</file>

<file path=ppt/tags/tag31.xml><?xml version="1.0" encoding="utf-8"?>
<p:tagLst xmlns:p="http://schemas.openxmlformats.org/presentationml/2006/main">
  <p:tag name="KSO_WM_BEAUTIFY_FLAG" val=""/>
  <p:tag name="KSO_WM_DIAGRAM_VIRTUALLY_FRAME" val="{&quot;height&quot;:169.9000281970125,&quot;left&quot;:84.5,&quot;top&quot;:344.8500000000001,&quot;width&quot;:398.3}"/>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DIAGRAM_VIRTUALLY_FRAME" val="{&quot;height&quot;:169.9000281970125,&quot;left&quot;:84.5,&quot;top&quot;:344.8500000000001,&quot;width&quot;:398.3}"/>
</p:tagLst>
</file>

<file path=ppt/tags/tag34.xml><?xml version="1.0" encoding="utf-8"?>
<p:tagLst xmlns:p="http://schemas.openxmlformats.org/presentationml/2006/main">
  <p:tag name="KSO_WM_DIAGRAM_VIRTUALLY_FRAME" val="{&quot;height&quot;:169.9000281970125,&quot;left&quot;:84.5,&quot;top&quot;:344.8500000000001,&quot;width&quot;:398.3}"/>
</p:tagLst>
</file>

<file path=ppt/tags/tag35.xml><?xml version="1.0" encoding="utf-8"?>
<p:tagLst xmlns:p="http://schemas.openxmlformats.org/presentationml/2006/main">
  <p:tag name="COMMONDATA" val="eyJoZGlkIjoiYTZkZWNlYTA0MDg2ZTc3NmRlNDJmOGU5YjFkMTIzYmYifQ=="/>
  <p:tag name="RESOURCE_RECORD_KEY" val="{&quot;10&quot;:[21558674,21557426],&quot;13&quot;:[4364974],&quot;70&quot;:[3322543,3314338,3330155,3321834]}"/>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12269</Words>
  <Application>WPS 演示</Application>
  <PresentationFormat>Widescreen</PresentationFormat>
  <Paragraphs>341</Paragraphs>
  <Slides>15</Slides>
  <Notes>0</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2</vt:i4>
      </vt:variant>
      <vt:variant>
        <vt:lpstr>幻灯片标题</vt:lpstr>
      </vt:variant>
      <vt:variant>
        <vt:i4>15</vt:i4>
      </vt:variant>
    </vt:vector>
  </HeadingPairs>
  <TitlesOfParts>
    <vt:vector size="36" baseType="lpstr">
      <vt:lpstr>Arial</vt:lpstr>
      <vt:lpstr>宋体</vt:lpstr>
      <vt:lpstr>Wingdings</vt:lpstr>
      <vt:lpstr>FZLanTingHei-M-GBK</vt:lpstr>
      <vt:lpstr>微软雅黑</vt:lpstr>
      <vt:lpstr>Helvetica</vt:lpstr>
      <vt:lpstr>Times New Roman</vt:lpstr>
      <vt:lpstr>MS Mincho</vt:lpstr>
      <vt:lpstr>Times New Roman Regular</vt:lpstr>
      <vt:lpstr>等线</vt:lpstr>
      <vt:lpstr>Wingdings</vt:lpstr>
      <vt:lpstr>Times New Roman Bold</vt:lpstr>
      <vt:lpstr>Arial Unicode MS</vt:lpstr>
      <vt:lpstr>Times New Roman</vt:lpstr>
      <vt:lpstr>Segoe Print</vt:lpstr>
      <vt:lpstr>Arial Unicode MS</vt:lpstr>
      <vt:lpstr>等线 Light</vt:lpstr>
      <vt:lpstr>Calibri</vt:lpstr>
      <vt:lpstr>Office 主题​​</vt:lpstr>
      <vt:lpstr>Visio.Drawing.15</vt:lpstr>
      <vt:lpstr>Visio.Drawing.15</vt:lpstr>
      <vt:lpstr>PowerPoint 演示文稿</vt:lpstr>
      <vt:lpstr> General consideration on Rel-20 </vt:lpstr>
      <vt:lpstr>AI/ML for Air</vt:lpstr>
      <vt:lpstr>AI/ML for Mobility </vt:lpstr>
      <vt:lpstr>AIoT enhancement</vt:lpstr>
      <vt:lpstr>MIMO phase 6</vt:lpstr>
      <vt:lpstr>NTN &amp; IoT NTN enhancement</vt:lpstr>
      <vt:lpstr>NES enhancement</vt:lpstr>
      <vt:lpstr>Further coverage enhancements</vt:lpstr>
      <vt:lpstr>ISAC</vt:lpstr>
      <vt:lpstr>XR phase 4</vt:lpstr>
      <vt:lpstr>Further evaluation of SBFD</vt:lpstr>
      <vt:lpstr>Further enhancements of MC</vt:lpstr>
      <vt:lpstr> Conclusion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w1683</dc:creator>
  <cp:lastModifiedBy>张银成</cp:lastModifiedBy>
  <cp:revision>186</cp:revision>
  <cp:lastPrinted>2024-03-11T03:48:00Z</cp:lastPrinted>
  <dcterms:created xsi:type="dcterms:W3CDTF">2024-03-11T03:48:00Z</dcterms:created>
  <dcterms:modified xsi:type="dcterms:W3CDTF">2024-12-03T06:08:47Z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2052-12.1.0.18912</vt:lpwstr>
  </property>
  <property fmtid="{D5CDD505-2E9C-101B-9397-08002B2CF9AE}" pid="3" name="ICV">
    <vt:lpwstr>1BCAA56B58454040A63483703B4585D5_13</vt:lpwstr>
  </property>
</Properties>
</file>