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63" r:id="rId2"/>
  </p:sldMasterIdLst>
  <p:notesMasterIdLst>
    <p:notesMasterId r:id="rId7"/>
  </p:notesMasterIdLst>
  <p:sldIdLst>
    <p:sldId id="679" r:id="rId3"/>
    <p:sldId id="821" r:id="rId4"/>
    <p:sldId id="673" r:id="rId5"/>
    <p:sldId id="67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24B785-5D56-42A0-9F2A-6427B8233977}">
          <p14:sldIdLst>
            <p14:sldId id="679"/>
            <p14:sldId id="821"/>
            <p14:sldId id="673"/>
            <p14:sldId id="6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vivo" initials="vivo" lastIdx="0" clrIdx="6"/>
  <p:cmAuthor id="1" name="杨昂" initials="杨昂" lastIdx="2" clrIdx="0"/>
  <p:cmAuthor id="8" name="庄子荀" initials="庄子荀" lastIdx="3" clrIdx="7"/>
  <p:cmAuthor id="2" name="宋扬" initials="宋扬" lastIdx="4" clrIdx="1"/>
  <p:cmAuthor id="9" name="未知用户1" initials="未知用户1" lastIdx="16" clrIdx="8"/>
  <p:cmAuthor id="10" name="贾承璐" initials="贾承璐" lastIdx="3" clrIdx="9">
    <p:extLst>
      <p:ext uri="{19B8F6BF-5375-455C-9EA6-DF929625EA0E}">
        <p15:presenceInfo xmlns:p15="http://schemas.microsoft.com/office/powerpoint/2012/main" userId="S-1-5-21-2660122827-3251746268-3620619969-195847" providerId="AD"/>
      </p:ext>
    </p:extLst>
  </p:cmAuthor>
  <p:cmAuthor id="4" name="Si Ye" initials="SY" lastIdx="1" clrIdx="3"/>
  <p:cmAuthor id="11" name="谢天" initials="谢天" lastIdx="1" clrIdx="10">
    <p:extLst>
      <p:ext uri="{19B8F6BF-5375-455C-9EA6-DF929625EA0E}">
        <p15:presenceInfo xmlns:p15="http://schemas.microsoft.com/office/powerpoint/2012/main" userId="S-1-5-21-2660122827-3251746268-3620619969-224126" providerId="AD"/>
      </p:ext>
    </p:extLst>
  </p:cmAuthor>
  <p:cmAuthor id="5" name="王园园" initials="王园园" lastIdx="5" clrIdx="4"/>
  <p:cmAuthor id="12" name="Hao Wu" initials="HW" lastIdx="1" clrIdx="11">
    <p:extLst>
      <p:ext uri="{19B8F6BF-5375-455C-9EA6-DF929625EA0E}">
        <p15:presenceInfo xmlns:p15="http://schemas.microsoft.com/office/powerpoint/2012/main" userId="S-1-5-21-2660122827-3251746268-3620619969-234450" providerId="AD"/>
      </p:ext>
    </p:extLst>
  </p:cmAuthor>
  <p:cmAuthor id="6" name="司晔" initials="司晔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3FF"/>
    <a:srgbClr val="A3B2FF"/>
    <a:srgbClr val="00CC00"/>
    <a:srgbClr val="99CCFF"/>
    <a:srgbClr val="5831FF"/>
    <a:srgbClr val="415FFF"/>
    <a:srgbClr val="6699FF"/>
    <a:srgbClr val="3399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3066" autoAdjust="0"/>
  </p:normalViewPr>
  <p:slideViewPr>
    <p:cSldViewPr snapToGrid="0">
      <p:cViewPr varScale="1">
        <p:scale>
          <a:sx n="68" d="100"/>
          <a:sy n="68" d="100"/>
        </p:scale>
        <p:origin x="332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>
            <a:extLst>
              <a:ext uri="{FF2B5EF4-FFF2-40B4-BE49-F238E27FC236}">
                <a16:creationId xmlns:a16="http://schemas.microsoft.com/office/drawing/2014/main" id="{EFCC28DF-8FFA-43E5-9A2E-51469E8C5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rgbClr val="FF0000"/>
                </a:solidFill>
                <a:highlight>
                  <a:srgbClr val="00FF0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65523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354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230969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12192000" cy="6857554"/>
          </a:xfrm>
          <a:prstGeom prst="rect">
            <a:avLst/>
          </a:prstGeom>
        </p:spPr>
      </p:pic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1249570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1958407"/>
            <a:ext cx="7436064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2898881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1448136"/>
            <a:ext cx="7442107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22676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88035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30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917358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14690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0" y="1306186"/>
            <a:ext cx="12192000" cy="5551815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65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490773"/>
            <a:ext cx="11033080" cy="4983443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5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8759179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 userDrawn="1"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96907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 userDrawn="1"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7" name="矩形 76"/>
          <p:cNvSpPr/>
          <p:nvPr userDrawn="1"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 userDrawn="1"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9196955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 userDrawn="1"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31354898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369233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837770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44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BB7F2403-3A2B-7341-859C-AF9A1DF858CC}" type="datetimeFigureOut">
              <a:rPr kumimoji="1" lang="zh-CN" altLang="en-US" smtClean="0"/>
              <a:t>2024/12/3</a:t>
            </a:fld>
            <a:endParaRPr kumimoji="1"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3A479002-77F2-A247-957C-A41EAB49841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802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37"/>
          </p:nvPr>
        </p:nvSpPr>
        <p:spPr>
          <a:xfrm>
            <a:off x="220361" y="2542032"/>
            <a:ext cx="11018446" cy="233172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301752" y="3429000"/>
            <a:ext cx="10828990" cy="970507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#106		</a:t>
            </a:r>
            <a:r>
              <a:rPr lang="en-GB" altLang="zh-CN" sz="1600" b="1" dirty="0">
                <a:latin typeface="Arial" panose="020B0604020202020204" pitchFamily="34" charset="0"/>
                <a:ea typeface="MS Mincho" panose="02020609040205080304" pitchFamily="49" charset="-128"/>
              </a:rPr>
              <a:t>		                             </a:t>
            </a:r>
            <a:r>
              <a:rPr lang="en-GB" altLang="zh-CN" sz="1800" b="1" dirty="0">
                <a:latin typeface="Arial" panose="020B0604020202020204" pitchFamily="34" charset="0"/>
                <a:ea typeface="Times New Roman" panose="02020603050405020304" pitchFamily="18" charset="0"/>
              </a:rPr>
              <a:t>RP-242626</a:t>
            </a:r>
            <a:endParaRPr lang="zh-CN" altLang="zh-CN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Madrid, Spain, December 9-12, 2024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</a:rPr>
              <a:t>Agenda Item:		15.1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Source:			vivo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Title:			</a:t>
            </a:r>
            <a:r>
              <a:rPr lang="en-US" altLang="zh-CN" sz="1800" b="1" dirty="0">
                <a:latin typeface="Arial" panose="020B0604020202020204" pitchFamily="34" charset="0"/>
              </a:rPr>
              <a:t>High level overview of 5G-A Rel-20 proposals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1800" b="1" dirty="0">
                <a:latin typeface="Arial" panose="020B0604020202020204" pitchFamily="34" charset="0"/>
              </a:rPr>
              <a:t>Document for:		Discussion &amp; Decision</a:t>
            </a:r>
            <a:endParaRPr lang="zh-CN" altLang="zh-CN" sz="1800" b="1" dirty="0">
              <a:latin typeface="Arial" panose="020B0604020202020204" pitchFamily="34" charset="0"/>
            </a:endParaRPr>
          </a:p>
          <a:p>
            <a:endParaRPr lang="zh-CN" altLang="en-US" sz="1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E1B1A6-A515-48BD-8BCB-BAA974D9E42E}"/>
              </a:ext>
            </a:extLst>
          </p:cNvPr>
          <p:cNvSpPr txBox="1"/>
          <p:nvPr/>
        </p:nvSpPr>
        <p:spPr>
          <a:xfrm>
            <a:off x="630936" y="1068017"/>
            <a:ext cx="96560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68DEA52A-D348-4E05-88E6-84FA386760B0}"/>
              </a:ext>
            </a:extLst>
          </p:cNvPr>
          <p:cNvSpPr/>
          <p:nvPr/>
        </p:nvSpPr>
        <p:spPr>
          <a:xfrm>
            <a:off x="1133459" y="2870951"/>
            <a:ext cx="9863646" cy="1756636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	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060D526E-FEF1-49AB-9F45-085286A4E0DC}"/>
              </a:ext>
            </a:extLst>
          </p:cNvPr>
          <p:cNvCxnSpPr>
            <a:cxnSpLocks/>
          </p:cNvCxnSpPr>
          <p:nvPr/>
        </p:nvCxnSpPr>
        <p:spPr>
          <a:xfrm flipH="1">
            <a:off x="6452714" y="1647825"/>
            <a:ext cx="59784" cy="2957556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F41CC8A6-85B5-48F3-BE7A-46AFA93AD32B}"/>
              </a:ext>
            </a:extLst>
          </p:cNvPr>
          <p:cNvCxnSpPr>
            <a:cxnSpLocks/>
          </p:cNvCxnSpPr>
          <p:nvPr/>
        </p:nvCxnSpPr>
        <p:spPr>
          <a:xfrm>
            <a:off x="4511507" y="1685925"/>
            <a:ext cx="0" cy="2919456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88598EEF-A8D0-4424-9568-BC8B98EDFF31}"/>
              </a:ext>
            </a:extLst>
          </p:cNvPr>
          <p:cNvCxnSpPr>
            <a:cxnSpLocks/>
          </p:cNvCxnSpPr>
          <p:nvPr/>
        </p:nvCxnSpPr>
        <p:spPr>
          <a:xfrm>
            <a:off x="8532544" y="1695450"/>
            <a:ext cx="20449" cy="2957556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B968561-2AF9-4E06-81F5-05093B50F646}"/>
              </a:ext>
            </a:extLst>
          </p:cNvPr>
          <p:cNvCxnSpPr>
            <a:cxnSpLocks/>
          </p:cNvCxnSpPr>
          <p:nvPr/>
        </p:nvCxnSpPr>
        <p:spPr>
          <a:xfrm>
            <a:off x="10485891" y="1685925"/>
            <a:ext cx="0" cy="2967081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9A93F681-C72C-451C-A310-E1D91ADC77D6}"/>
              </a:ext>
            </a:extLst>
          </p:cNvPr>
          <p:cNvCxnSpPr>
            <a:cxnSpLocks/>
          </p:cNvCxnSpPr>
          <p:nvPr/>
        </p:nvCxnSpPr>
        <p:spPr>
          <a:xfrm>
            <a:off x="5502473" y="1666875"/>
            <a:ext cx="0" cy="2960712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C6652D2C-60D7-41D8-85A3-83F8996E3BBB}"/>
              </a:ext>
            </a:extLst>
          </p:cNvPr>
          <p:cNvCxnSpPr>
            <a:cxnSpLocks/>
          </p:cNvCxnSpPr>
          <p:nvPr/>
        </p:nvCxnSpPr>
        <p:spPr>
          <a:xfrm>
            <a:off x="7560634" y="1666875"/>
            <a:ext cx="49035" cy="2938506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4D8F3885-5963-4E75-81F8-5DCB61B0AB78}"/>
              </a:ext>
            </a:extLst>
          </p:cNvPr>
          <p:cNvCxnSpPr>
            <a:cxnSpLocks/>
          </p:cNvCxnSpPr>
          <p:nvPr/>
        </p:nvCxnSpPr>
        <p:spPr>
          <a:xfrm>
            <a:off x="9456811" y="1714500"/>
            <a:ext cx="0" cy="2890881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F116075-2D51-44B5-84FE-E7FBA23C1281}"/>
              </a:ext>
            </a:extLst>
          </p:cNvPr>
          <p:cNvCxnSpPr>
            <a:cxnSpLocks/>
          </p:cNvCxnSpPr>
          <p:nvPr/>
        </p:nvCxnSpPr>
        <p:spPr>
          <a:xfrm>
            <a:off x="3463369" y="1666875"/>
            <a:ext cx="23634" cy="2960712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78D291-1D20-4FB5-8252-907D077ED4F1}"/>
              </a:ext>
            </a:extLst>
          </p:cNvPr>
          <p:cNvSpPr/>
          <p:nvPr/>
        </p:nvSpPr>
        <p:spPr>
          <a:xfrm>
            <a:off x="1133459" y="1104900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2024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221215D-A4E6-4C61-89E0-01C2E5B8B7E9}"/>
              </a:ext>
            </a:extLst>
          </p:cNvPr>
          <p:cNvSpPr/>
          <p:nvPr/>
        </p:nvSpPr>
        <p:spPr>
          <a:xfrm>
            <a:off x="1133459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9766E9D-B464-4334-A2DC-8F1EA0CF2756}"/>
              </a:ext>
            </a:extLst>
          </p:cNvPr>
          <p:cNvSpPr/>
          <p:nvPr/>
        </p:nvSpPr>
        <p:spPr>
          <a:xfrm>
            <a:off x="1609885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1EC0F1-728F-4235-B174-A187882D62F3}"/>
              </a:ext>
            </a:extLst>
          </p:cNvPr>
          <p:cNvSpPr/>
          <p:nvPr/>
        </p:nvSpPr>
        <p:spPr>
          <a:xfrm>
            <a:off x="2086311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0D6334C-DD6B-4F26-9BF1-857710D804F4}"/>
              </a:ext>
            </a:extLst>
          </p:cNvPr>
          <p:cNvSpPr/>
          <p:nvPr/>
        </p:nvSpPr>
        <p:spPr>
          <a:xfrm>
            <a:off x="2562737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522BF7A-5147-4A78-9148-FB32FE8B1D18}"/>
              </a:ext>
            </a:extLst>
          </p:cNvPr>
          <p:cNvSpPr/>
          <p:nvPr/>
        </p:nvSpPr>
        <p:spPr>
          <a:xfrm>
            <a:off x="3143977" y="1104900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2025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6F57752-73E0-49C1-B092-CB2EE3D693AB}"/>
              </a:ext>
            </a:extLst>
          </p:cNvPr>
          <p:cNvSpPr/>
          <p:nvPr/>
        </p:nvSpPr>
        <p:spPr>
          <a:xfrm>
            <a:off x="3143977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38D5A64-6F22-4385-996B-1DEA45B567D3}"/>
              </a:ext>
            </a:extLst>
          </p:cNvPr>
          <p:cNvSpPr/>
          <p:nvPr/>
        </p:nvSpPr>
        <p:spPr>
          <a:xfrm>
            <a:off x="3610875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31ED237-AA17-4C8F-8FA1-74A26F76D31F}"/>
              </a:ext>
            </a:extLst>
          </p:cNvPr>
          <p:cNvSpPr/>
          <p:nvPr/>
        </p:nvSpPr>
        <p:spPr>
          <a:xfrm>
            <a:off x="4087301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760A02-5D9F-4F2C-AFA1-582B4E1EF9EA}"/>
              </a:ext>
            </a:extLst>
          </p:cNvPr>
          <p:cNvSpPr/>
          <p:nvPr/>
        </p:nvSpPr>
        <p:spPr>
          <a:xfrm>
            <a:off x="4563727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B56E181-468C-443E-8E71-846A3CCEEF24}"/>
              </a:ext>
            </a:extLst>
          </p:cNvPr>
          <p:cNvSpPr/>
          <p:nvPr/>
        </p:nvSpPr>
        <p:spPr>
          <a:xfrm>
            <a:off x="5144967" y="1104900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2026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76B64B8-D9D7-46FC-AEF0-510C9E114297}"/>
              </a:ext>
            </a:extLst>
          </p:cNvPr>
          <p:cNvSpPr/>
          <p:nvPr/>
        </p:nvSpPr>
        <p:spPr>
          <a:xfrm>
            <a:off x="5144967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A7A235E-693F-49A3-948A-F8546879A906}"/>
              </a:ext>
            </a:extLst>
          </p:cNvPr>
          <p:cNvSpPr/>
          <p:nvPr/>
        </p:nvSpPr>
        <p:spPr>
          <a:xfrm>
            <a:off x="5621393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9178C4D-220D-420B-868C-88FE6D124110}"/>
              </a:ext>
            </a:extLst>
          </p:cNvPr>
          <p:cNvSpPr/>
          <p:nvPr/>
        </p:nvSpPr>
        <p:spPr>
          <a:xfrm>
            <a:off x="6088291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C7BFE1-48E3-406D-8C96-1B3931D2F157}"/>
              </a:ext>
            </a:extLst>
          </p:cNvPr>
          <p:cNvSpPr/>
          <p:nvPr/>
        </p:nvSpPr>
        <p:spPr>
          <a:xfrm>
            <a:off x="6564717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7C9C0A2-948B-4045-A4C1-B7A9EF952204}"/>
              </a:ext>
            </a:extLst>
          </p:cNvPr>
          <p:cNvSpPr/>
          <p:nvPr/>
        </p:nvSpPr>
        <p:spPr>
          <a:xfrm>
            <a:off x="7136428" y="1104900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2027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4B9E637-D036-4529-AED3-8630DB06901B}"/>
              </a:ext>
            </a:extLst>
          </p:cNvPr>
          <p:cNvSpPr/>
          <p:nvPr/>
        </p:nvSpPr>
        <p:spPr>
          <a:xfrm>
            <a:off x="7136428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6C8731A-D225-4FEA-9FE0-A56AE95CB385}"/>
              </a:ext>
            </a:extLst>
          </p:cNvPr>
          <p:cNvSpPr/>
          <p:nvPr/>
        </p:nvSpPr>
        <p:spPr>
          <a:xfrm>
            <a:off x="7612855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CA3DC5F-0A57-4F5E-B350-17A9126C31B3}"/>
              </a:ext>
            </a:extLst>
          </p:cNvPr>
          <p:cNvSpPr/>
          <p:nvPr/>
        </p:nvSpPr>
        <p:spPr>
          <a:xfrm>
            <a:off x="8079752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3FF2482-6388-4365-BD9A-26CE78367CA1}"/>
              </a:ext>
            </a:extLst>
          </p:cNvPr>
          <p:cNvSpPr/>
          <p:nvPr/>
        </p:nvSpPr>
        <p:spPr>
          <a:xfrm>
            <a:off x="8556179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C991745-3E7D-41A2-AAD6-5A02D94F1255}"/>
              </a:ext>
            </a:extLst>
          </p:cNvPr>
          <p:cNvSpPr/>
          <p:nvPr/>
        </p:nvSpPr>
        <p:spPr>
          <a:xfrm>
            <a:off x="9099304" y="1104900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2028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BFE32D7-6A72-421D-816C-5610EB2996CE}"/>
              </a:ext>
            </a:extLst>
          </p:cNvPr>
          <p:cNvSpPr/>
          <p:nvPr/>
        </p:nvSpPr>
        <p:spPr>
          <a:xfrm>
            <a:off x="9099304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D05C199-81D4-4305-BE09-74D18A53BEAE}"/>
              </a:ext>
            </a:extLst>
          </p:cNvPr>
          <p:cNvSpPr/>
          <p:nvPr/>
        </p:nvSpPr>
        <p:spPr>
          <a:xfrm>
            <a:off x="9575730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396C242-E699-42E5-BF9F-51919313C669}"/>
              </a:ext>
            </a:extLst>
          </p:cNvPr>
          <p:cNvSpPr/>
          <p:nvPr/>
        </p:nvSpPr>
        <p:spPr>
          <a:xfrm>
            <a:off x="10052157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536E6C6-DFF3-4F22-BCAA-46545360AFEA}"/>
              </a:ext>
            </a:extLst>
          </p:cNvPr>
          <p:cNvSpPr/>
          <p:nvPr/>
        </p:nvSpPr>
        <p:spPr>
          <a:xfrm>
            <a:off x="10528583" y="1314450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8FF576D-8C46-4FFC-B334-8EE12FB1FA0A}"/>
              </a:ext>
            </a:extLst>
          </p:cNvPr>
          <p:cNvSpPr/>
          <p:nvPr/>
        </p:nvSpPr>
        <p:spPr>
          <a:xfrm>
            <a:off x="1133459" y="1666875"/>
            <a:ext cx="9863648" cy="1199922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	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5CA5E9E3-5EF7-4915-9EE4-82DE7AFB047C}"/>
              </a:ext>
            </a:extLst>
          </p:cNvPr>
          <p:cNvSpPr/>
          <p:nvPr/>
        </p:nvSpPr>
        <p:spPr>
          <a:xfrm>
            <a:off x="4087301" y="1762125"/>
            <a:ext cx="3040689" cy="24683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Release 20 (18 M)</a:t>
            </a:r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C0B55DD9-4C63-423A-8AE1-7A98752BDF1E}"/>
              </a:ext>
            </a:extLst>
          </p:cNvPr>
          <p:cNvSpPr/>
          <p:nvPr/>
        </p:nvSpPr>
        <p:spPr>
          <a:xfrm>
            <a:off x="3487004" y="2805155"/>
            <a:ext cx="228600" cy="187557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E0A1DE0-4889-4C74-9912-60F58E537DF7}"/>
              </a:ext>
            </a:extLst>
          </p:cNvPr>
          <p:cNvSpPr txBox="1"/>
          <p:nvPr/>
        </p:nvSpPr>
        <p:spPr>
          <a:xfrm>
            <a:off x="3658517" y="2795630"/>
            <a:ext cx="24400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6G TSG-wide Workshop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BE4041F2-686C-4644-BB7C-25DEE33A3696}"/>
              </a:ext>
            </a:extLst>
          </p:cNvPr>
          <p:cNvSpPr/>
          <p:nvPr/>
        </p:nvSpPr>
        <p:spPr>
          <a:xfrm>
            <a:off x="3572761" y="3452855"/>
            <a:ext cx="2538220" cy="25173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 Requirements SI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4A576CAD-6F6E-4ED8-8404-E791F50B4061}"/>
              </a:ext>
            </a:extLst>
          </p:cNvPr>
          <p:cNvSpPr/>
          <p:nvPr/>
        </p:nvSpPr>
        <p:spPr>
          <a:xfrm>
            <a:off x="4115886" y="4014830"/>
            <a:ext cx="3542913" cy="26493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 Tech SI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7DE453D7-96C4-498A-A2A1-852DBA09C06C}"/>
              </a:ext>
            </a:extLst>
          </p:cNvPr>
          <p:cNvSpPr/>
          <p:nvPr/>
        </p:nvSpPr>
        <p:spPr>
          <a:xfrm>
            <a:off x="1133459" y="3738605"/>
            <a:ext cx="2936061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 SI on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Channel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model ( Inc. R19)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标题 5">
            <a:extLst>
              <a:ext uri="{FF2B5EF4-FFF2-40B4-BE49-F238E27FC236}">
                <a16:creationId xmlns:a16="http://schemas.microsoft.com/office/drawing/2014/main" id="{E89AEEBF-B67D-45B2-8EFA-846068D24C3C}"/>
              </a:ext>
            </a:extLst>
          </p:cNvPr>
          <p:cNvSpPr txBox="1"/>
          <p:nvPr/>
        </p:nvSpPr>
        <p:spPr>
          <a:xfrm>
            <a:off x="393852" y="263480"/>
            <a:ext cx="9433845" cy="625520"/>
          </a:xfrm>
          <a:prstGeom prst="rect">
            <a:avLst/>
          </a:prstGeom>
        </p:spPr>
        <p:txBody>
          <a:bodyPr anchor="t"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vivo type 简 Regular" panose="02000500000000000000" pitchFamily="2" charset="-122"/>
              </a:rPr>
              <a:t>Rel-20 Timeline and general principles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vivo type 简 Regular" panose="02000500000000000000" pitchFamily="2" charset="-122"/>
            </a:endParaRPr>
          </a:p>
        </p:txBody>
      </p:sp>
      <p:sp>
        <p:nvSpPr>
          <p:cNvPr id="68" name="Rectangle: Rounded Corners 88">
            <a:extLst>
              <a:ext uri="{FF2B5EF4-FFF2-40B4-BE49-F238E27FC236}">
                <a16:creationId xmlns:a16="http://schemas.microsoft.com/office/drawing/2014/main" id="{3471BE4B-96A0-46B8-8C04-E79B58B83380}"/>
              </a:ext>
            </a:extLst>
          </p:cNvPr>
          <p:cNvSpPr/>
          <p:nvPr/>
        </p:nvSpPr>
        <p:spPr>
          <a:xfrm>
            <a:off x="3029635" y="3205205"/>
            <a:ext cx="1047751" cy="24221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SI IMT-2030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Rectangle: Rounded Corners 88">
            <a:extLst>
              <a:ext uri="{FF2B5EF4-FFF2-40B4-BE49-F238E27FC236}">
                <a16:creationId xmlns:a16="http://schemas.microsoft.com/office/drawing/2014/main" id="{D02AC562-A77E-48C9-AFB5-1332C47362C0}"/>
              </a:ext>
            </a:extLst>
          </p:cNvPr>
          <p:cNvSpPr/>
          <p:nvPr/>
        </p:nvSpPr>
        <p:spPr>
          <a:xfrm>
            <a:off x="2114897" y="3205205"/>
            <a:ext cx="914400" cy="2326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IMT-2030</a:t>
            </a:r>
          </a:p>
        </p:txBody>
      </p:sp>
      <p:sp>
        <p:nvSpPr>
          <p:cNvPr id="2" name="Rectangle: Rounded Corners 89">
            <a:extLst>
              <a:ext uri="{FF2B5EF4-FFF2-40B4-BE49-F238E27FC236}">
                <a16:creationId xmlns:a16="http://schemas.microsoft.com/office/drawing/2014/main" id="{536D1412-1346-CAFF-9A9F-4AC4F10A7826}"/>
              </a:ext>
            </a:extLst>
          </p:cNvPr>
          <p:cNvSpPr/>
          <p:nvPr/>
        </p:nvSpPr>
        <p:spPr>
          <a:xfrm>
            <a:off x="4562381" y="4342509"/>
            <a:ext cx="3517371" cy="26287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RAN2/3/4 Tech SI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50D5B1B7-F178-B49E-8D72-EECAE70748D0}"/>
              </a:ext>
            </a:extLst>
          </p:cNvPr>
          <p:cNvSpPr/>
          <p:nvPr/>
        </p:nvSpPr>
        <p:spPr>
          <a:xfrm>
            <a:off x="7697208" y="3918131"/>
            <a:ext cx="3299899" cy="490312"/>
          </a:xfrm>
          <a:prstGeom prst="righ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Release-21 (Tentative)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881E6C-85EC-4D62-B6AC-5AB9891EA353}"/>
              </a:ext>
            </a:extLst>
          </p:cNvPr>
          <p:cNvSpPr txBox="1"/>
          <p:nvPr/>
        </p:nvSpPr>
        <p:spPr>
          <a:xfrm>
            <a:off x="1217589" y="1756555"/>
            <a:ext cx="115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5G-A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21CCF89-62E0-4C2B-AD2A-570C63B3B3CF}"/>
              </a:ext>
            </a:extLst>
          </p:cNvPr>
          <p:cNvSpPr txBox="1"/>
          <p:nvPr/>
        </p:nvSpPr>
        <p:spPr>
          <a:xfrm>
            <a:off x="1242804" y="2959496"/>
            <a:ext cx="115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6G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0A403BC5-CD29-45FD-9DED-56B5BD554433}"/>
              </a:ext>
            </a:extLst>
          </p:cNvPr>
          <p:cNvSpPr txBox="1"/>
          <p:nvPr/>
        </p:nvSpPr>
        <p:spPr>
          <a:xfrm>
            <a:off x="729726" y="4799512"/>
            <a:ext cx="11253267" cy="2064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/>
              <a:t>3GPP Rel-20 timeline for 5G-Advanced and 6G has been endorsed </a:t>
            </a:r>
            <a:r>
              <a:rPr lang="en-US" altLang="zh-CN" dirty="0"/>
              <a:t>in RP‑240823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General principles for Rel-20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5G-Advanced Rel-20 to prioritize topics with clear commercial need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Avoid duplicated efforts in 5G-Advanced and 6G in Rel-20, e.g. “Pre-6G study” to be conducted in 6G track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TU allocated to 5G-Advanced to be less than 6G, e.g. ~40% TU for 5G-Advanced, remaining for 6G SI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sp>
        <p:nvSpPr>
          <p:cNvPr id="87" name="TextBox 87">
            <a:extLst>
              <a:ext uri="{FF2B5EF4-FFF2-40B4-BE49-F238E27FC236}">
                <a16:creationId xmlns:a16="http://schemas.microsoft.com/office/drawing/2014/main" id="{A938FBB2-45CF-42D2-9D43-2A323E72CA7C}"/>
              </a:ext>
            </a:extLst>
          </p:cNvPr>
          <p:cNvSpPr txBox="1"/>
          <p:nvPr/>
        </p:nvSpPr>
        <p:spPr>
          <a:xfrm>
            <a:off x="6746087" y="2420434"/>
            <a:ext cx="678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prstClr val="black"/>
                </a:solidFill>
                <a:latin typeface="vivo type 简 Bold" panose="02000800000000000000" pitchFamily="2" charset="-122"/>
                <a:ea typeface="vivo type 简 Bold" panose="02000800000000000000" pitchFamily="2" charset="-122"/>
              </a:rPr>
              <a:t>RAN1 freeze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1FF4A582-4D15-405B-92A2-CE5C3CC327BD}"/>
              </a:ext>
            </a:extLst>
          </p:cNvPr>
          <p:cNvCxnSpPr>
            <a:cxnSpLocks/>
            <a:stCxn id="87" idx="0"/>
          </p:cNvCxnSpPr>
          <p:nvPr/>
        </p:nvCxnSpPr>
        <p:spPr>
          <a:xfrm flipV="1">
            <a:off x="7085268" y="1988428"/>
            <a:ext cx="0" cy="4320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>
            <a:extLst>
              <a:ext uri="{FF2B5EF4-FFF2-40B4-BE49-F238E27FC236}">
                <a16:creationId xmlns:a16="http://schemas.microsoft.com/office/drawing/2014/main" id="{5D86F1EC-DB5E-4B6E-9F9D-774C0A89894D}"/>
              </a:ext>
            </a:extLst>
          </p:cNvPr>
          <p:cNvCxnSpPr>
            <a:cxnSpLocks/>
          </p:cNvCxnSpPr>
          <p:nvPr/>
        </p:nvCxnSpPr>
        <p:spPr>
          <a:xfrm flipV="1">
            <a:off x="8058781" y="1988558"/>
            <a:ext cx="0" cy="4320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87">
            <a:extLst>
              <a:ext uri="{FF2B5EF4-FFF2-40B4-BE49-F238E27FC236}">
                <a16:creationId xmlns:a16="http://schemas.microsoft.com/office/drawing/2014/main" id="{0B9C4DA2-58D7-4B10-8A93-512B094C5614}"/>
              </a:ext>
            </a:extLst>
          </p:cNvPr>
          <p:cNvSpPr txBox="1"/>
          <p:nvPr/>
        </p:nvSpPr>
        <p:spPr>
          <a:xfrm>
            <a:off x="7737260" y="2448778"/>
            <a:ext cx="678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prstClr val="black"/>
                </a:solidFill>
                <a:latin typeface="vivo type 简 Bold" panose="02000800000000000000" pitchFamily="2" charset="-122"/>
                <a:ea typeface="vivo type 简 Bold" panose="02000800000000000000" pitchFamily="2" charset="-122"/>
              </a:rPr>
              <a:t>ASN.1 freeze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96" name="Rectangle: Rounded Corners 80">
            <a:extLst>
              <a:ext uri="{FF2B5EF4-FFF2-40B4-BE49-F238E27FC236}">
                <a16:creationId xmlns:a16="http://schemas.microsoft.com/office/drawing/2014/main" id="{556FE111-D99C-4199-AD8D-D6F459E04CDC}"/>
              </a:ext>
            </a:extLst>
          </p:cNvPr>
          <p:cNvSpPr/>
          <p:nvPr/>
        </p:nvSpPr>
        <p:spPr>
          <a:xfrm>
            <a:off x="7085268" y="1764923"/>
            <a:ext cx="981468" cy="2235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181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5" name="标题 5">
            <a:extLst>
              <a:ext uri="{FF2B5EF4-FFF2-40B4-BE49-F238E27FC236}">
                <a16:creationId xmlns:a16="http://schemas.microsoft.com/office/drawing/2014/main" id="{D4BB4D72-4746-4884-8C51-C1B136741367}"/>
              </a:ext>
            </a:extLst>
          </p:cNvPr>
          <p:cNvSpPr txBox="1"/>
          <p:nvPr/>
        </p:nvSpPr>
        <p:spPr>
          <a:xfrm>
            <a:off x="390132" y="425281"/>
            <a:ext cx="1205909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5G-Advanced topics in Rel-20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808B2CC-2911-4DA7-9E95-A97DE3ACD440}"/>
              </a:ext>
            </a:extLst>
          </p:cNvPr>
          <p:cNvGrpSpPr/>
          <p:nvPr/>
        </p:nvGrpSpPr>
        <p:grpSpPr>
          <a:xfrm>
            <a:off x="373015" y="4835945"/>
            <a:ext cx="3919065" cy="1933699"/>
            <a:chOff x="816074" y="2121030"/>
            <a:chExt cx="3768237" cy="220639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03A8069-8834-4CAC-9F85-5AFFF3BC7C83}"/>
                </a:ext>
              </a:extLst>
            </p:cNvPr>
            <p:cNvSpPr/>
            <p:nvPr/>
          </p:nvSpPr>
          <p:spPr>
            <a:xfrm>
              <a:off x="816074" y="2121030"/>
              <a:ext cx="3768237" cy="220639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Active devices (device 2b)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outdoor use cases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DOA</a:t>
              </a:r>
              <a:r>
                <a:rPr lang="zh-CN" altLang="en-US" sz="1600" dirty="0">
                  <a:solidFill>
                    <a:schemeClr val="tx1"/>
                  </a:solidFill>
                </a:rPr>
                <a:t> </a:t>
              </a:r>
              <a:r>
                <a:rPr lang="en-US" altLang="zh-CN" sz="1600" dirty="0">
                  <a:solidFill>
                    <a:schemeClr val="tx1"/>
                  </a:solidFill>
                </a:rPr>
                <a:t>traffics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Positioning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RAN1-led WI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AF9FEA0-C18F-47D0-86A4-9D194BB3768B}"/>
                </a:ext>
              </a:extLst>
            </p:cNvPr>
            <p:cNvSpPr/>
            <p:nvPr/>
          </p:nvSpPr>
          <p:spPr>
            <a:xfrm>
              <a:off x="816075" y="2121031"/>
              <a:ext cx="3768236" cy="405355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Ambient IoT phase 2(RP-242631)</a:t>
              </a:r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88D8866-8F90-40B7-94C0-7E0AD8556DB4}"/>
              </a:ext>
            </a:extLst>
          </p:cNvPr>
          <p:cNvGrpSpPr/>
          <p:nvPr/>
        </p:nvGrpSpPr>
        <p:grpSpPr>
          <a:xfrm>
            <a:off x="369405" y="1880805"/>
            <a:ext cx="3894919" cy="2559220"/>
            <a:chOff x="816075" y="2121031"/>
            <a:chExt cx="3690104" cy="1489837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A20C151-888F-4850-B7F7-D98AE370D0E3}"/>
                </a:ext>
              </a:extLst>
            </p:cNvPr>
            <p:cNvSpPr/>
            <p:nvPr/>
          </p:nvSpPr>
          <p:spPr>
            <a:xfrm>
              <a:off x="816076" y="2121031"/>
              <a:ext cx="3690103" cy="148983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sz="1600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Global standard solution for voice call over GEO satellite based on NB-IoT, target smartphone use case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Dedicated RB for GBR voice, Protocol overhead reduction, SPS support</a:t>
              </a:r>
              <a:r>
                <a:rPr lang="en-US" altLang="zh-CN" sz="1600">
                  <a:solidFill>
                    <a:schemeClr val="tx1"/>
                  </a:solidFill>
                </a:rPr>
                <a:t>, Higher </a:t>
              </a:r>
              <a:r>
                <a:rPr lang="en-US" altLang="zh-CN" sz="1600" dirty="0">
                  <a:solidFill>
                    <a:schemeClr val="tx1"/>
                  </a:solidFill>
                </a:rPr>
                <a:t>power class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RAN2-led, WI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A795E4-0639-41EC-AC94-596255A5185A}"/>
                </a:ext>
              </a:extLst>
            </p:cNvPr>
            <p:cNvSpPr/>
            <p:nvPr/>
          </p:nvSpPr>
          <p:spPr>
            <a:xfrm>
              <a:off x="816075" y="2121032"/>
              <a:ext cx="3690102" cy="364143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Voice over GEO based on NB-IoT </a:t>
              </a:r>
            </a:p>
            <a:p>
              <a:pPr algn="ctr"/>
              <a:r>
                <a:rPr lang="en-US" altLang="zh-CN" dirty="0"/>
                <a:t>(RP-242627)</a:t>
              </a:r>
              <a:endParaRPr lang="zh-CN" altLang="en-US" dirty="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B8AB536-80CF-4D88-999C-A3997BA54DA3}"/>
              </a:ext>
            </a:extLst>
          </p:cNvPr>
          <p:cNvSpPr txBox="1"/>
          <p:nvPr/>
        </p:nvSpPr>
        <p:spPr>
          <a:xfrm>
            <a:off x="523843" y="1132860"/>
            <a:ext cx="3768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</a:rPr>
              <a:t>Further use case expansion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BA8F47-7D9B-47FB-B243-77C246345292}"/>
              </a:ext>
            </a:extLst>
          </p:cNvPr>
          <p:cNvSpPr txBox="1"/>
          <p:nvPr/>
        </p:nvSpPr>
        <p:spPr>
          <a:xfrm>
            <a:off x="6096000" y="1106375"/>
            <a:ext cx="5094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6"/>
                </a:solidFill>
              </a:rPr>
              <a:t>Further performance improvements</a:t>
            </a:r>
            <a:endParaRPr lang="zh-CN" altLang="en-US" sz="2400" dirty="0">
              <a:solidFill>
                <a:schemeClr val="accent6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7FA25A1-2651-439D-9892-709BA763A3D1}"/>
              </a:ext>
            </a:extLst>
          </p:cNvPr>
          <p:cNvGrpSpPr/>
          <p:nvPr/>
        </p:nvGrpSpPr>
        <p:grpSpPr>
          <a:xfrm>
            <a:off x="4824032" y="1633037"/>
            <a:ext cx="3588816" cy="1923074"/>
            <a:chOff x="816075" y="2121031"/>
            <a:chExt cx="3680512" cy="1842681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8A46408-25E9-4414-B9E8-71D5284D851C}"/>
                </a:ext>
              </a:extLst>
            </p:cNvPr>
            <p:cNvSpPr/>
            <p:nvPr/>
          </p:nvSpPr>
          <p:spPr>
            <a:xfrm>
              <a:off x="816076" y="2121031"/>
              <a:ext cx="3680511" cy="184268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Normative work for CSI compression, model structure and parameter exchange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Consider additional AI/ML PHY use cases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RAN1-led WI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21E3CAE-D5FE-43AE-855D-E0CAAF935EF5}"/>
                </a:ext>
              </a:extLst>
            </p:cNvPr>
            <p:cNvSpPr/>
            <p:nvPr/>
          </p:nvSpPr>
          <p:spPr>
            <a:xfrm>
              <a:off x="816075" y="2121031"/>
              <a:ext cx="3680511" cy="363990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AI/ML PHY (RP-242628)</a:t>
              </a:r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E5EAAD-2D86-4FEC-9D74-1C1A6DC69E78}"/>
              </a:ext>
            </a:extLst>
          </p:cNvPr>
          <p:cNvGrpSpPr/>
          <p:nvPr/>
        </p:nvGrpSpPr>
        <p:grpSpPr>
          <a:xfrm>
            <a:off x="8520910" y="1627217"/>
            <a:ext cx="3509263" cy="1502480"/>
            <a:chOff x="816075" y="2121031"/>
            <a:chExt cx="3680512" cy="167797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FEA72B6-4DD0-483E-B41F-9FF52A826B11}"/>
                </a:ext>
              </a:extLst>
            </p:cNvPr>
            <p:cNvSpPr/>
            <p:nvPr/>
          </p:nvSpPr>
          <p:spPr>
            <a:xfrm>
              <a:off x="816076" y="2121031"/>
              <a:ext cx="3680511" cy="16779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RRM measurement prediction, measurement event prediction, RLF prediction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RAN2-led WI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337E903-B4FD-486D-99C3-285090A433C8}"/>
                </a:ext>
              </a:extLst>
            </p:cNvPr>
            <p:cNvSpPr/>
            <p:nvPr/>
          </p:nvSpPr>
          <p:spPr>
            <a:xfrm>
              <a:off x="816075" y="2121031"/>
              <a:ext cx="3680511" cy="363990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AI Mobility (RP-242629)</a:t>
              </a:r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89A367-CF40-428C-BB2C-EACC1B439027}"/>
              </a:ext>
            </a:extLst>
          </p:cNvPr>
          <p:cNvGrpSpPr/>
          <p:nvPr/>
        </p:nvGrpSpPr>
        <p:grpSpPr>
          <a:xfrm>
            <a:off x="4825600" y="3557672"/>
            <a:ext cx="3628938" cy="1815603"/>
            <a:chOff x="816075" y="2121031"/>
            <a:chExt cx="3680512" cy="1749953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8FD0E9A-C2DD-4D98-BC11-FEC2B98EEDEB}"/>
                </a:ext>
              </a:extLst>
            </p:cNvPr>
            <p:cNvSpPr/>
            <p:nvPr/>
          </p:nvSpPr>
          <p:spPr>
            <a:xfrm>
              <a:off x="816076" y="2121031"/>
              <a:ext cx="3680511" cy="174995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UL precoder cycling for robustness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SRS Tx switching configurations for foldable phones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RAN1-led WI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5DAF00-5B15-4583-985D-8784BFA2B6DC}"/>
                </a:ext>
              </a:extLst>
            </p:cNvPr>
            <p:cNvSpPr/>
            <p:nvPr/>
          </p:nvSpPr>
          <p:spPr>
            <a:xfrm>
              <a:off x="816075" y="2121031"/>
              <a:ext cx="3680511" cy="363990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MIMO Phase 6 (RP-242630)</a:t>
              </a:r>
              <a:endParaRPr lang="zh-CN" altLang="en-US" dirty="0"/>
            </a:p>
          </p:txBody>
        </p:sp>
      </p:grpSp>
      <p:cxnSp>
        <p:nvCxnSpPr>
          <p:cNvPr id="28" name="Straight Connector 109">
            <a:extLst>
              <a:ext uri="{FF2B5EF4-FFF2-40B4-BE49-F238E27FC236}">
                <a16:creationId xmlns:a16="http://schemas.microsoft.com/office/drawing/2014/main" id="{CADDC6D6-5119-4151-82C8-79F1CC3CB7E7}"/>
              </a:ext>
            </a:extLst>
          </p:cNvPr>
          <p:cNvCxnSpPr>
            <a:cxnSpLocks/>
          </p:cNvCxnSpPr>
          <p:nvPr/>
        </p:nvCxnSpPr>
        <p:spPr>
          <a:xfrm>
            <a:off x="4515937" y="1413642"/>
            <a:ext cx="40121" cy="5026156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D2624F-3D15-4560-B690-55A6EE92D74E}"/>
              </a:ext>
            </a:extLst>
          </p:cNvPr>
          <p:cNvGrpSpPr/>
          <p:nvPr/>
        </p:nvGrpSpPr>
        <p:grpSpPr>
          <a:xfrm>
            <a:off x="8520910" y="3180597"/>
            <a:ext cx="3509263" cy="1938158"/>
            <a:chOff x="816075" y="2121031"/>
            <a:chExt cx="3680512" cy="1941472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81EF47D-6F14-48C9-BDC4-034F81AD68BA}"/>
                </a:ext>
              </a:extLst>
            </p:cNvPr>
            <p:cNvSpPr/>
            <p:nvPr/>
          </p:nvSpPr>
          <p:spPr>
            <a:xfrm>
              <a:off x="816076" y="2121031"/>
              <a:ext cx="3680511" cy="194147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UL PA non-linearity handling for better UL coverage and energy efficiency, including AI and non-AI based methods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RAN1/RAN4-led, SI+WI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732AFBB-8368-4FB7-B2B5-BCAEDB915A49}"/>
                </a:ext>
              </a:extLst>
            </p:cNvPr>
            <p:cNvSpPr/>
            <p:nvPr/>
          </p:nvSpPr>
          <p:spPr>
            <a:xfrm>
              <a:off x="816075" y="2121031"/>
              <a:ext cx="3680511" cy="497963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UL PA non-linearity handling</a:t>
              </a:r>
            </a:p>
            <a:p>
              <a:pPr algn="ctr"/>
              <a:r>
                <a:rPr lang="en-US" altLang="zh-CN" dirty="0"/>
                <a:t>(RP-242632)</a:t>
              </a:r>
              <a:endParaRPr lang="zh-CN" altLang="en-US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E1579A9-9C47-4B05-919E-734DC3815290}"/>
              </a:ext>
            </a:extLst>
          </p:cNvPr>
          <p:cNvGrpSpPr/>
          <p:nvPr/>
        </p:nvGrpSpPr>
        <p:grpSpPr>
          <a:xfrm>
            <a:off x="4814153" y="5210965"/>
            <a:ext cx="3640386" cy="1623468"/>
            <a:chOff x="816074" y="2121031"/>
            <a:chExt cx="3622514" cy="185241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AC48843-EAEF-4342-AF85-319D0CB338A7}"/>
                </a:ext>
              </a:extLst>
            </p:cNvPr>
            <p:cNvSpPr/>
            <p:nvPr/>
          </p:nvSpPr>
          <p:spPr>
            <a:xfrm>
              <a:off x="816074" y="2121031"/>
              <a:ext cx="3622513" cy="185241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Enhancements to dynamic PUSCH skipping for reducing </a:t>
              </a:r>
              <a:r>
                <a:rPr lang="en-US" altLang="zh-CN" sz="1600" dirty="0" err="1">
                  <a:solidFill>
                    <a:schemeClr val="tx1"/>
                  </a:solidFill>
                </a:rPr>
                <a:t>gNB</a:t>
              </a:r>
              <a:r>
                <a:rPr lang="en-US" altLang="zh-CN" sz="1600" dirty="0">
                  <a:solidFill>
                    <a:schemeClr val="tx1"/>
                  </a:solidFill>
                </a:rPr>
                <a:t> blind detection and </a:t>
              </a:r>
              <a:r>
                <a:rPr lang="en-US" altLang="zh-CN" sz="1600" dirty="0" err="1">
                  <a:solidFill>
                    <a:schemeClr val="tx1"/>
                  </a:solidFill>
                </a:rPr>
                <a:t>gNB</a:t>
              </a:r>
              <a:r>
                <a:rPr lang="en-US" altLang="zh-CN" sz="1600">
                  <a:solidFill>
                    <a:schemeClr val="tx1"/>
                  </a:solidFill>
                </a:rPr>
                <a:t>-UE mis-alignment</a:t>
              </a:r>
              <a:endParaRPr lang="en-US" altLang="zh-CN" sz="1600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RAN1-led WI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8324658-09C9-4864-809D-403F11C7DCB0}"/>
                </a:ext>
              </a:extLst>
            </p:cNvPr>
            <p:cNvSpPr/>
            <p:nvPr/>
          </p:nvSpPr>
          <p:spPr>
            <a:xfrm>
              <a:off x="816076" y="2121031"/>
              <a:ext cx="3622512" cy="371885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UL scheduling </a:t>
              </a:r>
              <a:r>
                <a:rPr lang="en-US" altLang="zh-CN" dirty="0" err="1"/>
                <a:t>enh</a:t>
              </a:r>
              <a:r>
                <a:rPr lang="en-US" altLang="zh-CN" dirty="0"/>
                <a:t> (RP-242633)</a:t>
              </a:r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B40549C-7100-4646-A326-F81484ECD36C}"/>
              </a:ext>
            </a:extLst>
          </p:cNvPr>
          <p:cNvGrpSpPr/>
          <p:nvPr/>
        </p:nvGrpSpPr>
        <p:grpSpPr>
          <a:xfrm>
            <a:off x="8520910" y="5173254"/>
            <a:ext cx="3628937" cy="1623468"/>
            <a:chOff x="816074" y="2121031"/>
            <a:chExt cx="3762506" cy="185241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58EC1ED5-9994-4694-9352-60370EBC1AC6}"/>
                </a:ext>
              </a:extLst>
            </p:cNvPr>
            <p:cNvSpPr/>
            <p:nvPr/>
          </p:nvSpPr>
          <p:spPr>
            <a:xfrm>
              <a:off x="816074" y="2121031"/>
              <a:ext cx="3762506" cy="185241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Potential RAN4 leftovers, e.g. FR2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/>
                  </a:solidFill>
                </a:rPr>
                <a:t>MR and LR operations across different frequency bands, if not fully addressed in Rel-19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EC15D14C-2D60-4717-98E0-F638AADF79E1}"/>
                </a:ext>
              </a:extLst>
            </p:cNvPr>
            <p:cNvSpPr/>
            <p:nvPr/>
          </p:nvSpPr>
          <p:spPr>
            <a:xfrm>
              <a:off x="816076" y="2121031"/>
              <a:ext cx="3622512" cy="371885"/>
            </a:xfrm>
            <a:prstGeom prst="rect">
              <a:avLst/>
            </a:prstGeom>
            <a:solidFill>
              <a:srgbClr val="1D43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LP-WUS/WUR (TBD)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00057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>
          <a:xfrm>
            <a:off x="735493" y="6096530"/>
            <a:ext cx="9160221" cy="364826"/>
          </a:xfr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77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35147</TotalTime>
  <Words>434</Words>
  <Application>Microsoft Office PowerPoint</Application>
  <PresentationFormat>宽屏</PresentationFormat>
  <Paragraphs>102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vivo type CNS</vt:lpstr>
      <vt:lpstr>vivo type CNS Light</vt:lpstr>
      <vt:lpstr>vivo type CN简 Bold</vt:lpstr>
      <vt:lpstr>vivo type CN简 Light</vt:lpstr>
      <vt:lpstr>vivo type CN简 Regular</vt:lpstr>
      <vt:lpstr>vivo type 简 Bold</vt:lpstr>
      <vt:lpstr>等线</vt:lpstr>
      <vt:lpstr>方正兰亭黑简体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Rongrong Sun</dc:creator>
  <cp:lastModifiedBy>Xueming Pan(vivo)</cp:lastModifiedBy>
  <cp:revision>2575</cp:revision>
  <dcterms:created xsi:type="dcterms:W3CDTF">2019-03-21T01:16:00Z</dcterms:created>
  <dcterms:modified xsi:type="dcterms:W3CDTF">2024-12-03T09:41:55Z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2052-11.1.0.10495</vt:lpwstr>
  </property>
  <property fmtid="{D5CDD505-2E9C-101B-9397-08002B2CF9AE}" pid="4" name="ICV">
    <vt:lpwstr>8240DD3D14CF42A18204560A78436FAD</vt:lpwstr>
  </property>
</Properties>
</file>