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4"/>
  </p:sldMasterIdLst>
  <p:notesMasterIdLst>
    <p:notesMasterId r:id="rId11"/>
  </p:notesMasterIdLst>
  <p:sldIdLst>
    <p:sldId id="276" r:id="rId5"/>
    <p:sldId id="802" r:id="rId6"/>
    <p:sldId id="800" r:id="rId7"/>
    <p:sldId id="804" r:id="rId8"/>
    <p:sldId id="803" r:id="rId9"/>
    <p:sldId id="798" r:id="rId10"/>
  </p:sldIdLst>
  <p:sldSz cx="15240000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73759ADF-5E35-4F33-99D5-3D7E0C37BF4B}">
          <p14:sldIdLst>
            <p14:sldId id="276"/>
            <p14:sldId id="802"/>
            <p14:sldId id="800"/>
            <p14:sldId id="804"/>
            <p14:sldId id="803"/>
            <p14:sldId id="798"/>
          </p14:sldIdLst>
        </p14:section>
        <p14:section name="제목 없는 구역" id="{8226C749-6BA4-46A8-A64D-C02447F68095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5400" userDrawn="1">
          <p15:clr>
            <a:srgbClr val="A4A3A4"/>
          </p15:clr>
        </p15:guide>
        <p15:guide id="2" pos="48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6699"/>
    <a:srgbClr val="E46C0A"/>
    <a:srgbClr val="FFFFFF"/>
    <a:srgbClr val="0067A6"/>
    <a:srgbClr val="A50034"/>
    <a:srgbClr val="6B6B6B"/>
    <a:srgbClr val="000046"/>
    <a:srgbClr val="336699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82" autoAdjust="0"/>
    <p:restoredTop sz="95320" autoAdjust="0"/>
  </p:normalViewPr>
  <p:slideViewPr>
    <p:cSldViewPr>
      <p:cViewPr varScale="1">
        <p:scale>
          <a:sx n="93" d="100"/>
          <a:sy n="93" d="100"/>
        </p:scale>
        <p:origin x="450" y="102"/>
      </p:cViewPr>
      <p:guideLst>
        <p:guide orient="horz" pos="5400"/>
        <p:guide pos="4801"/>
      </p:guideLst>
    </p:cSldViewPr>
  </p:slideViewPr>
  <p:outlineViewPr>
    <p:cViewPr>
      <p:scale>
        <a:sx n="33" d="100"/>
        <a:sy n="33" d="100"/>
      </p:scale>
      <p:origin x="0" y="-139757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notesViewPr>
    <p:cSldViewPr>
      <p:cViewPr varScale="1">
        <p:scale>
          <a:sx n="96" d="100"/>
          <a:sy n="96" d="100"/>
        </p:scale>
        <p:origin x="613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2024-11-29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59043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b="0" dirty="0">
                <a:solidFill>
                  <a:srgbClr val="FF0000"/>
                </a:solidFill>
              </a:rPr>
              <a:t>현재 </a:t>
            </a:r>
            <a:r>
              <a:rPr lang="en-US" altLang="ko-KR" sz="1400" b="0" dirty="0">
                <a:solidFill>
                  <a:srgbClr val="FF0000"/>
                </a:solidFill>
              </a:rPr>
              <a:t>PSI </a:t>
            </a:r>
            <a:r>
              <a:rPr lang="ko-KR" altLang="en-US" sz="1400" b="0">
                <a:solidFill>
                  <a:srgbClr val="FF0000"/>
                </a:solidFill>
              </a:rPr>
              <a:t>정보를 기반으로는 </a:t>
            </a:r>
            <a:r>
              <a:rPr lang="en-US" altLang="ko-KR" sz="1400" b="0" dirty="0">
                <a:solidFill>
                  <a:srgbClr val="FF0000"/>
                </a:solidFill>
              </a:rPr>
              <a:t>discard </a:t>
            </a:r>
            <a:r>
              <a:rPr lang="ko-KR" altLang="en-US" sz="1400" b="0">
                <a:solidFill>
                  <a:srgbClr val="FF0000"/>
                </a:solidFill>
              </a:rPr>
              <a:t>만 수행할 것이다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하지만 이걸로 충분하지 않고</a:t>
            </a:r>
            <a:r>
              <a:rPr lang="en-US" altLang="ko-KR" sz="1400" b="0" dirty="0">
                <a:solidFill>
                  <a:srgbClr val="FF0000"/>
                </a:solidFill>
              </a:rPr>
              <a:t> PSI </a:t>
            </a:r>
            <a:r>
              <a:rPr lang="ko-KR" altLang="en-US" sz="1400" b="0">
                <a:solidFill>
                  <a:srgbClr val="FF0000"/>
                </a:solidFill>
              </a:rPr>
              <a:t>기반의 </a:t>
            </a:r>
            <a:r>
              <a:rPr lang="en-US" altLang="ko-KR" sz="1400" b="0" dirty="0">
                <a:solidFill>
                  <a:srgbClr val="FF0000"/>
                </a:solidFill>
              </a:rPr>
              <a:t>reliability </a:t>
            </a:r>
            <a:r>
              <a:rPr lang="ko-KR" altLang="en-US" sz="1400" b="0">
                <a:solidFill>
                  <a:srgbClr val="FF0000"/>
                </a:solidFill>
              </a:rPr>
              <a:t>및 </a:t>
            </a:r>
            <a:r>
              <a:rPr lang="en-US" altLang="ko-KR" sz="1400" b="0" dirty="0">
                <a:solidFill>
                  <a:srgbClr val="FF0000"/>
                </a:solidFill>
              </a:rPr>
              <a:t>prioritization</a:t>
            </a:r>
            <a:r>
              <a:rPr lang="ko-KR" altLang="en-US" sz="1400" b="0">
                <a:solidFill>
                  <a:srgbClr val="FF0000"/>
                </a:solidFill>
              </a:rPr>
              <a:t>을</a:t>
            </a:r>
            <a:r>
              <a:rPr lang="en-US" altLang="ko-KR" sz="1400" b="0" dirty="0">
                <a:solidFill>
                  <a:srgbClr val="FF0000"/>
                </a:solidFill>
              </a:rPr>
              <a:t> </a:t>
            </a:r>
            <a:r>
              <a:rPr lang="ko-KR" altLang="en-US" sz="1400" b="0">
                <a:solidFill>
                  <a:srgbClr val="FF0000"/>
                </a:solidFill>
              </a:rPr>
              <a:t>해야 한다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400" b="0" dirty="0" err="1">
                <a:solidFill>
                  <a:srgbClr val="FF0000"/>
                </a:solidFill>
              </a:rPr>
              <a:t>한줄로</a:t>
            </a:r>
            <a:r>
              <a:rPr lang="ko-KR" altLang="en-US" sz="1400" b="0" dirty="0">
                <a:solidFill>
                  <a:srgbClr val="FF0000"/>
                </a:solidFill>
              </a:rPr>
              <a:t> 표현될 수 있도록 하자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기고의 </a:t>
            </a:r>
            <a:r>
              <a:rPr lang="en-US" altLang="ko-KR" sz="1400" b="0" dirty="0">
                <a:solidFill>
                  <a:srgbClr val="FF0000"/>
                </a:solidFill>
              </a:rPr>
              <a:t>observation </a:t>
            </a:r>
            <a:r>
              <a:rPr lang="ko-KR" altLang="en-US" sz="1400" b="0">
                <a:solidFill>
                  <a:srgbClr val="FF0000"/>
                </a:solidFill>
              </a:rPr>
              <a:t>같이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  <a:endParaRPr lang="ko-KR" altLang="en-US" sz="1400" b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87798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b="0" dirty="0">
                <a:solidFill>
                  <a:srgbClr val="FF0000"/>
                </a:solidFill>
              </a:rPr>
              <a:t>현재 </a:t>
            </a:r>
            <a:r>
              <a:rPr lang="en-US" altLang="ko-KR" sz="1400" b="0" dirty="0">
                <a:solidFill>
                  <a:srgbClr val="FF0000"/>
                </a:solidFill>
              </a:rPr>
              <a:t>PSI </a:t>
            </a:r>
            <a:r>
              <a:rPr lang="ko-KR" altLang="en-US" sz="1400" b="0">
                <a:solidFill>
                  <a:srgbClr val="FF0000"/>
                </a:solidFill>
              </a:rPr>
              <a:t>정보를 기반으로는 </a:t>
            </a:r>
            <a:r>
              <a:rPr lang="en-US" altLang="ko-KR" sz="1400" b="0" dirty="0">
                <a:solidFill>
                  <a:srgbClr val="FF0000"/>
                </a:solidFill>
              </a:rPr>
              <a:t>discard </a:t>
            </a:r>
            <a:r>
              <a:rPr lang="ko-KR" altLang="en-US" sz="1400" b="0">
                <a:solidFill>
                  <a:srgbClr val="FF0000"/>
                </a:solidFill>
              </a:rPr>
              <a:t>만 수행할 것이다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하지만 이걸로 충분하지 않고</a:t>
            </a:r>
            <a:r>
              <a:rPr lang="en-US" altLang="ko-KR" sz="1400" b="0" dirty="0">
                <a:solidFill>
                  <a:srgbClr val="FF0000"/>
                </a:solidFill>
              </a:rPr>
              <a:t> PSI </a:t>
            </a:r>
            <a:r>
              <a:rPr lang="ko-KR" altLang="en-US" sz="1400" b="0">
                <a:solidFill>
                  <a:srgbClr val="FF0000"/>
                </a:solidFill>
              </a:rPr>
              <a:t>기반의 </a:t>
            </a:r>
            <a:r>
              <a:rPr lang="en-US" altLang="ko-KR" sz="1400" b="0" dirty="0">
                <a:solidFill>
                  <a:srgbClr val="FF0000"/>
                </a:solidFill>
              </a:rPr>
              <a:t>reliability </a:t>
            </a:r>
            <a:r>
              <a:rPr lang="ko-KR" altLang="en-US" sz="1400" b="0">
                <a:solidFill>
                  <a:srgbClr val="FF0000"/>
                </a:solidFill>
              </a:rPr>
              <a:t>및 </a:t>
            </a:r>
            <a:r>
              <a:rPr lang="en-US" altLang="ko-KR" sz="1400" b="0" dirty="0">
                <a:solidFill>
                  <a:srgbClr val="FF0000"/>
                </a:solidFill>
              </a:rPr>
              <a:t>prioritization</a:t>
            </a:r>
            <a:r>
              <a:rPr lang="ko-KR" altLang="en-US" sz="1400" b="0">
                <a:solidFill>
                  <a:srgbClr val="FF0000"/>
                </a:solidFill>
              </a:rPr>
              <a:t>을</a:t>
            </a:r>
            <a:r>
              <a:rPr lang="en-US" altLang="ko-KR" sz="1400" b="0" dirty="0">
                <a:solidFill>
                  <a:srgbClr val="FF0000"/>
                </a:solidFill>
              </a:rPr>
              <a:t> </a:t>
            </a:r>
            <a:r>
              <a:rPr lang="ko-KR" altLang="en-US" sz="1400" b="0">
                <a:solidFill>
                  <a:srgbClr val="FF0000"/>
                </a:solidFill>
              </a:rPr>
              <a:t>해야 한다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400" b="0" dirty="0" err="1">
                <a:solidFill>
                  <a:srgbClr val="FF0000"/>
                </a:solidFill>
              </a:rPr>
              <a:t>한줄로</a:t>
            </a:r>
            <a:r>
              <a:rPr lang="ko-KR" altLang="en-US" sz="1400" b="0" dirty="0">
                <a:solidFill>
                  <a:srgbClr val="FF0000"/>
                </a:solidFill>
              </a:rPr>
              <a:t> 표현될 수 있도록 하자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기고의 </a:t>
            </a:r>
            <a:r>
              <a:rPr lang="en-US" altLang="ko-KR" sz="1400" b="0" dirty="0">
                <a:solidFill>
                  <a:srgbClr val="FF0000"/>
                </a:solidFill>
              </a:rPr>
              <a:t>observation </a:t>
            </a:r>
            <a:r>
              <a:rPr lang="ko-KR" altLang="en-US" sz="1400" b="0">
                <a:solidFill>
                  <a:srgbClr val="FF0000"/>
                </a:solidFill>
              </a:rPr>
              <a:t>같이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  <a:endParaRPr lang="ko-KR" altLang="en-US" sz="1400" b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88132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b="0" dirty="0">
                <a:solidFill>
                  <a:srgbClr val="FF0000"/>
                </a:solidFill>
              </a:rPr>
              <a:t>현재 </a:t>
            </a:r>
            <a:r>
              <a:rPr lang="en-US" altLang="ko-KR" sz="1400" b="0" dirty="0">
                <a:solidFill>
                  <a:srgbClr val="FF0000"/>
                </a:solidFill>
              </a:rPr>
              <a:t>PSI </a:t>
            </a:r>
            <a:r>
              <a:rPr lang="ko-KR" altLang="en-US" sz="1400" b="0">
                <a:solidFill>
                  <a:srgbClr val="FF0000"/>
                </a:solidFill>
              </a:rPr>
              <a:t>정보를 기반으로는 </a:t>
            </a:r>
            <a:r>
              <a:rPr lang="en-US" altLang="ko-KR" sz="1400" b="0" dirty="0">
                <a:solidFill>
                  <a:srgbClr val="FF0000"/>
                </a:solidFill>
              </a:rPr>
              <a:t>discard </a:t>
            </a:r>
            <a:r>
              <a:rPr lang="ko-KR" altLang="en-US" sz="1400" b="0">
                <a:solidFill>
                  <a:srgbClr val="FF0000"/>
                </a:solidFill>
              </a:rPr>
              <a:t>만 수행할 것이다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하지만 이걸로 충분하지 않고</a:t>
            </a:r>
            <a:r>
              <a:rPr lang="en-US" altLang="ko-KR" sz="1400" b="0" dirty="0">
                <a:solidFill>
                  <a:srgbClr val="FF0000"/>
                </a:solidFill>
              </a:rPr>
              <a:t> PSI </a:t>
            </a:r>
            <a:r>
              <a:rPr lang="ko-KR" altLang="en-US" sz="1400" b="0">
                <a:solidFill>
                  <a:srgbClr val="FF0000"/>
                </a:solidFill>
              </a:rPr>
              <a:t>기반의 </a:t>
            </a:r>
            <a:r>
              <a:rPr lang="en-US" altLang="ko-KR" sz="1400" b="0" dirty="0">
                <a:solidFill>
                  <a:srgbClr val="FF0000"/>
                </a:solidFill>
              </a:rPr>
              <a:t>reliability </a:t>
            </a:r>
            <a:r>
              <a:rPr lang="ko-KR" altLang="en-US" sz="1400" b="0">
                <a:solidFill>
                  <a:srgbClr val="FF0000"/>
                </a:solidFill>
              </a:rPr>
              <a:t>및 </a:t>
            </a:r>
            <a:r>
              <a:rPr lang="en-US" altLang="ko-KR" sz="1400" b="0" dirty="0">
                <a:solidFill>
                  <a:srgbClr val="FF0000"/>
                </a:solidFill>
              </a:rPr>
              <a:t>prioritization</a:t>
            </a:r>
            <a:r>
              <a:rPr lang="ko-KR" altLang="en-US" sz="1400" b="0">
                <a:solidFill>
                  <a:srgbClr val="FF0000"/>
                </a:solidFill>
              </a:rPr>
              <a:t>을</a:t>
            </a:r>
            <a:r>
              <a:rPr lang="en-US" altLang="ko-KR" sz="1400" b="0" dirty="0">
                <a:solidFill>
                  <a:srgbClr val="FF0000"/>
                </a:solidFill>
              </a:rPr>
              <a:t> </a:t>
            </a:r>
            <a:r>
              <a:rPr lang="ko-KR" altLang="en-US" sz="1400" b="0">
                <a:solidFill>
                  <a:srgbClr val="FF0000"/>
                </a:solidFill>
              </a:rPr>
              <a:t>해야 한다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400" b="0" dirty="0" err="1">
                <a:solidFill>
                  <a:srgbClr val="FF0000"/>
                </a:solidFill>
              </a:rPr>
              <a:t>한줄로</a:t>
            </a:r>
            <a:r>
              <a:rPr lang="ko-KR" altLang="en-US" sz="1400" b="0" dirty="0">
                <a:solidFill>
                  <a:srgbClr val="FF0000"/>
                </a:solidFill>
              </a:rPr>
              <a:t> 표현될 수 있도록 하자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기고의 </a:t>
            </a:r>
            <a:r>
              <a:rPr lang="en-US" altLang="ko-KR" sz="1400" b="0" dirty="0">
                <a:solidFill>
                  <a:srgbClr val="FF0000"/>
                </a:solidFill>
              </a:rPr>
              <a:t>observation </a:t>
            </a:r>
            <a:r>
              <a:rPr lang="ko-KR" altLang="en-US" sz="1400" b="0">
                <a:solidFill>
                  <a:srgbClr val="FF0000"/>
                </a:solidFill>
              </a:rPr>
              <a:t>같이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  <a:endParaRPr lang="ko-KR" altLang="en-US" sz="1400" b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4945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284176" y="2342041"/>
            <a:ext cx="12954000" cy="2080815"/>
          </a:xfrm>
          <a:noFill/>
          <a:ln w="28575">
            <a:noFill/>
          </a:ln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2092DD-FC25-421B-8E80-EB7FFD06CCAE}" type="datetimeFigureOut">
              <a:rPr lang="ko-KR" altLang="en-US" smtClean="0"/>
              <a:pPr>
                <a:defRPr/>
              </a:pPr>
              <a:t>2024-11-29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3E21478-757F-499F-A6EA-89EA3D10FE73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1284176" y="4494857"/>
            <a:ext cx="13055637" cy="0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1284176" y="4422849"/>
            <a:ext cx="13055637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직사각형 14"/>
          <p:cNvSpPr/>
          <p:nvPr userDrawn="1"/>
        </p:nvSpPr>
        <p:spPr>
          <a:xfrm>
            <a:off x="144810" y="181794"/>
            <a:ext cx="5715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</a:t>
            </a:r>
            <a:r>
              <a:rPr lang="en-US" altLang="ko-KR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RAN#106</a:t>
            </a:r>
            <a:endParaRPr lang="en-US" altLang="ko-KR" b="1" i="1" dirty="0">
              <a:solidFill>
                <a:srgbClr val="6B6B6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kumimoji="1" lang="fr-FR" altLang="ko-KR" b="1" i="1" kern="1200" dirty="0" smtClean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Madrid, Spain, December 9th </a:t>
            </a:r>
            <a:r>
              <a:rPr kumimoji="1" lang="fr-FR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– </a:t>
            </a:r>
            <a:r>
              <a:rPr kumimoji="1" lang="fr-FR" altLang="ko-KR" b="1" i="1" kern="1200" dirty="0" smtClean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12th</a:t>
            </a:r>
            <a:r>
              <a:rPr kumimoji="1" lang="fr-FR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, </a:t>
            </a:r>
            <a:r>
              <a:rPr kumimoji="1" lang="fr-FR" altLang="ko-KR" b="1" i="1" kern="1200" dirty="0" smtClean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2024</a:t>
            </a:r>
            <a:endParaRPr kumimoji="1" lang="fr-FR" altLang="ko-KR" b="1" i="1" kern="1200" dirty="0">
              <a:solidFill>
                <a:srgbClr val="6B6B6B"/>
              </a:solidFill>
              <a:latin typeface="Arial" panose="020B0604020202020204" pitchFamily="34" charset="0"/>
              <a:ea typeface="굴림" panose="020B0600000101010101" pitchFamily="50" charset="-127"/>
              <a:cs typeface="Arial" panose="020B0604020202020204" pitchFamily="34" charset="0"/>
            </a:endParaRPr>
          </a:p>
          <a:p>
            <a:pPr marL="0" marR="0" indent="0" algn="l" defTabSz="113823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Agenda Item: </a:t>
            </a:r>
            <a:r>
              <a:rPr kumimoji="1" lang="en-US" altLang="ko-KR" b="1" i="1" kern="1200" dirty="0" smtClean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9.3.2.3</a:t>
            </a:r>
            <a:endParaRPr kumimoji="1" lang="en-US" altLang="ko-KR" b="1" i="1" kern="1200" dirty="0">
              <a:solidFill>
                <a:srgbClr val="6B6B6B"/>
              </a:solidFill>
              <a:latin typeface="Arial" panose="020B0604020202020204" pitchFamily="34" charset="0"/>
              <a:ea typeface="굴림" panose="020B0600000101010101" pitchFamily="50" charset="-127"/>
              <a:cs typeface="Arial" panose="020B0604020202020204" pitchFamily="34" charset="0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12156504" y="274126"/>
            <a:ext cx="29066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2400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RP-242566</a:t>
            </a:r>
          </a:p>
        </p:txBody>
      </p:sp>
      <p:pic>
        <p:nvPicPr>
          <p:cNvPr id="13" name="Picture 10" descr="Download LG Electronics Logo in SVG Vector or PNG File Format - Logo.win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4" b="38547"/>
          <a:stretch/>
        </p:blipFill>
        <p:spPr bwMode="auto">
          <a:xfrm>
            <a:off x="5819800" y="4860606"/>
            <a:ext cx="3456384" cy="50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7080000" y="-7079998"/>
            <a:ext cx="1080000" cy="15240000"/>
          </a:xfrm>
          <a:prstGeom prst="rect">
            <a:avLst/>
          </a:prstGeom>
          <a:solidFill>
            <a:srgbClr val="A5003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61895" y="80268"/>
            <a:ext cx="13716212" cy="919014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761895" y="1333922"/>
            <a:ext cx="13716212" cy="6480720"/>
          </a:xfrm>
        </p:spPr>
        <p:txBody>
          <a:bodyPr/>
          <a:lstStyle>
            <a:lvl1pPr>
              <a:defRPr sz="2800" b="1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EC3A8E2-B9DE-437B-B571-263DA6FC8CC7}" type="datetimeFigureOut">
              <a:rPr lang="ko-KR" altLang="en-US" smtClean="0"/>
              <a:pPr>
                <a:defRPr/>
              </a:pPr>
              <a:t>2024-11-29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03856" y="5508634"/>
            <a:ext cx="12954000" cy="1702593"/>
          </a:xfrm>
        </p:spPr>
        <p:txBody>
          <a:bodyPr anchor="t"/>
          <a:lstStyle>
            <a:lvl1pPr algn="l">
              <a:defRPr sz="50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03856" y="3633397"/>
            <a:ext cx="12954000" cy="1875233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0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40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360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8480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5601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272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9841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6961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0AC0706-528C-4E5B-A316-71D515866196}" type="datetimeFigureOut">
              <a:rPr lang="ko-KR" altLang="en-US" smtClean="0"/>
              <a:pPr>
                <a:defRPr/>
              </a:pPr>
              <a:t>2024-11-29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F1BA13A-E3D8-4B07-8D20-4216E347B61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761895" y="342900"/>
            <a:ext cx="13716212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761895" y="1549946"/>
            <a:ext cx="13716212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761895" y="7945438"/>
            <a:ext cx="355550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defTabSz="1139553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711C1B2-90F4-49F8-A375-40DDE5F017A8}" type="datetimeFigureOut">
              <a:rPr lang="ko-KR" altLang="en-US" smtClean="0"/>
              <a:pPr>
                <a:defRPr/>
              </a:pPr>
              <a:t>2024-11-29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5206279" y="7945438"/>
            <a:ext cx="482744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ctr" defTabSz="1139553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922602" y="7945438"/>
            <a:ext cx="355550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5AF0625-BC22-4FB1-A8E6-F900B1E07C1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1138163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08067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16135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24201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32270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423834" indent="-423834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923864" indent="-352402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423892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1995355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2566817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3141609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2811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4015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214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202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03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604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4807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6010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211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413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69615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>
          <a:xfrm>
            <a:off x="1284176" y="3422154"/>
            <a:ext cx="12954000" cy="1000702"/>
          </a:xfrm>
        </p:spPr>
        <p:txBody>
          <a:bodyPr/>
          <a:lstStyle/>
          <a:p>
            <a:r>
              <a:rPr lang="en-US" altLang="ko-KR" sz="4000" b="1" dirty="0"/>
              <a:t>Discussion on checkpoints for Rel-19 XR</a:t>
            </a:r>
            <a:endParaRPr lang="ko-KR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289268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Checkpoints </a:t>
            </a:r>
            <a:r>
              <a:rPr lang="en-US" altLang="ko-KR" dirty="0"/>
              <a:t>for </a:t>
            </a:r>
            <a:r>
              <a:rPr lang="en-US" altLang="ko-KR" dirty="0" smtClean="0"/>
              <a:t>multi-modality in RAN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1208" y="1333922"/>
            <a:ext cx="14312373" cy="6912768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There are two </a:t>
            </a:r>
            <a:r>
              <a:rPr lang="en-US" altLang="ko-KR" sz="2400" dirty="0" smtClean="0"/>
              <a:t>checkpoints related </a:t>
            </a:r>
            <a:r>
              <a:rPr lang="en-US" altLang="ko-KR" sz="2400" dirty="0"/>
              <a:t>to </a:t>
            </a:r>
            <a:r>
              <a:rPr lang="en-US" altLang="ko-KR" sz="2400" dirty="0" smtClean="0"/>
              <a:t>support of multi-modality in RAN.</a:t>
            </a:r>
            <a:endParaRPr lang="en-US" altLang="ko-KR" sz="2400" dirty="0"/>
          </a:p>
          <a:p>
            <a:endParaRPr lang="en-US" altLang="ko-KR" sz="2400" dirty="0"/>
          </a:p>
          <a:p>
            <a:endParaRPr lang="en-US" altLang="ko-KR" sz="2400" dirty="0" smtClean="0"/>
          </a:p>
          <a:p>
            <a:endParaRPr lang="en-US" altLang="ko-KR" sz="2400" dirty="0"/>
          </a:p>
          <a:p>
            <a:endParaRPr lang="en-US" altLang="ko-KR" sz="2400" dirty="0" smtClean="0"/>
          </a:p>
          <a:p>
            <a:endParaRPr lang="en-US" altLang="ko-KR" sz="2400" dirty="0"/>
          </a:p>
          <a:p>
            <a:endParaRPr lang="en-US" altLang="ko-KR" sz="2400" dirty="0" smtClean="0"/>
          </a:p>
          <a:p>
            <a:endParaRPr lang="en-US" altLang="ko-KR" sz="2400" dirty="0"/>
          </a:p>
          <a:p>
            <a:r>
              <a:rPr lang="en-US" altLang="ko-KR" sz="2400" dirty="0" smtClean="0"/>
              <a:t>All notes clearly said that SA2 and/or SA4 output/confirmation is required to specify something for this objective. </a:t>
            </a:r>
          </a:p>
          <a:p>
            <a:r>
              <a:rPr lang="en-US" altLang="ko-KR" sz="2400" dirty="0" smtClean="0"/>
              <a:t>Thus, it is important to check reply LS from SA2 and SA4 for the </a:t>
            </a:r>
            <a:r>
              <a:rPr lang="en-US" altLang="ko-KR" sz="2400" dirty="0"/>
              <a:t>RAN2 LS (R2-2409272) </a:t>
            </a:r>
            <a:r>
              <a:rPr lang="en-US" altLang="ko-KR" sz="2400" dirty="0" smtClean="0"/>
              <a:t>on multi-modality awareness sent in October RAN2 meeting.</a:t>
            </a:r>
          </a:p>
          <a:p>
            <a:endParaRPr lang="en-US" altLang="ko-KR" sz="2200" dirty="0" smtClean="0"/>
          </a:p>
          <a:p>
            <a:r>
              <a:rPr lang="en-US" altLang="ko-KR" sz="2400" dirty="0" smtClean="0">
                <a:solidFill>
                  <a:srgbClr val="C00000"/>
                </a:solidFill>
              </a:rPr>
              <a:t>Careful checking of SA2 and SA4 conclusion for multi-modality </a:t>
            </a:r>
            <a:r>
              <a:rPr lang="en-US" altLang="ko-KR" sz="2400" dirty="0">
                <a:solidFill>
                  <a:srgbClr val="C00000"/>
                </a:solidFill>
              </a:rPr>
              <a:t>awareness is </a:t>
            </a:r>
            <a:r>
              <a:rPr lang="en-US" altLang="ko-KR" sz="2400" dirty="0" smtClean="0">
                <a:solidFill>
                  <a:srgbClr val="C00000"/>
                </a:solidFill>
              </a:rPr>
              <a:t>essential for this objective.</a:t>
            </a:r>
            <a:endParaRPr lang="en-US" altLang="ko-KR" sz="24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15746" y="2373392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8919" y="1981994"/>
            <a:ext cx="12145737" cy="266429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07920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SA2 conclusion on multi-modality awareness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1208" y="1333922"/>
            <a:ext cx="14257584" cy="6696744"/>
          </a:xfrm>
        </p:spPr>
        <p:txBody>
          <a:bodyPr>
            <a:normAutofit/>
          </a:bodyPr>
          <a:lstStyle/>
          <a:p>
            <a:r>
              <a:rPr lang="en-US" altLang="ko-KR" sz="2200" dirty="0" smtClean="0"/>
              <a:t>SA2 discussed </a:t>
            </a:r>
            <a:r>
              <a:rPr lang="en-US" altLang="ko-KR" sz="2200" dirty="0"/>
              <a:t>RAN2 LS (R2-2409272) on multi-modality </a:t>
            </a:r>
            <a:r>
              <a:rPr lang="en-US" altLang="ko-KR" sz="2200" dirty="0" smtClean="0"/>
              <a:t>awareness in November SA2 meeting and the following is revised as </a:t>
            </a:r>
            <a:r>
              <a:rPr lang="en-US" altLang="ko-KR" sz="2200" dirty="0" smtClean="0"/>
              <a:t>the final version of</a:t>
            </a:r>
            <a:r>
              <a:rPr lang="ko-KR" altLang="en-US" sz="2200" smtClean="0"/>
              <a:t> </a:t>
            </a:r>
            <a:r>
              <a:rPr lang="en-US" altLang="ko-KR" sz="2200" dirty="0" smtClean="0"/>
              <a:t>reply LS from SA2. </a:t>
            </a:r>
            <a:endParaRPr lang="en-US" altLang="ko-KR" sz="2200" dirty="0" smtClean="0"/>
          </a:p>
          <a:p>
            <a:endParaRPr lang="en-US" altLang="ko-KR" sz="2400" dirty="0"/>
          </a:p>
          <a:p>
            <a:endParaRPr lang="en-US" altLang="ko-KR" sz="2400" dirty="0" smtClean="0"/>
          </a:p>
          <a:p>
            <a:endParaRPr lang="en-US" altLang="ko-KR" sz="2400" dirty="0"/>
          </a:p>
          <a:p>
            <a:endParaRPr lang="en-US" altLang="ko-KR" sz="2400" dirty="0" smtClean="0"/>
          </a:p>
          <a:p>
            <a:endParaRPr lang="en-US" altLang="ko-KR" sz="2400" dirty="0"/>
          </a:p>
          <a:p>
            <a:endParaRPr lang="en-US" altLang="ko-KR" sz="2400" dirty="0" smtClean="0"/>
          </a:p>
          <a:p>
            <a:r>
              <a:rPr lang="en-US" altLang="ko-KR" sz="2200" dirty="0" smtClean="0"/>
              <a:t>The reply LS shows that MMSID can be provided to the NG-RAN and RAN3 also confirm that it is technically feasible to enhance NGAP to provide the MMSID to NG-RAN node. </a:t>
            </a:r>
          </a:p>
          <a:p>
            <a:r>
              <a:rPr lang="en-US" altLang="ko-KR" sz="2200" dirty="0" smtClean="0"/>
              <a:t>Even though approval of this SA2 reply is finally postponed to the next meeting due to urgent reply LS from SA4, the clear SA2 understanding is that </a:t>
            </a:r>
            <a:r>
              <a:rPr lang="en-US" altLang="ko-KR" sz="2200" dirty="0"/>
              <a:t>MMSID can be provided to the </a:t>
            </a:r>
            <a:r>
              <a:rPr lang="en-US" altLang="ko-KR" sz="2200" dirty="0" smtClean="0"/>
              <a:t>NG-RAN. Based on this, the following in the first NOTE can be removed from the R19 XR </a:t>
            </a:r>
            <a:r>
              <a:rPr lang="en-US" altLang="ko-KR" sz="2200" dirty="0" smtClean="0"/>
              <a:t>WID.</a:t>
            </a:r>
            <a:endParaRPr lang="en-US" altLang="ko-KR" sz="2200" dirty="0" smtClean="0"/>
          </a:p>
          <a:p>
            <a:pPr lvl="1"/>
            <a:r>
              <a:rPr lang="en-US" altLang="ko-KR" dirty="0" smtClean="0"/>
              <a:t>This is subject to alignment with SA2, e.g., if MMSID is not available from CN, then UE assistance information-based approach as an alternative.</a:t>
            </a:r>
          </a:p>
          <a:p>
            <a:r>
              <a:rPr lang="en-US" altLang="ko-KR" sz="2200" dirty="0" smtClean="0">
                <a:solidFill>
                  <a:srgbClr val="C00000"/>
                </a:solidFill>
              </a:rPr>
              <a:t>UE </a:t>
            </a:r>
            <a:r>
              <a:rPr lang="en-US" altLang="ko-KR" sz="2200" dirty="0">
                <a:solidFill>
                  <a:srgbClr val="C00000"/>
                </a:solidFill>
              </a:rPr>
              <a:t>assistance information-based approach for </a:t>
            </a:r>
            <a:r>
              <a:rPr lang="en-US" altLang="ko-KR" sz="2200" dirty="0" smtClean="0">
                <a:solidFill>
                  <a:srgbClr val="C00000"/>
                </a:solidFill>
              </a:rPr>
              <a:t>multi-modality </a:t>
            </a:r>
            <a:r>
              <a:rPr lang="en-US" altLang="ko-KR" sz="2200" dirty="0">
                <a:solidFill>
                  <a:srgbClr val="C00000"/>
                </a:solidFill>
              </a:rPr>
              <a:t>in RAN </a:t>
            </a:r>
            <a:r>
              <a:rPr lang="en-US" altLang="ko-KR" sz="2200" dirty="0" smtClean="0">
                <a:solidFill>
                  <a:srgbClr val="C00000"/>
                </a:solidFill>
              </a:rPr>
              <a:t>is not needed and can </a:t>
            </a:r>
            <a:r>
              <a:rPr lang="en-US" altLang="ko-KR" sz="2200" dirty="0">
                <a:solidFill>
                  <a:srgbClr val="C00000"/>
                </a:solidFill>
              </a:rPr>
              <a:t>be </a:t>
            </a:r>
            <a:r>
              <a:rPr lang="en-US" altLang="ko-KR" sz="2200" dirty="0" smtClean="0">
                <a:solidFill>
                  <a:srgbClr val="C00000"/>
                </a:solidFill>
              </a:rPr>
              <a:t>removed from the R19 XR WID. </a:t>
            </a:r>
            <a:endParaRPr lang="en-US" altLang="ko-KR" sz="2200" dirty="0">
              <a:solidFill>
                <a:srgbClr val="C00000"/>
              </a:solidFill>
            </a:endParaRPr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5304" y="2198018"/>
            <a:ext cx="11567002" cy="237626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01307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SA4 conclusion on multi-modality awareness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1208" y="1333922"/>
            <a:ext cx="14257584" cy="6984776"/>
          </a:xfrm>
        </p:spPr>
        <p:txBody>
          <a:bodyPr>
            <a:normAutofit fontScale="92500" lnSpcReduction="10000"/>
          </a:bodyPr>
          <a:lstStyle/>
          <a:p>
            <a:r>
              <a:rPr lang="en-US" altLang="ko-KR" sz="2400" dirty="0" smtClean="0"/>
              <a:t>SA4 also discussed </a:t>
            </a:r>
            <a:r>
              <a:rPr lang="en-US" altLang="ko-KR" sz="2400" dirty="0"/>
              <a:t>RAN2 LS (R2-2409272) on multi-modality awareness in November </a:t>
            </a:r>
            <a:r>
              <a:rPr lang="en-US" altLang="ko-KR" sz="2400" dirty="0" smtClean="0"/>
              <a:t>SA4 </a:t>
            </a:r>
            <a:r>
              <a:rPr lang="en-US" altLang="ko-KR" sz="2400" dirty="0"/>
              <a:t>meeting and the </a:t>
            </a:r>
            <a:r>
              <a:rPr lang="en-US" altLang="ko-KR" sz="2400" dirty="0" smtClean="0"/>
              <a:t>urgent reply </a:t>
            </a:r>
            <a:r>
              <a:rPr lang="en-US" altLang="ko-KR" sz="2400" dirty="0" smtClean="0"/>
              <a:t>LS </a:t>
            </a:r>
            <a:r>
              <a:rPr lang="en-US" altLang="ko-KR" sz="2400" dirty="0" smtClean="0"/>
              <a:t>is approved </a:t>
            </a:r>
            <a:r>
              <a:rPr lang="en-US" altLang="ko-KR" sz="2400" dirty="0"/>
              <a:t>in </a:t>
            </a:r>
            <a:r>
              <a:rPr lang="en-US" altLang="ko-KR" sz="2400" dirty="0" smtClean="0"/>
              <a:t>S4-242223.</a:t>
            </a:r>
            <a:endParaRPr lang="en-US" altLang="ko-KR" sz="2400" dirty="0"/>
          </a:p>
          <a:p>
            <a:endParaRPr lang="en-US" altLang="ko-KR" sz="2400" dirty="0" smtClean="0"/>
          </a:p>
          <a:p>
            <a:endParaRPr lang="en-US" altLang="ko-KR" sz="2400" dirty="0"/>
          </a:p>
          <a:p>
            <a:endParaRPr lang="en-US" altLang="ko-KR" sz="2400" dirty="0"/>
          </a:p>
          <a:p>
            <a:endParaRPr lang="en-US" altLang="ko-KR" sz="2400" dirty="0" smtClean="0"/>
          </a:p>
          <a:p>
            <a:endParaRPr lang="en-US" altLang="ko-KR" sz="2400" dirty="0"/>
          </a:p>
          <a:p>
            <a:endParaRPr lang="en-US" altLang="ko-KR" sz="2400" dirty="0" smtClean="0"/>
          </a:p>
          <a:p>
            <a:endParaRPr lang="en-US" altLang="ko-KR" sz="2400" dirty="0"/>
          </a:p>
          <a:p>
            <a:endParaRPr lang="en-US" altLang="ko-KR" sz="2400" dirty="0" smtClean="0"/>
          </a:p>
          <a:p>
            <a:endParaRPr lang="en-US" altLang="ko-KR" sz="2400" dirty="0" smtClean="0"/>
          </a:p>
          <a:p>
            <a:endParaRPr lang="en-US" altLang="ko-KR" sz="2400" dirty="0"/>
          </a:p>
          <a:p>
            <a:r>
              <a:rPr lang="en-US" altLang="ko-KR" sz="2400" dirty="0" smtClean="0"/>
              <a:t>SA4 </a:t>
            </a:r>
            <a:r>
              <a:rPr lang="en-US" altLang="ko-KR" sz="2400" dirty="0"/>
              <a:t>has concern and skeptical to have multi-modality awareness in </a:t>
            </a:r>
            <a:r>
              <a:rPr lang="en-US" altLang="ko-KR" sz="2400" dirty="0" smtClean="0"/>
              <a:t>NG-RAN due to following reasons and </a:t>
            </a:r>
            <a:r>
              <a:rPr lang="en-US" altLang="ko-KR" sz="2400" dirty="0" smtClean="0"/>
              <a:t>other </a:t>
            </a:r>
            <a:r>
              <a:rPr lang="en-US" altLang="ko-KR" sz="2400" dirty="0"/>
              <a:t>WGs should </a:t>
            </a:r>
            <a:r>
              <a:rPr lang="en-US" altLang="ko-KR" sz="2400" dirty="0" smtClean="0"/>
              <a:t>respect SA4’s </a:t>
            </a:r>
            <a:r>
              <a:rPr lang="en-US" altLang="ko-KR" sz="2400" dirty="0"/>
              <a:t>concern </a:t>
            </a:r>
            <a:r>
              <a:rPr lang="en-US" altLang="ko-KR" sz="2400" dirty="0" smtClean="0"/>
              <a:t>before </a:t>
            </a:r>
            <a:r>
              <a:rPr lang="en-US" altLang="ko-KR" sz="2400" dirty="0" smtClean="0"/>
              <a:t>adding a new work scope for this objective.</a:t>
            </a:r>
            <a:endParaRPr lang="en-US" altLang="ko-KR" sz="2400" dirty="0" smtClean="0"/>
          </a:p>
          <a:p>
            <a:pPr lvl="1"/>
            <a:r>
              <a:rPr lang="en-US" altLang="ko-KR" sz="2200" dirty="0"/>
              <a:t>Only the application layer can determine how to handle the case when the </a:t>
            </a:r>
            <a:r>
              <a:rPr lang="en-US" altLang="ko-KR" sz="2200" dirty="0" err="1"/>
              <a:t>QoS</a:t>
            </a:r>
            <a:r>
              <a:rPr lang="en-US" altLang="ko-KR" sz="2200" dirty="0"/>
              <a:t> flow for one modality cannot be established, e.g. due to RAN resource limitations. </a:t>
            </a:r>
          </a:p>
          <a:p>
            <a:pPr lvl="1"/>
            <a:r>
              <a:rPr lang="en-US" altLang="ko-KR" sz="2200" dirty="0" smtClean="0"/>
              <a:t>The conditions under which particular </a:t>
            </a:r>
            <a:r>
              <a:rPr lang="en-US" altLang="ko-KR" sz="2200" dirty="0" err="1" smtClean="0"/>
              <a:t>QoS</a:t>
            </a:r>
            <a:r>
              <a:rPr lang="en-US" altLang="ko-KR" sz="2200" dirty="0" smtClean="0"/>
              <a:t> flows are considered essential for an application to continue are application specific and cannot be determined by 5GS.</a:t>
            </a:r>
          </a:p>
          <a:p>
            <a:pPr lvl="1"/>
            <a:endParaRPr lang="en-US" altLang="ko-KR" sz="1900" dirty="0" smtClean="0"/>
          </a:p>
          <a:p>
            <a:r>
              <a:rPr lang="en-US" altLang="ko-KR" sz="2400" dirty="0" smtClean="0">
                <a:solidFill>
                  <a:srgbClr val="C00000"/>
                </a:solidFill>
              </a:rPr>
              <a:t>SA4 </a:t>
            </a:r>
            <a:r>
              <a:rPr lang="en-US" altLang="ko-KR" sz="2400" dirty="0" smtClean="0">
                <a:solidFill>
                  <a:srgbClr val="C00000"/>
                </a:solidFill>
              </a:rPr>
              <a:t>have </a:t>
            </a:r>
            <a:r>
              <a:rPr lang="en-US" altLang="ko-KR" sz="2400" dirty="0" smtClean="0">
                <a:solidFill>
                  <a:srgbClr val="C00000"/>
                </a:solidFill>
              </a:rPr>
              <a:t>skeptical to have multi-modality </a:t>
            </a:r>
            <a:r>
              <a:rPr lang="en-US" altLang="ko-KR" sz="2400" dirty="0">
                <a:solidFill>
                  <a:srgbClr val="C00000"/>
                </a:solidFill>
              </a:rPr>
              <a:t>awareness in </a:t>
            </a:r>
            <a:r>
              <a:rPr lang="en-US" altLang="ko-KR" sz="2400" dirty="0" smtClean="0">
                <a:solidFill>
                  <a:srgbClr val="C00000"/>
                </a:solidFill>
              </a:rPr>
              <a:t>NG-RAN. </a:t>
            </a:r>
            <a:endParaRPr lang="en-US" altLang="ko-KR" sz="2400" dirty="0">
              <a:solidFill>
                <a:srgbClr val="C00000"/>
              </a:solidFill>
            </a:endParaRPr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5304" y="2054002"/>
            <a:ext cx="9255757" cy="352839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4619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SA4 conclusion on multi-modality awareness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1208" y="1333922"/>
            <a:ext cx="14257584" cy="6984776"/>
          </a:xfrm>
        </p:spPr>
        <p:txBody>
          <a:bodyPr>
            <a:normAutofit lnSpcReduction="10000"/>
          </a:bodyPr>
          <a:lstStyle/>
          <a:p>
            <a:r>
              <a:rPr lang="en-US" altLang="ko-KR" sz="2200" dirty="0" smtClean="0"/>
              <a:t>Another answer in the SA4 reply addressed two important points as shown below.</a:t>
            </a:r>
            <a:endParaRPr lang="en-US" altLang="ko-KR" sz="2200" dirty="0"/>
          </a:p>
          <a:p>
            <a:endParaRPr lang="en-US" altLang="ko-KR" sz="2400" dirty="0" smtClean="0"/>
          </a:p>
          <a:p>
            <a:endParaRPr lang="en-US" altLang="ko-KR" sz="2400" dirty="0"/>
          </a:p>
          <a:p>
            <a:endParaRPr lang="en-US" altLang="ko-KR" sz="2400" dirty="0"/>
          </a:p>
          <a:p>
            <a:endParaRPr lang="en-US" altLang="ko-KR" sz="2400" dirty="0" smtClean="0"/>
          </a:p>
          <a:p>
            <a:endParaRPr lang="en-US" altLang="ko-KR" sz="2400" dirty="0"/>
          </a:p>
          <a:p>
            <a:endParaRPr lang="en-US" altLang="ko-KR" sz="2400" dirty="0" smtClean="0"/>
          </a:p>
          <a:p>
            <a:endParaRPr lang="en-US" altLang="ko-KR" sz="2400" dirty="0"/>
          </a:p>
          <a:p>
            <a:endParaRPr lang="en-US" altLang="ko-KR" sz="2400" dirty="0" smtClean="0"/>
          </a:p>
          <a:p>
            <a:endParaRPr lang="en-US" altLang="ko-KR" sz="2400" dirty="0" smtClean="0"/>
          </a:p>
          <a:p>
            <a:r>
              <a:rPr lang="en-US" altLang="ko-KR" sz="2200" dirty="0" smtClean="0"/>
              <a:t>For </a:t>
            </a:r>
            <a:r>
              <a:rPr lang="en-US" altLang="ko-KR" sz="2200" dirty="0"/>
              <a:t>packet level </a:t>
            </a:r>
            <a:r>
              <a:rPr lang="en-US" altLang="ko-KR" sz="2200" dirty="0" smtClean="0"/>
              <a:t>synchronization, </a:t>
            </a:r>
            <a:r>
              <a:rPr lang="en-US" altLang="ko-KR" sz="2200" dirty="0"/>
              <a:t>SA4 </a:t>
            </a:r>
            <a:r>
              <a:rPr lang="en-US" altLang="ko-KR" sz="2200" dirty="0" smtClean="0"/>
              <a:t>indicate that the current mechanism can </a:t>
            </a:r>
            <a:r>
              <a:rPr lang="en-US" altLang="ko-KR" sz="2200" dirty="0"/>
              <a:t>provide frame level synchronization </a:t>
            </a:r>
            <a:r>
              <a:rPr lang="en-US" altLang="ko-KR" sz="2200" dirty="0" smtClean="0"/>
              <a:t>which is sufficient </a:t>
            </a:r>
            <a:r>
              <a:rPr lang="en-US" altLang="ko-KR" sz="2200" dirty="0"/>
              <a:t>for traffic </a:t>
            </a:r>
            <a:r>
              <a:rPr lang="en-US" altLang="ko-KR" sz="2200" dirty="0" smtClean="0"/>
              <a:t>synchronization </a:t>
            </a:r>
            <a:r>
              <a:rPr lang="en-US" altLang="ko-KR" sz="2200" dirty="0"/>
              <a:t>and </a:t>
            </a:r>
            <a:r>
              <a:rPr lang="en-US" altLang="ko-KR" sz="2200" dirty="0" smtClean="0"/>
              <a:t>there </a:t>
            </a:r>
            <a:r>
              <a:rPr lang="en-US" altLang="ko-KR" sz="2200" dirty="0"/>
              <a:t>is no evidence to suggest </a:t>
            </a:r>
            <a:r>
              <a:rPr lang="en-US" altLang="ko-KR" sz="2200" dirty="0" smtClean="0"/>
              <a:t>per </a:t>
            </a:r>
            <a:r>
              <a:rPr lang="en-US" altLang="ko-KR" sz="2200" dirty="0"/>
              <a:t>packet inter-modal synchronization </a:t>
            </a:r>
            <a:r>
              <a:rPr lang="en-US" altLang="ko-KR" sz="2200" dirty="0" smtClean="0"/>
              <a:t>needed </a:t>
            </a:r>
            <a:r>
              <a:rPr lang="en-US" altLang="ko-KR" sz="2200" dirty="0"/>
              <a:t>for XR </a:t>
            </a:r>
            <a:r>
              <a:rPr lang="en-US" altLang="ko-KR" sz="2200" dirty="0" smtClean="0"/>
              <a:t>services. </a:t>
            </a:r>
          </a:p>
          <a:p>
            <a:r>
              <a:rPr lang="en-US" altLang="ko-KR" sz="2200" dirty="0" smtClean="0"/>
              <a:t>For </a:t>
            </a:r>
            <a:r>
              <a:rPr lang="en-US" altLang="ko-KR" sz="2200" dirty="0"/>
              <a:t>PDU Set </a:t>
            </a:r>
            <a:r>
              <a:rPr lang="en-US" altLang="ko-KR" sz="2200" dirty="0" smtClean="0"/>
              <a:t>discard, </a:t>
            </a:r>
            <a:r>
              <a:rPr lang="en-US" altLang="ko-KR" sz="2200" dirty="0"/>
              <a:t>SA4 </a:t>
            </a:r>
            <a:r>
              <a:rPr lang="en-US" altLang="ko-KR" sz="2200" dirty="0" smtClean="0"/>
              <a:t>recommended </a:t>
            </a:r>
            <a:r>
              <a:rPr lang="en-US" altLang="ko-KR" sz="2200" dirty="0"/>
              <a:t>that </a:t>
            </a:r>
            <a:r>
              <a:rPr lang="en-US" altLang="ko-KR" sz="2200" dirty="0" smtClean="0"/>
              <a:t>not jointly </a:t>
            </a:r>
            <a:r>
              <a:rPr lang="en-US" altLang="ko-KR" sz="2200" dirty="0"/>
              <a:t>discard packets across multi-modal </a:t>
            </a:r>
            <a:r>
              <a:rPr lang="en-US" altLang="ko-KR" sz="2200" dirty="0" smtClean="0"/>
              <a:t>flows</a:t>
            </a:r>
            <a:r>
              <a:rPr lang="en-US" altLang="ko-KR" sz="2200" dirty="0"/>
              <a:t> </a:t>
            </a:r>
            <a:r>
              <a:rPr lang="en-US" altLang="ko-KR" sz="2200" dirty="0" smtClean="0"/>
              <a:t>since receiving </a:t>
            </a:r>
            <a:r>
              <a:rPr lang="en-US" altLang="ko-KR" sz="2200" dirty="0"/>
              <a:t>packets for some modalities </a:t>
            </a:r>
            <a:r>
              <a:rPr lang="en-US" altLang="ko-KR" sz="2200" dirty="0" smtClean="0"/>
              <a:t>enables </a:t>
            </a:r>
            <a:r>
              <a:rPr lang="en-US" altLang="ko-KR" sz="2200" dirty="0"/>
              <a:t>the application to use the received modalities to better manage the user </a:t>
            </a:r>
            <a:r>
              <a:rPr lang="en-US" altLang="ko-KR" sz="2200" dirty="0" smtClean="0"/>
              <a:t>experience. </a:t>
            </a:r>
          </a:p>
          <a:p>
            <a:pPr lvl="1"/>
            <a:endParaRPr lang="en-US" altLang="ko-KR" sz="1400" dirty="0" smtClean="0"/>
          </a:p>
          <a:p>
            <a:r>
              <a:rPr lang="en-US" altLang="ko-KR" sz="2200" dirty="0" smtClean="0">
                <a:solidFill>
                  <a:srgbClr val="C00000"/>
                </a:solidFill>
              </a:rPr>
              <a:t>SA4 </a:t>
            </a:r>
            <a:r>
              <a:rPr lang="en-US" altLang="ko-KR" sz="2200" dirty="0" smtClean="0">
                <a:solidFill>
                  <a:srgbClr val="C00000"/>
                </a:solidFill>
              </a:rPr>
              <a:t>have </a:t>
            </a:r>
            <a:r>
              <a:rPr lang="en-US" altLang="ko-KR" sz="2200" dirty="0" smtClean="0">
                <a:solidFill>
                  <a:srgbClr val="C00000"/>
                </a:solidFill>
              </a:rPr>
              <a:t>concerns to have traffic synchronization </a:t>
            </a:r>
            <a:r>
              <a:rPr lang="en-US" altLang="ko-KR" sz="2200" dirty="0">
                <a:solidFill>
                  <a:srgbClr val="C00000"/>
                </a:solidFill>
              </a:rPr>
              <a:t>and PDU Set discard across </a:t>
            </a:r>
            <a:r>
              <a:rPr lang="en-US" altLang="ko-KR" sz="2200" dirty="0" err="1">
                <a:solidFill>
                  <a:srgbClr val="C00000"/>
                </a:solidFill>
              </a:rPr>
              <a:t>QoS</a:t>
            </a:r>
            <a:r>
              <a:rPr lang="en-US" altLang="ko-KR" sz="2200" dirty="0">
                <a:solidFill>
                  <a:srgbClr val="C00000"/>
                </a:solidFill>
              </a:rPr>
              <a:t> flows of the same multi-modal service considered </a:t>
            </a:r>
            <a:r>
              <a:rPr lang="en-US" altLang="ko-KR" sz="2200" dirty="0" smtClean="0">
                <a:solidFill>
                  <a:srgbClr val="C00000"/>
                </a:solidFill>
              </a:rPr>
              <a:t>in RAN2. </a:t>
            </a:r>
            <a:endParaRPr lang="en-US" altLang="ko-KR" sz="22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5304" y="1777394"/>
            <a:ext cx="8064896" cy="351696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60286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 and 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1208" y="1333922"/>
            <a:ext cx="13986899" cy="6480720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Based on the following observations, it is doubtful to have an objective to </a:t>
            </a:r>
            <a:r>
              <a:rPr lang="en-US" altLang="ko-KR" sz="2400" dirty="0"/>
              <a:t>support for </a:t>
            </a:r>
            <a:r>
              <a:rPr lang="en-US" altLang="ko-KR" sz="2400" dirty="0" smtClean="0"/>
              <a:t>multi-modality </a:t>
            </a:r>
            <a:r>
              <a:rPr lang="en-US" altLang="ko-KR" sz="2400" dirty="0"/>
              <a:t>in RAN for UL and </a:t>
            </a:r>
            <a:r>
              <a:rPr lang="en-US" altLang="ko-KR" sz="2400" dirty="0" smtClean="0"/>
              <a:t>DL.</a:t>
            </a:r>
          </a:p>
          <a:p>
            <a:pPr lvl="1"/>
            <a:r>
              <a:rPr lang="en-US" altLang="ko-KR" dirty="0" smtClean="0"/>
              <a:t>Careful </a:t>
            </a:r>
            <a:r>
              <a:rPr lang="en-US" altLang="ko-KR" dirty="0"/>
              <a:t>checking of SA2 and SA4 conclusion for multi-modality awareness is essential for this objective.</a:t>
            </a:r>
          </a:p>
          <a:p>
            <a:pPr lvl="1"/>
            <a:r>
              <a:rPr lang="en-US" altLang="ko-KR" dirty="0"/>
              <a:t>Based on SA2 conclusion, UE assistance information-based approach for multi-modality in RAN is not needed and can be removed from the R19 XR WID</a:t>
            </a:r>
            <a:r>
              <a:rPr lang="en-US" altLang="ko-KR" dirty="0" smtClean="0"/>
              <a:t>.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SA4 have </a:t>
            </a:r>
            <a:r>
              <a:rPr lang="en-US" altLang="ko-KR" dirty="0"/>
              <a:t>concerns to have traffic synchronization and PDU Set discard across </a:t>
            </a:r>
            <a:r>
              <a:rPr lang="en-US" altLang="ko-KR" dirty="0" err="1"/>
              <a:t>QoS</a:t>
            </a:r>
            <a:r>
              <a:rPr lang="en-US" altLang="ko-KR" dirty="0"/>
              <a:t> flows of the same multi-modal service considered in RAN2. </a:t>
            </a:r>
          </a:p>
          <a:p>
            <a:pPr lvl="1"/>
            <a:r>
              <a:rPr lang="en-US" altLang="ko-KR" dirty="0"/>
              <a:t>SA4 </a:t>
            </a:r>
            <a:r>
              <a:rPr lang="en-US" altLang="ko-KR" dirty="0" smtClean="0"/>
              <a:t>have </a:t>
            </a:r>
            <a:r>
              <a:rPr lang="en-US" altLang="ko-KR" dirty="0"/>
              <a:t>skeptical to have multi-modality awareness in NG-RAN.</a:t>
            </a:r>
          </a:p>
          <a:p>
            <a:pPr lvl="1"/>
            <a:endParaRPr lang="en-US" altLang="ko-KR" dirty="0" smtClean="0"/>
          </a:p>
          <a:p>
            <a:r>
              <a:rPr lang="en-US" altLang="ko-KR" sz="2400" dirty="0" smtClean="0"/>
              <a:t>Thus, it is proposed </a:t>
            </a:r>
            <a:r>
              <a:rPr lang="en-US" altLang="ko-KR" sz="2400" dirty="0"/>
              <a:t>to </a:t>
            </a:r>
            <a:r>
              <a:rPr lang="en-US" altLang="ko-KR" sz="2400" dirty="0" smtClean="0"/>
              <a:t>remove </a:t>
            </a:r>
            <a:r>
              <a:rPr lang="en-US" altLang="ko-KR" sz="2400" dirty="0"/>
              <a:t>the objective for multi-modality support </a:t>
            </a:r>
            <a:r>
              <a:rPr lang="en-US" altLang="ko-KR" sz="2400" dirty="0" smtClean="0"/>
              <a:t>from </a:t>
            </a:r>
            <a:r>
              <a:rPr lang="en-US" altLang="ko-KR" sz="2400" dirty="0"/>
              <a:t>the Rel-19 </a:t>
            </a:r>
            <a:r>
              <a:rPr lang="en-US" altLang="ko-KR" sz="2400" dirty="0" smtClean="0"/>
              <a:t>XR WID like below.</a:t>
            </a:r>
            <a:endParaRPr lang="en-US" altLang="ko-KR" sz="2400" dirty="0"/>
          </a:p>
          <a:p>
            <a:endParaRPr lang="en-US" altLang="ko-KR" dirty="0" smtClean="0"/>
          </a:p>
          <a:p>
            <a:pPr marL="0" indent="0">
              <a:buNone/>
            </a:pPr>
            <a:endParaRPr lang="en-US" altLang="ko-KR" dirty="0" smtClean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256" y="5510386"/>
            <a:ext cx="12932360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9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1A17329BE811674CBF326964265B0841" ma:contentTypeVersion="1" ma:contentTypeDescription="새 문서를 만듭니다." ma:contentTypeScope="" ma:versionID="98b8e875c966f6fe102cbcb47e577e63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d4ad92c12d927723e129d15ef340199a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시작 날짜 예약" ma:description="시작 날짜 예약은 게시 기능을 사용하여 만드는 사이트 열로, 사이트 방문자에게 이 페이지를 처음 표시할 날짜 및 시간을 지정하는 데 사용합니다." ma:internalName="PublishingStartDate">
      <xsd:simpleType>
        <xsd:restriction base="dms:Unknown"/>
      </xsd:simpleType>
    </xsd:element>
    <xsd:element name="PublishingExpirationDate" ma:index="9" nillable="true" ma:displayName="종료 날짜 예약" ma:description="종료 날짜 예약은 게시 기능을 사용하여 만드는 사이트 열로, 사이트 방문자에게 이 페이지를 더 이상 표시하지 않을 날짜 및 시간을 지정하는 데 사용됩니다.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BF126B1-5379-444F-8DBB-0A41228BE666}">
  <ds:schemaRefs>
    <ds:schemaRef ds:uri="http://schemas.openxmlformats.org/package/2006/metadata/core-properties"/>
    <ds:schemaRef ds:uri="http://purl.org/dc/terms/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http://schemas.microsoft.com/sharepoint/v3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A387A800-FD13-4A08-9E6D-57390EB249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B5C5E36-BF63-4A2F-B977-501AF3EACC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82274</TotalTime>
  <Words>720</Words>
  <Application>Microsoft Office PowerPoint</Application>
  <PresentationFormat>사용자 지정</PresentationFormat>
  <Paragraphs>109</Paragraphs>
  <Slides>6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2" baseType="lpstr">
      <vt:lpstr>LG스마트체 Bold</vt:lpstr>
      <vt:lpstr>LG스마트체 Regular</vt:lpstr>
      <vt:lpstr>굴림</vt:lpstr>
      <vt:lpstr>맑은 고딕</vt:lpstr>
      <vt:lpstr>Arial</vt:lpstr>
      <vt:lpstr>Office 테마</vt:lpstr>
      <vt:lpstr>Discussion on checkpoints for Rel-19 XR</vt:lpstr>
      <vt:lpstr>Checkpoints for multi-modality in RAN</vt:lpstr>
      <vt:lpstr>SA2 conclusion on multi-modality awareness</vt:lpstr>
      <vt:lpstr>SA4 conclusion on multi-modality awareness</vt:lpstr>
      <vt:lpstr>SA4 conclusion on multi-modality awareness</vt:lpstr>
      <vt:lpstr>Conclusion and 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LGE (Gyeong-Cheol)</cp:lastModifiedBy>
  <cp:revision>3606</cp:revision>
  <dcterms:created xsi:type="dcterms:W3CDTF">2016-10-11T04:12:52Z</dcterms:created>
  <dcterms:modified xsi:type="dcterms:W3CDTF">2024-11-29T07:10:05Z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0x0101001A17329BE811674CBF326964265B0841</vt:lpwstr>
  </property>
</Properties>
</file>