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69" r:id="rId1"/>
    <p:sldMasterId id="2147483681" r:id="rId2"/>
    <p:sldMasterId id="2147483690" r:id="rId3"/>
  </p:sldMasterIdLst>
  <p:notesMasterIdLst>
    <p:notesMasterId r:id="rId9"/>
  </p:notesMasterIdLst>
  <p:sldIdLst>
    <p:sldId id="257" r:id="rId4"/>
    <p:sldId id="258" r:id="rId5"/>
    <p:sldId id="263" r:id="rId6"/>
    <p:sldId id="264" r:id="rId7"/>
    <p:sldId id="266" r:id="rId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39" autoAdjust="0"/>
    <p:restoredTop sz="94693" autoAdjust="0"/>
  </p:normalViewPr>
  <p:slideViewPr>
    <p:cSldViewPr snapToGrid="0">
      <p:cViewPr varScale="1">
        <p:scale>
          <a:sx n="94" d="100"/>
          <a:sy n="94" d="100"/>
        </p:scale>
        <p:origin x="288" y="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41980D-5ED3-487F-B3E9-943BB45F7B97}" type="datetimeFigureOut">
              <a:rPr kumimoji="1" lang="ja-JP" altLang="en-US" smtClean="0"/>
              <a:t>2024/12/3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E6ED6B-3F85-40A1-9484-0C501FDC6FE4}" type="slidenum">
              <a:rPr kumimoji="1" lang="ja-JP" altLang="en-US" smtClean="0"/>
              <a:t>‹#›</a:t>
            </a:fld>
            <a:endParaRPr kumimoji="1" lang="ja-JP" altLang="en-US"/>
          </a:p>
        </p:txBody>
      </p:sp>
    </p:spTree>
    <p:extLst>
      <p:ext uri="{BB962C8B-B14F-4D97-AF65-F5344CB8AC3E}">
        <p14:creationId xmlns:p14="http://schemas.microsoft.com/office/powerpoint/2010/main" val="164704071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D5E6ED6B-3F85-40A1-9484-0C501FDC6FE4}" type="slidenum">
              <a:rPr kumimoji="1" lang="ja-JP" altLang="en-US" smtClean="0"/>
              <a:t>0</a:t>
            </a:fld>
            <a:endParaRPr kumimoji="1" lang="ja-JP" altLang="en-US"/>
          </a:p>
        </p:txBody>
      </p:sp>
    </p:spTree>
    <p:extLst>
      <p:ext uri="{BB962C8B-B14F-4D97-AF65-F5344CB8AC3E}">
        <p14:creationId xmlns:p14="http://schemas.microsoft.com/office/powerpoint/2010/main" val="16570779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表紙">
    <p:spTree>
      <p:nvGrpSpPr>
        <p:cNvPr id="1" name=""/>
        <p:cNvGrpSpPr/>
        <p:nvPr/>
      </p:nvGrpSpPr>
      <p:grpSpPr>
        <a:xfrm>
          <a:off x="0" y="0"/>
          <a:ext cx="0" cy="0"/>
          <a:chOff x="0" y="0"/>
          <a:chExt cx="0" cy="0"/>
        </a:xfrm>
      </p:grpSpPr>
      <p:sp>
        <p:nvSpPr>
          <p:cNvPr id="9" name="マスク_部署名"/>
          <p:cNvSpPr/>
          <p:nvPr/>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p:nvSpPr>
        <p:spPr bwMode="gray">
          <a:xfrm>
            <a:off x="2700000" y="3476094"/>
            <a:ext cx="2520000" cy="46800"/>
          </a:xfrm>
          <a:prstGeom prst="rect">
            <a:avLst/>
          </a:prstGeom>
          <a:solidFill>
            <a:srgbClr val="EB55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p:nvSpPr>
        <p:spPr bwMode="gray">
          <a:xfrm>
            <a:off x="0" y="3476094"/>
            <a:ext cx="2700000" cy="46800"/>
          </a:xfrm>
          <a:prstGeom prst="rect">
            <a:avLst/>
          </a:prstGeom>
          <a:solidFill>
            <a:srgbClr val="0A28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solidFill>
                  <a:srgbClr val="262626"/>
                </a:solidFill>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solidFill>
                  <a:srgbClr val="262626"/>
                </a:solidFill>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4" name="社外秘"/>
          <p:cNvSpPr/>
          <p:nvPr/>
        </p:nvSpPr>
        <p:spPr bwMode="gray">
          <a:xfrm>
            <a:off x="868325" y="1246392"/>
            <a:ext cx="783970" cy="250099"/>
          </a:xfrm>
          <a:prstGeom prst="rect">
            <a:avLst/>
          </a:prstGeom>
          <a:noFill/>
          <a:ln>
            <a:solidFill>
              <a:srgbClr val="0A287F"/>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dirty="0">
                <a:solidFill>
                  <a:srgbClr val="0A287F"/>
                </a:solidFill>
                <a:latin typeface="+mj-lt"/>
              </a:rPr>
              <a:t>社外秘</a:t>
            </a:r>
            <a:r>
              <a:rPr kumimoji="1" lang="en-US" altLang="ja-JP" sz="1200" b="0" dirty="0">
                <a:solidFill>
                  <a:srgbClr val="0A287F"/>
                </a:solidFill>
                <a:latin typeface="+mj-lt"/>
              </a:rPr>
              <a:t>B</a:t>
            </a:r>
            <a:endParaRPr kumimoji="1" lang="ja-JP" altLang="en-US" sz="1200" b="0" dirty="0">
              <a:solidFill>
                <a:srgbClr val="0A287F"/>
              </a:solidFill>
              <a:latin typeface="+mj-lt"/>
            </a:endParaRPr>
          </a:p>
        </p:txBody>
      </p:sp>
    </p:spTree>
    <p:extLst>
      <p:ext uri="{BB962C8B-B14F-4D97-AF65-F5344CB8AC3E}">
        <p14:creationId xmlns:p14="http://schemas.microsoft.com/office/powerpoint/2010/main" val="1918037873"/>
      </p:ext>
    </p:extLst>
  </p:cSld>
  <p:clrMapOvr>
    <a:masterClrMapping/>
  </p:clrMapOvr>
  <p:hf hdr="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2546413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921666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339656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2112045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4920630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2755369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78364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背表紙">
    <p:spTree>
      <p:nvGrpSpPr>
        <p:cNvPr id="1" name=""/>
        <p:cNvGrpSpPr/>
        <p:nvPr/>
      </p:nvGrpSpPr>
      <p:grpSpPr>
        <a:xfrm>
          <a:off x="0" y="0"/>
          <a:ext cx="0" cy="0"/>
          <a:chOff x="0" y="0"/>
          <a:chExt cx="0" cy="0"/>
        </a:xfrm>
      </p:grpSpPr>
      <p:pic>
        <p:nvPicPr>
          <p:cNvPr id="4" name="図 3" descr="アイコン&#10;&#10;中程度の精度で自動的に生成された説明">
            <a:extLst>
              <a:ext uri="{FF2B5EF4-FFF2-40B4-BE49-F238E27FC236}">
                <a16:creationId xmlns:a16="http://schemas.microsoft.com/office/drawing/2014/main" id="{F8912E7E-0E63-D8F4-4A3B-88251695B92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5210"/>
          <a:stretch/>
        </p:blipFill>
        <p:spPr>
          <a:xfrm>
            <a:off x="4386192" y="2838450"/>
            <a:ext cx="3514866" cy="1181100"/>
          </a:xfrm>
          <a:prstGeom prst="rect">
            <a:avLst/>
          </a:prstGeom>
        </p:spPr>
      </p:pic>
    </p:spTree>
    <p:extLst>
      <p:ext uri="{BB962C8B-B14F-4D97-AF65-F5344CB8AC3E}">
        <p14:creationId xmlns:p14="http://schemas.microsoft.com/office/powerpoint/2010/main" val="16723690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4" name="図 3" descr="グラフィカル ユーザー インターフェイス, テキスト, アプリケーション&#10;&#10;自動的に生成された説明">
            <a:extLst>
              <a:ext uri="{FF2B5EF4-FFF2-40B4-BE49-F238E27FC236}">
                <a16:creationId xmlns:a16="http://schemas.microsoft.com/office/drawing/2014/main" id="{D0D8B96C-95E3-005F-4754-6FB867016E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97998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中表紙">
    <p:spTree>
      <p:nvGrpSpPr>
        <p:cNvPr id="1" name=""/>
        <p:cNvGrpSpPr/>
        <p:nvPr/>
      </p:nvGrpSpPr>
      <p:grpSpPr>
        <a:xfrm>
          <a:off x="0" y="0"/>
          <a:ext cx="0" cy="0"/>
          <a:chOff x="0" y="0"/>
          <a:chExt cx="0" cy="0"/>
        </a:xfrm>
      </p:grpSpPr>
      <p:sp>
        <p:nvSpPr>
          <p:cNvPr id="4" name="マスク_ページ番号"/>
          <p:cNvSpPr/>
          <p:nvPr/>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524265635"/>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525878968"/>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024963731"/>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rgbClr val="0A287F"/>
          </a:solidFill>
        </p:spPr>
        <p:txBody>
          <a:bodyPr wrap="square" lIns="0" rIns="0" bIns="0" anchor="ctr">
            <a:noAutofit/>
          </a:bodyPr>
          <a:lstStyle>
            <a:lvl1pPr marL="0" indent="0" algn="ctr">
              <a:buNone/>
              <a:defRPr sz="2600" b="1">
                <a:solidFill>
                  <a:srgbClr val="F2F2F2"/>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536126857"/>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拡張ページ">
    <p:spTree>
      <p:nvGrpSpPr>
        <p:cNvPr id="1" name=""/>
        <p:cNvGrpSpPr/>
        <p:nvPr/>
      </p:nvGrpSpPr>
      <p:grpSpPr>
        <a:xfrm>
          <a:off x="0" y="0"/>
          <a:ext cx="0" cy="0"/>
          <a:chOff x="0" y="0"/>
          <a:chExt cx="0" cy="0"/>
        </a:xfrm>
      </p:grpSpPr>
      <p:sp>
        <p:nvSpPr>
          <p:cNvPr id="6" name="マスク_ロゴ"/>
          <p:cNvSpPr/>
          <p:nvPr/>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227240832"/>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61208075"/>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2F2F2"/>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solidFill>
                  <a:srgbClr val="262626"/>
                </a:solidFill>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solidFill>
                  <a:srgbClr val="262626"/>
                </a:solidFill>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solidFill>
                  <a:srgbClr val="262626"/>
                </a:solidFill>
                <a:latin typeface="メイリオ" panose="020B0604030504040204" pitchFamily="50" charset="-128"/>
                <a:ea typeface="メイリオ" panose="020B0604030504040204" pitchFamily="50" charset="-128"/>
              </a:defRPr>
            </a:lvl5pPr>
            <a:lvl6pPr marL="1347788" indent="-228600">
              <a:defRPr>
                <a:solidFill>
                  <a:srgbClr val="262626"/>
                </a:solidFill>
              </a:defRPr>
            </a:lvl6pPr>
            <a:lvl7pPr marL="1524000" indent="-228600">
              <a:defRPr>
                <a:solidFill>
                  <a:srgbClr val="262626"/>
                </a:solidFill>
              </a:defRPr>
            </a:lvl7pPr>
            <a:lvl8pPr marL="1792288" indent="-228600">
              <a:defRPr>
                <a:solidFill>
                  <a:srgbClr val="262626"/>
                </a:solidFill>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2F2F2"/>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30865881"/>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rgbClr val="EB55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rgbClr val="0A28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solidFill>
                  <a:srgbClr val="262626"/>
                </a:solidFill>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solidFill>
                  <a:srgbClr val="262626"/>
                </a:solidFill>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298462860"/>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1.png"/><Relationship Id="rId4" Type="http://schemas.openxmlformats.org/officeDocument/2006/relationships/slideLayout" Target="../slideLayouts/slideLayout12.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p:nvSpPr>
        <p:spPr bwMode="gray">
          <a:xfrm>
            <a:off x="119063" y="6619009"/>
            <a:ext cx="384721" cy="153888"/>
          </a:xfrm>
          <a:prstGeom prst="rect">
            <a:avLst/>
          </a:prstGeom>
          <a:noFill/>
        </p:spPr>
        <p:txBody>
          <a:bodyPr wrap="none" lIns="0" tIns="0" rIns="0" bIns="0" rtlCol="0" anchor="b">
            <a:spAutoFit/>
          </a:bodyPr>
          <a:lstStyle/>
          <a:p>
            <a:r>
              <a:rPr kumimoji="1" lang="ja-JP" altLang="en-US" sz="1000" dirty="0">
                <a:solidFill>
                  <a:srgbClr val="595959"/>
                </a:solidFill>
              </a:rPr>
              <a:t>部署名</a:t>
            </a:r>
          </a:p>
        </p:txBody>
      </p:sp>
      <p:sp>
        <p:nvSpPr>
          <p:cNvPr id="7" name="タイトル背景"/>
          <p:cNvSpPr/>
          <p:nvPr/>
        </p:nvSpPr>
        <p:spPr bwMode="gray">
          <a:xfrm>
            <a:off x="3" y="0"/>
            <a:ext cx="12192001" cy="88455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rgbClr val="595959"/>
                </a:solidFill>
                <a:latin typeface="Arial" panose="020B0604020202020204" pitchFamily="34" charset="0"/>
                <a:cs typeface="Arial" panose="020B0604020202020204" pitchFamily="34" charset="0"/>
              </a:rPr>
              <a:pPr algn="r"/>
              <a:t>‹#›</a:t>
            </a:fld>
            <a:endParaRPr kumimoji="1" lang="ja-JP" altLang="en-US" sz="1200" dirty="0">
              <a:solidFill>
                <a:srgbClr val="595959"/>
              </a:solidFill>
              <a:latin typeface="Arial" panose="020B0604020202020204" pitchFamily="34" charset="0"/>
              <a:cs typeface="Arial" panose="020B0604020202020204" pitchFamily="34" charset="0"/>
            </a:endParaRPr>
          </a:p>
        </p:txBody>
      </p:sp>
      <p:sp>
        <p:nvSpPr>
          <p:cNvPr id="9" name="ブロック_povo"/>
          <p:cNvSpPr/>
          <p:nvPr/>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p:nvSpPr>
        <p:spPr bwMode="gray">
          <a:xfrm>
            <a:off x="373872" y="543698"/>
            <a:ext cx="144000" cy="144000"/>
          </a:xfrm>
          <a:prstGeom prst="rect">
            <a:avLst/>
          </a:prstGeom>
          <a:solidFill>
            <a:srgbClr val="EB55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p:nvSpPr>
        <p:spPr bwMode="gray">
          <a:xfrm>
            <a:off x="229872" y="398169"/>
            <a:ext cx="144000" cy="144000"/>
          </a:xfrm>
          <a:prstGeom prst="rect">
            <a:avLst/>
          </a:prstGeom>
          <a:solidFill>
            <a:srgbClr val="0A28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p:nvSpPr>
        <p:spPr bwMode="gray">
          <a:xfrm>
            <a:off x="11288968" y="115888"/>
            <a:ext cx="783970" cy="250099"/>
          </a:xfrm>
          <a:prstGeom prst="rect">
            <a:avLst/>
          </a:prstGeom>
          <a:noFill/>
          <a:ln>
            <a:solidFill>
              <a:srgbClr val="0A287F"/>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dirty="0">
                <a:solidFill>
                  <a:srgbClr val="0A287F"/>
                </a:solidFill>
                <a:latin typeface="+mj-lt"/>
              </a:rPr>
              <a:t>社外秘</a:t>
            </a:r>
            <a:r>
              <a:rPr kumimoji="1" lang="en-US" altLang="ja-JP" sz="1200" b="0" dirty="0">
                <a:solidFill>
                  <a:srgbClr val="0A287F"/>
                </a:solidFill>
                <a:latin typeface="+mj-lt"/>
              </a:rPr>
              <a:t>B</a:t>
            </a:r>
            <a:endParaRPr kumimoji="1" lang="ja-JP" altLang="en-US" sz="1200" b="0" dirty="0">
              <a:solidFill>
                <a:srgbClr val="0A287F"/>
              </a:solidFill>
              <a:latin typeface="+mj-lt"/>
            </a:endParaRPr>
          </a:p>
        </p:txBody>
      </p:sp>
    </p:spTree>
    <p:extLst>
      <p:ext uri="{BB962C8B-B14F-4D97-AF65-F5344CB8AC3E}">
        <p14:creationId xmlns:p14="http://schemas.microsoft.com/office/powerpoint/2010/main" val="3355781833"/>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hf hdr="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8" orient="horz" pos="2160" userDrawn="1">
          <p15:clr>
            <a:srgbClr val="F26B43"/>
          </p15:clr>
        </p15:guide>
        <p15:guide id="9"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p:nvSpPr>
        <p:spPr bwMode="gray">
          <a:xfrm>
            <a:off x="119063" y="6619009"/>
            <a:ext cx="864019" cy="153888"/>
          </a:xfrm>
          <a:prstGeom prst="rect">
            <a:avLst/>
          </a:prstGeom>
          <a:noFill/>
        </p:spPr>
        <p:txBody>
          <a:bodyPr wrap="none" lIns="0" tIns="0" rIns="0" bIns="0" rtlCol="0" anchor="b">
            <a:spAutoFit/>
          </a:bodyPr>
          <a:lstStyle/>
          <a:p>
            <a:r>
              <a:rPr kumimoji="1" lang="en-US" altLang="ja-JP" sz="1000" dirty="0">
                <a:solidFill>
                  <a:srgbClr val="595959"/>
                </a:solidFill>
              </a:rPr>
              <a:t>© 2024 KDDI</a:t>
            </a:r>
            <a:endParaRPr kumimoji="1" lang="ja-JP" altLang="en-US" sz="1000" dirty="0">
              <a:solidFill>
                <a:srgbClr val="595959"/>
              </a:solidFill>
            </a:endParaRPr>
          </a:p>
        </p:txBody>
      </p:sp>
      <p:sp>
        <p:nvSpPr>
          <p:cNvPr id="7" name="タイトル背景"/>
          <p:cNvSpPr/>
          <p:nvPr/>
        </p:nvSpPr>
        <p:spPr bwMode="gray">
          <a:xfrm>
            <a:off x="3" y="0"/>
            <a:ext cx="12192001" cy="88455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rgbClr val="595959"/>
                </a:solidFill>
                <a:latin typeface="Arial" panose="020B0604020202020204" pitchFamily="34" charset="0"/>
                <a:cs typeface="Arial" panose="020B0604020202020204" pitchFamily="34" charset="0"/>
              </a:rPr>
              <a:pPr algn="r"/>
              <a:t>‹#›</a:t>
            </a:fld>
            <a:endParaRPr kumimoji="1" lang="ja-JP" altLang="en-US" sz="1200" dirty="0">
              <a:solidFill>
                <a:srgbClr val="595959"/>
              </a:solidFill>
              <a:latin typeface="Arial" panose="020B0604020202020204" pitchFamily="34" charset="0"/>
              <a:cs typeface="Arial" panose="020B0604020202020204" pitchFamily="34" charset="0"/>
            </a:endParaRPr>
          </a:p>
        </p:txBody>
      </p:sp>
      <p:sp>
        <p:nvSpPr>
          <p:cNvPr id="9" name="ブロック_povo"/>
          <p:cNvSpPr/>
          <p:nvPr/>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p:nvSpPr>
        <p:spPr bwMode="gray">
          <a:xfrm>
            <a:off x="373872" y="543698"/>
            <a:ext cx="144000" cy="144000"/>
          </a:xfrm>
          <a:prstGeom prst="rect">
            <a:avLst/>
          </a:prstGeom>
          <a:solidFill>
            <a:srgbClr val="EB55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p:nvSpPr>
        <p:spPr bwMode="gray">
          <a:xfrm>
            <a:off x="229872" y="398169"/>
            <a:ext cx="144000" cy="144000"/>
          </a:xfrm>
          <a:prstGeom prst="rect">
            <a:avLst/>
          </a:prstGeom>
          <a:solidFill>
            <a:srgbClr val="0A28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3359430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4080883"/>
      </p:ext>
    </p:extLst>
  </p:cSld>
  <p:clrMap bg1="lt1" tx1="dk1" bg2="lt2" tx2="dk2" accent1="accent1" accent2="accent2" accent3="accent3" accent4="accent4" accent5="accent5" accent6="accent6" hlink="hlink" folHlink="folHlink"/>
  <p:sldLayoutIdLst>
    <p:sldLayoutId id="2147483692" r:id="rId1"/>
    <p:sldLayoutId id="2147483691" r:id="rId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1.xml"/><Relationship Id="rId6" Type="http://schemas.openxmlformats.org/officeDocument/2006/relationships/hyperlink" Target="https://svgsilh.com/ja/cddc39/image/303258.html" TargetMode="Externa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type="subTitle" idx="1"/>
          </p:nvPr>
        </p:nvSpPr>
        <p:spPr/>
        <p:txBody>
          <a:bodyPr>
            <a:normAutofit/>
          </a:bodyPr>
          <a:lstStyle/>
          <a:p>
            <a:pPr fontAlgn="ctr">
              <a:lnSpc>
                <a:spcPct val="120000"/>
              </a:lnSpc>
            </a:pPr>
            <a:r>
              <a:rPr lang="en-US" altLang="ja-JP" dirty="0"/>
              <a:t>KDDI Corporation</a:t>
            </a:r>
            <a:endParaRPr kumimoji="1" lang="en-US" altLang="ja-JP" dirty="0"/>
          </a:p>
        </p:txBody>
      </p:sp>
      <p:sp>
        <p:nvSpPr>
          <p:cNvPr id="3" name="タイトル 2"/>
          <p:cNvSpPr>
            <a:spLocks noGrp="1"/>
          </p:cNvSpPr>
          <p:nvPr>
            <p:ph type="ctrTitle"/>
          </p:nvPr>
        </p:nvSpPr>
        <p:spPr/>
        <p:txBody>
          <a:bodyPr/>
          <a:lstStyle/>
          <a:p>
            <a:r>
              <a:rPr kumimoji="1" lang="en-US" altLang="ja-JP" dirty="0"/>
              <a:t>Proposal for Release 20 5G-Advacned MIMO</a:t>
            </a:r>
            <a:endParaRPr kumimoji="1" lang="ja-JP" altLang="en-US" dirty="0"/>
          </a:p>
        </p:txBody>
      </p:sp>
      <p:sp>
        <p:nvSpPr>
          <p:cNvPr id="7" name="正方形/長方形 6">
            <a:extLst>
              <a:ext uri="{FF2B5EF4-FFF2-40B4-BE49-F238E27FC236}">
                <a16:creationId xmlns:a16="http://schemas.microsoft.com/office/drawing/2014/main" id="{DE4B3E17-2746-5F1F-0038-D74153838BC3}"/>
              </a:ext>
            </a:extLst>
          </p:cNvPr>
          <p:cNvSpPr/>
          <p:nvPr/>
        </p:nvSpPr>
        <p:spPr>
          <a:xfrm>
            <a:off x="98517" y="4064"/>
            <a:ext cx="4572000" cy="586443"/>
          </a:xfrm>
          <a:prstGeom prst="rect">
            <a:avLst/>
          </a:prstGeom>
        </p:spPr>
        <p:txBody>
          <a:bodyP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latin typeface="Calibri" panose="020F0502020204030204" pitchFamily="34" charset="0"/>
                <a:cs typeface="Calibri" panose="020F0502020204030204" pitchFamily="34" charset="0"/>
              </a:rPr>
              <a:t>3GPP TSG RAN Meeting #106</a:t>
            </a:r>
          </a:p>
          <a:p>
            <a:pPr>
              <a:lnSpc>
                <a:spcPts val="1900"/>
              </a:lnSpc>
            </a:pPr>
            <a:r>
              <a:rPr lang="fr-FR" altLang="ja-JP" sz="2000" dirty="0">
                <a:latin typeface="Calibri" panose="020F0502020204030204" pitchFamily="34" charset="0"/>
                <a:cs typeface="Calibri" panose="020F0502020204030204" pitchFamily="34" charset="0"/>
              </a:rPr>
              <a:t>Madrid, Spain, December 9-12, 2024</a:t>
            </a:r>
            <a:endParaRPr lang="en-US" altLang="ja-JP" sz="2000" dirty="0">
              <a:latin typeface="Calibri" panose="020F0502020204030204" pitchFamily="34" charset="0"/>
              <a:cs typeface="Calibri" panose="020F0502020204030204" pitchFamily="34" charset="0"/>
            </a:endParaRPr>
          </a:p>
        </p:txBody>
      </p:sp>
      <p:sp>
        <p:nvSpPr>
          <p:cNvPr id="8" name="テキスト ボックス 5">
            <a:extLst>
              <a:ext uri="{FF2B5EF4-FFF2-40B4-BE49-F238E27FC236}">
                <a16:creationId xmlns:a16="http://schemas.microsoft.com/office/drawing/2014/main" id="{C7166CBD-FFF0-CB51-E4D6-87449202927B}"/>
              </a:ext>
            </a:extLst>
          </p:cNvPr>
          <p:cNvSpPr txBox="1"/>
          <p:nvPr/>
        </p:nvSpPr>
        <p:spPr>
          <a:xfrm>
            <a:off x="10844610" y="-3505"/>
            <a:ext cx="1200970"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RP-242561</a:t>
            </a:r>
          </a:p>
        </p:txBody>
      </p:sp>
    </p:spTree>
    <p:extLst>
      <p:ext uri="{BB962C8B-B14F-4D97-AF65-F5344CB8AC3E}">
        <p14:creationId xmlns:p14="http://schemas.microsoft.com/office/powerpoint/2010/main" val="1904809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10473A8-91AA-52FD-FAEC-A4180570E9D0}"/>
              </a:ext>
            </a:extLst>
          </p:cNvPr>
          <p:cNvSpPr>
            <a:spLocks noGrp="1"/>
          </p:cNvSpPr>
          <p:nvPr>
            <p:ph idx="1"/>
          </p:nvPr>
        </p:nvSpPr>
        <p:spPr/>
        <p:txBody>
          <a:bodyPr>
            <a:normAutofit fontScale="85000" lnSpcReduction="20000"/>
          </a:bodyPr>
          <a:lstStyle/>
          <a:p>
            <a:pPr>
              <a:lnSpc>
                <a:spcPct val="120000"/>
              </a:lnSpc>
            </a:pPr>
            <a:r>
              <a:rPr lang="en-US" altLang="ja-JP" dirty="0"/>
              <a:t>Regarding NR MIMO, further functionality enhancements are desired from the following perspectives.</a:t>
            </a:r>
          </a:p>
          <a:p>
            <a:pPr lvl="1">
              <a:lnSpc>
                <a:spcPct val="120000"/>
              </a:lnSpc>
            </a:pPr>
            <a:r>
              <a:rPr lang="en-US" altLang="ja-JP" dirty="0"/>
              <a:t>For further performance improvement in FR1</a:t>
            </a:r>
          </a:p>
          <a:p>
            <a:pPr lvl="2">
              <a:lnSpc>
                <a:spcPct val="120000"/>
              </a:lnSpc>
            </a:pPr>
            <a:r>
              <a:rPr lang="en-US" altLang="ja-JP" dirty="0"/>
              <a:t>Multi-TRP deployment</a:t>
            </a:r>
          </a:p>
          <a:p>
            <a:pPr lvl="3">
              <a:lnSpc>
                <a:spcPct val="120000"/>
              </a:lnSpc>
            </a:pPr>
            <a:r>
              <a:rPr lang="en-US" altLang="ja-JP" dirty="0"/>
              <a:t>To further increase cell capacity and improve communication quality at the cell edge, it is desirable to increase the number of antenna elements for massive MIMO. However, Japan has high requirements for wind loading and it is difficult to install very large antenna panels, so a distributed deployment of antennas of a certain size is desirable.</a:t>
            </a:r>
          </a:p>
          <a:p>
            <a:pPr lvl="3">
              <a:lnSpc>
                <a:spcPct val="120000"/>
              </a:lnSpc>
            </a:pPr>
            <a:r>
              <a:rPr lang="en-US" altLang="ja-JP" dirty="0"/>
              <a:t>In the distributed deployment of antennas, it is desirable not only to use newly introduced massive MIMO antennas, but also to be able to divert existing antennas.</a:t>
            </a:r>
          </a:p>
          <a:p>
            <a:pPr lvl="2">
              <a:lnSpc>
                <a:spcPct val="120000"/>
              </a:lnSpc>
            </a:pPr>
            <a:r>
              <a:rPr lang="en-US" altLang="ja-JP" dirty="0"/>
              <a:t>TDD operation</a:t>
            </a:r>
          </a:p>
          <a:p>
            <a:pPr lvl="3">
              <a:lnSpc>
                <a:spcPct val="120000"/>
              </a:lnSpc>
            </a:pPr>
            <a:r>
              <a:rPr lang="en-US" altLang="ja-JP" dirty="0"/>
              <a:t>In TDD systems, it is common to utilize the reciprocity between uplink and downlink to generate a downlink MU-MIMO precoder, but there is a need for improved accuracy in link adaptation.</a:t>
            </a:r>
          </a:p>
          <a:p>
            <a:pPr lvl="3">
              <a:lnSpc>
                <a:spcPct val="120000"/>
              </a:lnSpc>
            </a:pPr>
            <a:endParaRPr lang="en-US" altLang="ja-JP" dirty="0"/>
          </a:p>
          <a:p>
            <a:pPr lvl="1">
              <a:lnSpc>
                <a:spcPct val="120000"/>
              </a:lnSpc>
            </a:pPr>
            <a:r>
              <a:rPr lang="en-US" altLang="ja-JP" dirty="0"/>
              <a:t>To further increase the utilization of FR2</a:t>
            </a:r>
          </a:p>
          <a:p>
            <a:pPr lvl="2">
              <a:lnSpc>
                <a:spcPct val="120000"/>
              </a:lnSpc>
            </a:pPr>
            <a:r>
              <a:rPr lang="en-US" altLang="ja-JP" dirty="0"/>
              <a:t>Beam management</a:t>
            </a:r>
          </a:p>
          <a:p>
            <a:pPr lvl="3">
              <a:lnSpc>
                <a:spcPct val="120000"/>
              </a:lnSpc>
            </a:pPr>
            <a:r>
              <a:rPr lang="en-US" altLang="ja-JP" dirty="0"/>
              <a:t>The 28GHz (n257) in FR2 spectrums is not being fully utilized in Japan. To make FR2 more accessible, further advancements in MIMO beam management are also needed.</a:t>
            </a:r>
          </a:p>
        </p:txBody>
      </p:sp>
      <p:sp>
        <p:nvSpPr>
          <p:cNvPr id="4" name="Title 3">
            <a:extLst>
              <a:ext uri="{FF2B5EF4-FFF2-40B4-BE49-F238E27FC236}">
                <a16:creationId xmlns:a16="http://schemas.microsoft.com/office/drawing/2014/main" id="{5DC974CC-477C-96FF-879C-3324C2FB2F1C}"/>
              </a:ext>
            </a:extLst>
          </p:cNvPr>
          <p:cNvSpPr>
            <a:spLocks noGrp="1"/>
          </p:cNvSpPr>
          <p:nvPr>
            <p:ph type="title"/>
          </p:nvPr>
        </p:nvSpPr>
        <p:spPr/>
        <p:txBody>
          <a:bodyPr/>
          <a:lstStyle/>
          <a:p>
            <a:r>
              <a:rPr lang="en-US" altLang="ja-JP" dirty="0"/>
              <a:t>Motivation</a:t>
            </a:r>
            <a:endParaRPr kumimoji="1" lang="ja-JP" altLang="en-US" dirty="0"/>
          </a:p>
        </p:txBody>
      </p:sp>
    </p:spTree>
    <p:extLst>
      <p:ext uri="{BB962C8B-B14F-4D97-AF65-F5344CB8AC3E}">
        <p14:creationId xmlns:p14="http://schemas.microsoft.com/office/powerpoint/2010/main" val="6223064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695DF49-A128-B923-C656-11E473A0D5B1}"/>
              </a:ext>
            </a:extLst>
          </p:cNvPr>
          <p:cNvSpPr>
            <a:spLocks noGrp="1"/>
          </p:cNvSpPr>
          <p:nvPr>
            <p:ph idx="1"/>
          </p:nvPr>
        </p:nvSpPr>
        <p:spPr>
          <a:xfrm>
            <a:off x="119062" y="942369"/>
            <a:ext cx="11953875" cy="3600000"/>
          </a:xfrm>
        </p:spPr>
        <p:txBody>
          <a:bodyPr>
            <a:normAutofit fontScale="55000" lnSpcReduction="20000"/>
          </a:bodyPr>
          <a:lstStyle/>
          <a:p>
            <a:pPr marL="457200" indent="-457200">
              <a:lnSpc>
                <a:spcPct val="120000"/>
              </a:lnSpc>
            </a:pPr>
            <a:r>
              <a:rPr lang="en-US" altLang="ja-JP" dirty="0"/>
              <a:t>For multi-TRP deployment</a:t>
            </a:r>
          </a:p>
          <a:p>
            <a:pPr marL="1126350" lvl="1" indent="-514350">
              <a:lnSpc>
                <a:spcPct val="120000"/>
              </a:lnSpc>
              <a:buFont typeface="+mj-lt"/>
              <a:buAutoNum type="arabicPeriod"/>
            </a:pPr>
            <a:r>
              <a:rPr lang="en-US" altLang="ja-JP" dirty="0"/>
              <a:t>Further improvement of communication quality in the cell edge area.</a:t>
            </a:r>
            <a:br>
              <a:rPr lang="en-US" altLang="ja-JP" dirty="0"/>
            </a:br>
            <a:r>
              <a:rPr lang="ja-JP" altLang="en-US" dirty="0"/>
              <a:t>⇒ </a:t>
            </a:r>
            <a:r>
              <a:rPr lang="en-US" altLang="ja-JP" dirty="0"/>
              <a:t>Increase in the number of TRPs that can be coordinated together is needed.</a:t>
            </a:r>
          </a:p>
          <a:p>
            <a:pPr marL="1126350" lvl="1" indent="-514350">
              <a:lnSpc>
                <a:spcPct val="120000"/>
              </a:lnSpc>
              <a:buFont typeface="+mj-lt"/>
              <a:buAutoNum type="arabicPeriod"/>
            </a:pPr>
            <a:r>
              <a:rPr lang="en-US" altLang="ja-JP" dirty="0"/>
              <a:t>Further enhancement of capacity.</a:t>
            </a:r>
            <a:br>
              <a:rPr lang="en-US" altLang="ja-JP" dirty="0"/>
            </a:br>
            <a:r>
              <a:rPr lang="ja-JP" altLang="en-US" dirty="0"/>
              <a:t>⇒ </a:t>
            </a:r>
            <a:r>
              <a:rPr lang="en-US" altLang="ja-JP" dirty="0"/>
              <a:t>Increase in the number of DMRS ports for MU-MIMO is expected.</a:t>
            </a:r>
          </a:p>
          <a:p>
            <a:pPr marL="1126350" lvl="1" indent="-514350">
              <a:lnSpc>
                <a:spcPct val="120000"/>
              </a:lnSpc>
              <a:buFont typeface="+mj-lt"/>
              <a:buAutoNum type="arabicPeriod"/>
            </a:pPr>
            <a:r>
              <a:rPr lang="en-US" altLang="ja-JP" dirty="0"/>
              <a:t>Improvement in the degree of freedom of deployment of distributed TRPs, including support of various types of TRPs and dynamic change in the number of antenna ports by network energy saving features.</a:t>
            </a:r>
            <a:br>
              <a:rPr lang="en-US" altLang="ja-JP" dirty="0"/>
            </a:br>
            <a:r>
              <a:rPr lang="ja-JP" altLang="en-US" dirty="0"/>
              <a:t>⇒ </a:t>
            </a:r>
            <a:r>
              <a:rPr lang="en-US" altLang="ja-JP" dirty="0"/>
              <a:t>Coordination of TRPs with different number of antenna ports and/or with different transmission power (TP).</a:t>
            </a:r>
          </a:p>
          <a:p>
            <a:pPr marL="449984" indent="-457200">
              <a:lnSpc>
                <a:spcPct val="120000"/>
              </a:lnSpc>
            </a:pPr>
            <a:r>
              <a:rPr lang="en-US" altLang="ja-JP" dirty="0"/>
              <a:t>For TDD operation</a:t>
            </a:r>
          </a:p>
          <a:p>
            <a:pPr marL="1061984" lvl="1" indent="-457200">
              <a:lnSpc>
                <a:spcPct val="120000"/>
              </a:lnSpc>
              <a:buFont typeface="+mj-lt"/>
              <a:buAutoNum type="arabicPeriod" startAt="4"/>
            </a:pPr>
            <a:r>
              <a:rPr lang="en-US" altLang="ja-JP" dirty="0"/>
              <a:t>Improvement of link adaptation accuracy. </a:t>
            </a:r>
            <a:r>
              <a:rPr lang="ja-JP" altLang="en-US" dirty="0"/>
              <a:t>⇒ </a:t>
            </a:r>
            <a:r>
              <a:rPr lang="en-US" b="1" dirty="0"/>
              <a:t>Measurement reports of observed interference at UE.</a:t>
            </a:r>
          </a:p>
          <a:p>
            <a:pPr marL="449984" indent="-457200">
              <a:lnSpc>
                <a:spcPct val="120000"/>
              </a:lnSpc>
            </a:pPr>
            <a:r>
              <a:rPr lang="en-US" altLang="ja-JP" dirty="0"/>
              <a:t>For beam management</a:t>
            </a:r>
          </a:p>
          <a:p>
            <a:pPr marL="1119134" lvl="1" indent="-514350">
              <a:lnSpc>
                <a:spcPct val="120000"/>
              </a:lnSpc>
              <a:buFont typeface="+mj-lt"/>
              <a:buAutoNum type="arabicPeriod" startAt="5"/>
            </a:pPr>
            <a:r>
              <a:rPr lang="en-US" altLang="ja-JP" dirty="0"/>
              <a:t>To reduce beam application latency after a UE-initiated</a:t>
            </a:r>
            <a:r>
              <a:rPr lang="ja-JP" altLang="en-US" dirty="0"/>
              <a:t> </a:t>
            </a:r>
            <a:r>
              <a:rPr lang="en-US" altLang="ja-JP" dirty="0"/>
              <a:t>(UEI)/event-driven (ED) beam reporting.</a:t>
            </a:r>
            <a:br>
              <a:rPr lang="en-US" altLang="ja-JP" dirty="0"/>
            </a:br>
            <a:r>
              <a:rPr lang="ja-JP" altLang="en-US" dirty="0"/>
              <a:t>⇒</a:t>
            </a:r>
            <a:r>
              <a:rPr lang="en-US" altLang="ja-JP" dirty="0"/>
              <a:t> If schemes such as pre-synchronization, activation without RRC and/or MAC CE signaling remain as leftovers from Rel. 19, they need to be specified in Rel. 20.</a:t>
            </a:r>
          </a:p>
        </p:txBody>
      </p:sp>
      <p:sp>
        <p:nvSpPr>
          <p:cNvPr id="4" name="タイトル 3">
            <a:extLst>
              <a:ext uri="{FF2B5EF4-FFF2-40B4-BE49-F238E27FC236}">
                <a16:creationId xmlns:a16="http://schemas.microsoft.com/office/drawing/2014/main" id="{9BADB2FB-3CC8-BB7D-1563-9E5990CB7DEF}"/>
              </a:ext>
            </a:extLst>
          </p:cNvPr>
          <p:cNvSpPr>
            <a:spLocks noGrp="1"/>
          </p:cNvSpPr>
          <p:nvPr>
            <p:ph type="title"/>
          </p:nvPr>
        </p:nvSpPr>
        <p:spPr/>
        <p:txBody>
          <a:bodyPr/>
          <a:lstStyle/>
          <a:p>
            <a:r>
              <a:rPr lang="en-US" dirty="0"/>
              <a:t>Potential enhancement areas of NR MIMO in Release 20</a:t>
            </a:r>
          </a:p>
        </p:txBody>
      </p:sp>
      <p:grpSp>
        <p:nvGrpSpPr>
          <p:cNvPr id="85" name="グループ化 84">
            <a:extLst>
              <a:ext uri="{FF2B5EF4-FFF2-40B4-BE49-F238E27FC236}">
                <a16:creationId xmlns:a16="http://schemas.microsoft.com/office/drawing/2014/main" id="{6EA5107F-32DA-8DF9-D04C-FDE4CD08EFE4}"/>
              </a:ext>
            </a:extLst>
          </p:cNvPr>
          <p:cNvGrpSpPr/>
          <p:nvPr/>
        </p:nvGrpSpPr>
        <p:grpSpPr>
          <a:xfrm>
            <a:off x="464324" y="4421422"/>
            <a:ext cx="1641407" cy="1721183"/>
            <a:chOff x="2555460" y="3962886"/>
            <a:chExt cx="1641407" cy="1721183"/>
          </a:xfrm>
        </p:grpSpPr>
        <p:pic>
          <p:nvPicPr>
            <p:cNvPr id="13" name="図 12">
              <a:extLst>
                <a:ext uri="{FF2B5EF4-FFF2-40B4-BE49-F238E27FC236}">
                  <a16:creationId xmlns:a16="http://schemas.microsoft.com/office/drawing/2014/main" id="{B319F81E-D0F5-1323-3B82-6ED268FB2162}"/>
                </a:ext>
              </a:extLst>
            </p:cNvPr>
            <p:cNvPicPr>
              <a:picLocks noChangeAspect="1"/>
            </p:cNvPicPr>
            <p:nvPr/>
          </p:nvPicPr>
          <p:blipFill>
            <a:blip r:embed="rId2"/>
            <a:stretch>
              <a:fillRect/>
            </a:stretch>
          </p:blipFill>
          <p:spPr>
            <a:xfrm>
              <a:off x="2917225" y="3962887"/>
              <a:ext cx="236091" cy="412329"/>
            </a:xfrm>
            <a:prstGeom prst="rect">
              <a:avLst/>
            </a:prstGeom>
          </p:spPr>
        </p:pic>
        <p:pic>
          <p:nvPicPr>
            <p:cNvPr id="14" name="図 13">
              <a:extLst>
                <a:ext uri="{FF2B5EF4-FFF2-40B4-BE49-F238E27FC236}">
                  <a16:creationId xmlns:a16="http://schemas.microsoft.com/office/drawing/2014/main" id="{181FE65E-8872-6F99-4A52-D481122A7BEF}"/>
                </a:ext>
              </a:extLst>
            </p:cNvPr>
            <p:cNvPicPr>
              <a:picLocks noChangeAspect="1"/>
            </p:cNvPicPr>
            <p:nvPr/>
          </p:nvPicPr>
          <p:blipFill>
            <a:blip r:embed="rId2"/>
            <a:stretch>
              <a:fillRect/>
            </a:stretch>
          </p:blipFill>
          <p:spPr>
            <a:xfrm>
              <a:off x="3606640" y="3962886"/>
              <a:ext cx="236091" cy="412329"/>
            </a:xfrm>
            <a:prstGeom prst="rect">
              <a:avLst/>
            </a:prstGeom>
          </p:spPr>
        </p:pic>
        <p:pic>
          <p:nvPicPr>
            <p:cNvPr id="15" name="図 14">
              <a:extLst>
                <a:ext uri="{FF2B5EF4-FFF2-40B4-BE49-F238E27FC236}">
                  <a16:creationId xmlns:a16="http://schemas.microsoft.com/office/drawing/2014/main" id="{37096C0B-E2F8-A722-15B4-5B1F41094F97}"/>
                </a:ext>
              </a:extLst>
            </p:cNvPr>
            <p:cNvPicPr>
              <a:picLocks noChangeAspect="1"/>
            </p:cNvPicPr>
            <p:nvPr/>
          </p:nvPicPr>
          <p:blipFill>
            <a:blip r:embed="rId2"/>
            <a:stretch>
              <a:fillRect/>
            </a:stretch>
          </p:blipFill>
          <p:spPr>
            <a:xfrm>
              <a:off x="2854598" y="5254128"/>
              <a:ext cx="236091" cy="412329"/>
            </a:xfrm>
            <a:prstGeom prst="rect">
              <a:avLst/>
            </a:prstGeom>
          </p:spPr>
        </p:pic>
        <p:pic>
          <p:nvPicPr>
            <p:cNvPr id="16" name="図 15">
              <a:extLst>
                <a:ext uri="{FF2B5EF4-FFF2-40B4-BE49-F238E27FC236}">
                  <a16:creationId xmlns:a16="http://schemas.microsoft.com/office/drawing/2014/main" id="{27283D90-8141-6B31-41EE-87AE8A094C2A}"/>
                </a:ext>
              </a:extLst>
            </p:cNvPr>
            <p:cNvPicPr>
              <a:picLocks noChangeAspect="1"/>
            </p:cNvPicPr>
            <p:nvPr/>
          </p:nvPicPr>
          <p:blipFill>
            <a:blip r:embed="rId2"/>
            <a:stretch>
              <a:fillRect/>
            </a:stretch>
          </p:blipFill>
          <p:spPr>
            <a:xfrm>
              <a:off x="3606640" y="5271740"/>
              <a:ext cx="236091" cy="412329"/>
            </a:xfrm>
            <a:prstGeom prst="rect">
              <a:avLst/>
            </a:prstGeom>
          </p:spPr>
        </p:pic>
        <p:pic>
          <p:nvPicPr>
            <p:cNvPr id="17" name="図 16">
              <a:extLst>
                <a:ext uri="{FF2B5EF4-FFF2-40B4-BE49-F238E27FC236}">
                  <a16:creationId xmlns:a16="http://schemas.microsoft.com/office/drawing/2014/main" id="{34D3C149-3CA3-EEC1-12A7-8ED357BF6666}"/>
                </a:ext>
              </a:extLst>
            </p:cNvPr>
            <p:cNvPicPr>
              <a:picLocks noChangeAspect="1"/>
            </p:cNvPicPr>
            <p:nvPr/>
          </p:nvPicPr>
          <p:blipFill>
            <a:blip r:embed="rId3"/>
            <a:stretch>
              <a:fillRect/>
            </a:stretch>
          </p:blipFill>
          <p:spPr>
            <a:xfrm>
              <a:off x="3258709" y="4697326"/>
              <a:ext cx="167611" cy="305644"/>
            </a:xfrm>
            <a:prstGeom prst="rect">
              <a:avLst/>
            </a:prstGeom>
          </p:spPr>
        </p:pic>
        <p:pic>
          <p:nvPicPr>
            <p:cNvPr id="18" name="図 17">
              <a:extLst>
                <a:ext uri="{FF2B5EF4-FFF2-40B4-BE49-F238E27FC236}">
                  <a16:creationId xmlns:a16="http://schemas.microsoft.com/office/drawing/2014/main" id="{74CC2D4E-A530-EEE6-F706-5D26890CF942}"/>
                </a:ext>
              </a:extLst>
            </p:cNvPr>
            <p:cNvPicPr>
              <a:picLocks noChangeAspect="1"/>
            </p:cNvPicPr>
            <p:nvPr/>
          </p:nvPicPr>
          <p:blipFill>
            <a:blip r:embed="rId2"/>
            <a:stretch>
              <a:fillRect/>
            </a:stretch>
          </p:blipFill>
          <p:spPr>
            <a:xfrm>
              <a:off x="2555460" y="4643984"/>
              <a:ext cx="236091" cy="412329"/>
            </a:xfrm>
            <a:prstGeom prst="rect">
              <a:avLst/>
            </a:prstGeom>
          </p:spPr>
        </p:pic>
        <p:pic>
          <p:nvPicPr>
            <p:cNvPr id="19" name="図 18">
              <a:extLst>
                <a:ext uri="{FF2B5EF4-FFF2-40B4-BE49-F238E27FC236}">
                  <a16:creationId xmlns:a16="http://schemas.microsoft.com/office/drawing/2014/main" id="{6D65333F-B874-B84B-64AA-71E9260A796B}"/>
                </a:ext>
              </a:extLst>
            </p:cNvPr>
            <p:cNvPicPr>
              <a:picLocks noChangeAspect="1"/>
            </p:cNvPicPr>
            <p:nvPr/>
          </p:nvPicPr>
          <p:blipFill>
            <a:blip r:embed="rId2"/>
            <a:stretch>
              <a:fillRect/>
            </a:stretch>
          </p:blipFill>
          <p:spPr>
            <a:xfrm>
              <a:off x="3960776" y="4643984"/>
              <a:ext cx="236091" cy="412329"/>
            </a:xfrm>
            <a:prstGeom prst="rect">
              <a:avLst/>
            </a:prstGeom>
          </p:spPr>
        </p:pic>
        <p:cxnSp>
          <p:nvCxnSpPr>
            <p:cNvPr id="32" name="直線矢印コネクタ 31">
              <a:extLst>
                <a:ext uri="{FF2B5EF4-FFF2-40B4-BE49-F238E27FC236}">
                  <a16:creationId xmlns:a16="http://schemas.microsoft.com/office/drawing/2014/main" id="{1DB1E284-4A25-A216-7AD3-8074C29599BE}"/>
                </a:ext>
              </a:extLst>
            </p:cNvPr>
            <p:cNvCxnSpPr>
              <a:cxnSpLocks/>
              <a:stCxn id="14" idx="1"/>
              <a:endCxn id="17" idx="0"/>
            </p:cNvCxnSpPr>
            <p:nvPr/>
          </p:nvCxnSpPr>
          <p:spPr>
            <a:xfrm flipH="1">
              <a:off x="3342515" y="4169051"/>
              <a:ext cx="264125" cy="5282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直線矢印コネクタ 34">
              <a:extLst>
                <a:ext uri="{FF2B5EF4-FFF2-40B4-BE49-F238E27FC236}">
                  <a16:creationId xmlns:a16="http://schemas.microsoft.com/office/drawing/2014/main" id="{4597755A-CA62-AEC8-423A-0DE57E7E9F09}"/>
                </a:ext>
              </a:extLst>
            </p:cNvPr>
            <p:cNvCxnSpPr>
              <a:cxnSpLocks/>
              <a:stCxn id="13" idx="3"/>
              <a:endCxn id="17" idx="0"/>
            </p:cNvCxnSpPr>
            <p:nvPr/>
          </p:nvCxnSpPr>
          <p:spPr>
            <a:xfrm>
              <a:off x="3153316" y="4169052"/>
              <a:ext cx="189199" cy="52827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D698E836-6659-36D6-9D2C-730C0EF4E069}"/>
                </a:ext>
              </a:extLst>
            </p:cNvPr>
            <p:cNvCxnSpPr>
              <a:cxnSpLocks/>
              <a:stCxn id="15" idx="3"/>
              <a:endCxn id="17" idx="2"/>
            </p:cNvCxnSpPr>
            <p:nvPr/>
          </p:nvCxnSpPr>
          <p:spPr>
            <a:xfrm flipV="1">
              <a:off x="3090689" y="5002970"/>
              <a:ext cx="251826" cy="4573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0A3503D3-4D2B-FAEC-C6EF-A1F368FDDF4B}"/>
                </a:ext>
              </a:extLst>
            </p:cNvPr>
            <p:cNvCxnSpPr>
              <a:cxnSpLocks/>
              <a:stCxn id="16" idx="1"/>
              <a:endCxn id="17" idx="2"/>
            </p:cNvCxnSpPr>
            <p:nvPr/>
          </p:nvCxnSpPr>
          <p:spPr>
            <a:xfrm flipH="1" flipV="1">
              <a:off x="3342515" y="5002970"/>
              <a:ext cx="264125" cy="47493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445EF3D8-5A7E-88CB-173A-7CD1EF46997C}"/>
                </a:ext>
              </a:extLst>
            </p:cNvPr>
            <p:cNvCxnSpPr>
              <a:cxnSpLocks/>
            </p:cNvCxnSpPr>
            <p:nvPr/>
          </p:nvCxnSpPr>
          <p:spPr>
            <a:xfrm flipH="1" flipV="1">
              <a:off x="3426320" y="4823477"/>
              <a:ext cx="534456"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FE3B8773-5A49-FD5E-B5FE-4EC01590CA83}"/>
                </a:ext>
              </a:extLst>
            </p:cNvPr>
            <p:cNvCxnSpPr>
              <a:cxnSpLocks/>
            </p:cNvCxnSpPr>
            <p:nvPr/>
          </p:nvCxnSpPr>
          <p:spPr>
            <a:xfrm flipV="1">
              <a:off x="2791551" y="4819975"/>
              <a:ext cx="467158" cy="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07920FF2-ACB3-4E34-BD4B-6E0D22C3BBD5}"/>
              </a:ext>
            </a:extLst>
          </p:cNvPr>
          <p:cNvGrpSpPr/>
          <p:nvPr/>
        </p:nvGrpSpPr>
        <p:grpSpPr>
          <a:xfrm>
            <a:off x="4698471" y="4503611"/>
            <a:ext cx="1635031" cy="1604377"/>
            <a:chOff x="5266619" y="4011281"/>
            <a:chExt cx="1635031" cy="1604377"/>
          </a:xfrm>
        </p:grpSpPr>
        <p:pic>
          <p:nvPicPr>
            <p:cNvPr id="56" name="図 55">
              <a:extLst>
                <a:ext uri="{FF2B5EF4-FFF2-40B4-BE49-F238E27FC236}">
                  <a16:creationId xmlns:a16="http://schemas.microsoft.com/office/drawing/2014/main" id="{5776FAB4-BECF-C2EA-25B7-39D72278120C}"/>
                </a:ext>
              </a:extLst>
            </p:cNvPr>
            <p:cNvPicPr>
              <a:picLocks noChangeAspect="1"/>
            </p:cNvPicPr>
            <p:nvPr/>
          </p:nvPicPr>
          <p:blipFill>
            <a:blip r:embed="rId2"/>
            <a:stretch>
              <a:fillRect/>
            </a:stretch>
          </p:blipFill>
          <p:spPr>
            <a:xfrm>
              <a:off x="6593428" y="4017612"/>
              <a:ext cx="236091" cy="412329"/>
            </a:xfrm>
            <a:prstGeom prst="rect">
              <a:avLst/>
            </a:prstGeom>
          </p:spPr>
        </p:pic>
        <p:pic>
          <p:nvPicPr>
            <p:cNvPr id="57" name="図 56">
              <a:extLst>
                <a:ext uri="{FF2B5EF4-FFF2-40B4-BE49-F238E27FC236}">
                  <a16:creationId xmlns:a16="http://schemas.microsoft.com/office/drawing/2014/main" id="{EC52EB1A-3F62-3E24-1E08-39D96A5292D7}"/>
                </a:ext>
              </a:extLst>
            </p:cNvPr>
            <p:cNvPicPr>
              <a:picLocks noChangeAspect="1"/>
            </p:cNvPicPr>
            <p:nvPr/>
          </p:nvPicPr>
          <p:blipFill>
            <a:blip r:embed="rId2"/>
            <a:stretch>
              <a:fillRect/>
            </a:stretch>
          </p:blipFill>
          <p:spPr>
            <a:xfrm>
              <a:off x="5359548" y="5203329"/>
              <a:ext cx="236091" cy="412329"/>
            </a:xfrm>
            <a:prstGeom prst="rect">
              <a:avLst/>
            </a:prstGeom>
          </p:spPr>
        </p:pic>
        <p:pic>
          <p:nvPicPr>
            <p:cNvPr id="59" name="図 58">
              <a:extLst>
                <a:ext uri="{FF2B5EF4-FFF2-40B4-BE49-F238E27FC236}">
                  <a16:creationId xmlns:a16="http://schemas.microsoft.com/office/drawing/2014/main" id="{639E4316-AD05-F7FD-871A-AACAB85A836C}"/>
                </a:ext>
              </a:extLst>
            </p:cNvPr>
            <p:cNvPicPr>
              <a:picLocks noChangeAspect="1"/>
            </p:cNvPicPr>
            <p:nvPr/>
          </p:nvPicPr>
          <p:blipFill>
            <a:blip r:embed="rId3"/>
            <a:stretch>
              <a:fillRect/>
            </a:stretch>
          </p:blipFill>
          <p:spPr>
            <a:xfrm>
              <a:off x="5993671" y="4666909"/>
              <a:ext cx="167611" cy="305644"/>
            </a:xfrm>
            <a:prstGeom prst="rect">
              <a:avLst/>
            </a:prstGeom>
          </p:spPr>
        </p:pic>
        <p:cxnSp>
          <p:nvCxnSpPr>
            <p:cNvPr id="60" name="直線矢印コネクタ 59">
              <a:extLst>
                <a:ext uri="{FF2B5EF4-FFF2-40B4-BE49-F238E27FC236}">
                  <a16:creationId xmlns:a16="http://schemas.microsoft.com/office/drawing/2014/main" id="{93C275D0-642E-E0F8-6F3E-0E38850EF578}"/>
                </a:ext>
              </a:extLst>
            </p:cNvPr>
            <p:cNvCxnSpPr>
              <a:cxnSpLocks/>
              <a:endCxn id="59" idx="0"/>
            </p:cNvCxnSpPr>
            <p:nvPr/>
          </p:nvCxnSpPr>
          <p:spPr>
            <a:xfrm>
              <a:off x="5595639" y="4223777"/>
              <a:ext cx="481838" cy="4431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直線矢印コネクタ 60">
              <a:extLst>
                <a:ext uri="{FF2B5EF4-FFF2-40B4-BE49-F238E27FC236}">
                  <a16:creationId xmlns:a16="http://schemas.microsoft.com/office/drawing/2014/main" id="{AC1F4EB3-16E4-A3FC-0C75-518297AF70F3}"/>
                </a:ext>
              </a:extLst>
            </p:cNvPr>
            <p:cNvCxnSpPr>
              <a:cxnSpLocks/>
              <a:stCxn id="56" idx="1"/>
              <a:endCxn id="59" idx="0"/>
            </p:cNvCxnSpPr>
            <p:nvPr/>
          </p:nvCxnSpPr>
          <p:spPr>
            <a:xfrm flipH="1">
              <a:off x="6077477" y="4223777"/>
              <a:ext cx="515951" cy="4431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0D5EC576-96AD-973B-F14A-EE9ACEC66B39}"/>
                </a:ext>
              </a:extLst>
            </p:cNvPr>
            <p:cNvCxnSpPr>
              <a:cxnSpLocks/>
              <a:endCxn id="59" idx="2"/>
            </p:cNvCxnSpPr>
            <p:nvPr/>
          </p:nvCxnSpPr>
          <p:spPr>
            <a:xfrm flipH="1" flipV="1">
              <a:off x="6077477" y="4972553"/>
              <a:ext cx="515950" cy="4369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F68D908B-B7A7-F8B4-286C-ED6030A96468}"/>
                </a:ext>
              </a:extLst>
            </p:cNvPr>
            <p:cNvCxnSpPr>
              <a:cxnSpLocks/>
              <a:stCxn id="57" idx="3"/>
              <a:endCxn id="59" idx="2"/>
            </p:cNvCxnSpPr>
            <p:nvPr/>
          </p:nvCxnSpPr>
          <p:spPr>
            <a:xfrm flipV="1">
              <a:off x="5595639" y="4972553"/>
              <a:ext cx="481838" cy="4369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65" name="グラフィックス 64">
              <a:extLst>
                <a:ext uri="{FF2B5EF4-FFF2-40B4-BE49-F238E27FC236}">
                  <a16:creationId xmlns:a16="http://schemas.microsoft.com/office/drawing/2014/main" id="{E8078673-980C-C3AB-5A79-BD277A801B0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 uri="{837473B0-CC2E-450A-ABE3-18F120FF3D39}">
                  <a1611:picAttrSrcUrl xmlns:a1611="http://schemas.microsoft.com/office/drawing/2016/11/main" r:id="rId6"/>
                </a:ext>
              </a:extLst>
            </a:blip>
            <a:stretch>
              <a:fillRect/>
            </a:stretch>
          </p:blipFill>
          <p:spPr>
            <a:xfrm>
              <a:off x="5266619" y="4011281"/>
              <a:ext cx="329020" cy="404638"/>
            </a:xfrm>
            <a:prstGeom prst="rect">
              <a:avLst/>
            </a:prstGeom>
          </p:spPr>
        </p:pic>
        <p:pic>
          <p:nvPicPr>
            <p:cNvPr id="66" name="グラフィックス 65">
              <a:extLst>
                <a:ext uri="{FF2B5EF4-FFF2-40B4-BE49-F238E27FC236}">
                  <a16:creationId xmlns:a16="http://schemas.microsoft.com/office/drawing/2014/main" id="{0FD1D5F1-0830-7FBC-8E2B-5AA2BB57A2D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 uri="{837473B0-CC2E-450A-ABE3-18F120FF3D39}">
                  <a1611:picAttrSrcUrl xmlns:a1611="http://schemas.microsoft.com/office/drawing/2016/11/main" r:id="rId6"/>
                </a:ext>
              </a:extLst>
            </a:blip>
            <a:stretch>
              <a:fillRect/>
            </a:stretch>
          </p:blipFill>
          <p:spPr>
            <a:xfrm>
              <a:off x="6572630" y="5203132"/>
              <a:ext cx="329020" cy="404638"/>
            </a:xfrm>
            <a:prstGeom prst="rect">
              <a:avLst/>
            </a:prstGeom>
          </p:spPr>
        </p:pic>
      </p:grpSp>
      <p:pic>
        <p:nvPicPr>
          <p:cNvPr id="67" name="図 66">
            <a:extLst>
              <a:ext uri="{FF2B5EF4-FFF2-40B4-BE49-F238E27FC236}">
                <a16:creationId xmlns:a16="http://schemas.microsoft.com/office/drawing/2014/main" id="{5EB72BBC-98EC-8613-6F29-D98AA3EBBFE1}"/>
              </a:ext>
            </a:extLst>
          </p:cNvPr>
          <p:cNvPicPr>
            <a:picLocks noChangeAspect="1"/>
          </p:cNvPicPr>
          <p:nvPr/>
        </p:nvPicPr>
        <p:blipFill>
          <a:blip r:embed="rId2"/>
          <a:stretch>
            <a:fillRect/>
          </a:stretch>
        </p:blipFill>
        <p:spPr>
          <a:xfrm>
            <a:off x="8045713" y="4468144"/>
            <a:ext cx="236091" cy="412329"/>
          </a:xfrm>
          <a:prstGeom prst="rect">
            <a:avLst/>
          </a:prstGeom>
        </p:spPr>
      </p:pic>
      <p:pic>
        <p:nvPicPr>
          <p:cNvPr id="68" name="図 67">
            <a:extLst>
              <a:ext uri="{FF2B5EF4-FFF2-40B4-BE49-F238E27FC236}">
                <a16:creationId xmlns:a16="http://schemas.microsoft.com/office/drawing/2014/main" id="{BFD593CE-01F5-BB11-CBCF-05D92E8B629C}"/>
              </a:ext>
            </a:extLst>
          </p:cNvPr>
          <p:cNvPicPr>
            <a:picLocks noChangeAspect="1"/>
          </p:cNvPicPr>
          <p:nvPr/>
        </p:nvPicPr>
        <p:blipFill>
          <a:blip r:embed="rId3"/>
          <a:stretch>
            <a:fillRect/>
          </a:stretch>
        </p:blipFill>
        <p:spPr>
          <a:xfrm>
            <a:off x="8089886" y="5837810"/>
            <a:ext cx="167611" cy="305644"/>
          </a:xfrm>
          <a:prstGeom prst="rect">
            <a:avLst/>
          </a:prstGeom>
        </p:spPr>
      </p:pic>
      <p:pic>
        <p:nvPicPr>
          <p:cNvPr id="69" name="図 68">
            <a:extLst>
              <a:ext uri="{FF2B5EF4-FFF2-40B4-BE49-F238E27FC236}">
                <a16:creationId xmlns:a16="http://schemas.microsoft.com/office/drawing/2014/main" id="{C912E435-D68F-F306-68D4-B1741DB05A82}"/>
              </a:ext>
            </a:extLst>
          </p:cNvPr>
          <p:cNvPicPr>
            <a:picLocks noChangeAspect="1"/>
          </p:cNvPicPr>
          <p:nvPr/>
        </p:nvPicPr>
        <p:blipFill>
          <a:blip r:embed="rId2"/>
          <a:stretch>
            <a:fillRect/>
          </a:stretch>
        </p:blipFill>
        <p:spPr>
          <a:xfrm>
            <a:off x="9253814" y="4497568"/>
            <a:ext cx="236091" cy="412329"/>
          </a:xfrm>
          <a:prstGeom prst="rect">
            <a:avLst/>
          </a:prstGeom>
        </p:spPr>
      </p:pic>
      <p:cxnSp>
        <p:nvCxnSpPr>
          <p:cNvPr id="70" name="直線矢印コネクタ 69">
            <a:extLst>
              <a:ext uri="{FF2B5EF4-FFF2-40B4-BE49-F238E27FC236}">
                <a16:creationId xmlns:a16="http://schemas.microsoft.com/office/drawing/2014/main" id="{C99F0763-E5E6-6F25-3C08-678BCD3108BD}"/>
              </a:ext>
            </a:extLst>
          </p:cNvPr>
          <p:cNvCxnSpPr>
            <a:cxnSpLocks/>
          </p:cNvCxnSpPr>
          <p:nvPr/>
        </p:nvCxnSpPr>
        <p:spPr>
          <a:xfrm>
            <a:off x="8240937" y="4960696"/>
            <a:ext cx="0" cy="82296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3" name="直線矢印コネクタ 72">
            <a:extLst>
              <a:ext uri="{FF2B5EF4-FFF2-40B4-BE49-F238E27FC236}">
                <a16:creationId xmlns:a16="http://schemas.microsoft.com/office/drawing/2014/main" id="{BB4FA697-0856-8C07-2AA1-FAE0384C7F71}"/>
              </a:ext>
            </a:extLst>
          </p:cNvPr>
          <p:cNvCxnSpPr>
            <a:cxnSpLocks/>
          </p:cNvCxnSpPr>
          <p:nvPr/>
        </p:nvCxnSpPr>
        <p:spPr>
          <a:xfrm flipV="1">
            <a:off x="8089886" y="4960696"/>
            <a:ext cx="0" cy="82296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82" name="コネクタ: 曲線 81">
            <a:extLst>
              <a:ext uri="{FF2B5EF4-FFF2-40B4-BE49-F238E27FC236}">
                <a16:creationId xmlns:a16="http://schemas.microsoft.com/office/drawing/2014/main" id="{0F58B498-C982-1E4C-F57C-980FB313C8EF}"/>
              </a:ext>
            </a:extLst>
          </p:cNvPr>
          <p:cNvCxnSpPr/>
          <p:nvPr/>
        </p:nvCxnSpPr>
        <p:spPr>
          <a:xfrm rot="10800000" flipV="1">
            <a:off x="8341207" y="4960696"/>
            <a:ext cx="852557" cy="822960"/>
          </a:xfrm>
          <a:prstGeom prst="curvedConnector3">
            <a:avLst/>
          </a:prstGeom>
          <a:ln>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89" name="直線矢印コネクタ 88">
            <a:extLst>
              <a:ext uri="{FF2B5EF4-FFF2-40B4-BE49-F238E27FC236}">
                <a16:creationId xmlns:a16="http://schemas.microsoft.com/office/drawing/2014/main" id="{4B1D62FA-083E-D76E-089C-DC13D8397625}"/>
              </a:ext>
            </a:extLst>
          </p:cNvPr>
          <p:cNvCxnSpPr>
            <a:cxnSpLocks/>
          </p:cNvCxnSpPr>
          <p:nvPr/>
        </p:nvCxnSpPr>
        <p:spPr>
          <a:xfrm>
            <a:off x="8398084" y="4908249"/>
            <a:ext cx="236091" cy="4123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1" name="テキスト ボックス 90">
            <a:extLst>
              <a:ext uri="{FF2B5EF4-FFF2-40B4-BE49-F238E27FC236}">
                <a16:creationId xmlns:a16="http://schemas.microsoft.com/office/drawing/2014/main" id="{F8EE9BC4-FCFE-A5B4-3B52-31F0978EEECA}"/>
              </a:ext>
            </a:extLst>
          </p:cNvPr>
          <p:cNvSpPr txBox="1"/>
          <p:nvPr/>
        </p:nvSpPr>
        <p:spPr>
          <a:xfrm>
            <a:off x="8516129" y="5229647"/>
            <a:ext cx="312906" cy="369332"/>
          </a:xfrm>
          <a:prstGeom prst="rect">
            <a:avLst/>
          </a:prstGeom>
          <a:noFill/>
        </p:spPr>
        <p:txBody>
          <a:bodyPr wrap="none" rtlCol="0">
            <a:spAutoFit/>
          </a:bodyPr>
          <a:lstStyle/>
          <a:p>
            <a:r>
              <a:rPr lang="en-US" dirty="0"/>
              <a:t>?</a:t>
            </a:r>
          </a:p>
        </p:txBody>
      </p:sp>
      <p:sp>
        <p:nvSpPr>
          <p:cNvPr id="93" name="テキスト ボックス 92">
            <a:extLst>
              <a:ext uri="{FF2B5EF4-FFF2-40B4-BE49-F238E27FC236}">
                <a16:creationId xmlns:a16="http://schemas.microsoft.com/office/drawing/2014/main" id="{2480476F-A171-FBB1-A94E-CBC9534BA29B}"/>
              </a:ext>
            </a:extLst>
          </p:cNvPr>
          <p:cNvSpPr txBox="1"/>
          <p:nvPr/>
        </p:nvSpPr>
        <p:spPr>
          <a:xfrm>
            <a:off x="8684463" y="5437043"/>
            <a:ext cx="962123" cy="430887"/>
          </a:xfrm>
          <a:prstGeom prst="rect">
            <a:avLst/>
          </a:prstGeom>
          <a:noFill/>
        </p:spPr>
        <p:txBody>
          <a:bodyPr wrap="none" rtlCol="0">
            <a:spAutoFit/>
          </a:bodyPr>
          <a:lstStyle/>
          <a:p>
            <a:r>
              <a:rPr lang="en-US" sz="1100" dirty="0">
                <a:latin typeface="Yu Gothic UI" panose="020B0500000000000000" pitchFamily="50" charset="-128"/>
                <a:ea typeface="Yu Gothic UI" panose="020B0500000000000000" pitchFamily="50" charset="-128"/>
              </a:rPr>
              <a:t>Interference</a:t>
            </a:r>
          </a:p>
          <a:p>
            <a:r>
              <a:rPr lang="en-US" sz="1100" dirty="0">
                <a:latin typeface="Yu Gothic UI" panose="020B0500000000000000" pitchFamily="50" charset="-128"/>
                <a:ea typeface="Yu Gothic UI" panose="020B0500000000000000" pitchFamily="50" charset="-128"/>
              </a:rPr>
              <a:t>component</a:t>
            </a:r>
          </a:p>
        </p:txBody>
      </p:sp>
      <p:sp>
        <p:nvSpPr>
          <p:cNvPr id="94" name="円弧 93">
            <a:extLst>
              <a:ext uri="{FF2B5EF4-FFF2-40B4-BE49-F238E27FC236}">
                <a16:creationId xmlns:a16="http://schemas.microsoft.com/office/drawing/2014/main" id="{EF826ED1-3E90-F2F3-6BE9-0299C757BDDD}"/>
              </a:ext>
            </a:extLst>
          </p:cNvPr>
          <p:cNvSpPr/>
          <p:nvPr/>
        </p:nvSpPr>
        <p:spPr>
          <a:xfrm rot="10800000">
            <a:off x="7945262" y="5114413"/>
            <a:ext cx="421277" cy="153361"/>
          </a:xfrm>
          <a:prstGeom prst="arc">
            <a:avLst>
              <a:gd name="adj1" fmla="val 9504144"/>
              <a:gd name="adj2" fmla="val 152427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5" name="テキスト ボックス 94">
            <a:extLst>
              <a:ext uri="{FF2B5EF4-FFF2-40B4-BE49-F238E27FC236}">
                <a16:creationId xmlns:a16="http://schemas.microsoft.com/office/drawing/2014/main" id="{8FCABFCD-E6A2-EEF1-9811-22A441FEE39E}"/>
              </a:ext>
            </a:extLst>
          </p:cNvPr>
          <p:cNvSpPr txBox="1"/>
          <p:nvPr/>
        </p:nvSpPr>
        <p:spPr>
          <a:xfrm>
            <a:off x="7553030" y="5070860"/>
            <a:ext cx="457176" cy="261610"/>
          </a:xfrm>
          <a:prstGeom prst="rect">
            <a:avLst/>
          </a:prstGeom>
          <a:noFill/>
        </p:spPr>
        <p:txBody>
          <a:bodyPr wrap="none" rtlCol="0">
            <a:spAutoFit/>
          </a:bodyPr>
          <a:lstStyle/>
          <a:p>
            <a:r>
              <a:rPr lang="en-US" sz="1100" dirty="0">
                <a:latin typeface="Yu Gothic UI" panose="020B0500000000000000" pitchFamily="50" charset="-128"/>
                <a:ea typeface="Yu Gothic UI" panose="020B0500000000000000" pitchFamily="50" charset="-128"/>
              </a:rPr>
              <a:t>TDD</a:t>
            </a:r>
          </a:p>
        </p:txBody>
      </p:sp>
      <p:sp>
        <p:nvSpPr>
          <p:cNvPr id="100" name="円弧 99">
            <a:extLst>
              <a:ext uri="{FF2B5EF4-FFF2-40B4-BE49-F238E27FC236}">
                <a16:creationId xmlns:a16="http://schemas.microsoft.com/office/drawing/2014/main" id="{23AE04EC-0242-7EBD-D029-14838DE7C283}"/>
              </a:ext>
            </a:extLst>
          </p:cNvPr>
          <p:cNvSpPr/>
          <p:nvPr/>
        </p:nvSpPr>
        <p:spPr>
          <a:xfrm>
            <a:off x="5365089" y="4835063"/>
            <a:ext cx="914400" cy="914400"/>
          </a:xfrm>
          <a:prstGeom prst="arc">
            <a:avLst>
              <a:gd name="adj1" fmla="val 19258825"/>
              <a:gd name="adj2" fmla="val 242748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テキスト ボックス 100">
            <a:extLst>
              <a:ext uri="{FF2B5EF4-FFF2-40B4-BE49-F238E27FC236}">
                <a16:creationId xmlns:a16="http://schemas.microsoft.com/office/drawing/2014/main" id="{C92578D2-D61F-4E08-FAC6-7C0539891FE5}"/>
              </a:ext>
            </a:extLst>
          </p:cNvPr>
          <p:cNvSpPr txBox="1"/>
          <p:nvPr/>
        </p:nvSpPr>
        <p:spPr>
          <a:xfrm>
            <a:off x="6226634" y="5255023"/>
            <a:ext cx="1464502" cy="600164"/>
          </a:xfrm>
          <a:prstGeom prst="rect">
            <a:avLst/>
          </a:prstGeom>
          <a:noFill/>
        </p:spPr>
        <p:txBody>
          <a:bodyPr wrap="square" rtlCol="0">
            <a:spAutoFit/>
          </a:bodyPr>
          <a:lstStyle/>
          <a:p>
            <a:r>
              <a:rPr lang="en-US" sz="1100" dirty="0">
                <a:latin typeface="Yu Gothic UI" panose="020B0500000000000000" pitchFamily="50" charset="-128"/>
                <a:ea typeface="Yu Gothic UI" panose="020B0500000000000000" pitchFamily="50" charset="-128"/>
              </a:rPr>
              <a:t>Different number</a:t>
            </a:r>
          </a:p>
          <a:p>
            <a:r>
              <a:rPr lang="en-US" sz="1100" dirty="0">
                <a:latin typeface="Yu Gothic UI" panose="020B0500000000000000" pitchFamily="50" charset="-128"/>
                <a:ea typeface="Yu Gothic UI" panose="020B0500000000000000" pitchFamily="50" charset="-128"/>
              </a:rPr>
              <a:t>of antenna ports and/or different TP</a:t>
            </a:r>
          </a:p>
        </p:txBody>
      </p:sp>
      <p:pic>
        <p:nvPicPr>
          <p:cNvPr id="5" name="図 12">
            <a:extLst>
              <a:ext uri="{FF2B5EF4-FFF2-40B4-BE49-F238E27FC236}">
                <a16:creationId xmlns:a16="http://schemas.microsoft.com/office/drawing/2014/main" id="{9704B90F-A117-BF32-F081-A9A74D2D52E0}"/>
              </a:ext>
            </a:extLst>
          </p:cNvPr>
          <p:cNvPicPr>
            <a:picLocks noChangeAspect="1"/>
          </p:cNvPicPr>
          <p:nvPr/>
        </p:nvPicPr>
        <p:blipFill>
          <a:blip r:embed="rId2"/>
          <a:stretch>
            <a:fillRect/>
          </a:stretch>
        </p:blipFill>
        <p:spPr>
          <a:xfrm>
            <a:off x="3047083" y="4438605"/>
            <a:ext cx="236091" cy="412329"/>
          </a:xfrm>
          <a:prstGeom prst="rect">
            <a:avLst/>
          </a:prstGeom>
        </p:spPr>
      </p:pic>
      <p:pic>
        <p:nvPicPr>
          <p:cNvPr id="6" name="図 13">
            <a:extLst>
              <a:ext uri="{FF2B5EF4-FFF2-40B4-BE49-F238E27FC236}">
                <a16:creationId xmlns:a16="http://schemas.microsoft.com/office/drawing/2014/main" id="{90297705-DAA5-711C-1D93-D0A93C31B997}"/>
              </a:ext>
            </a:extLst>
          </p:cNvPr>
          <p:cNvPicPr>
            <a:picLocks noChangeAspect="1"/>
          </p:cNvPicPr>
          <p:nvPr/>
        </p:nvPicPr>
        <p:blipFill>
          <a:blip r:embed="rId2"/>
          <a:stretch>
            <a:fillRect/>
          </a:stretch>
        </p:blipFill>
        <p:spPr>
          <a:xfrm>
            <a:off x="3736498" y="4438604"/>
            <a:ext cx="236091" cy="412329"/>
          </a:xfrm>
          <a:prstGeom prst="rect">
            <a:avLst/>
          </a:prstGeom>
        </p:spPr>
      </p:pic>
      <p:pic>
        <p:nvPicPr>
          <p:cNvPr id="11" name="図 14">
            <a:extLst>
              <a:ext uri="{FF2B5EF4-FFF2-40B4-BE49-F238E27FC236}">
                <a16:creationId xmlns:a16="http://schemas.microsoft.com/office/drawing/2014/main" id="{016FB0E6-E879-CAFA-0627-777E2146D29D}"/>
              </a:ext>
            </a:extLst>
          </p:cNvPr>
          <p:cNvPicPr>
            <a:picLocks noChangeAspect="1"/>
          </p:cNvPicPr>
          <p:nvPr/>
        </p:nvPicPr>
        <p:blipFill>
          <a:blip r:embed="rId2"/>
          <a:stretch>
            <a:fillRect/>
          </a:stretch>
        </p:blipFill>
        <p:spPr>
          <a:xfrm>
            <a:off x="2984456" y="5729846"/>
            <a:ext cx="236091" cy="412329"/>
          </a:xfrm>
          <a:prstGeom prst="rect">
            <a:avLst/>
          </a:prstGeom>
        </p:spPr>
      </p:pic>
      <p:pic>
        <p:nvPicPr>
          <p:cNvPr id="21" name="図 15">
            <a:extLst>
              <a:ext uri="{FF2B5EF4-FFF2-40B4-BE49-F238E27FC236}">
                <a16:creationId xmlns:a16="http://schemas.microsoft.com/office/drawing/2014/main" id="{2F89E17C-7D10-3000-4B9F-53A120CA065D}"/>
              </a:ext>
            </a:extLst>
          </p:cNvPr>
          <p:cNvPicPr>
            <a:picLocks noChangeAspect="1"/>
          </p:cNvPicPr>
          <p:nvPr/>
        </p:nvPicPr>
        <p:blipFill>
          <a:blip r:embed="rId2"/>
          <a:stretch>
            <a:fillRect/>
          </a:stretch>
        </p:blipFill>
        <p:spPr>
          <a:xfrm>
            <a:off x="3736498" y="5747458"/>
            <a:ext cx="236091" cy="412329"/>
          </a:xfrm>
          <a:prstGeom prst="rect">
            <a:avLst/>
          </a:prstGeom>
        </p:spPr>
      </p:pic>
      <p:pic>
        <p:nvPicPr>
          <p:cNvPr id="22" name="図 16">
            <a:extLst>
              <a:ext uri="{FF2B5EF4-FFF2-40B4-BE49-F238E27FC236}">
                <a16:creationId xmlns:a16="http://schemas.microsoft.com/office/drawing/2014/main" id="{F6276457-15A2-16E3-9527-6BD53942FAB8}"/>
              </a:ext>
            </a:extLst>
          </p:cNvPr>
          <p:cNvPicPr>
            <a:picLocks noChangeAspect="1"/>
          </p:cNvPicPr>
          <p:nvPr/>
        </p:nvPicPr>
        <p:blipFill>
          <a:blip r:embed="rId3"/>
          <a:stretch>
            <a:fillRect/>
          </a:stretch>
        </p:blipFill>
        <p:spPr>
          <a:xfrm>
            <a:off x="3048207" y="5176292"/>
            <a:ext cx="167611" cy="305644"/>
          </a:xfrm>
          <a:prstGeom prst="rect">
            <a:avLst/>
          </a:prstGeom>
        </p:spPr>
      </p:pic>
      <p:cxnSp>
        <p:nvCxnSpPr>
          <p:cNvPr id="27" name="直線矢印コネクタ 31">
            <a:extLst>
              <a:ext uri="{FF2B5EF4-FFF2-40B4-BE49-F238E27FC236}">
                <a16:creationId xmlns:a16="http://schemas.microsoft.com/office/drawing/2014/main" id="{B648FDB1-31C5-5C33-E997-93987A82079B}"/>
              </a:ext>
            </a:extLst>
          </p:cNvPr>
          <p:cNvCxnSpPr>
            <a:cxnSpLocks/>
            <a:stCxn id="6" idx="1"/>
            <a:endCxn id="22" idx="0"/>
          </p:cNvCxnSpPr>
          <p:nvPr/>
        </p:nvCxnSpPr>
        <p:spPr>
          <a:xfrm flipH="1">
            <a:off x="3132013" y="4644769"/>
            <a:ext cx="604485" cy="5315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34">
            <a:extLst>
              <a:ext uri="{FF2B5EF4-FFF2-40B4-BE49-F238E27FC236}">
                <a16:creationId xmlns:a16="http://schemas.microsoft.com/office/drawing/2014/main" id="{350AAEBF-9F4C-CD4D-6265-9264EF5E1B10}"/>
              </a:ext>
            </a:extLst>
          </p:cNvPr>
          <p:cNvCxnSpPr>
            <a:cxnSpLocks/>
            <a:stCxn id="5" idx="3"/>
            <a:endCxn id="22" idx="0"/>
          </p:cNvCxnSpPr>
          <p:nvPr/>
        </p:nvCxnSpPr>
        <p:spPr>
          <a:xfrm flipH="1">
            <a:off x="3132013" y="4644770"/>
            <a:ext cx="151161" cy="5315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37">
            <a:extLst>
              <a:ext uri="{FF2B5EF4-FFF2-40B4-BE49-F238E27FC236}">
                <a16:creationId xmlns:a16="http://schemas.microsoft.com/office/drawing/2014/main" id="{C535B686-9FCB-A187-932A-F32C999925B8}"/>
              </a:ext>
            </a:extLst>
          </p:cNvPr>
          <p:cNvCxnSpPr>
            <a:cxnSpLocks/>
            <a:stCxn id="11" idx="3"/>
            <a:endCxn id="22" idx="2"/>
          </p:cNvCxnSpPr>
          <p:nvPr/>
        </p:nvCxnSpPr>
        <p:spPr>
          <a:xfrm flipH="1" flipV="1">
            <a:off x="3132013" y="5481936"/>
            <a:ext cx="88534" cy="4540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40">
            <a:extLst>
              <a:ext uri="{FF2B5EF4-FFF2-40B4-BE49-F238E27FC236}">
                <a16:creationId xmlns:a16="http://schemas.microsoft.com/office/drawing/2014/main" id="{1DE64E73-7C64-506A-A530-0F0DE8948BE1}"/>
              </a:ext>
            </a:extLst>
          </p:cNvPr>
          <p:cNvCxnSpPr>
            <a:cxnSpLocks/>
            <a:stCxn id="21" idx="1"/>
            <a:endCxn id="22" idx="2"/>
          </p:cNvCxnSpPr>
          <p:nvPr/>
        </p:nvCxnSpPr>
        <p:spPr>
          <a:xfrm flipH="1" flipV="1">
            <a:off x="3132013" y="5481936"/>
            <a:ext cx="604485" cy="47168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6" name="図 16">
            <a:extLst>
              <a:ext uri="{FF2B5EF4-FFF2-40B4-BE49-F238E27FC236}">
                <a16:creationId xmlns:a16="http://schemas.microsoft.com/office/drawing/2014/main" id="{15AC4F44-DE2B-7FD8-A3A8-0F2613A5F7A6}"/>
              </a:ext>
            </a:extLst>
          </p:cNvPr>
          <p:cNvPicPr>
            <a:picLocks noChangeAspect="1"/>
          </p:cNvPicPr>
          <p:nvPr/>
        </p:nvPicPr>
        <p:blipFill>
          <a:blip r:embed="rId3"/>
          <a:stretch>
            <a:fillRect/>
          </a:stretch>
        </p:blipFill>
        <p:spPr>
          <a:xfrm>
            <a:off x="3300599" y="5176292"/>
            <a:ext cx="167611" cy="305644"/>
          </a:xfrm>
          <a:prstGeom prst="rect">
            <a:avLst/>
          </a:prstGeom>
        </p:spPr>
      </p:pic>
      <p:pic>
        <p:nvPicPr>
          <p:cNvPr id="37" name="図 16">
            <a:extLst>
              <a:ext uri="{FF2B5EF4-FFF2-40B4-BE49-F238E27FC236}">
                <a16:creationId xmlns:a16="http://schemas.microsoft.com/office/drawing/2014/main" id="{0D3F4F27-F899-0C02-DEEE-341960999A91}"/>
              </a:ext>
            </a:extLst>
          </p:cNvPr>
          <p:cNvPicPr>
            <a:picLocks noChangeAspect="1"/>
          </p:cNvPicPr>
          <p:nvPr/>
        </p:nvPicPr>
        <p:blipFill>
          <a:blip r:embed="rId3"/>
          <a:stretch>
            <a:fillRect/>
          </a:stretch>
        </p:blipFill>
        <p:spPr>
          <a:xfrm>
            <a:off x="3552991" y="5176292"/>
            <a:ext cx="167611" cy="305644"/>
          </a:xfrm>
          <a:prstGeom prst="rect">
            <a:avLst/>
          </a:prstGeom>
        </p:spPr>
      </p:pic>
      <p:pic>
        <p:nvPicPr>
          <p:cNvPr id="39" name="図 16">
            <a:extLst>
              <a:ext uri="{FF2B5EF4-FFF2-40B4-BE49-F238E27FC236}">
                <a16:creationId xmlns:a16="http://schemas.microsoft.com/office/drawing/2014/main" id="{D790783F-9CE0-97CD-42C9-8BB28ED50ADA}"/>
              </a:ext>
            </a:extLst>
          </p:cNvPr>
          <p:cNvPicPr>
            <a:picLocks noChangeAspect="1"/>
          </p:cNvPicPr>
          <p:nvPr/>
        </p:nvPicPr>
        <p:blipFill>
          <a:blip r:embed="rId3"/>
          <a:stretch>
            <a:fillRect/>
          </a:stretch>
        </p:blipFill>
        <p:spPr>
          <a:xfrm>
            <a:off x="3805384" y="5176292"/>
            <a:ext cx="167611" cy="305644"/>
          </a:xfrm>
          <a:prstGeom prst="rect">
            <a:avLst/>
          </a:prstGeom>
        </p:spPr>
      </p:pic>
      <p:cxnSp>
        <p:nvCxnSpPr>
          <p:cNvPr id="40" name="直線矢印コネクタ 34">
            <a:extLst>
              <a:ext uri="{FF2B5EF4-FFF2-40B4-BE49-F238E27FC236}">
                <a16:creationId xmlns:a16="http://schemas.microsoft.com/office/drawing/2014/main" id="{9933BA73-F0BC-BFE1-55A5-37960EFE41E3}"/>
              </a:ext>
            </a:extLst>
          </p:cNvPr>
          <p:cNvCxnSpPr>
            <a:cxnSpLocks/>
            <a:stCxn id="5" idx="3"/>
            <a:endCxn id="36" idx="0"/>
          </p:cNvCxnSpPr>
          <p:nvPr/>
        </p:nvCxnSpPr>
        <p:spPr>
          <a:xfrm>
            <a:off x="3283174" y="4644770"/>
            <a:ext cx="101231" cy="5315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34">
            <a:extLst>
              <a:ext uri="{FF2B5EF4-FFF2-40B4-BE49-F238E27FC236}">
                <a16:creationId xmlns:a16="http://schemas.microsoft.com/office/drawing/2014/main" id="{CA9EE525-A219-5675-ED93-B3D9DF9D3908}"/>
              </a:ext>
            </a:extLst>
          </p:cNvPr>
          <p:cNvCxnSpPr>
            <a:cxnSpLocks/>
            <a:stCxn id="5" idx="3"/>
            <a:endCxn id="37" idx="0"/>
          </p:cNvCxnSpPr>
          <p:nvPr/>
        </p:nvCxnSpPr>
        <p:spPr>
          <a:xfrm>
            <a:off x="3283174" y="4644770"/>
            <a:ext cx="353623" cy="5315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直線矢印コネクタ 34">
            <a:extLst>
              <a:ext uri="{FF2B5EF4-FFF2-40B4-BE49-F238E27FC236}">
                <a16:creationId xmlns:a16="http://schemas.microsoft.com/office/drawing/2014/main" id="{24C3F21B-FA9C-3FF0-2683-8875B5F128CA}"/>
              </a:ext>
            </a:extLst>
          </p:cNvPr>
          <p:cNvCxnSpPr>
            <a:cxnSpLocks/>
            <a:stCxn id="5" idx="3"/>
            <a:endCxn id="39" idx="0"/>
          </p:cNvCxnSpPr>
          <p:nvPr/>
        </p:nvCxnSpPr>
        <p:spPr>
          <a:xfrm>
            <a:off x="3283174" y="4644770"/>
            <a:ext cx="606016" cy="53152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線矢印コネクタ 31">
            <a:extLst>
              <a:ext uri="{FF2B5EF4-FFF2-40B4-BE49-F238E27FC236}">
                <a16:creationId xmlns:a16="http://schemas.microsoft.com/office/drawing/2014/main" id="{46757046-8601-2E34-783A-A3A32E69541A}"/>
              </a:ext>
            </a:extLst>
          </p:cNvPr>
          <p:cNvCxnSpPr>
            <a:cxnSpLocks/>
            <a:stCxn id="6" idx="1"/>
            <a:endCxn id="36" idx="0"/>
          </p:cNvCxnSpPr>
          <p:nvPr/>
        </p:nvCxnSpPr>
        <p:spPr>
          <a:xfrm flipH="1">
            <a:off x="3384405" y="4644769"/>
            <a:ext cx="352093" cy="5315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線矢印コネクタ 31">
            <a:extLst>
              <a:ext uri="{FF2B5EF4-FFF2-40B4-BE49-F238E27FC236}">
                <a16:creationId xmlns:a16="http://schemas.microsoft.com/office/drawing/2014/main" id="{77CD4945-6793-5B27-9A6F-BA84EAED0DA4}"/>
              </a:ext>
            </a:extLst>
          </p:cNvPr>
          <p:cNvCxnSpPr>
            <a:cxnSpLocks/>
            <a:stCxn id="6" idx="1"/>
            <a:endCxn id="37" idx="0"/>
          </p:cNvCxnSpPr>
          <p:nvPr/>
        </p:nvCxnSpPr>
        <p:spPr>
          <a:xfrm flipH="1">
            <a:off x="3636797" y="4644769"/>
            <a:ext cx="99701" cy="5315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線矢印コネクタ 31">
            <a:extLst>
              <a:ext uri="{FF2B5EF4-FFF2-40B4-BE49-F238E27FC236}">
                <a16:creationId xmlns:a16="http://schemas.microsoft.com/office/drawing/2014/main" id="{969B8967-309B-1A2E-CA3B-2554CF90B247}"/>
              </a:ext>
            </a:extLst>
          </p:cNvPr>
          <p:cNvCxnSpPr>
            <a:cxnSpLocks/>
            <a:stCxn id="6" idx="1"/>
            <a:endCxn id="39" idx="0"/>
          </p:cNvCxnSpPr>
          <p:nvPr/>
        </p:nvCxnSpPr>
        <p:spPr>
          <a:xfrm>
            <a:off x="3736498" y="4644769"/>
            <a:ext cx="152692" cy="53152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6" name="直線矢印コネクタ 37">
            <a:extLst>
              <a:ext uri="{FF2B5EF4-FFF2-40B4-BE49-F238E27FC236}">
                <a16:creationId xmlns:a16="http://schemas.microsoft.com/office/drawing/2014/main" id="{2912210A-3BF9-6110-53CB-55379A194B51}"/>
              </a:ext>
            </a:extLst>
          </p:cNvPr>
          <p:cNvCxnSpPr>
            <a:cxnSpLocks/>
            <a:stCxn id="11" idx="3"/>
            <a:endCxn id="36" idx="2"/>
          </p:cNvCxnSpPr>
          <p:nvPr/>
        </p:nvCxnSpPr>
        <p:spPr>
          <a:xfrm flipV="1">
            <a:off x="3220547" y="5481936"/>
            <a:ext cx="163858" cy="4540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直線矢印コネクタ 37">
            <a:extLst>
              <a:ext uri="{FF2B5EF4-FFF2-40B4-BE49-F238E27FC236}">
                <a16:creationId xmlns:a16="http://schemas.microsoft.com/office/drawing/2014/main" id="{22827D44-97B1-0D54-94C9-9357E0F9F918}"/>
              </a:ext>
            </a:extLst>
          </p:cNvPr>
          <p:cNvCxnSpPr>
            <a:cxnSpLocks/>
            <a:stCxn id="11" idx="3"/>
            <a:endCxn id="37" idx="2"/>
          </p:cNvCxnSpPr>
          <p:nvPr/>
        </p:nvCxnSpPr>
        <p:spPr>
          <a:xfrm flipV="1">
            <a:off x="3220547" y="5481936"/>
            <a:ext cx="416250" cy="4540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直線矢印コネクタ 37">
            <a:extLst>
              <a:ext uri="{FF2B5EF4-FFF2-40B4-BE49-F238E27FC236}">
                <a16:creationId xmlns:a16="http://schemas.microsoft.com/office/drawing/2014/main" id="{8EC1BEE1-08CE-B282-A1EB-6229102DB0E3}"/>
              </a:ext>
            </a:extLst>
          </p:cNvPr>
          <p:cNvCxnSpPr>
            <a:cxnSpLocks/>
            <a:stCxn id="11" idx="3"/>
            <a:endCxn id="39" idx="2"/>
          </p:cNvCxnSpPr>
          <p:nvPr/>
        </p:nvCxnSpPr>
        <p:spPr>
          <a:xfrm flipV="1">
            <a:off x="3220547" y="5481936"/>
            <a:ext cx="668643" cy="45407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6" name="直線矢印コネクタ 40">
            <a:extLst>
              <a:ext uri="{FF2B5EF4-FFF2-40B4-BE49-F238E27FC236}">
                <a16:creationId xmlns:a16="http://schemas.microsoft.com/office/drawing/2014/main" id="{531286B2-F72E-1121-F9DF-985D7E77A03D}"/>
              </a:ext>
            </a:extLst>
          </p:cNvPr>
          <p:cNvCxnSpPr>
            <a:cxnSpLocks/>
            <a:stCxn id="21" idx="1"/>
            <a:endCxn id="36" idx="2"/>
          </p:cNvCxnSpPr>
          <p:nvPr/>
        </p:nvCxnSpPr>
        <p:spPr>
          <a:xfrm flipH="1" flipV="1">
            <a:off x="3384405" y="5481936"/>
            <a:ext cx="352093" cy="47168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線矢印コネクタ 40">
            <a:extLst>
              <a:ext uri="{FF2B5EF4-FFF2-40B4-BE49-F238E27FC236}">
                <a16:creationId xmlns:a16="http://schemas.microsoft.com/office/drawing/2014/main" id="{C824F7FB-9F9B-705B-CF9A-A638DC91A4A4}"/>
              </a:ext>
            </a:extLst>
          </p:cNvPr>
          <p:cNvCxnSpPr>
            <a:cxnSpLocks/>
            <a:stCxn id="21" idx="1"/>
            <a:endCxn id="37" idx="2"/>
          </p:cNvCxnSpPr>
          <p:nvPr/>
        </p:nvCxnSpPr>
        <p:spPr>
          <a:xfrm flipH="1" flipV="1">
            <a:off x="3636797" y="5481936"/>
            <a:ext cx="99701" cy="47168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線矢印コネクタ 40">
            <a:extLst>
              <a:ext uri="{FF2B5EF4-FFF2-40B4-BE49-F238E27FC236}">
                <a16:creationId xmlns:a16="http://schemas.microsoft.com/office/drawing/2014/main" id="{A038928F-49D3-8A62-70F5-BB742396B041}"/>
              </a:ext>
            </a:extLst>
          </p:cNvPr>
          <p:cNvCxnSpPr>
            <a:cxnSpLocks/>
            <a:stCxn id="21" idx="1"/>
            <a:endCxn id="39" idx="2"/>
          </p:cNvCxnSpPr>
          <p:nvPr/>
        </p:nvCxnSpPr>
        <p:spPr>
          <a:xfrm flipV="1">
            <a:off x="3736498" y="5481936"/>
            <a:ext cx="152692" cy="47168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7" name="図 13">
            <a:extLst>
              <a:ext uri="{FF2B5EF4-FFF2-40B4-BE49-F238E27FC236}">
                <a16:creationId xmlns:a16="http://schemas.microsoft.com/office/drawing/2014/main" id="{D27C825D-E201-675B-B827-63DBCD077519}"/>
              </a:ext>
            </a:extLst>
          </p:cNvPr>
          <p:cNvPicPr>
            <a:picLocks noChangeAspect="1"/>
          </p:cNvPicPr>
          <p:nvPr/>
        </p:nvPicPr>
        <p:blipFill>
          <a:blip r:embed="rId2"/>
          <a:stretch>
            <a:fillRect/>
          </a:stretch>
        </p:blipFill>
        <p:spPr>
          <a:xfrm>
            <a:off x="10211804" y="4479395"/>
            <a:ext cx="236091" cy="412329"/>
          </a:xfrm>
          <a:prstGeom prst="rect">
            <a:avLst/>
          </a:prstGeom>
        </p:spPr>
      </p:pic>
      <p:pic>
        <p:nvPicPr>
          <p:cNvPr id="108" name="図 16">
            <a:extLst>
              <a:ext uri="{FF2B5EF4-FFF2-40B4-BE49-F238E27FC236}">
                <a16:creationId xmlns:a16="http://schemas.microsoft.com/office/drawing/2014/main" id="{0334A9F1-7663-22DC-F79C-F7CF797CD2F8}"/>
              </a:ext>
            </a:extLst>
          </p:cNvPr>
          <p:cNvPicPr>
            <a:picLocks noChangeAspect="1"/>
          </p:cNvPicPr>
          <p:nvPr/>
        </p:nvPicPr>
        <p:blipFill>
          <a:blip r:embed="rId3"/>
          <a:stretch>
            <a:fillRect/>
          </a:stretch>
        </p:blipFill>
        <p:spPr>
          <a:xfrm>
            <a:off x="10211804" y="5657056"/>
            <a:ext cx="167611" cy="305644"/>
          </a:xfrm>
          <a:prstGeom prst="rect">
            <a:avLst/>
          </a:prstGeom>
        </p:spPr>
      </p:pic>
      <p:cxnSp>
        <p:nvCxnSpPr>
          <p:cNvPr id="112" name="Straight Arrow Connector 111">
            <a:extLst>
              <a:ext uri="{FF2B5EF4-FFF2-40B4-BE49-F238E27FC236}">
                <a16:creationId xmlns:a16="http://schemas.microsoft.com/office/drawing/2014/main" id="{B340066F-FD0E-4CE8-C3CB-2B6B73B65FD3}"/>
              </a:ext>
            </a:extLst>
          </p:cNvPr>
          <p:cNvCxnSpPr>
            <a:cxnSpLocks/>
          </p:cNvCxnSpPr>
          <p:nvPr/>
        </p:nvCxnSpPr>
        <p:spPr>
          <a:xfrm>
            <a:off x="10452700" y="4719686"/>
            <a:ext cx="1323370" cy="0"/>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A6BFA8EB-7313-E792-2570-2BEEBBDEEDFD}"/>
              </a:ext>
            </a:extLst>
          </p:cNvPr>
          <p:cNvCxnSpPr>
            <a:cxnSpLocks/>
          </p:cNvCxnSpPr>
          <p:nvPr/>
        </p:nvCxnSpPr>
        <p:spPr>
          <a:xfrm>
            <a:off x="10452700" y="5826010"/>
            <a:ext cx="1323370" cy="0"/>
          </a:xfrm>
          <a:prstGeom prst="straightConnector1">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8" name="直線矢印コネクタ 72">
            <a:extLst>
              <a:ext uri="{FF2B5EF4-FFF2-40B4-BE49-F238E27FC236}">
                <a16:creationId xmlns:a16="http://schemas.microsoft.com/office/drawing/2014/main" id="{191264DD-8C92-41C9-20AF-4939FB5BE9B2}"/>
              </a:ext>
            </a:extLst>
          </p:cNvPr>
          <p:cNvCxnSpPr>
            <a:cxnSpLocks/>
          </p:cNvCxnSpPr>
          <p:nvPr/>
        </p:nvCxnSpPr>
        <p:spPr>
          <a:xfrm flipV="1">
            <a:off x="10669043" y="4716106"/>
            <a:ext cx="223079" cy="1109904"/>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直線矢印コネクタ 69">
            <a:extLst>
              <a:ext uri="{FF2B5EF4-FFF2-40B4-BE49-F238E27FC236}">
                <a16:creationId xmlns:a16="http://schemas.microsoft.com/office/drawing/2014/main" id="{B0F9050D-7F89-559F-ABB8-1C27079A2461}"/>
              </a:ext>
            </a:extLst>
          </p:cNvPr>
          <p:cNvCxnSpPr>
            <a:cxnSpLocks/>
          </p:cNvCxnSpPr>
          <p:nvPr/>
        </p:nvCxnSpPr>
        <p:spPr>
          <a:xfrm>
            <a:off x="10980544" y="4717715"/>
            <a:ext cx="314801" cy="110829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2" name="テキスト ボックス 94">
            <a:extLst>
              <a:ext uri="{FF2B5EF4-FFF2-40B4-BE49-F238E27FC236}">
                <a16:creationId xmlns:a16="http://schemas.microsoft.com/office/drawing/2014/main" id="{3F6B0E91-4992-8C71-15B1-0C83D3A64577}"/>
              </a:ext>
            </a:extLst>
          </p:cNvPr>
          <p:cNvSpPr txBox="1"/>
          <p:nvPr/>
        </p:nvSpPr>
        <p:spPr>
          <a:xfrm rot="16842894">
            <a:off x="10063286" y="5170790"/>
            <a:ext cx="1234633" cy="215444"/>
          </a:xfrm>
          <a:prstGeom prst="rect">
            <a:avLst/>
          </a:prstGeom>
          <a:noFill/>
        </p:spPr>
        <p:txBody>
          <a:bodyPr wrap="none" rtlCol="0">
            <a:spAutoFit/>
          </a:bodyPr>
          <a:lstStyle/>
          <a:p>
            <a:r>
              <a:rPr lang="en-US" sz="800" dirty="0">
                <a:latin typeface="Yu Gothic UI" panose="020B0500000000000000" pitchFamily="50" charset="-128"/>
                <a:ea typeface="Yu Gothic UI" panose="020B0500000000000000" pitchFamily="50" charset="-128"/>
              </a:rPr>
              <a:t>UEI/ED beam reporting</a:t>
            </a:r>
          </a:p>
        </p:txBody>
      </p:sp>
      <p:sp>
        <p:nvSpPr>
          <p:cNvPr id="123" name="テキスト ボックス 94">
            <a:extLst>
              <a:ext uri="{FF2B5EF4-FFF2-40B4-BE49-F238E27FC236}">
                <a16:creationId xmlns:a16="http://schemas.microsoft.com/office/drawing/2014/main" id="{5B666A65-EF0F-1ACA-99EE-5091DE563543}"/>
              </a:ext>
            </a:extLst>
          </p:cNvPr>
          <p:cNvSpPr txBox="1"/>
          <p:nvPr/>
        </p:nvSpPr>
        <p:spPr>
          <a:xfrm rot="4447889">
            <a:off x="11028162" y="5119372"/>
            <a:ext cx="373820" cy="215444"/>
          </a:xfrm>
          <a:prstGeom prst="rect">
            <a:avLst/>
          </a:prstGeom>
          <a:noFill/>
        </p:spPr>
        <p:txBody>
          <a:bodyPr wrap="none" rtlCol="0">
            <a:spAutoFit/>
          </a:bodyPr>
          <a:lstStyle/>
          <a:p>
            <a:r>
              <a:rPr lang="en-US" sz="800" dirty="0">
                <a:latin typeface="Yu Gothic UI" panose="020B0500000000000000" pitchFamily="50" charset="-128"/>
                <a:ea typeface="Yu Gothic UI" panose="020B0500000000000000" pitchFamily="50" charset="-128"/>
              </a:rPr>
              <a:t>ACK</a:t>
            </a:r>
          </a:p>
        </p:txBody>
      </p:sp>
      <p:sp>
        <p:nvSpPr>
          <p:cNvPr id="124" name="テキスト ボックス 94">
            <a:extLst>
              <a:ext uri="{FF2B5EF4-FFF2-40B4-BE49-F238E27FC236}">
                <a16:creationId xmlns:a16="http://schemas.microsoft.com/office/drawing/2014/main" id="{3B14A368-85EC-56A6-1C95-8BD5F4F82B38}"/>
              </a:ext>
            </a:extLst>
          </p:cNvPr>
          <p:cNvSpPr txBox="1"/>
          <p:nvPr/>
        </p:nvSpPr>
        <p:spPr>
          <a:xfrm>
            <a:off x="11421345" y="5777662"/>
            <a:ext cx="691215" cy="338554"/>
          </a:xfrm>
          <a:prstGeom prst="rect">
            <a:avLst/>
          </a:prstGeom>
          <a:noFill/>
        </p:spPr>
        <p:txBody>
          <a:bodyPr wrap="none" rtlCol="0">
            <a:spAutoFit/>
          </a:bodyPr>
          <a:lstStyle/>
          <a:p>
            <a:r>
              <a:rPr lang="en-US" sz="800" dirty="0">
                <a:latin typeface="Yu Gothic UI" panose="020B0500000000000000" pitchFamily="50" charset="-128"/>
                <a:ea typeface="Yu Gothic UI" panose="020B0500000000000000" pitchFamily="50" charset="-128"/>
              </a:rPr>
              <a:t>Beam</a:t>
            </a:r>
          </a:p>
          <a:p>
            <a:r>
              <a:rPr lang="en-US" sz="800" dirty="0">
                <a:latin typeface="Yu Gothic UI" panose="020B0500000000000000" pitchFamily="50" charset="-128"/>
                <a:ea typeface="Yu Gothic UI" panose="020B0500000000000000" pitchFamily="50" charset="-128"/>
              </a:rPr>
              <a:t>application</a:t>
            </a:r>
          </a:p>
        </p:txBody>
      </p:sp>
      <p:cxnSp>
        <p:nvCxnSpPr>
          <p:cNvPr id="125" name="直線矢印コネクタ 88">
            <a:extLst>
              <a:ext uri="{FF2B5EF4-FFF2-40B4-BE49-F238E27FC236}">
                <a16:creationId xmlns:a16="http://schemas.microsoft.com/office/drawing/2014/main" id="{831C3BC7-87F0-75C0-372E-B0195F5562FF}"/>
              </a:ext>
            </a:extLst>
          </p:cNvPr>
          <p:cNvCxnSpPr>
            <a:cxnSpLocks/>
          </p:cNvCxnSpPr>
          <p:nvPr/>
        </p:nvCxnSpPr>
        <p:spPr>
          <a:xfrm flipH="1">
            <a:off x="11290868" y="5940182"/>
            <a:ext cx="1800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8" name="テキスト ボックス 91">
            <a:extLst>
              <a:ext uri="{FF2B5EF4-FFF2-40B4-BE49-F238E27FC236}">
                <a16:creationId xmlns:a16="http://schemas.microsoft.com/office/drawing/2014/main" id="{592088CE-6808-5736-0C6E-F1D1A966EE56}"/>
              </a:ext>
            </a:extLst>
          </p:cNvPr>
          <p:cNvSpPr txBox="1"/>
          <p:nvPr/>
        </p:nvSpPr>
        <p:spPr>
          <a:xfrm>
            <a:off x="412681" y="6063670"/>
            <a:ext cx="1909497" cy="461665"/>
          </a:xfrm>
          <a:prstGeom prst="rect">
            <a:avLst/>
          </a:prstGeom>
          <a:noFill/>
        </p:spPr>
        <p:txBody>
          <a:bodyPr wrap="none" rtlCol="0">
            <a:spAutoFit/>
          </a:bodyPr>
          <a:lstStyle/>
          <a:p>
            <a:r>
              <a:rPr lang="en-US" sz="1200" dirty="0">
                <a:latin typeface="Yu Gothic UI" panose="020B0500000000000000" pitchFamily="50" charset="-128"/>
                <a:ea typeface="Yu Gothic UI" panose="020B0500000000000000" pitchFamily="50" charset="-128"/>
              </a:rPr>
              <a:t>1) Increase in the number</a:t>
            </a:r>
            <a:br>
              <a:rPr lang="en-US" sz="1200" dirty="0">
                <a:latin typeface="Yu Gothic UI" panose="020B0500000000000000" pitchFamily="50" charset="-128"/>
                <a:ea typeface="Yu Gothic UI" panose="020B0500000000000000" pitchFamily="50" charset="-128"/>
              </a:rPr>
            </a:br>
            <a:r>
              <a:rPr lang="en-US" sz="1200" dirty="0">
                <a:latin typeface="Yu Gothic UI" panose="020B0500000000000000" pitchFamily="50" charset="-128"/>
                <a:ea typeface="Yu Gothic UI" panose="020B0500000000000000" pitchFamily="50" charset="-128"/>
              </a:rPr>
              <a:t> of coordinated TRPs.</a:t>
            </a:r>
          </a:p>
        </p:txBody>
      </p:sp>
      <p:sp>
        <p:nvSpPr>
          <p:cNvPr id="129" name="テキスト ボックス 91">
            <a:extLst>
              <a:ext uri="{FF2B5EF4-FFF2-40B4-BE49-F238E27FC236}">
                <a16:creationId xmlns:a16="http://schemas.microsoft.com/office/drawing/2014/main" id="{315814E3-20CC-7BF0-7235-B51226457683}"/>
              </a:ext>
            </a:extLst>
          </p:cNvPr>
          <p:cNvSpPr txBox="1"/>
          <p:nvPr/>
        </p:nvSpPr>
        <p:spPr>
          <a:xfrm>
            <a:off x="2513061" y="6063670"/>
            <a:ext cx="1909497" cy="461665"/>
          </a:xfrm>
          <a:prstGeom prst="rect">
            <a:avLst/>
          </a:prstGeom>
          <a:noFill/>
        </p:spPr>
        <p:txBody>
          <a:bodyPr wrap="none" rtlCol="0">
            <a:spAutoFit/>
          </a:bodyPr>
          <a:lstStyle/>
          <a:p>
            <a:r>
              <a:rPr lang="en-US" sz="1200" dirty="0">
                <a:latin typeface="Yu Gothic UI" panose="020B0500000000000000" pitchFamily="50" charset="-128"/>
                <a:ea typeface="Yu Gothic UI" panose="020B0500000000000000" pitchFamily="50" charset="-128"/>
              </a:rPr>
              <a:t>2) Increase in the number</a:t>
            </a:r>
            <a:br>
              <a:rPr lang="en-US" sz="1200" dirty="0">
                <a:latin typeface="Yu Gothic UI" panose="020B0500000000000000" pitchFamily="50" charset="-128"/>
                <a:ea typeface="Yu Gothic UI" panose="020B0500000000000000" pitchFamily="50" charset="-128"/>
              </a:rPr>
            </a:br>
            <a:r>
              <a:rPr lang="en-US" sz="1200" dirty="0">
                <a:latin typeface="Yu Gothic UI" panose="020B0500000000000000" pitchFamily="50" charset="-128"/>
                <a:ea typeface="Yu Gothic UI" panose="020B0500000000000000" pitchFamily="50" charset="-128"/>
              </a:rPr>
              <a:t> of DMRS ports.</a:t>
            </a:r>
          </a:p>
        </p:txBody>
      </p:sp>
      <p:sp>
        <p:nvSpPr>
          <p:cNvPr id="130" name="テキスト ボックス 91">
            <a:extLst>
              <a:ext uri="{FF2B5EF4-FFF2-40B4-BE49-F238E27FC236}">
                <a16:creationId xmlns:a16="http://schemas.microsoft.com/office/drawing/2014/main" id="{B2A0428F-FD30-0C26-D296-9DBA98EEEFF8}"/>
              </a:ext>
            </a:extLst>
          </p:cNvPr>
          <p:cNvSpPr txBox="1"/>
          <p:nvPr/>
        </p:nvSpPr>
        <p:spPr>
          <a:xfrm>
            <a:off x="4829760" y="6063670"/>
            <a:ext cx="2488182" cy="461665"/>
          </a:xfrm>
          <a:prstGeom prst="rect">
            <a:avLst/>
          </a:prstGeom>
          <a:noFill/>
        </p:spPr>
        <p:txBody>
          <a:bodyPr wrap="none" rtlCol="0">
            <a:spAutoFit/>
          </a:bodyPr>
          <a:lstStyle/>
          <a:p>
            <a:r>
              <a:rPr lang="en-US" sz="1200" dirty="0">
                <a:latin typeface="Yu Gothic UI" panose="020B0500000000000000" pitchFamily="50" charset="-128"/>
                <a:ea typeface="Yu Gothic UI" panose="020B0500000000000000" pitchFamily="50" charset="-128"/>
              </a:rPr>
              <a:t>3) TRPs with different number of</a:t>
            </a:r>
            <a:br>
              <a:rPr lang="en-US" sz="1200" dirty="0">
                <a:latin typeface="Yu Gothic UI" panose="020B0500000000000000" pitchFamily="50" charset="-128"/>
                <a:ea typeface="Yu Gothic UI" panose="020B0500000000000000" pitchFamily="50" charset="-128"/>
              </a:rPr>
            </a:br>
            <a:r>
              <a:rPr lang="en-US" sz="1200" dirty="0">
                <a:latin typeface="Yu Gothic UI" panose="020B0500000000000000" pitchFamily="50" charset="-128"/>
                <a:ea typeface="Yu Gothic UI" panose="020B0500000000000000" pitchFamily="50" charset="-128"/>
              </a:rPr>
              <a:t>antenna ports and/or different TP.</a:t>
            </a:r>
          </a:p>
        </p:txBody>
      </p:sp>
      <p:sp>
        <p:nvSpPr>
          <p:cNvPr id="131" name="テキスト ボックス 91">
            <a:extLst>
              <a:ext uri="{FF2B5EF4-FFF2-40B4-BE49-F238E27FC236}">
                <a16:creationId xmlns:a16="http://schemas.microsoft.com/office/drawing/2014/main" id="{5D4869A8-8666-953E-E1A2-E68C778A5C37}"/>
              </a:ext>
            </a:extLst>
          </p:cNvPr>
          <p:cNvSpPr txBox="1"/>
          <p:nvPr/>
        </p:nvSpPr>
        <p:spPr>
          <a:xfrm>
            <a:off x="7781618" y="6063670"/>
            <a:ext cx="2132315" cy="461665"/>
          </a:xfrm>
          <a:prstGeom prst="rect">
            <a:avLst/>
          </a:prstGeom>
          <a:noFill/>
        </p:spPr>
        <p:txBody>
          <a:bodyPr wrap="none" rtlCol="0">
            <a:spAutoFit/>
          </a:bodyPr>
          <a:lstStyle/>
          <a:p>
            <a:r>
              <a:rPr lang="en-US" sz="1200" dirty="0">
                <a:latin typeface="Yu Gothic UI" panose="020B0500000000000000" pitchFamily="50" charset="-128"/>
                <a:ea typeface="Yu Gothic UI" panose="020B0500000000000000" pitchFamily="50" charset="-128"/>
              </a:rPr>
              <a:t>4) Measurement reports of</a:t>
            </a:r>
            <a:br>
              <a:rPr lang="en-US" sz="1200" dirty="0">
                <a:latin typeface="Yu Gothic UI" panose="020B0500000000000000" pitchFamily="50" charset="-128"/>
                <a:ea typeface="Yu Gothic UI" panose="020B0500000000000000" pitchFamily="50" charset="-128"/>
              </a:rPr>
            </a:br>
            <a:r>
              <a:rPr lang="en-US" sz="1200" dirty="0">
                <a:latin typeface="Yu Gothic UI" panose="020B0500000000000000" pitchFamily="50" charset="-128"/>
                <a:ea typeface="Yu Gothic UI" panose="020B0500000000000000" pitchFamily="50" charset="-128"/>
              </a:rPr>
              <a:t>observed interference at UE. </a:t>
            </a:r>
          </a:p>
        </p:txBody>
      </p:sp>
      <p:sp>
        <p:nvSpPr>
          <p:cNvPr id="132" name="テキスト ボックス 91">
            <a:extLst>
              <a:ext uri="{FF2B5EF4-FFF2-40B4-BE49-F238E27FC236}">
                <a16:creationId xmlns:a16="http://schemas.microsoft.com/office/drawing/2014/main" id="{A8965346-C252-8EC8-9797-A356979149E0}"/>
              </a:ext>
            </a:extLst>
          </p:cNvPr>
          <p:cNvSpPr txBox="1"/>
          <p:nvPr/>
        </p:nvSpPr>
        <p:spPr>
          <a:xfrm>
            <a:off x="10208139" y="6063670"/>
            <a:ext cx="1950106" cy="461665"/>
          </a:xfrm>
          <a:prstGeom prst="rect">
            <a:avLst/>
          </a:prstGeom>
          <a:noFill/>
        </p:spPr>
        <p:txBody>
          <a:bodyPr wrap="square" rtlCol="0">
            <a:spAutoFit/>
          </a:bodyPr>
          <a:lstStyle/>
          <a:p>
            <a:r>
              <a:rPr lang="en-US" sz="1200" dirty="0">
                <a:latin typeface="Yu Gothic UI" panose="020B0500000000000000" pitchFamily="50" charset="-128"/>
                <a:ea typeface="Yu Gothic UI" panose="020B0500000000000000" pitchFamily="50" charset="-128"/>
              </a:rPr>
              <a:t>5) Leftovers related to BM</a:t>
            </a:r>
            <a:br>
              <a:rPr lang="en-US" sz="1200" dirty="0">
                <a:latin typeface="Yu Gothic UI" panose="020B0500000000000000" pitchFamily="50" charset="-128"/>
                <a:ea typeface="Yu Gothic UI" panose="020B0500000000000000" pitchFamily="50" charset="-128"/>
              </a:rPr>
            </a:br>
            <a:r>
              <a:rPr lang="en-US" sz="1200" dirty="0">
                <a:latin typeface="Yu Gothic UI" panose="020B0500000000000000" pitchFamily="50" charset="-128"/>
                <a:ea typeface="Yu Gothic UI" panose="020B0500000000000000" pitchFamily="50" charset="-128"/>
              </a:rPr>
              <a:t>from Rel. 19 if needed.  </a:t>
            </a:r>
          </a:p>
        </p:txBody>
      </p:sp>
    </p:spTree>
    <p:extLst>
      <p:ext uri="{BB962C8B-B14F-4D97-AF65-F5344CB8AC3E}">
        <p14:creationId xmlns:p14="http://schemas.microsoft.com/office/powerpoint/2010/main" val="3921233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940A0C23-F18C-19AF-A1C5-F264237C0BD6}"/>
              </a:ext>
            </a:extLst>
          </p:cNvPr>
          <p:cNvSpPr>
            <a:spLocks noGrp="1"/>
          </p:cNvSpPr>
          <p:nvPr>
            <p:ph idx="1"/>
          </p:nvPr>
        </p:nvSpPr>
        <p:spPr/>
        <p:txBody>
          <a:bodyPr>
            <a:normAutofit fontScale="85000" lnSpcReduction="10000"/>
          </a:bodyPr>
          <a:lstStyle/>
          <a:p>
            <a:pPr>
              <a:lnSpc>
                <a:spcPct val="120000"/>
              </a:lnSpc>
            </a:pPr>
            <a:r>
              <a:rPr lang="en-US" dirty="0"/>
              <a:t>Potential objectives should include the following.</a:t>
            </a:r>
          </a:p>
          <a:p>
            <a:pPr lvl="1">
              <a:lnSpc>
                <a:spcPct val="120000"/>
              </a:lnSpc>
            </a:pPr>
            <a:r>
              <a:rPr lang="en-US" dirty="0"/>
              <a:t>Study, and if justified, specify the increased number of TRPs that can be coordinated together.</a:t>
            </a:r>
          </a:p>
          <a:p>
            <a:pPr lvl="2">
              <a:lnSpc>
                <a:spcPct val="120000"/>
              </a:lnSpc>
            </a:pPr>
            <a:r>
              <a:rPr lang="en-US" dirty="0"/>
              <a:t>Type-II codebook refinement for CJT, SRS enhancement and CJT calibration reporting enhancement can be considered. </a:t>
            </a:r>
          </a:p>
          <a:p>
            <a:pPr lvl="1">
              <a:lnSpc>
                <a:spcPct val="120000"/>
              </a:lnSpc>
            </a:pPr>
            <a:r>
              <a:rPr lang="en-US" altLang="ja-JP" dirty="0"/>
              <a:t>Study, and if justified, specify the increased number of DMRS ports for MU-MIMO.</a:t>
            </a:r>
            <a:endParaRPr lang="en-US" dirty="0"/>
          </a:p>
          <a:p>
            <a:pPr lvl="1">
              <a:lnSpc>
                <a:spcPct val="120000"/>
              </a:lnSpc>
            </a:pPr>
            <a:r>
              <a:rPr lang="en-US" dirty="0"/>
              <a:t>Study coordination of TRPs with different number of antenna ports and/or different transmission power.</a:t>
            </a:r>
          </a:p>
          <a:p>
            <a:pPr lvl="2">
              <a:lnSpc>
                <a:spcPct val="120000"/>
              </a:lnSpc>
            </a:pPr>
            <a:r>
              <a:rPr lang="en-US" dirty="0"/>
              <a:t>Consideration is needed starting with how to handle MIMO between TRPs with different numbers of antenna ports and/or different transmission power in the standard.</a:t>
            </a:r>
          </a:p>
          <a:p>
            <a:pPr lvl="1">
              <a:lnSpc>
                <a:spcPct val="120000"/>
              </a:lnSpc>
            </a:pPr>
            <a:r>
              <a:rPr lang="en-US" dirty="0"/>
              <a:t>Study, and if justified, specify measurement reports of observed interference at UE for TDD reciprocity-based MIMO.</a:t>
            </a:r>
          </a:p>
          <a:p>
            <a:pPr lvl="1">
              <a:lnSpc>
                <a:spcPct val="120000"/>
              </a:lnSpc>
            </a:pPr>
            <a:r>
              <a:rPr lang="en-US" dirty="0"/>
              <a:t>Specify schemes to reduce beam application latency after a UE-initiated/event-driven beam reporting if they remain as leftovers from Rel. 19.</a:t>
            </a:r>
          </a:p>
        </p:txBody>
      </p:sp>
      <p:sp>
        <p:nvSpPr>
          <p:cNvPr id="4" name="タイトル 3">
            <a:extLst>
              <a:ext uri="{FF2B5EF4-FFF2-40B4-BE49-F238E27FC236}">
                <a16:creationId xmlns:a16="http://schemas.microsoft.com/office/drawing/2014/main" id="{A5F98A83-0F9C-FB0F-34B1-CCA15D83A7F9}"/>
              </a:ext>
            </a:extLst>
          </p:cNvPr>
          <p:cNvSpPr>
            <a:spLocks noGrp="1"/>
          </p:cNvSpPr>
          <p:nvPr>
            <p:ph type="title"/>
          </p:nvPr>
        </p:nvSpPr>
        <p:spPr/>
        <p:txBody>
          <a:bodyPr/>
          <a:lstStyle/>
          <a:p>
            <a:r>
              <a:rPr lang="en-US" dirty="0"/>
              <a:t>Potential objectives</a:t>
            </a:r>
          </a:p>
        </p:txBody>
      </p:sp>
    </p:spTree>
    <p:extLst>
      <p:ext uri="{BB962C8B-B14F-4D97-AF65-F5344CB8AC3E}">
        <p14:creationId xmlns:p14="http://schemas.microsoft.com/office/powerpoint/2010/main" val="3498389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7030497"/>
      </p:ext>
    </p:extLst>
  </p:cSld>
  <p:clrMapOvr>
    <a:masterClrMapping/>
  </p:clrMapOvr>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ppt-tpl_16-9_kddi_2-multi-brand_v3</Template>
  <TotalTime>0</TotalTime>
  <Words>636</Words>
  <Application>Microsoft Office PowerPoint</Application>
  <PresentationFormat>ワイド画面</PresentationFormat>
  <Paragraphs>51</Paragraphs>
  <Slides>5</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5</vt:i4>
      </vt:variant>
    </vt:vector>
  </HeadingPairs>
  <TitlesOfParts>
    <vt:vector size="13" baseType="lpstr">
      <vt:lpstr>Yu Gothic UI</vt:lpstr>
      <vt:lpstr>メイリオ</vt:lpstr>
      <vt:lpstr>Arial</vt:lpstr>
      <vt:lpstr>Calibri</vt:lpstr>
      <vt:lpstr>Wingdings</vt:lpstr>
      <vt:lpstr>社内用</vt:lpstr>
      <vt:lpstr>社外用</vt:lpstr>
      <vt:lpstr>99_back</vt:lpstr>
      <vt:lpstr>Proposal for Release 20 5G-Advacned MIMO</vt:lpstr>
      <vt:lpstr>Motivation</vt:lpstr>
      <vt:lpstr>Potential enhancement areas of NR MIMO in Release 20</vt:lpstr>
      <vt:lpstr>Potential objectives</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Proposal for Release 20 5G-Advacned MIMO</dc:title>
  <dc:creator/>
  <cp:lastModifiedBy/>
  <cp:revision>1</cp:revision>
  <dcterms:created xsi:type="dcterms:W3CDTF">2016-10-28T03:39:41Z</dcterms:created>
  <dcterms:modified xsi:type="dcterms:W3CDTF">2024-12-03T08:24:22Z</dcterms:modified>
</cp:coreProperties>
</file>