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68" r:id="rId5"/>
  </p:sldMasterIdLst>
  <p:notesMasterIdLst>
    <p:notesMasterId r:id="rId9"/>
  </p:notesMasterIdLst>
  <p:handoutMasterIdLst>
    <p:handoutMasterId r:id="rId10"/>
  </p:handoutMasterIdLst>
  <p:sldIdLst>
    <p:sldId id="1122" r:id="rId6"/>
    <p:sldId id="1144" r:id="rId7"/>
    <p:sldId id="1142" r:id="rId8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8F8"/>
    <a:srgbClr val="00123A"/>
    <a:srgbClr val="000613"/>
    <a:srgbClr val="25282B"/>
    <a:srgbClr val="820000"/>
    <a:srgbClr val="00B0CA"/>
    <a:srgbClr val="5E2750"/>
    <a:srgbClr val="EB9700"/>
    <a:srgbClr val="FECB00"/>
    <a:srgbClr val="A8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88685F-BAE4-A391-E5E2-5AFEA2089D1A}" v="2" dt="2024-12-03T17:38:39.756"/>
    <p1510:client id="{E0E20625-D542-4FE2-B5C2-0AF229C09551}" v="236" dt="2024-12-03T15:26:40.6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820" autoAdjust="0"/>
  </p:normalViewPr>
  <p:slideViewPr>
    <p:cSldViewPr snapToGrid="0" snapToObjects="1" showGuides="1">
      <p:cViewPr varScale="1">
        <p:scale>
          <a:sx n="109" d="100"/>
          <a:sy n="109" d="100"/>
        </p:scale>
        <p:origin x="734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howGuides="1">
      <p:cViewPr varScale="1">
        <p:scale>
          <a:sx n="249" d="100"/>
          <a:sy n="249" d="100"/>
        </p:scale>
        <p:origin x="8776" y="176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03/12/2024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‹Nr.›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03/12/2024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E1866-6ABF-4414-AFB5-B91146A1FA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odafone Rg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odafone Rg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63C8C-E7FB-C9C3-FD8E-0D295ACB1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D489FB-D4C3-C2C0-D34B-60E05CE521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7ABB68-C66F-50B3-24CD-0C965038F2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DCF9E2-0E43-E9B5-8742-006AD797950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4171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890F5E-F705-DE4C-BE0B-FD9E227B2D29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29000">
                <a:schemeClr val="tx1">
                  <a:alpha val="0"/>
                </a:schemeClr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A0B60-7AF1-BA4F-8956-31372DACF9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0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B8AB9A-4982-5343-A59F-B510231EE64F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02BC2-6DCB-4942-B518-B8305FCAA4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9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C0739BA-61C9-3A46-938B-A59A0BB8CA5E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5DEAEB-88CF-5C47-91E5-2870713B18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7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410CFC-2243-424E-BF28-D5CEE646A580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BFE641-D101-EA4E-9FEF-0C22A0D16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7672-5FCC-A246-9206-3CFAAA3A18CC}" type="datetime4">
              <a:rPr lang="en-GB" smtClean="0"/>
              <a:t>03 December 2024</a:t>
            </a:fld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Confidentiality Level in slide footer 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0" y="873125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892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A608D5-C657-DC42-A1B2-26A46C8A02F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115D5B-3072-EC4E-89A6-AF67ED2243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0825" y="879475"/>
            <a:ext cx="4213225" cy="3597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3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B7769DD-D272-D646-A257-0453CD467C3E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4x3 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45ED23-7495-1646-8BCB-5A6FF7F21C49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673D41-657A-FC4E-9B43-C98AA0C6E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16x9 video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5EE47C-76BC-9249-A0A3-BD7DE5F5A677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F983CA-FED8-1646-A75D-9A5832006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986AE0-2FF5-F543-BD39-1EAF6417A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17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1216117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8F5CF4-E0EE-344C-9718-8492D37ABD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61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0F4C7-F503-0343-A961-D066F41F53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13938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21914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22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5303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B661B3-6C70-2545-B622-D504D80B2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717F0-3483-804E-8F5B-17BF62D523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7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7D46AA-0AD7-2C4C-AF6D-44841AA91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B7C215-C8A7-DD43-9738-A38B5E1696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7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350D3BD-F983-4141-ADCC-8672B0696D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69DCB0-66C7-4F4D-8BCA-5C76F3CD8E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64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73AFB8-ADE8-EB4A-B754-FD1C9F92B1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FADDEE-29B0-F249-8E36-ED24227AAB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70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BF2B5B-A0CD-B640-AD88-7E3A5F9BF4C6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6C26B0-CCF2-F648-A798-0EE991C3D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37C6EB4-D3FB-4040-8A1F-BED3E076871F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3897F5-F561-5B4E-850F-6435E6A81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DADE049-1891-1449-9636-1CF55F225DA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DCB6E0-1124-2648-9A9A-2536D85760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0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15679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43F9EC2C-6771-AF47-897F-6EA10AAE18DD}" type="datetime4">
              <a:rPr lang="en-GB" smtClean="0"/>
              <a:t>03 December 2024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98DC4-8798-1246-BB65-D4FF449CFE78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4" r:id="rId2"/>
    <p:sldLayoutId id="2147483736" r:id="rId3"/>
    <p:sldLayoutId id="2147483740" r:id="rId4"/>
    <p:sldLayoutId id="2147483741" r:id="rId5"/>
    <p:sldLayoutId id="2147483767" r:id="rId6"/>
    <p:sldLayoutId id="2147483675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650" r:id="rId13"/>
    <p:sldLayoutId id="2147483706" r:id="rId14"/>
    <p:sldLayoutId id="2147483709" r:id="rId15"/>
    <p:sldLayoutId id="2147483654" r:id="rId16"/>
    <p:sldLayoutId id="2147483660" r:id="rId17"/>
    <p:sldLayoutId id="2147483666" r:id="rId18"/>
    <p:sldLayoutId id="2147483667" r:id="rId19"/>
    <p:sldLayoutId id="2147483708" r:id="rId20"/>
    <p:sldLayoutId id="2147483701" r:id="rId21"/>
    <p:sldLayoutId id="2147483765" r:id="rId22"/>
    <p:sldLayoutId id="2147483772" r:id="rId23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471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2820">
          <p15:clr>
            <a:srgbClr val="F26B43"/>
          </p15:clr>
        </p15:guide>
        <p15:guide id="4" pos="5602">
          <p15:clr>
            <a:srgbClr val="F26B43"/>
          </p15:clr>
        </p15:guide>
        <p15:guide id="5" pos="2812">
          <p15:clr>
            <a:srgbClr val="F26B43"/>
          </p15:clr>
        </p15:guide>
        <p15:guide id="6" pos="2948">
          <p15:clr>
            <a:srgbClr val="F26B43"/>
          </p15:clr>
        </p15:guide>
        <p15:guide id="7" orient="horz" pos="5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649728" y="2855033"/>
            <a:ext cx="3465377" cy="258259"/>
          </a:xfrm>
        </p:spPr>
        <p:txBody>
          <a:bodyPr/>
          <a:lstStyle/>
          <a:p>
            <a:pPr algn="ctr"/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Support of sensing/radar operation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​​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5" y="220346"/>
            <a:ext cx="88931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 Meeting #106					RP-242546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Madrid,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Spain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9-12 December 2024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Source: Vodafone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Agenda Item: 15.2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7BB0B5-E2E7-825F-CAD5-9008B21B6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70EE67F-9D16-43D9-B246-6DE4B8819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205978"/>
            <a:ext cx="8259626" cy="667479"/>
          </a:xfrm>
        </p:spPr>
        <p:txBody>
          <a:bodyPr/>
          <a:lstStyle/>
          <a:p>
            <a:r>
              <a:rPr lang="en-GB" dirty="0"/>
              <a:t>Integrated Sensing and Communications (ISAC)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3E58F9-BEB2-7746-A3D1-208F3EA90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45EC-08B5-D444-A726-4AB6436C9698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95D50C-5DF0-703F-6275-BF1DB3A63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92659E4-432E-389C-4176-9A4F4A0A569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53395" y="767080"/>
            <a:ext cx="8642350" cy="3603293"/>
          </a:xfrm>
        </p:spPr>
        <p:txBody>
          <a:bodyPr/>
          <a:lstStyle/>
          <a:p>
            <a:pPr marL="0" indent="0" algn="just">
              <a:buNone/>
            </a:pPr>
            <a:r>
              <a:rPr lang="en-GB" b="1" dirty="0">
                <a:latin typeface="Vodafone Rg"/>
              </a:rPr>
              <a:t>Justification:</a:t>
            </a:r>
          </a:p>
          <a:p>
            <a:pPr marL="137795" indent="-137795" algn="just"/>
            <a:r>
              <a:rPr lang="en-GB">
                <a:latin typeface="Vodafone Rg"/>
              </a:rPr>
              <a:t>Rel-19 provided a full release Study Item for ISAC channel modelling. We fully support the </a:t>
            </a:r>
            <a:r>
              <a:rPr lang="en-GB" dirty="0">
                <a:latin typeface="Vodafone Rg"/>
              </a:rPr>
              <a:t>specification of sensing/radar in Rel-20.</a:t>
            </a:r>
            <a:endParaRPr lang="en-GB" dirty="0"/>
          </a:p>
          <a:p>
            <a:pPr marL="0" indent="0" algn="just">
              <a:buNone/>
            </a:pPr>
            <a:r>
              <a:rPr lang="en-GB" b="1" dirty="0">
                <a:latin typeface="Vodafone Rg"/>
              </a:rPr>
              <a:t>Objectives:</a:t>
            </a:r>
          </a:p>
          <a:p>
            <a:pPr marL="137795" indent="-137795" algn="just"/>
            <a:r>
              <a:rPr lang="en-GB" dirty="0"/>
              <a:t>Rel-20 should prioritize ISAC techniques for applications such as:</a:t>
            </a:r>
          </a:p>
          <a:p>
            <a:pPr marL="347345" lvl="1" indent="-137795" algn="just"/>
            <a:r>
              <a:rPr lang="en-GB" dirty="0">
                <a:latin typeface="Vodafone Rg"/>
              </a:rPr>
              <a:t>Tracking and detecting aerial drones</a:t>
            </a:r>
            <a:endParaRPr lang="en-GB" dirty="0"/>
          </a:p>
          <a:p>
            <a:pPr marL="347345" lvl="1" indent="-137795" algn="just"/>
            <a:r>
              <a:rPr lang="en-GB" dirty="0">
                <a:latin typeface="Vodafone Rg"/>
              </a:rPr>
              <a:t>Detection of pedestrian/animal intrusion on railway, highway</a:t>
            </a:r>
          </a:p>
          <a:p>
            <a:pPr marL="347345" lvl="1" indent="-137795" algn="just"/>
            <a:r>
              <a:rPr lang="en-GB" dirty="0">
                <a:latin typeface="Vodafone Rg"/>
              </a:rPr>
              <a:t>Public safety and search for people or animals in specific locations</a:t>
            </a:r>
          </a:p>
          <a:p>
            <a:pPr marL="137795" indent="-137795" algn="just"/>
            <a:r>
              <a:rPr lang="en-GB" dirty="0">
                <a:latin typeface="Vodafone Rg"/>
              </a:rPr>
              <a:t>The work item should consider coordinated and non-coordinated base stations scenarios.  </a:t>
            </a:r>
            <a:endParaRPr lang="en-GB" dirty="0"/>
          </a:p>
          <a:p>
            <a:pPr marL="137795" indent="-137795" algn="just"/>
            <a:r>
              <a:rPr lang="en-GB" dirty="0">
                <a:latin typeface="Vodafone Rg"/>
              </a:rPr>
              <a:t>Solutions should avoid unnecessary impact on UE throughput and latency, and base station energy consumption. </a:t>
            </a:r>
            <a:endParaRPr lang="en-GB"/>
          </a:p>
          <a:p>
            <a:pPr marL="137795" indent="-137795" algn="just"/>
            <a:endParaRPr lang="en-GB" dirty="0"/>
          </a:p>
          <a:p>
            <a:pPr marL="347345" lvl="1" indent="-147320" algn="just"/>
            <a:endParaRPr lang="en-GB" dirty="0"/>
          </a:p>
          <a:p>
            <a:pPr marL="137795" indent="-137795" algn="just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564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 Business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Business_PowerPoint_Template_2021_v7" id="{83FBA7CD-A618-7A44-AEA1-151270809C1F}" vid="{7F05536B-B409-574C-BED1-5E2972304945}"/>
    </a:ext>
  </a:extLst>
</a:theme>
</file>

<file path=ppt/theme/theme2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479312635A374BB37E5AE26E62404B" ma:contentTypeVersion="4" ma:contentTypeDescription="Create a new document." ma:contentTypeScope="" ma:versionID="b9e669a47efed19a6bb49d214eb0987b">
  <xsd:schema xmlns:xsd="http://www.w3.org/2001/XMLSchema" xmlns:xs="http://www.w3.org/2001/XMLSchema" xmlns:p="http://schemas.microsoft.com/office/2006/metadata/properties" xmlns:ns2="3f7e588e-d91a-44aa-9cc0-f4b5e4960fe7" targetNamespace="http://schemas.microsoft.com/office/2006/metadata/properties" ma:root="true" ma:fieldsID="a500ea6a9fddfba5883fbb304a212213" ns2:_="">
    <xsd:import namespace="3f7e588e-d91a-44aa-9cc0-f4b5e4960f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e588e-d91a-44aa-9cc0-f4b5e4960f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BDF4E9C-C339-492C-8B15-2A6C7FACB9E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8F45AA-3F6E-4147-AEB2-2584F2235F0A}">
  <ds:schemaRefs>
    <ds:schemaRef ds:uri="http://schemas.microsoft.com/office/2006/metadata/properties"/>
    <ds:schemaRef ds:uri="http://schemas.microsoft.com/office/infopath/2007/PartnerControls"/>
    <ds:schemaRef ds:uri="4b747377-8a1d-495b-8f86-37c466bbd411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863201D0-7030-4D7A-9761-C51122F182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e588e-d91a-44aa-9cc0-f4b5e4960f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VF_Business_PowerPoint_Template_2021</Template>
  <TotalTime>0</TotalTime>
  <Words>141</Words>
  <Application>Microsoft Office PowerPoint</Application>
  <PresentationFormat>Bildschirmpräsentation (16:9)</PresentationFormat>
  <Paragraphs>23</Paragraphs>
  <Slides>3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</vt:i4>
      </vt:variant>
    </vt:vector>
  </HeadingPairs>
  <TitlesOfParts>
    <vt:vector size="11" baseType="lpstr">
      <vt:lpstr>Aptos</vt:lpstr>
      <vt:lpstr>Arial</vt:lpstr>
      <vt:lpstr>Calibri</vt:lpstr>
      <vt:lpstr>Times New Roman</vt:lpstr>
      <vt:lpstr>Vodafone Lt</vt:lpstr>
      <vt:lpstr>Vodafone Rg</vt:lpstr>
      <vt:lpstr>Vodafone Business</vt:lpstr>
      <vt:lpstr>Vodafone</vt:lpstr>
      <vt:lpstr>Support of sensing/radar operation​​</vt:lpstr>
      <vt:lpstr>Integrated Sensing and Communications (ISAC)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Diogo Martins, Vodafone</dc:creator>
  <cp:keywords/>
  <dc:description/>
  <cp:lastModifiedBy>Alexey Kulakov, Vodafone</cp:lastModifiedBy>
  <cp:revision>125</cp:revision>
  <cp:lastPrinted>2011-08-30T12:20:26Z</cp:lastPrinted>
  <dcterms:created xsi:type="dcterms:W3CDTF">2024-11-25T14:36:44Z</dcterms:created>
  <dcterms:modified xsi:type="dcterms:W3CDTF">2024-12-03T19:06:06Z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0x01010043479312635A374BB37E5AE26E62404B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2024-12-03T15:27:53Z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42d6bd4c-6474-4337-951b-6307d2a6394b</vt:lpwstr>
  </property>
  <property fmtid="{D5CDD505-2E9C-101B-9397-08002B2CF9AE}" pid="10" name="MSIP_Label_17da11e7-ad83-4459-98c6-12a88e2eac78_ContentBits">
    <vt:lpwstr>0</vt:lpwstr>
  </property>
</Properties>
</file>