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AA1AD8-EC8A-47DF-B436-6BF8B8312F22}" v="61" dt="2024-12-02T12:43:29.081"/>
    <p1510:client id="{488BD719-85E3-57CC-FF41-5344D9F6DFE0}" v="217" dt="2024-12-03T18:11:55.0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734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1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dafone.com/news/public-policy/open-letter-european-telecom-companies-6ghz-spectru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hyperlink" Target="https://www.vodafone.com/news/technology/vodafone-tests-reveal-6ghz-spectrum-to-avoid-5g-capacity-crunch" TargetMode="Externa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30134" y="2855033"/>
            <a:ext cx="3465377" cy="258259"/>
          </a:xfrm>
        </p:spPr>
        <p:txBody>
          <a:bodyPr/>
          <a:lstStyle/>
          <a:p>
            <a:pPr algn="ctr"/>
            <a:r>
              <a:rPr lang="en-GB" sz="1800" dirty="0">
                <a:latin typeface="Arial"/>
                <a:ea typeface="Calibri"/>
                <a:cs typeface="Arial"/>
              </a:rPr>
              <a:t>Rel-20 enhancements for future deployments</a:t>
            </a:r>
          </a:p>
          <a:p>
            <a:pPr algn="ctr"/>
            <a:endParaRPr lang="en-GB" sz="1800" dirty="0">
              <a:latin typeface="Arial"/>
              <a:ea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900"/>
              </a:spcAft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3GPP TSG RAN Meeting #106				</a:t>
            </a:r>
            <a:r>
              <a:rPr lang="en-GB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  </a:t>
            </a:r>
            <a:r>
              <a:rPr lang="en-GB" b="1" dirty="0">
                <a:solidFill>
                  <a:srgbClr val="000000"/>
                </a:solidFill>
                <a:latin typeface="Arial"/>
                <a:cs typeface="Arial"/>
              </a:rPr>
              <a:t>RP-242543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Agenda Item: </a:t>
            </a:r>
            <a:r>
              <a:rPr lang="en-GB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15.2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>
                <a:latin typeface="Vodafone Rg"/>
              </a:rPr>
              <a:t>Rel-20 enhancements for future deployments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3395" y="536119"/>
            <a:ext cx="8634186" cy="2913897"/>
          </a:xfrm>
        </p:spPr>
        <p:txBody>
          <a:bodyPr/>
          <a:lstStyle/>
          <a:p>
            <a:pPr marL="137795" indent="-137795" algn="just"/>
            <a:r>
              <a:rPr lang="en-GB" sz="1400" dirty="0">
                <a:latin typeface="Vodafone Rg"/>
              </a:rPr>
              <a:t>Rel-20 should consider enhancements for future deployments of band n104 which was identified for IMT at WRC23 and is now starting to be allocated in certain jurisdictions.</a:t>
            </a:r>
            <a:endParaRPr lang="de-DE" sz="1400" dirty="0">
              <a:latin typeface="Vodafone Rg"/>
            </a:endParaRPr>
          </a:p>
          <a:p>
            <a:pPr marL="200025" lvl="1" indent="0" algn="just">
              <a:buNone/>
            </a:pPr>
            <a:r>
              <a:rPr lang="en-GB" sz="1100" b="1" dirty="0">
                <a:latin typeface="Vodafone Rg"/>
              </a:rPr>
              <a:t>Justification:</a:t>
            </a:r>
          </a:p>
          <a:p>
            <a:pPr marL="347345" lvl="1" indent="-147320" algn="just"/>
            <a:r>
              <a:rPr lang="en-GB" sz="1100" dirty="0">
                <a:latin typeface="Vodafone Rg"/>
              </a:rPr>
              <a:t>Band</a:t>
            </a:r>
            <a:r>
              <a:rPr lang="en-GB" sz="1100">
                <a:latin typeface="Vodafone Rg"/>
              </a:rPr>
              <a:t> n104 is only specified for up to100 MHz UE channel bandwidth. If large bandwidths are assigned, greater spectral efficiency can be achieved if </a:t>
            </a:r>
            <a:r>
              <a:rPr lang="en-GB" sz="1100" dirty="0">
                <a:latin typeface="Vodafone Rg"/>
              </a:rPr>
              <a:t>this is increased.   </a:t>
            </a:r>
          </a:p>
          <a:p>
            <a:pPr marL="347345" lvl="1" indent="-147320" algn="just"/>
            <a:r>
              <a:rPr lang="en-GB" sz="1100">
                <a:latin typeface="Vodafone Rg"/>
              </a:rPr>
              <a:t>Propagation differences between n78 and n104.</a:t>
            </a:r>
            <a:endParaRPr lang="en-GB" sz="1100" dirty="0">
              <a:latin typeface="Vodafone Rg"/>
            </a:endParaRPr>
          </a:p>
          <a:p>
            <a:pPr marL="347345" lvl="1" indent="-147320" algn="just"/>
            <a:r>
              <a:rPr lang="en-GB" sz="1100" dirty="0">
                <a:latin typeface="Vodafone Rg"/>
              </a:rPr>
              <a:t>Band n104 provides a possibility to improve beamforming efficiency with narrower beams and higher dimension MIMO.</a:t>
            </a:r>
          </a:p>
          <a:p>
            <a:pPr marL="347345" lvl="1" indent="-147320" algn="just"/>
            <a:r>
              <a:rPr lang="en-GB" sz="1100" dirty="0">
                <a:latin typeface="Vodafone Rg"/>
              </a:rPr>
              <a:t>This</a:t>
            </a:r>
            <a:r>
              <a:rPr lang="en-GB" sz="1100">
                <a:latin typeface="Vodafone Rg"/>
              </a:rPr>
              <a:t> band is expected to have collocated deployments with other bands e.g. n28, n1, n41, n78, etc.</a:t>
            </a:r>
          </a:p>
          <a:p>
            <a:pPr marL="200025" lvl="1" indent="0" algn="just">
              <a:buNone/>
            </a:pPr>
            <a:r>
              <a:rPr lang="en-GB" sz="1100" b="1" dirty="0">
                <a:latin typeface="Vodafone Rg"/>
              </a:rPr>
              <a:t>Objectives:</a:t>
            </a:r>
          </a:p>
          <a:p>
            <a:pPr marL="347345" lvl="1" indent="-147320" algn="just"/>
            <a:r>
              <a:rPr lang="en-GB" sz="1100" dirty="0">
                <a:latin typeface="Vodafone Rg"/>
              </a:rPr>
              <a:t>Definition of larger bandwidth in FR1 -&gt; Support of 200 MHz channel bandwidth.</a:t>
            </a:r>
            <a:endParaRPr lang="en-GB" sz="1100" dirty="0"/>
          </a:p>
          <a:p>
            <a:pPr marL="347345" lvl="1" indent="-147320" algn="just"/>
            <a:r>
              <a:rPr lang="en-GB" sz="1100" dirty="0">
                <a:latin typeface="Vodafone Rg"/>
              </a:rPr>
              <a:t>Increase the number of SSB beams from 8 (as legacy) to 16 (narrower beams) in FR1. </a:t>
            </a:r>
          </a:p>
          <a:p>
            <a:pPr marL="347345" lvl="1" indent="-147320" algn="just"/>
            <a:r>
              <a:rPr lang="en-GB" sz="1100">
                <a:latin typeface="Vodafone Rg"/>
              </a:rPr>
              <a:t>Both UL and DL coverage enhancements  (HPUE e.g. PC 1.5 for UL. At least both PDSCH and SSB for DL).</a:t>
            </a:r>
          </a:p>
          <a:p>
            <a:pPr marL="347345" lvl="1" indent="-147320" algn="just"/>
            <a:r>
              <a:rPr lang="en-GB" sz="1100" dirty="0">
                <a:latin typeface="Vodafone Rg"/>
              </a:rPr>
              <a:t>Higher frequencies enable larger number of antenna ports -&gt; MIMO improvements are beneficial.</a:t>
            </a:r>
          </a:p>
          <a:p>
            <a:pPr marL="347345" lvl="1" indent="-147320" algn="just"/>
            <a:r>
              <a:rPr lang="en-GB" sz="1100">
                <a:latin typeface="Vodafone Rg"/>
              </a:rPr>
              <a:t>Inclusion of more inter-band combinations (only CA of n78 and n104 is currently specified). </a:t>
            </a:r>
            <a:endParaRPr lang="en-US" sz="1100">
              <a:latin typeface="Vodafone Rg"/>
            </a:endParaRPr>
          </a:p>
          <a:p>
            <a:pPr marL="347345" lvl="1" indent="-147320" algn="just"/>
            <a:endParaRPr lang="en-GB" sz="1100" b="1" dirty="0">
              <a:solidFill>
                <a:srgbClr val="FF0000"/>
              </a:solidFill>
              <a:latin typeface="Vodafone Rg"/>
            </a:endParaRPr>
          </a:p>
          <a:p>
            <a:pPr marL="137795" indent="-137795" algn="just"/>
            <a:endParaRPr lang="en-GB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GB" b="1">
              <a:solidFill>
                <a:srgbClr val="FF0000"/>
              </a:solidFill>
            </a:endParaRPr>
          </a:p>
          <a:p>
            <a:pPr marL="347345" lvl="1" indent="-147320" algn="just"/>
            <a:endParaRPr lang="en-GB" dirty="0">
              <a:solidFill>
                <a:srgbClr val="000000"/>
              </a:solidFill>
              <a:hlinkClick r:id="rId3"/>
            </a:endParaRPr>
          </a:p>
          <a:p>
            <a:pPr marL="347345" lvl="1" indent="-147320" algn="just"/>
            <a:endParaRPr lang="en-GB" dirty="0">
              <a:hlinkClick r:id="rId3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D8FDB-AD8C-3D47-25BA-2F7441509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780" y="3519548"/>
            <a:ext cx="2963183" cy="10922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162237-4C00-E929-0062-F0F7A85468F4}"/>
              </a:ext>
            </a:extLst>
          </p:cNvPr>
          <p:cNvSpPr txBox="1"/>
          <p:nvPr/>
        </p:nvSpPr>
        <p:spPr>
          <a:xfrm>
            <a:off x="598078" y="4608688"/>
            <a:ext cx="1952625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1" algn="just"/>
            <a:r>
              <a:rPr lang="en-GB" sz="1100" dirty="0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[1] Link to Press Release</a:t>
            </a:r>
            <a:endParaRPr lang="en-GB" sz="1100">
              <a:solidFill>
                <a:schemeClr val="accent1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222B1A-5BE3-2D07-6965-6E26C25D65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425" y="3516451"/>
            <a:ext cx="1953894" cy="10974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12B0AF-B0AC-FD1A-486C-149876A6919A}"/>
              </a:ext>
            </a:extLst>
          </p:cNvPr>
          <p:cNvSpPr txBox="1"/>
          <p:nvPr/>
        </p:nvSpPr>
        <p:spPr>
          <a:xfrm>
            <a:off x="4977991" y="4571723"/>
            <a:ext cx="2148840" cy="2616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1" algn="just"/>
            <a:r>
              <a:rPr lang="en-GB" sz="110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[2] Link to Press Release</a:t>
            </a:r>
            <a:endParaRPr lang="en-GB" sz="11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693F03-BC82-421B-A0A3-AB3A0A5BC1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260</Words>
  <Application>Microsoft Office PowerPoint</Application>
  <PresentationFormat>Bildschirmpräsentation (16:9)</PresentationFormat>
  <Paragraphs>30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0" baseType="lpstr"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Rel-20 enhancements for future deployments </vt:lpstr>
      <vt:lpstr>Rel-20 enhancements for future deployments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Alexey Kulakov, Vodafone</cp:lastModifiedBy>
  <cp:revision>422</cp:revision>
  <cp:lastPrinted>2011-08-30T12:20:26Z</cp:lastPrinted>
  <dcterms:created xsi:type="dcterms:W3CDTF">2024-11-25T14:36:44Z</dcterms:created>
  <dcterms:modified xsi:type="dcterms:W3CDTF">2024-12-03T19:00:47Z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2024-11-28T16:14:58Z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b6471680-152a-4155-af6d-938e1f7f171a</vt:lpwstr>
  </property>
  <property fmtid="{D5CDD505-2E9C-101B-9397-08002B2CF9AE}" pid="10" name="MSIP_Label_17da11e7-ad83-4459-98c6-12a88e2eac78_ContentBits">
    <vt:lpwstr>0</vt:lpwstr>
  </property>
</Properties>
</file>