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4"/>
  </p:sldMasterIdLst>
  <p:notesMasterIdLst>
    <p:notesMasterId r:id="rId14"/>
  </p:notesMasterIdLst>
  <p:sldIdLst>
    <p:sldId id="804" r:id="rId5"/>
    <p:sldId id="794" r:id="rId6"/>
    <p:sldId id="808" r:id="rId7"/>
    <p:sldId id="811" r:id="rId8"/>
    <p:sldId id="818" r:id="rId9"/>
    <p:sldId id="819" r:id="rId10"/>
    <p:sldId id="810" r:id="rId11"/>
    <p:sldId id="809" r:id="rId12"/>
    <p:sldId id="805" r:id="rId13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4"/>
            <p14:sldId id="794"/>
            <p14:sldId id="808"/>
            <p14:sldId id="811"/>
            <p14:sldId id="818"/>
            <p14:sldId id="819"/>
            <p14:sldId id="810"/>
            <p14:sldId id="809"/>
            <p14:sldId id="805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E46C0A"/>
    <a:srgbClr val="FFFFFF"/>
    <a:srgbClr val="0067A6"/>
    <a:srgbClr val="A50034"/>
    <a:srgbClr val="6B6B6B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6332" autoAdjust="0"/>
  </p:normalViewPr>
  <p:slideViewPr>
    <p:cSldViewPr>
      <p:cViewPr varScale="1">
        <p:scale>
          <a:sx n="134" d="100"/>
          <a:sy n="134" d="100"/>
        </p:scale>
        <p:origin x="156" y="324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2024-12-02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148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892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995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B6F82-CDF3-1831-79DF-59D110768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9DA714A-2AF1-0439-501D-559C00A1AF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8731288-6CD1-2BE1-84DF-D4CC8393C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1065D36-C8AA-A1FC-1550-8ABD4EA14B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6667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C9CB9-35B3-DA45-2D06-A3B3E9FD2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6DA32AF-E41C-F68D-1B0C-8A86E6FEC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5363CA2-513B-3DDD-AEBA-493CF696E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80DE02-6702-C56D-51B3-C71C3FC9EC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72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486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FA5FA-E04E-4765-E5C9-EB831D860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2E46B05-E56E-B8CF-28F8-74F7498A2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F0CAFC9-91B6-D36E-4FCC-AFC8A9C459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3DFF4A-8FF7-9E1C-45BE-F39C01BB88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6655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169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F0659A-2583-4FF1-8CBB-46F2ADCF362D}" type="datetime1">
              <a:rPr lang="ko-KR" altLang="en-US" smtClean="0"/>
              <a:t>2024-12-02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58FF92F-1487-421C-B150-70ED342270D6}" type="datetime1">
              <a:rPr lang="ko-KR" altLang="en-US" smtClean="0"/>
              <a:t>2024-12-02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DC3A9D-89AD-4FAE-9317-3CD35B628964}" type="datetime1">
              <a:rPr lang="ko-KR" altLang="en-US" smtClean="0"/>
              <a:t>2024-12-02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CBF88FA-DA0F-439A-BDB3-1F06D02E1850}" type="datetime1">
              <a:rPr lang="ko-KR" altLang="en-US" smtClean="0"/>
              <a:t>2024-12-02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4000" b="1" dirty="0"/>
              <a:t>Views on Rel-20 Ambient IoT</a:t>
            </a:r>
            <a:endParaRPr lang="ko-KR" altLang="en-US" sz="40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#106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Madrid, Spain, December 9-12, 2024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15.2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RP-242474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86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During Rel-19 NR standardization, study on solutions for Ambient IoT was performed</a:t>
            </a:r>
            <a:r>
              <a:rPr lang="en-US" altLang="ko-KR" sz="2400" baseline="30000" dirty="0">
                <a:solidFill>
                  <a:srgbClr val="FF0000"/>
                </a:solidFill>
              </a:rPr>
              <a:t>[1][2]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Rel-19 SI is expected to be completed in RAN#106 in December 2024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Follow-up Rel-19 WI for the 1</a:t>
            </a:r>
            <a:r>
              <a:rPr lang="en-US" altLang="ko-KR" baseline="30000" dirty="0">
                <a:solidFill>
                  <a:schemeClr val="tx1"/>
                </a:solidFill>
              </a:rPr>
              <a:t>st</a:t>
            </a:r>
            <a:r>
              <a:rPr lang="en-US" altLang="ko-KR" dirty="0">
                <a:solidFill>
                  <a:schemeClr val="tx1"/>
                </a:solidFill>
              </a:rPr>
              <a:t> phase of standardization of Ambient IoT for NR is expected to start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Standardization of Rel-20 NR will start from June 2025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First package of Rel-20 WIs/SIs will be approved in RAN#108 in June 2025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is expected to start the 2</a:t>
            </a:r>
            <a:r>
              <a:rPr lang="en-US" altLang="ko-KR" baseline="30000" dirty="0">
                <a:solidFill>
                  <a:schemeClr val="tx1"/>
                </a:solidFill>
              </a:rPr>
              <a:t>nd</a:t>
            </a:r>
            <a:r>
              <a:rPr lang="en-US" altLang="ko-KR" dirty="0">
                <a:solidFill>
                  <a:schemeClr val="tx1"/>
                </a:solidFill>
              </a:rPr>
              <a:t> phase of standardization of Ambient IoT for NR in Rel-20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In general, WI scope of Rel-19 Ambient IoT should focus on essential scenarios/features for the first step deployment based on the outcomes of Rel-19 study, where;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Target scenarios/topologies focus on indoor, topology 1, DO-DTT and DT, and FR1 licensed FDD spectrum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Target device types focus on device type 1 and </a:t>
            </a:r>
            <a:r>
              <a:rPr lang="en-US" altLang="ko-KR" dirty="0" smtClean="0">
                <a:solidFill>
                  <a:schemeClr val="tx1"/>
                </a:solidFill>
              </a:rPr>
              <a:t>2a</a:t>
            </a:r>
          </a:p>
          <a:p>
            <a:pPr lvl="1">
              <a:spcBef>
                <a:spcPts val="10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PHY </a:t>
            </a:r>
            <a:r>
              <a:rPr lang="en-US" altLang="ko-KR" dirty="0">
                <a:solidFill>
                  <a:schemeClr val="tx1"/>
                </a:solidFill>
              </a:rPr>
              <a:t>layer design </a:t>
            </a:r>
            <a:r>
              <a:rPr lang="en-US" altLang="ko-KR" dirty="0" smtClean="0">
                <a:solidFill>
                  <a:schemeClr val="tx1"/>
                </a:solidFill>
              </a:rPr>
              <a:t>to </a:t>
            </a:r>
            <a:r>
              <a:rPr lang="en-US" altLang="ko-KR" dirty="0">
                <a:solidFill>
                  <a:schemeClr val="tx1"/>
                </a:solidFill>
              </a:rPr>
              <a:t>support the </a:t>
            </a:r>
            <a:r>
              <a:rPr lang="en-US" altLang="ko-KR" dirty="0" smtClean="0">
                <a:solidFill>
                  <a:schemeClr val="tx1"/>
                </a:solidFill>
              </a:rPr>
              <a:t>target scenarios/topologies/device types</a:t>
            </a:r>
          </a:p>
          <a:p>
            <a:pPr lvl="1">
              <a:spcBef>
                <a:spcPts val="10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L2 </a:t>
            </a:r>
            <a:r>
              <a:rPr lang="en-US" altLang="ko-KR" dirty="0">
                <a:solidFill>
                  <a:schemeClr val="tx1"/>
                </a:solidFill>
              </a:rPr>
              <a:t>protocol structure and new A-IoT MAC PDU formats for data, control, and paging</a:t>
            </a:r>
          </a:p>
          <a:p>
            <a:pPr lvl="1">
              <a:spcBef>
                <a:spcPts val="10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A-IoT </a:t>
            </a:r>
            <a:r>
              <a:rPr lang="en-US" altLang="ko-KR" dirty="0">
                <a:solidFill>
                  <a:schemeClr val="tx1"/>
                </a:solidFill>
              </a:rPr>
              <a:t>paging (focusing on a single reader scenario) and random access </a:t>
            </a:r>
          </a:p>
          <a:p>
            <a:pPr lvl="1">
              <a:spcBef>
                <a:spcPts val="10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RAN </a:t>
            </a:r>
            <a:r>
              <a:rPr lang="en-US" altLang="ko-KR" dirty="0">
                <a:solidFill>
                  <a:schemeClr val="tx1"/>
                </a:solidFill>
              </a:rPr>
              <a:t>architecture and signaling and procedures for CN-RAN interface (NGAP enhancement) </a:t>
            </a:r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E05A6121-9A8E-38FF-085C-9E2BCF7FD77C}"/>
              </a:ext>
            </a:extLst>
          </p:cNvPr>
          <p:cNvSpPr txBox="1">
            <a:spLocks/>
          </p:cNvSpPr>
          <p:nvPr/>
        </p:nvSpPr>
        <p:spPr bwMode="auto">
          <a:xfrm>
            <a:off x="603412" y="7670626"/>
            <a:ext cx="1403317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rmAutofit/>
          </a:bodyPr>
          <a:lstStyle>
            <a:lvl1pPr marL="423834" indent="-423834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64" indent="-352402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92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55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817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609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811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015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214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500"/>
              </a:spcBef>
              <a:buNone/>
            </a:pPr>
            <a:r>
              <a:rPr kumimoji="0" lang="en-US" altLang="ko-KR" sz="1600" dirty="0">
                <a:solidFill>
                  <a:srgbClr val="FF0000"/>
                </a:solidFill>
              </a:rPr>
              <a:t>[1] RP-234058, New SID: Study on solutions for Ambient IoT (Internet of Things) in NR</a:t>
            </a:r>
          </a:p>
          <a:p>
            <a:pPr marL="0" lvl="1" indent="0">
              <a:spcBef>
                <a:spcPts val="500"/>
              </a:spcBef>
              <a:buNone/>
            </a:pPr>
            <a:r>
              <a:rPr kumimoji="0" lang="en-US" altLang="ko-KR" sz="1600" dirty="0">
                <a:solidFill>
                  <a:srgbClr val="FF0000"/>
                </a:solidFill>
              </a:rPr>
              <a:t>[2] 3GPP TR 38.769 V1.1.1, Study on solutions for ambient IoT (Internet of Things)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6EA0437-B393-5C7F-E804-0A16AB085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14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(1)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Rel-20 Ambient IoT should expand use case scenarios with the support of </a:t>
            </a:r>
            <a:r>
              <a:rPr lang="en-US" altLang="ko-KR" sz="2400" i="1" dirty="0"/>
              <a:t>extended scenarios/topologies </a:t>
            </a:r>
            <a:r>
              <a:rPr lang="en-US" altLang="ko-KR" sz="2400" dirty="0"/>
              <a:t>and </a:t>
            </a:r>
            <a:r>
              <a:rPr lang="en-US" altLang="ko-KR" sz="2400" i="1" dirty="0"/>
              <a:t>enhanced functionalities</a:t>
            </a:r>
            <a:r>
              <a:rPr lang="en-US" altLang="ko-KR" sz="2400" dirty="0"/>
              <a:t> compared to Rel-19 Ambient IoT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For extended scenarios/topologies,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Deployment scenario 2 (device indoors, BS outdoors) for all devices (1/2a/2b)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FR1 licensed TDD and DO-A traffic scenarios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These two may require study for the first few months in Rel-20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Device 2b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use cases that require ~ 50 meters or larger coverage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FR1 licensed FDD spectrum without any spectrum regulation issues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Large frequency shift for device type </a:t>
            </a:r>
            <a:r>
              <a:rPr lang="en-US" altLang="ko-KR" sz="2200" dirty="0" smtClean="0">
                <a:solidFill>
                  <a:schemeClr val="tx1"/>
                </a:solidFill>
              </a:rPr>
              <a:t>2a (if </a:t>
            </a:r>
            <a:r>
              <a:rPr lang="en-US" altLang="ko-KR" sz="2200" dirty="0" smtClean="0">
                <a:solidFill>
                  <a:schemeClr val="tx1"/>
                </a:solidFill>
              </a:rPr>
              <a:t>feasible)</a:t>
            </a:r>
            <a:endParaRPr lang="en-US" altLang="ko-KR" sz="2200" dirty="0">
              <a:solidFill>
                <a:schemeClr val="tx1"/>
              </a:solidFill>
            </a:endParaRP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expand the use case scenarios in FR1 licensed FDD spectrum (e.g., to support the case where</a:t>
            </a:r>
            <a:r>
              <a:rPr lang="ko-KR" altLang="en-US" sz="2200" dirty="0">
                <a:solidFill>
                  <a:schemeClr val="tx1"/>
                </a:solidFill>
              </a:rPr>
              <a:t> </a:t>
            </a:r>
            <a:r>
              <a:rPr lang="en-US" altLang="ko-KR" sz="2200" dirty="0">
                <a:solidFill>
                  <a:schemeClr val="tx1"/>
                </a:solidFill>
              </a:rPr>
              <a:t>CW2D</a:t>
            </a:r>
            <a:r>
              <a:rPr lang="ko-KR" altLang="en-US" sz="2200" dirty="0">
                <a:solidFill>
                  <a:schemeClr val="tx1"/>
                </a:solidFill>
              </a:rPr>
              <a:t> </a:t>
            </a:r>
            <a:r>
              <a:rPr lang="en-US" altLang="ko-KR" sz="2200" dirty="0">
                <a:solidFill>
                  <a:schemeClr val="tx1"/>
                </a:solidFill>
              </a:rPr>
              <a:t>is in DL and</a:t>
            </a:r>
            <a:r>
              <a:rPr lang="ko-KR" altLang="en-US" sz="2200" dirty="0">
                <a:solidFill>
                  <a:schemeClr val="tx1"/>
                </a:solidFill>
              </a:rPr>
              <a:t> </a:t>
            </a:r>
            <a:r>
              <a:rPr lang="en-US" altLang="ko-KR" sz="2200" dirty="0">
                <a:solidFill>
                  <a:schemeClr val="tx1"/>
                </a:solidFill>
              </a:rPr>
              <a:t>D2R is in UL in FR1 licensed FDD spectrum without any spectrum regulation issues)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case where readers </a:t>
            </a:r>
            <a:r>
              <a:rPr lang="en-US" altLang="ko-KR" sz="2200" dirty="0" smtClean="0">
                <a:solidFill>
                  <a:schemeClr val="tx1"/>
                </a:solidFill>
              </a:rPr>
              <a:t>do </a:t>
            </a:r>
            <a:r>
              <a:rPr lang="en-US" altLang="ko-KR" sz="2200" dirty="0">
                <a:solidFill>
                  <a:schemeClr val="tx1"/>
                </a:solidFill>
              </a:rPr>
              <a:t>NOT have (enough) in-band full-duplex (or SIC) </a:t>
            </a:r>
            <a:r>
              <a:rPr lang="en-US" altLang="ko-KR" sz="2200" dirty="0" smtClean="0">
                <a:solidFill>
                  <a:schemeClr val="tx1"/>
                </a:solidFill>
              </a:rPr>
              <a:t>capabilities</a:t>
            </a:r>
            <a:endParaRPr lang="en-US" altLang="ko-KR" sz="2200" dirty="0">
              <a:solidFill>
                <a:schemeClr val="tx1"/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0628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(2)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enhanced functionalities,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Coverage extension</a:t>
            </a:r>
            <a:endParaRPr lang="en-US" altLang="ko-KR" sz="2200" dirty="0">
              <a:solidFill>
                <a:srgbClr val="0000FF"/>
              </a:solidFill>
            </a:endParaRP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improve indoor coverage for Device 1/2a, or to improve indoor/outdoor coverage for Device 2b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Depending on Rel-19 work scope, the techniques to enable this would include repetition, retransmission, CW node control/coordination, etc.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Capacity enhancements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use cases that require larger connection density or shorter inventory latency compared to Rel-19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Depending on Rel-19 work scope, techniques to enable this would include enhancements of resolution of TDMA/FDMA (e.g., support of sub-slot for TDMA, 2-dimensional TDMA and FDMA, etc.) and inter-reader coordination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Enhancements of proximity detection accuracy/coverage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proximity services that require higher accuracy/coverage compared to Rel-19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E.g., dedicated signals and/or procedures for proximity determination can be considered for improved accuracy/coverage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4795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7BB5B-7608-32DA-66AB-1D9346BE4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B5CAE9-4FD8-A452-866F-2E585C69F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</a:t>
            </a:r>
            <a:r>
              <a:rPr lang="en-US" altLang="ko-KR" dirty="0" smtClean="0"/>
              <a:t>(3)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B409C0-26E4-08AB-C937-01CF08B22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enhanced functionalities of RAN2,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D2R scheduling enhancements</a:t>
            </a:r>
            <a:endParaRPr lang="en-US" altLang="ko-KR" sz="2200" dirty="0">
              <a:solidFill>
                <a:srgbClr val="0000FF"/>
              </a:solidFill>
            </a:endParaRP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enhance D2R scheduling considering device’s remaining energy level, segmentation, and D2R message size information.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device may not have sufficient energy to perform the remaining D2R transmissions.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If A-IoT message size is larger than the maximum TB size, segmentation functionality is required.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If CN does not provide the D2R message size, message size reporting from device to the reader can be considered. It is also helpful for D2R scheduling.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D2R scheduling enhancements for Rel-20 A-IoT includes: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Energy status indication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Segmentation (if required)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Message size reporting (if required)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Support of R2D FDMA</a:t>
            </a:r>
          </a:p>
          <a:p>
            <a:pPr lvl="2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If FDMA is applicable for R2D direction, the enhancements includes: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Paging mechanism for R2D FDMA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RA enhancements for R2D FDMA</a:t>
            </a:r>
            <a:endParaRPr lang="en-US" altLang="ko-KR" sz="18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DE34EA8-B81A-7DDF-D083-876D366E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119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3DDDD-ABE4-5AB7-80B1-72FABFDA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4F68FA-536C-FC67-D25D-8AE4CB56C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</a:t>
            </a:r>
            <a:r>
              <a:rPr lang="en-US" altLang="ko-KR" dirty="0" smtClean="0"/>
              <a:t>(4)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DBDD4E-FA4E-6188-2B12-E6A31C83D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enhanced functionalities of RAN2 and RAN3,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paging enhancement to support multiple reader scenario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associated to the same service request may be sent from multiple readers in case of paging for wide area covered by multiple cells, overlapped cell scenarios, and localization/positioning. In some scenarios, particularly, localization/positioning, duplicated responses from a device need to be allowed. 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from multiple readers and duplicated responses from a device are considered.</a:t>
            </a:r>
            <a:endParaRPr lang="en-US" altLang="ko-KR" sz="2000" dirty="0"/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Support of 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The radio resources used by A-IoT radio interface between A-IoT devices and UE reader is controlled by network and the resources are configured to the UE reader via dedicated signaling according to the Rel-19 SI results.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For support of topology 2, study and specify the followings: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Down-selection on solutions (i.e., RRC-based, UP-based) for conveying A-IoT upper layer information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request/assist information from IN UE to </a:t>
            </a:r>
            <a:r>
              <a:rPr lang="en-US" altLang="ko-KR" sz="2000" dirty="0" err="1">
                <a:solidFill>
                  <a:schemeClr val="tx1"/>
                </a:solidFill>
              </a:rPr>
              <a:t>gNB</a:t>
            </a:r>
            <a:endParaRPr lang="en-US" altLang="ko-KR" sz="2000" dirty="0">
              <a:solidFill>
                <a:schemeClr val="tx1"/>
              </a:solidFill>
            </a:endParaRP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control/allocation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validity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CAC3975-F820-90E6-927A-79220FEED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0318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Recommended scope of Rel-20 Ambient IoT WI (1)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Rel-20 Ambient IoT should include extension of scenarios/topologies and enhancements of functionalities supported by Rel-19 Ambient IoT standards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On top of Rel-19 standards, Rel-20 Ambient IoT standardization supports: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Extended scenarios/topologies, i.e.,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Topology 2, DO-A, and TDD 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Device type 2b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Large frequency shift for, e.g., device type 2a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Coverage extension by, e.g.,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Repetition, retransmission, CW node control/coordination, etc.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Capacity enhancements by, e.g., 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Enhancements of resolution of TDMA/FDMA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Inter-reader coordination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Enhancements of proximity detection accuracy/coverage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81889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41D70-B829-D842-D8F6-95C3BEB27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69D16F-BA9E-36C2-3CBC-E5C6D2B1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Recommended scope of Rel-20 Ambient IoT WI (2)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FA1DC4E-4DC8-AEEA-2730-784B84D79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 lnSpcReduction="10000"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On top of Rel-19 standards, Rel-20 Ambient IoT standardization supports (continued) :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D2R scheduling enhancements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Energy status indication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Segmentation (if required)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Message size reporting (if required)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Support of R2D FDMA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enhancements for R2D FDMA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Random access enhancements for R2D FDMA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A-IoT paging enhancements, i.e.,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Enhancement to support paging from multiple readers and duplicated responses from a device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Support of 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radio resource request/assist information from IN UE to </a:t>
            </a:r>
            <a:r>
              <a:rPr lang="en-US" altLang="ko-KR" sz="2200" dirty="0" err="1">
                <a:solidFill>
                  <a:schemeClr val="tx1"/>
                </a:solidFill>
              </a:rPr>
              <a:t>gNB</a:t>
            </a:r>
            <a:endParaRPr lang="en-US" altLang="ko-KR" sz="2200" dirty="0">
              <a:solidFill>
                <a:schemeClr val="tx1"/>
              </a:solidFill>
            </a:endParaRP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radio resource control/allocation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radio resource validity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Down-selection on solutions (i.e., RRC-based, UP-based) for conveying A-IoT upper layer information</a:t>
            </a:r>
          </a:p>
          <a:p>
            <a:pPr lvl="1">
              <a:spcBef>
                <a:spcPts val="1000"/>
              </a:spcBef>
            </a:pPr>
            <a:endParaRPr lang="en-US" altLang="ko-KR" sz="2400" dirty="0">
              <a:solidFill>
                <a:schemeClr val="tx1"/>
              </a:solidFill>
            </a:endParaRPr>
          </a:p>
          <a:p>
            <a:pPr lvl="1">
              <a:spcBef>
                <a:spcPts val="1000"/>
              </a:spcBef>
            </a:pPr>
            <a:endParaRPr lang="en-US" altLang="ko-KR" sz="2400" dirty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C064170-D950-8942-4BBE-C26913661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0027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 of views on Rel-20 Ambient IoT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WI scope of Rel-19 Ambient IoT should focus on essential scenarios/features for the first step deployment based on the outcomes of Rel-19 study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On top of Rel-19 Ambient IoT standardization, Rel-20 Ambient IoT should include extension of scenarios/topologies and enhancements of functionalities</a:t>
            </a:r>
          </a:p>
          <a:p>
            <a:pPr lvl="1">
              <a:spcBef>
                <a:spcPts val="1000"/>
              </a:spcBef>
            </a:pPr>
            <a:r>
              <a:rPr lang="en-US" altLang="ko-KR" sz="2400" dirty="0">
                <a:solidFill>
                  <a:schemeClr val="tx1"/>
                </a:solidFill>
              </a:rPr>
              <a:t>Details of recommended scope for Rel-20 Ambient IoT are listed in page </a:t>
            </a:r>
            <a:r>
              <a:rPr lang="en-US" altLang="ko-KR" sz="2400" dirty="0" smtClean="0">
                <a:solidFill>
                  <a:schemeClr val="tx1"/>
                </a:solidFill>
              </a:rPr>
              <a:t>7-8 </a:t>
            </a:r>
            <a:r>
              <a:rPr lang="en-US" altLang="ko-KR" sz="2400" dirty="0">
                <a:solidFill>
                  <a:schemeClr val="tx1"/>
                </a:solidFill>
              </a:rPr>
              <a:t>of this document </a:t>
            </a:r>
          </a:p>
          <a:p>
            <a:pPr lvl="1"/>
            <a:endParaRPr lang="en-US" altLang="ko-KR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9327C4-F5FD-BEA9-5211-71DB90B68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3016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78416</TotalTime>
  <Words>1209</Words>
  <Application>Microsoft Office PowerPoint</Application>
  <PresentationFormat>사용자 지정</PresentationFormat>
  <Paragraphs>182</Paragraphs>
  <Slides>9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Views on Rel-20 Ambient IoT</vt:lpstr>
      <vt:lpstr>Background</vt:lpstr>
      <vt:lpstr>Discussion on Rel-20 Ambient IoT (1)</vt:lpstr>
      <vt:lpstr>Discussion on Rel-20 Ambient IoT (2)</vt:lpstr>
      <vt:lpstr>Discussion on Rel-20 Ambient IoT (3)</vt:lpstr>
      <vt:lpstr>Discussion on Rel-20 Ambient IoT (4)</vt:lpstr>
      <vt:lpstr>Recommended scope of Rel-20 Ambient IoT WI (1)</vt:lpstr>
      <vt:lpstr>Recommended scope of Rel-20 Ambient IoT WI (2)</vt:lpstr>
      <vt:lpstr>Summary of views on Rel-20 Ambient IoT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Jay KIM (LG Electronics)</cp:lastModifiedBy>
  <cp:revision>3565</cp:revision>
  <dcterms:created xsi:type="dcterms:W3CDTF">2016-10-11T04:12:52Z</dcterms:created>
  <dcterms:modified xsi:type="dcterms:W3CDTF">2024-12-01T21:46:38Z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