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1" r:id="rId4"/>
    <p:sldMasterId id="2147483683" r:id="rId5"/>
    <p:sldMasterId id="2147483669" r:id="rId6"/>
  </p:sldMasterIdLst>
  <p:notesMasterIdLst>
    <p:notesMasterId r:id="rId12"/>
  </p:notesMasterIdLst>
  <p:handoutMasterIdLst>
    <p:handoutMasterId r:id="rId13"/>
  </p:handoutMasterIdLst>
  <p:sldIdLst>
    <p:sldId id="256" r:id="rId7"/>
    <p:sldId id="1314" r:id="rId8"/>
    <p:sldId id="1315" r:id="rId9"/>
    <p:sldId id="1316" r:id="rId10"/>
    <p:sldId id="287" r:id="rId11"/>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A6A6A6"/>
    <a:srgbClr val="BFBFBF"/>
    <a:srgbClr val="66FF66"/>
    <a:srgbClr val="FFFA00"/>
    <a:srgbClr val="CCFFFF"/>
    <a:srgbClr val="EE906E"/>
    <a:srgbClr val="BDD6EE"/>
    <a:srgbClr val="FF00FF"/>
    <a:srgbClr val="7677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2597A1-BCD2-4E19-BFA6-C9FA768050D8}" v="1" dt="2024-12-03T10:03:09.556"/>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754" autoAdjust="0"/>
  </p:normalViewPr>
  <p:slideViewPr>
    <p:cSldViewPr snapToGrid="0">
      <p:cViewPr varScale="1">
        <p:scale>
          <a:sx n="63" d="100"/>
          <a:sy n="63" d="100"/>
        </p:scale>
        <p:origin x="708" y="6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4.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武田 洋樹" userId="e77c89d6-e1fa-460b-baa8-3d233d6eb2d7" providerId="ADAL" clId="{6B2597A1-BCD2-4E19-BFA6-C9FA768050D8}"/>
    <pc:docChg chg="addSld delSld modSld">
      <pc:chgData name="武田 洋樹" userId="e77c89d6-e1fa-460b-baa8-3d233d6eb2d7" providerId="ADAL" clId="{6B2597A1-BCD2-4E19-BFA6-C9FA768050D8}" dt="2024-12-03T10:04:11.151" v="4" actId="14100"/>
      <pc:docMkLst>
        <pc:docMk/>
      </pc:docMkLst>
      <pc:sldChg chg="modSp mod">
        <pc:chgData name="武田 洋樹" userId="e77c89d6-e1fa-460b-baa8-3d233d6eb2d7" providerId="ADAL" clId="{6B2597A1-BCD2-4E19-BFA6-C9FA768050D8}" dt="2024-12-03T10:04:11.151" v="4" actId="14100"/>
        <pc:sldMkLst>
          <pc:docMk/>
          <pc:sldMk cId="1568244733" sldId="256"/>
        </pc:sldMkLst>
        <pc:spChg chg="mod">
          <ac:chgData name="武田 洋樹" userId="e77c89d6-e1fa-460b-baa8-3d233d6eb2d7" providerId="ADAL" clId="{6B2597A1-BCD2-4E19-BFA6-C9FA768050D8}" dt="2024-12-03T10:04:11.151" v="4" actId="14100"/>
          <ac:spMkLst>
            <pc:docMk/>
            <pc:sldMk cId="1568244733" sldId="256"/>
            <ac:spMk id="5" creationId="{00000000-0000-0000-0000-000000000000}"/>
          </ac:spMkLst>
        </pc:spChg>
      </pc:sldChg>
      <pc:sldChg chg="add">
        <pc:chgData name="武田 洋樹" userId="e77c89d6-e1fa-460b-baa8-3d233d6eb2d7" providerId="ADAL" clId="{6B2597A1-BCD2-4E19-BFA6-C9FA768050D8}" dt="2024-12-03T10:03:09.548" v="0"/>
        <pc:sldMkLst>
          <pc:docMk/>
          <pc:sldMk cId="1313459650" sldId="287"/>
        </pc:sldMkLst>
      </pc:sldChg>
      <pc:sldChg chg="del">
        <pc:chgData name="武田 洋樹" userId="e77c89d6-e1fa-460b-baa8-3d233d6eb2d7" providerId="ADAL" clId="{6B2597A1-BCD2-4E19-BFA6-C9FA768050D8}" dt="2024-12-03T10:03:11.847" v="1" actId="47"/>
        <pc:sldMkLst>
          <pc:docMk/>
          <pc:sldMk cId="224586393" sldId="290"/>
        </pc:sldMkLst>
      </pc:sldChg>
    </pc:docChg>
  </pc:docChgLst>
  <pc:docChgLst>
    <pc:chgData name="武田 洋樹" userId="e77c89d6-e1fa-460b-baa8-3d233d6eb2d7" providerId="ADAL" clId="{C3DCDB06-1B1F-4B29-88F8-448D434D5675}"/>
    <pc:docChg chg="undo custSel modSld">
      <pc:chgData name="武田 洋樹" userId="e77c89d6-e1fa-460b-baa8-3d233d6eb2d7" providerId="ADAL" clId="{C3DCDB06-1B1F-4B29-88F8-448D434D5675}" dt="2024-12-03T09:56:27.660" v="66" actId="20577"/>
      <pc:docMkLst>
        <pc:docMk/>
      </pc:docMkLst>
      <pc:sldChg chg="modSp mod">
        <pc:chgData name="武田 洋樹" userId="e77c89d6-e1fa-460b-baa8-3d233d6eb2d7" providerId="ADAL" clId="{C3DCDB06-1B1F-4B29-88F8-448D434D5675}" dt="2024-12-02T02:47:24.192" v="8" actId="1076"/>
        <pc:sldMkLst>
          <pc:docMk/>
          <pc:sldMk cId="3373510971" sldId="1314"/>
        </pc:sldMkLst>
        <pc:spChg chg="mod">
          <ac:chgData name="武田 洋樹" userId="e77c89d6-e1fa-460b-baa8-3d233d6eb2d7" providerId="ADAL" clId="{C3DCDB06-1B1F-4B29-88F8-448D434D5675}" dt="2024-12-02T02:47:24.192" v="8" actId="1076"/>
          <ac:spMkLst>
            <pc:docMk/>
            <pc:sldMk cId="3373510971" sldId="1314"/>
            <ac:spMk id="5" creationId="{DB05EEC1-ECF0-E648-7A34-A3B1105676A6}"/>
          </ac:spMkLst>
        </pc:spChg>
      </pc:sldChg>
      <pc:sldChg chg="modSp mod">
        <pc:chgData name="武田 洋樹" userId="e77c89d6-e1fa-460b-baa8-3d233d6eb2d7" providerId="ADAL" clId="{C3DCDB06-1B1F-4B29-88F8-448D434D5675}" dt="2024-12-03T09:56:27.660" v="66" actId="20577"/>
        <pc:sldMkLst>
          <pc:docMk/>
          <pc:sldMk cId="2818732068" sldId="1315"/>
        </pc:sldMkLst>
        <pc:spChg chg="mod">
          <ac:chgData name="武田 洋樹" userId="e77c89d6-e1fa-460b-baa8-3d233d6eb2d7" providerId="ADAL" clId="{C3DCDB06-1B1F-4B29-88F8-448D434D5675}" dt="2024-12-03T09:56:27.660" v="66" actId="20577"/>
          <ac:spMkLst>
            <pc:docMk/>
            <pc:sldMk cId="2818732068" sldId="1315"/>
            <ac:spMk id="5" creationId="{DB05EEC1-ECF0-E648-7A34-A3B1105676A6}"/>
          </ac:spMkLst>
        </pc:spChg>
      </pc:sldChg>
      <pc:sldChg chg="delSp modSp mod">
        <pc:chgData name="武田 洋樹" userId="e77c89d6-e1fa-460b-baa8-3d233d6eb2d7" providerId="ADAL" clId="{C3DCDB06-1B1F-4B29-88F8-448D434D5675}" dt="2024-12-02T10:12:46.690" v="62" actId="20577"/>
        <pc:sldMkLst>
          <pc:docMk/>
          <pc:sldMk cId="4196828904" sldId="1316"/>
        </pc:sldMkLst>
        <pc:spChg chg="del">
          <ac:chgData name="武田 洋樹" userId="e77c89d6-e1fa-460b-baa8-3d233d6eb2d7" providerId="ADAL" clId="{C3DCDB06-1B1F-4B29-88F8-448D434D5675}" dt="2024-12-02T03:06:25.658" v="9" actId="478"/>
          <ac:spMkLst>
            <pc:docMk/>
            <pc:sldMk cId="4196828904" sldId="1316"/>
            <ac:spMk id="2" creationId="{D6F6B8C1-891A-30FA-38B0-A85BF83D9021}"/>
          </ac:spMkLst>
        </pc:spChg>
        <pc:spChg chg="mod">
          <ac:chgData name="武田 洋樹" userId="e77c89d6-e1fa-460b-baa8-3d233d6eb2d7" providerId="ADAL" clId="{C3DCDB06-1B1F-4B29-88F8-448D434D5675}" dt="2024-12-02T10:12:46.690" v="62" actId="20577"/>
          <ac:spMkLst>
            <pc:docMk/>
            <pc:sldMk cId="4196828904" sldId="1316"/>
            <ac:spMk id="5" creationId="{DB05EEC1-ECF0-E648-7A34-A3B1105676A6}"/>
          </ac:spMkLst>
        </pc:spChg>
      </pc:sldChg>
    </pc:docChg>
  </pc:docChgLst>
  <pc:docChgLst>
    <pc:chgData name="武田 洋樹" userId="e77c89d6-e1fa-460b-baa8-3d233d6eb2d7" providerId="ADAL" clId="{D633697E-E81E-4156-8CFA-A5F2AFA1E1CC}"/>
    <pc:docChg chg="undo custSel modSld">
      <pc:chgData name="武田 洋樹" userId="e77c89d6-e1fa-460b-baa8-3d233d6eb2d7" providerId="ADAL" clId="{D633697E-E81E-4156-8CFA-A5F2AFA1E1CC}" dt="2024-11-28T01:46:54.690" v="562" actId="20577"/>
      <pc:docMkLst>
        <pc:docMk/>
      </pc:docMkLst>
      <pc:sldChg chg="modSp mod">
        <pc:chgData name="武田 洋樹" userId="e77c89d6-e1fa-460b-baa8-3d233d6eb2d7" providerId="ADAL" clId="{D633697E-E81E-4156-8CFA-A5F2AFA1E1CC}" dt="2024-11-28T01:36:18.298" v="531" actId="948"/>
        <pc:sldMkLst>
          <pc:docMk/>
          <pc:sldMk cId="3373510971" sldId="1314"/>
        </pc:sldMkLst>
        <pc:spChg chg="mod">
          <ac:chgData name="武田 洋樹" userId="e77c89d6-e1fa-460b-baa8-3d233d6eb2d7" providerId="ADAL" clId="{D633697E-E81E-4156-8CFA-A5F2AFA1E1CC}" dt="2024-11-28T01:36:18.298" v="531" actId="948"/>
          <ac:spMkLst>
            <pc:docMk/>
            <pc:sldMk cId="3373510971" sldId="1314"/>
            <ac:spMk id="5" creationId="{DB05EEC1-ECF0-E648-7A34-A3B1105676A6}"/>
          </ac:spMkLst>
        </pc:spChg>
      </pc:sldChg>
      <pc:sldChg chg="modSp mod">
        <pc:chgData name="武田 洋樹" userId="e77c89d6-e1fa-460b-baa8-3d233d6eb2d7" providerId="ADAL" clId="{D633697E-E81E-4156-8CFA-A5F2AFA1E1CC}" dt="2024-11-28T01:46:23.492" v="557" actId="1035"/>
        <pc:sldMkLst>
          <pc:docMk/>
          <pc:sldMk cId="2818732068" sldId="1315"/>
        </pc:sldMkLst>
        <pc:spChg chg="mod">
          <ac:chgData name="武田 洋樹" userId="e77c89d6-e1fa-460b-baa8-3d233d6eb2d7" providerId="ADAL" clId="{D633697E-E81E-4156-8CFA-A5F2AFA1E1CC}" dt="2024-11-28T01:46:23.492" v="557" actId="1035"/>
          <ac:spMkLst>
            <pc:docMk/>
            <pc:sldMk cId="2818732068" sldId="1315"/>
            <ac:spMk id="5" creationId="{DB05EEC1-ECF0-E648-7A34-A3B1105676A6}"/>
          </ac:spMkLst>
        </pc:spChg>
      </pc:sldChg>
      <pc:sldChg chg="modSp mod">
        <pc:chgData name="武田 洋樹" userId="e77c89d6-e1fa-460b-baa8-3d233d6eb2d7" providerId="ADAL" clId="{D633697E-E81E-4156-8CFA-A5F2AFA1E1CC}" dt="2024-11-28T01:46:54.690" v="562" actId="20577"/>
        <pc:sldMkLst>
          <pc:docMk/>
          <pc:sldMk cId="4196828904" sldId="1316"/>
        </pc:sldMkLst>
        <pc:spChg chg="mod">
          <ac:chgData name="武田 洋樹" userId="e77c89d6-e1fa-460b-baa8-3d233d6eb2d7" providerId="ADAL" clId="{D633697E-E81E-4156-8CFA-A5F2AFA1E1CC}" dt="2024-11-28T01:07:02.130" v="13" actId="1076"/>
          <ac:spMkLst>
            <pc:docMk/>
            <pc:sldMk cId="4196828904" sldId="1316"/>
            <ac:spMk id="2" creationId="{D6F6B8C1-891A-30FA-38B0-A85BF83D9021}"/>
          </ac:spMkLst>
        </pc:spChg>
        <pc:spChg chg="mod">
          <ac:chgData name="武田 洋樹" userId="e77c89d6-e1fa-460b-baa8-3d233d6eb2d7" providerId="ADAL" clId="{D633697E-E81E-4156-8CFA-A5F2AFA1E1CC}" dt="2024-11-28T01:46:54.690" v="562" actId="20577"/>
          <ac:spMkLst>
            <pc:docMk/>
            <pc:sldMk cId="4196828904" sldId="1316"/>
            <ac:spMk id="5" creationId="{DB05EEC1-ECF0-E648-7A34-A3B1105676A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7754E0-6C53-4202-B19E-8FBBEF5B6EA9}" type="datetimeFigureOut">
              <a:rPr kumimoji="1" lang="ja-JP" altLang="en-US" smtClean="0"/>
              <a:t>2024/12/3</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AAE718A-5B25-47DB-B2CF-15D532FC08B5}" type="slidenum">
              <a:rPr kumimoji="1" lang="ja-JP" altLang="en-US" smtClean="0"/>
              <a:t>‹#›</a:t>
            </a:fld>
            <a:endParaRPr kumimoji="1" lang="ja-JP" altLang="en-US"/>
          </a:p>
        </p:txBody>
      </p:sp>
    </p:spTree>
    <p:extLst>
      <p:ext uri="{BB962C8B-B14F-4D97-AF65-F5344CB8AC3E}">
        <p14:creationId xmlns:p14="http://schemas.microsoft.com/office/powerpoint/2010/main" val="3300420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6F1112-9C4F-4B5E-B663-6772EADD73A8}" type="datetimeFigureOut">
              <a:rPr kumimoji="1" lang="ja-JP" altLang="en-US" smtClean="0"/>
              <a:t>2024/12/3</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5DDE2E-19A3-453B-AF64-BDF852BB964D}" type="slidenum">
              <a:rPr kumimoji="1" lang="ja-JP" altLang="en-US" smtClean="0"/>
              <a:t>‹#›</a:t>
            </a:fld>
            <a:endParaRPr kumimoji="1" lang="ja-JP" altLang="en-US"/>
          </a:p>
        </p:txBody>
      </p:sp>
    </p:spTree>
    <p:extLst>
      <p:ext uri="{BB962C8B-B14F-4D97-AF65-F5344CB8AC3E}">
        <p14:creationId xmlns:p14="http://schemas.microsoft.com/office/powerpoint/2010/main" val="317616278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0</a:t>
            </a:fld>
            <a:endParaRPr kumimoji="1" lang="ja-JP" altLang="en-US"/>
          </a:p>
        </p:txBody>
      </p:sp>
    </p:spTree>
    <p:extLst>
      <p:ext uri="{BB962C8B-B14F-4D97-AF65-F5344CB8AC3E}">
        <p14:creationId xmlns:p14="http://schemas.microsoft.com/office/powerpoint/2010/main" val="20774198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userDrawn="1"/>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1" name="ロゴ"/>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10671664" y="5849403"/>
            <a:ext cx="1064406" cy="581875"/>
          </a:xfrm>
          <a:prstGeom prst="rect">
            <a:avLst/>
          </a:prstGeom>
        </p:spPr>
      </p:pic>
      <p:sp>
        <p:nvSpPr>
          <p:cNvPr id="20" name="バー_povoメイン"/>
          <p:cNvSpPr/>
          <p:nvPr userDrawn="1"/>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userDrawn="1"/>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userDrawn="1"/>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userDrawn="1"/>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userDrawn="1"/>
        </p:nvSpPr>
        <p:spPr bwMode="gray">
          <a:xfrm>
            <a:off x="2700000" y="3476094"/>
            <a:ext cx="2520000" cy="46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userDrawn="1"/>
        </p:nvSpPr>
        <p:spPr bwMode="gray">
          <a:xfrm>
            <a:off x="0" y="3476094"/>
            <a:ext cx="2700000" cy="4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latin typeface="メイリオ" panose="020B0604030504040204" pitchFamily="50" charset="-128"/>
                <a:ea typeface="メイリオ" panose="020B0604030504040204" pitchFamily="50" charset="-128"/>
              </a:defRPr>
            </a:lvl1pPr>
          </a:lstStyle>
          <a:p>
            <a:pPr lvl="0"/>
            <a:r>
              <a:rPr kumimoji="1" lang="ja-JP" altLang="en-US"/>
              <a:t>日付</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部署名・氏名</a:t>
            </a:r>
            <a:endParaRPr kumimoji="1" lang="en-US" altLang="ja-JP"/>
          </a:p>
        </p:txBody>
      </p:sp>
      <p:sp>
        <p:nvSpPr>
          <p:cNvPr id="10" name="プレースホルダ―_タイトル"/>
          <p:cNvSpPr>
            <a:spLocks noGrp="1"/>
          </p:cNvSpPr>
          <p:nvPr>
            <p:ph type="ctrTitle" hasCustomPrompt="1"/>
          </p:nvPr>
        </p:nvSpPr>
        <p:spPr bwMode="gray">
          <a:xfrm>
            <a:off x="868680" y="1961202"/>
            <a:ext cx="10754068" cy="1349469"/>
          </a:xfrm>
          <a:prstGeom prst="rect">
            <a:avLst/>
          </a:prstGeom>
        </p:spPr>
        <p:txBody>
          <a:bodyPr anchor="b"/>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02754348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cSld name="裏表紙">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31EE55E-6CD3-4F4A-9060-FD375378BC90}"/>
              </a:ext>
            </a:extLst>
          </p:cNvPr>
          <p:cNvPicPr>
            <a:picLocks noChangeAspect="1"/>
          </p:cNvPicPr>
          <p:nvPr userDrawn="1"/>
        </p:nvPicPr>
        <p:blipFill>
          <a:blip r:embed="rId2"/>
          <a:stretch>
            <a:fillRect/>
          </a:stretch>
        </p:blipFill>
        <p:spPr>
          <a:xfrm>
            <a:off x="3863545" y="2330957"/>
            <a:ext cx="4464000" cy="2047399"/>
          </a:xfrm>
          <a:prstGeom prst="rect">
            <a:avLst/>
          </a:prstGeom>
        </p:spPr>
      </p:pic>
    </p:spTree>
    <p:extLst>
      <p:ext uri="{BB962C8B-B14F-4D97-AF65-F5344CB8AC3E}">
        <p14:creationId xmlns:p14="http://schemas.microsoft.com/office/powerpoint/2010/main" val="4192340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userDrawn="1"/>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ロゴ"/>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10671664" y="5849403"/>
            <a:ext cx="1064406" cy="581875"/>
          </a:xfrm>
          <a:prstGeom prst="rect">
            <a:avLst/>
          </a:prstGeom>
        </p:spPr>
      </p:pic>
      <p:sp>
        <p:nvSpPr>
          <p:cNvPr id="20" name="バー_povoメイン"/>
          <p:cNvSpPr/>
          <p:nvPr userDrawn="1"/>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userDrawn="1"/>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userDrawn="1"/>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userDrawn="1"/>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userDrawn="1"/>
        </p:nvSpPr>
        <p:spPr bwMode="gray">
          <a:xfrm>
            <a:off x="2700000" y="3476094"/>
            <a:ext cx="2520000" cy="46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userDrawn="1"/>
        </p:nvSpPr>
        <p:spPr bwMode="gray">
          <a:xfrm>
            <a:off x="0" y="3476094"/>
            <a:ext cx="2700000" cy="4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latin typeface="メイリオ" panose="020B0604030504040204" pitchFamily="50" charset="-128"/>
                <a:ea typeface="メイリオ" panose="020B0604030504040204" pitchFamily="50" charset="-128"/>
              </a:defRPr>
            </a:lvl1pPr>
          </a:lstStyle>
          <a:p>
            <a:pPr lvl="0"/>
            <a:r>
              <a:rPr kumimoji="1" lang="ja-JP" altLang="en-US"/>
              <a:t>日付</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部署名・氏名</a:t>
            </a:r>
            <a:endParaRPr kumimoji="1" lang="en-US" altLang="ja-JP"/>
          </a:p>
        </p:txBody>
      </p:sp>
      <p:sp>
        <p:nvSpPr>
          <p:cNvPr id="24" name="社外秘"/>
          <p:cNvSpPr/>
          <p:nvPr userDrawn="1"/>
        </p:nvSpPr>
        <p:spPr bwMode="gray">
          <a:xfrm>
            <a:off x="868325" y="1246392"/>
            <a:ext cx="1449216" cy="2500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l"/>
            <a:r>
              <a:rPr kumimoji="1" lang="ja-JP" altLang="en-US" sz="1200" b="0">
                <a:solidFill>
                  <a:schemeClr val="accent1"/>
                </a:solidFill>
                <a:latin typeface="+mj-lt"/>
              </a:rPr>
              <a:t>○○○○○社限り</a:t>
            </a:r>
          </a:p>
        </p:txBody>
      </p:sp>
      <p:sp>
        <p:nvSpPr>
          <p:cNvPr id="21" name="プレースホルダ―_タイトル"/>
          <p:cNvSpPr>
            <a:spLocks noGrp="1"/>
          </p:cNvSpPr>
          <p:nvPr>
            <p:ph type="ctrTitle" hasCustomPrompt="1"/>
          </p:nvPr>
        </p:nvSpPr>
        <p:spPr bwMode="gray">
          <a:xfrm>
            <a:off x="868680" y="2628957"/>
            <a:ext cx="10754068" cy="681714"/>
          </a:xfrm>
          <a:prstGeom prst="rect">
            <a:avLst/>
          </a:prstGeom>
        </p:spPr>
        <p:txBody>
          <a:bodyPr anchor="b"/>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a:t>タイトル</a:t>
            </a:r>
          </a:p>
        </p:txBody>
      </p:sp>
      <p:sp>
        <p:nvSpPr>
          <p:cNvPr id="22" name="プレースホルダー_社名"/>
          <p:cNvSpPr>
            <a:spLocks noGrp="1"/>
          </p:cNvSpPr>
          <p:nvPr>
            <p:ph type="body" sz="quarter" idx="12" hasCustomPrompt="1"/>
          </p:nvPr>
        </p:nvSpPr>
        <p:spPr bwMode="gray">
          <a:xfrm>
            <a:off x="868680" y="2259625"/>
            <a:ext cx="10754068" cy="377026"/>
          </a:xfrm>
          <a:prstGeom prst="rect">
            <a:avLst/>
          </a:prstGeom>
        </p:spPr>
        <p:txBody>
          <a:bodyPr wrap="square">
            <a:spAutoFit/>
          </a:bodyPr>
          <a:lstStyle>
            <a:lvl1pPr marL="0" indent="0" algn="l" defTabSz="914400" rtl="0" eaLnBrk="1" latinLnBrk="0" hangingPunct="1">
              <a:buNone/>
              <a:defRPr kumimoji="1" lang="ja-JP" altLang="en-US" sz="2000" b="1" kern="1200" smtClean="0">
                <a:solidFill>
                  <a:schemeClr val="tx1"/>
                </a:solidFill>
                <a:latin typeface="+mn-lt"/>
                <a:ea typeface="+mn-ea"/>
                <a:cs typeface="+mn-cs"/>
              </a:defRPr>
            </a:lvl1pPr>
            <a:lvl2pPr marL="0" algn="l" defTabSz="914400" rtl="0" eaLnBrk="1" latinLnBrk="0" hangingPunct="1">
              <a:defRPr kumimoji="1" lang="ja-JP" altLang="en-US" sz="2000" b="1" kern="1200" smtClean="0">
                <a:solidFill>
                  <a:schemeClr val="tx1"/>
                </a:solidFill>
                <a:latin typeface="+mj-ea"/>
                <a:ea typeface="+mj-ea"/>
                <a:cs typeface="+mn-cs"/>
              </a:defRPr>
            </a:lvl2pPr>
            <a:lvl3pPr marL="0" algn="l" defTabSz="914400" rtl="0" eaLnBrk="1" latinLnBrk="0" hangingPunct="1">
              <a:defRPr kumimoji="1" lang="ja-JP" altLang="en-US" sz="2000" b="1" kern="1200" smtClean="0">
                <a:solidFill>
                  <a:schemeClr val="tx1"/>
                </a:solidFill>
                <a:latin typeface="+mj-ea"/>
                <a:ea typeface="+mj-ea"/>
                <a:cs typeface="+mn-cs"/>
              </a:defRPr>
            </a:lvl3pPr>
            <a:lvl4pPr marL="0" algn="l" defTabSz="914400" rtl="0" eaLnBrk="1" latinLnBrk="0" hangingPunct="1">
              <a:defRPr kumimoji="1" lang="ja-JP" altLang="en-US" sz="2000" b="1" kern="1200" smtClean="0">
                <a:solidFill>
                  <a:schemeClr val="tx1"/>
                </a:solidFill>
                <a:latin typeface="+mj-ea"/>
                <a:ea typeface="+mj-ea"/>
                <a:cs typeface="+mn-cs"/>
              </a:defRPr>
            </a:lvl4pPr>
            <a:lvl5pPr marL="0" algn="l" defTabSz="914400" rtl="0" eaLnBrk="1" latinLnBrk="0" hangingPunct="1">
              <a:defRPr kumimoji="1" lang="ja-JP" altLang="en-US" sz="2000" b="1" kern="1200">
                <a:solidFill>
                  <a:schemeClr val="tx1"/>
                </a:solidFill>
                <a:latin typeface="+mj-ea"/>
                <a:ea typeface="+mj-ea"/>
                <a:cs typeface="+mn-cs"/>
              </a:defRPr>
            </a:lvl5pPr>
          </a:lstStyle>
          <a:p>
            <a:pPr lvl="0"/>
            <a:r>
              <a:rPr kumimoji="1" lang="ja-JP" altLang="en-US"/>
              <a:t>○○○○○株式会社 御中</a:t>
            </a:r>
          </a:p>
        </p:txBody>
      </p:sp>
    </p:spTree>
    <p:extLst>
      <p:ext uri="{BB962C8B-B14F-4D97-AF65-F5344CB8AC3E}">
        <p14:creationId xmlns:p14="http://schemas.microsoft.com/office/powerpoint/2010/main" val="2134285671"/>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a:t>中表紙タイトル</a:t>
            </a:r>
          </a:p>
        </p:txBody>
      </p:sp>
    </p:spTree>
    <p:extLst>
      <p:ext uri="{BB962C8B-B14F-4D97-AF65-F5344CB8AC3E}">
        <p14:creationId xmlns:p14="http://schemas.microsoft.com/office/powerpoint/2010/main" val="31859383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41962357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2066127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4944631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3188794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16672586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16084174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00_back">
    <p:spTree>
      <p:nvGrpSpPr>
        <p:cNvPr id="1" name=""/>
        <p:cNvGrpSpPr/>
        <p:nvPr/>
      </p:nvGrpSpPr>
      <p:grpSpPr>
        <a:xfrm>
          <a:off x="0" y="0"/>
          <a:ext cx="0" cy="0"/>
          <a:chOff x="0" y="0"/>
          <a:chExt cx="0" cy="0"/>
        </a:xfrm>
      </p:grpSpPr>
      <p:pic>
        <p:nvPicPr>
          <p:cNvPr id="3" name="KV203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27842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a:t>中表紙タイトル</a:t>
            </a:r>
          </a:p>
        </p:txBody>
      </p:sp>
    </p:spTree>
    <p:extLst>
      <p:ext uri="{BB962C8B-B14F-4D97-AF65-F5344CB8AC3E}">
        <p14:creationId xmlns:p14="http://schemas.microsoft.com/office/powerpoint/2010/main" val="1534817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804205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250316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185486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6538817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068482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2503861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社外用　本文　1カラム02">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21C1C364-347D-4E49-9CC8-9988800F5015}"/>
              </a:ext>
            </a:extLst>
          </p:cNvPr>
          <p:cNvSpPr>
            <a:spLocks noGrp="1"/>
          </p:cNvSpPr>
          <p:nvPr>
            <p:ph idx="1" hasCustomPrompt="1"/>
          </p:nvPr>
        </p:nvSpPr>
        <p:spPr bwMode="gray">
          <a:xfrm>
            <a:off x="334435" y="811907"/>
            <a:ext cx="11523132" cy="5582119"/>
          </a:xfrm>
          <a:prstGeom prst="rect">
            <a:avLst/>
          </a:prstGeom>
        </p:spPr>
        <p:txBody>
          <a:bodyPr/>
          <a:lstStyle>
            <a:lvl1pPr marL="355591" indent="-355591">
              <a:buClr>
                <a:schemeClr val="tx1"/>
              </a:buClr>
              <a:buFont typeface="Wingdings" panose="05000000000000000000" pitchFamily="2" charset="2"/>
              <a:buChar char="n"/>
              <a:defRPr sz="2667" b="1">
                <a:solidFill>
                  <a:schemeClr val="tx1"/>
                </a:solidFill>
                <a:latin typeface="Yu Gothic UI" panose="020B0500000000000000" pitchFamily="50" charset="-128"/>
                <a:ea typeface="Yu Gothic UI" panose="020B0500000000000000" pitchFamily="50" charset="-128"/>
              </a:defRPr>
            </a:lvl1pPr>
            <a:lvl2pPr marL="719649" indent="-364058">
              <a:buClr>
                <a:schemeClr val="tx1"/>
              </a:buClr>
              <a:buFont typeface="Wingdings" panose="05000000000000000000" pitchFamily="2" charset="2"/>
              <a:buChar char="l"/>
              <a:defRPr sz="2400" b="1">
                <a:solidFill>
                  <a:schemeClr val="tx1"/>
                </a:solidFill>
                <a:latin typeface="Yu Gothic UI" panose="020B0500000000000000" pitchFamily="50" charset="-128"/>
                <a:ea typeface="Yu Gothic UI" panose="020B0500000000000000" pitchFamily="50" charset="-128"/>
              </a:defRPr>
            </a:lvl2pPr>
            <a:lvl3pPr marL="958827" indent="-239178">
              <a:buClr>
                <a:schemeClr val="tx1"/>
              </a:buClr>
              <a:defRPr sz="2133">
                <a:solidFill>
                  <a:schemeClr val="tx1"/>
                </a:solidFill>
                <a:latin typeface="Yu Gothic UI" panose="020B0500000000000000" pitchFamily="50" charset="-128"/>
                <a:ea typeface="Yu Gothic UI" panose="020B0500000000000000" pitchFamily="50" charset="-128"/>
              </a:defRPr>
            </a:lvl3pPr>
            <a:lvl4pPr marL="1195887" indent="-237061">
              <a:buClr>
                <a:schemeClr val="tx1"/>
              </a:buClr>
              <a:defRPr sz="1867">
                <a:solidFill>
                  <a:schemeClr val="tx1"/>
                </a:solidFill>
                <a:latin typeface="Yu Gothic UI" panose="020B0500000000000000" pitchFamily="50" charset="-128"/>
                <a:ea typeface="Yu Gothic UI" panose="020B0500000000000000" pitchFamily="50" charset="-128"/>
              </a:defRPr>
            </a:lvl4pPr>
            <a:lvl5pPr marL="1432948" indent="-237061">
              <a:defRPr sz="1867"/>
            </a:lvl5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p:txBody>
      </p:sp>
      <p:sp>
        <p:nvSpPr>
          <p:cNvPr id="3" name="タイトル 2">
            <a:extLst>
              <a:ext uri="{FF2B5EF4-FFF2-40B4-BE49-F238E27FC236}">
                <a16:creationId xmlns:a16="http://schemas.microsoft.com/office/drawing/2014/main" id="{C2077C08-ACF5-43D3-81E0-E3DA504F361B}"/>
              </a:ext>
            </a:extLst>
          </p:cNvPr>
          <p:cNvSpPr>
            <a:spLocks noGrp="1"/>
          </p:cNvSpPr>
          <p:nvPr>
            <p:ph type="title" hasCustomPrompt="1"/>
          </p:nvPr>
        </p:nvSpPr>
        <p:spPr>
          <a:xfrm>
            <a:off x="1045697" y="226559"/>
            <a:ext cx="10886400" cy="456000"/>
          </a:xfrm>
          <a:prstGeom prst="rect">
            <a:avLst/>
          </a:prstGeom>
        </p:spPr>
        <p:txBody>
          <a:bodyPr>
            <a:normAutofit/>
          </a:bodyPr>
          <a:lstStyle>
            <a:lvl1pPr algn="l">
              <a:defRPr lang="ja-JP" altLang="en-US" sz="3200">
                <a:latin typeface="Yu Gothic UI" panose="020B0500000000000000" pitchFamily="50" charset="-128"/>
                <a:ea typeface="Yu Gothic UI" panose="020B0500000000000000" pitchFamily="50" charset="-128"/>
              </a:defRPr>
            </a:lvl1pPr>
          </a:lstStyle>
          <a:p>
            <a:pPr marL="0" lvl="0" algn="l">
              <a:tabLst/>
            </a:pPr>
            <a:r>
              <a:rPr kumimoji="1" lang="ja-JP" altLang="en-US"/>
              <a:t>クリックしてタイトルを入力</a:t>
            </a:r>
          </a:p>
        </p:txBody>
      </p:sp>
    </p:spTree>
    <p:extLst>
      <p:ext uri="{BB962C8B-B14F-4D97-AF65-F5344CB8AC3E}">
        <p14:creationId xmlns:p14="http://schemas.microsoft.com/office/powerpoint/2010/main" val="2209631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guide id="2" orient="horz" pos="2160">
          <p15:clr>
            <a:srgbClr val="FBAE40"/>
          </p15:clr>
        </p15:guide>
        <p15:guide id="3" orient="horz" pos="572">
          <p15:clr>
            <a:srgbClr val="FBAE40"/>
          </p15:clr>
        </p15:guide>
        <p15:guide id="4" orient="horz" pos="3974">
          <p15:clr>
            <a:srgbClr val="FBAE40"/>
          </p15:clr>
        </p15:guide>
        <p15:guide id="5" pos="5602">
          <p15:clr>
            <a:srgbClr val="FBAE40"/>
          </p15:clr>
        </p15:guide>
        <p15:guide id="6" pos="15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image" Target="../media/image1.png"/><Relationship Id="rId4" Type="http://schemas.openxmlformats.org/officeDocument/2006/relationships/slideLayout" Target="../slideLayouts/slideLayout14.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ロゴ"/>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bwMode="gray">
          <a:xfrm>
            <a:off x="11369040" y="6384474"/>
            <a:ext cx="770488" cy="421200"/>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userDrawn="1"/>
        </p:nvSpPr>
        <p:spPr bwMode="gray">
          <a:xfrm>
            <a:off x="119063" y="6619009"/>
            <a:ext cx="1085233" cy="153888"/>
          </a:xfrm>
          <a:prstGeom prst="rect">
            <a:avLst/>
          </a:prstGeom>
          <a:noFill/>
        </p:spPr>
        <p:txBody>
          <a:bodyPr wrap="none" lIns="0" tIns="0" rIns="0" bIns="0" rtlCol="0" anchor="b">
            <a:spAutoFit/>
          </a:bodyPr>
          <a:lstStyle/>
          <a:p>
            <a:r>
              <a:rPr lang="en-US" altLang="ja-JP" sz="1000"/>
              <a:t>KDDI corporation</a:t>
            </a:r>
            <a:endParaRPr lang="ja-JP" altLang="en-US" sz="1000"/>
          </a:p>
        </p:txBody>
      </p:sp>
      <p:sp>
        <p:nvSpPr>
          <p:cNvPr id="7" name="タイトル背景"/>
          <p:cNvSpPr/>
          <p:nvPr userDrawn="1"/>
        </p:nvSpPr>
        <p:spPr bwMode="gray">
          <a:xfrm>
            <a:off x="3" y="0"/>
            <a:ext cx="12192001" cy="884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userDrawn="1"/>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chemeClr val="accent4"/>
                </a:solidFill>
                <a:latin typeface="Arial" panose="020B0604020202020204" pitchFamily="34" charset="0"/>
                <a:cs typeface="Arial" panose="020B0604020202020204" pitchFamily="34" charset="0"/>
              </a:rPr>
              <a:pPr algn="r"/>
              <a:t>‹#›</a:t>
            </a:fld>
            <a:endParaRPr kumimoji="1" lang="ja-JP" altLang="en-US" sz="1200">
              <a:solidFill>
                <a:schemeClr val="accent4"/>
              </a:solidFill>
              <a:latin typeface="Arial" panose="020B0604020202020204" pitchFamily="34" charset="0"/>
              <a:cs typeface="Arial" panose="020B0604020202020204" pitchFamily="34" charset="0"/>
            </a:endParaRPr>
          </a:p>
        </p:txBody>
      </p:sp>
      <p:sp>
        <p:nvSpPr>
          <p:cNvPr id="9" name="ブロック_povo"/>
          <p:cNvSpPr/>
          <p:nvPr userDrawn="1"/>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userDrawn="1"/>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userDrawn="1"/>
        </p:nvSpPr>
        <p:spPr bwMode="gray">
          <a:xfrm>
            <a:off x="373872" y="543698"/>
            <a:ext cx="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userDrawn="1"/>
        </p:nvSpPr>
        <p:spPr bwMode="gray">
          <a:xfrm>
            <a:off x="229872" y="398169"/>
            <a:ext cx="1440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108563067"/>
      </p:ext>
    </p:extLst>
  </p:cSld>
  <p:clrMap bg1="lt1" tx1="dk1" bg2="lt2" tx2="dk2" accent1="accent1" accent2="accent2" accent3="accent3" accent4="accent4" accent5="accent5" accent6="accent6" hlink="hlink" folHlink="folHlink"/>
  <p:sldLayoutIdLst>
    <p:sldLayoutId id="2147483652" r:id="rId1"/>
    <p:sldLayoutId id="2147483671" r:id="rId2"/>
    <p:sldLayoutId id="2147483653" r:id="rId3"/>
    <p:sldLayoutId id="2147483658" r:id="rId4"/>
    <p:sldLayoutId id="2147483656" r:id="rId5"/>
    <p:sldLayoutId id="2147483654" r:id="rId6"/>
    <p:sldLayoutId id="2147483655" r:id="rId7"/>
    <p:sldLayoutId id="2147483657" r:id="rId8"/>
    <p:sldLayoutId id="2147483692" r:id="rId9"/>
    <p:sldLayoutId id="2147483693" r:id="rId10"/>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userDrawn="1">
          <p15:clr>
            <a:srgbClr val="A4A3A4"/>
          </p15:clr>
        </p15:guide>
        <p15:guide id="4" pos="7605" userDrawn="1">
          <p15:clr>
            <a:srgbClr val="A4A3A4"/>
          </p15:clr>
        </p15:guide>
        <p15:guide id="5" orient="horz" pos="73">
          <p15:clr>
            <a:srgbClr val="A4A3A4"/>
          </p15:clr>
        </p15:guide>
        <p15:guide id="6" orient="horz" pos="4247">
          <p15:clr>
            <a:srgbClr val="A4A3A4"/>
          </p15:clr>
        </p15:guide>
        <p15:guide id="7" pos="3840"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ロゴ"/>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bwMode="gray">
          <a:xfrm>
            <a:off x="11369040" y="6384474"/>
            <a:ext cx="770488" cy="421200"/>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userDrawn="1"/>
        </p:nvSpPr>
        <p:spPr bwMode="gray">
          <a:xfrm>
            <a:off x="119063" y="6619009"/>
            <a:ext cx="864019" cy="153888"/>
          </a:xfrm>
          <a:prstGeom prst="rect">
            <a:avLst/>
          </a:prstGeom>
          <a:noFill/>
        </p:spPr>
        <p:txBody>
          <a:bodyPr wrap="none" lIns="0" tIns="0" rIns="0" bIns="0" rtlCol="0" anchor="b">
            <a:spAutoFit/>
          </a:bodyPr>
          <a:lstStyle/>
          <a:p>
            <a:r>
              <a:rPr kumimoji="1" lang="en-US" altLang="ja-JP" sz="1000">
                <a:solidFill>
                  <a:schemeClr val="accent4"/>
                </a:solidFill>
              </a:rPr>
              <a:t>© 2022 KDDI</a:t>
            </a:r>
            <a:endParaRPr kumimoji="1" lang="ja-JP" altLang="en-US" sz="1000">
              <a:solidFill>
                <a:schemeClr val="accent4"/>
              </a:solidFill>
            </a:endParaRPr>
          </a:p>
        </p:txBody>
      </p:sp>
      <p:sp>
        <p:nvSpPr>
          <p:cNvPr id="7" name="タイトル背景"/>
          <p:cNvSpPr/>
          <p:nvPr userDrawn="1"/>
        </p:nvSpPr>
        <p:spPr bwMode="gray">
          <a:xfrm>
            <a:off x="3" y="0"/>
            <a:ext cx="12192001" cy="884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userDrawn="1"/>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chemeClr val="accent4"/>
                </a:solidFill>
                <a:latin typeface="Arial" panose="020B0604020202020204" pitchFamily="34" charset="0"/>
                <a:cs typeface="Arial" panose="020B0604020202020204" pitchFamily="34" charset="0"/>
              </a:rPr>
              <a:pPr algn="r"/>
              <a:t>‹#›</a:t>
            </a:fld>
            <a:endParaRPr kumimoji="1" lang="ja-JP" altLang="en-US" sz="1200">
              <a:solidFill>
                <a:schemeClr val="accent4"/>
              </a:solidFill>
              <a:latin typeface="Arial" panose="020B0604020202020204" pitchFamily="34" charset="0"/>
              <a:cs typeface="Arial" panose="020B0604020202020204" pitchFamily="34" charset="0"/>
            </a:endParaRPr>
          </a:p>
        </p:txBody>
      </p:sp>
      <p:sp>
        <p:nvSpPr>
          <p:cNvPr id="9" name="ブロック_povo"/>
          <p:cNvSpPr/>
          <p:nvPr userDrawn="1"/>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userDrawn="1"/>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userDrawn="1"/>
        </p:nvSpPr>
        <p:spPr bwMode="gray">
          <a:xfrm>
            <a:off x="373872" y="543698"/>
            <a:ext cx="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userDrawn="1"/>
        </p:nvSpPr>
        <p:spPr bwMode="gray">
          <a:xfrm>
            <a:off x="229872" y="398169"/>
            <a:ext cx="1440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社外秘"/>
          <p:cNvSpPr/>
          <p:nvPr userDrawn="1"/>
        </p:nvSpPr>
        <p:spPr bwMode="gray">
          <a:xfrm>
            <a:off x="10623721" y="115888"/>
            <a:ext cx="1449217" cy="2500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r"/>
            <a:r>
              <a:rPr kumimoji="1" lang="ja-JP" altLang="en-US" sz="1200" b="0">
                <a:solidFill>
                  <a:schemeClr val="accent1"/>
                </a:solidFill>
                <a:latin typeface="+mj-lt"/>
              </a:rPr>
              <a:t>○○○○○社限り</a:t>
            </a:r>
          </a:p>
        </p:txBody>
      </p:sp>
    </p:spTree>
    <p:extLst>
      <p:ext uri="{BB962C8B-B14F-4D97-AF65-F5344CB8AC3E}">
        <p14:creationId xmlns:p14="http://schemas.microsoft.com/office/powerpoint/2010/main" val="3393975609"/>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p15:clr>
            <a:srgbClr val="A4A3A4"/>
          </p15:clr>
        </p15:guide>
        <p15:guide id="4" pos="7605">
          <p15:clr>
            <a:srgbClr val="A4A3A4"/>
          </p15:clr>
        </p15:guide>
        <p15:guide id="5" orient="horz" pos="73">
          <p15:clr>
            <a:srgbClr val="A4A3A4"/>
          </p15:clr>
        </p15:guide>
        <p15:guide id="6" orient="horz" pos="4247">
          <p15:clr>
            <a:srgbClr val="A4A3A4"/>
          </p15:clr>
        </p15:guide>
        <p15:guide id="7" pos="3840">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6959048"/>
      </p:ext>
    </p:extLst>
  </p:cSld>
  <p:clrMap bg1="lt1" tx1="dk1" bg2="lt2" tx2="dk2" accent1="accent1" accent2="accent2" accent3="accent3" accent4="accent4" accent5="accent5" accent6="accent6" hlink="hlink" folHlink="folHlink"/>
  <p:sldLayoutIdLst>
    <p:sldLayoutId id="2147483670"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gsacom.com/paper/gsa-market-snapshot-march-2024/" TargetMode="Externa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a:xfrm>
            <a:off x="457200" y="1961202"/>
            <a:ext cx="11501120" cy="1349469"/>
          </a:xfrm>
        </p:spPr>
        <p:txBody>
          <a:bodyPr/>
          <a:lstStyle/>
          <a:p>
            <a:r>
              <a:rPr lang="en-US" altLang="ja-JP" sz="4800" dirty="0">
                <a:latin typeface="Calibri" panose="020F0502020204030204" pitchFamily="34" charset="0"/>
                <a:cs typeface="Calibri" panose="020F0502020204030204" pitchFamily="34" charset="0"/>
              </a:rPr>
              <a:t>High-level view on Release 20 5G-Advacned</a:t>
            </a:r>
            <a:endParaRPr kumimoji="1" lang="ja-JP" altLang="en-US" sz="4800" dirty="0">
              <a:latin typeface="Calibri" panose="020F0502020204030204" pitchFamily="34" charset="0"/>
              <a:cs typeface="Calibri" panose="020F0502020204030204" pitchFamily="34" charset="0"/>
            </a:endParaRPr>
          </a:p>
        </p:txBody>
      </p:sp>
      <p:sp>
        <p:nvSpPr>
          <p:cNvPr id="8" name="正方形/長方形 7"/>
          <p:cNvSpPr/>
          <p:nvPr/>
        </p:nvSpPr>
        <p:spPr>
          <a:xfrm>
            <a:off x="98517" y="4064"/>
            <a:ext cx="4572000" cy="586443"/>
          </a:xfrm>
          <a:prstGeom prst="rect">
            <a:avLst/>
          </a:prstGeom>
        </p:spPr>
        <p:txBody>
          <a:bodyP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900"/>
              </a:lnSpc>
            </a:pPr>
            <a:r>
              <a:rPr lang="en-US" altLang="ja-JP" sz="2000" dirty="0">
                <a:latin typeface="Calibri" panose="020F0502020204030204" pitchFamily="34" charset="0"/>
                <a:cs typeface="Calibri" panose="020F0502020204030204" pitchFamily="34" charset="0"/>
              </a:rPr>
              <a:t>3GPP TSG RAN Meeting #106</a:t>
            </a:r>
          </a:p>
          <a:p>
            <a:pPr>
              <a:lnSpc>
                <a:spcPts val="1900"/>
              </a:lnSpc>
            </a:pPr>
            <a:r>
              <a:rPr lang="fr-FR" altLang="ja-JP" sz="2000" dirty="0">
                <a:latin typeface="Calibri" panose="020F0502020204030204" pitchFamily="34" charset="0"/>
                <a:cs typeface="Calibri" panose="020F0502020204030204" pitchFamily="34" charset="0"/>
              </a:rPr>
              <a:t>Madrid, Spain, December 9-12, 2024</a:t>
            </a:r>
            <a:endParaRPr lang="en-US" altLang="ja-JP" sz="2000" dirty="0">
              <a:latin typeface="Calibri" panose="020F0502020204030204" pitchFamily="34" charset="0"/>
              <a:cs typeface="Calibri" panose="020F0502020204030204" pitchFamily="34" charset="0"/>
            </a:endParaRPr>
          </a:p>
        </p:txBody>
      </p:sp>
      <p:sp>
        <p:nvSpPr>
          <p:cNvPr id="9" name="テキスト ボックス 5"/>
          <p:cNvSpPr txBox="1"/>
          <p:nvPr/>
        </p:nvSpPr>
        <p:spPr>
          <a:xfrm>
            <a:off x="10844609" y="-3505"/>
            <a:ext cx="1200971" cy="369332"/>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r>
              <a:rPr lang="en-US" altLang="ja-JP" dirty="0">
                <a:latin typeface="Calibri" panose="020F0502020204030204" pitchFamily="34" charset="0"/>
                <a:cs typeface="Calibri" panose="020F0502020204030204" pitchFamily="34" charset="0"/>
              </a:rPr>
              <a:t>RP-242467</a:t>
            </a:r>
          </a:p>
        </p:txBody>
      </p:sp>
      <p:sp>
        <p:nvSpPr>
          <p:cNvPr id="11" name="サブタイトル 5">
            <a:extLst>
              <a:ext uri="{FF2B5EF4-FFF2-40B4-BE49-F238E27FC236}">
                <a16:creationId xmlns:a16="http://schemas.microsoft.com/office/drawing/2014/main" id="{CBC26E9E-EAD8-4C14-A8DF-6938D37FD94C}"/>
              </a:ext>
            </a:extLst>
          </p:cNvPr>
          <p:cNvSpPr>
            <a:spLocks noGrp="1"/>
          </p:cNvSpPr>
          <p:nvPr>
            <p:ph type="subTitle" idx="1"/>
          </p:nvPr>
        </p:nvSpPr>
        <p:spPr>
          <a:xfrm>
            <a:off x="914399" y="4150659"/>
            <a:ext cx="10708349" cy="887506"/>
          </a:xfrm>
        </p:spPr>
        <p:txBody>
          <a:bodyPr/>
          <a:lstStyle/>
          <a:p>
            <a:r>
              <a:rPr lang="en-US" altLang="ja-JP" sz="3200" dirty="0">
                <a:latin typeface="Calibri" panose="020F0502020204030204" pitchFamily="34" charset="0"/>
                <a:cs typeface="Calibri" panose="020F0502020204030204" pitchFamily="34" charset="0"/>
              </a:rPr>
              <a:t>KDDI Corporation</a:t>
            </a:r>
            <a:endParaRPr lang="ja-JP" altLang="en-US" sz="3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682447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6C930B6C-F694-D3C0-4774-8DAE63D498A4}"/>
              </a:ext>
            </a:extLst>
          </p:cNvPr>
          <p:cNvSpPr>
            <a:spLocks noGrp="1"/>
          </p:cNvSpPr>
          <p:nvPr>
            <p:ph type="title"/>
          </p:nvPr>
        </p:nvSpPr>
        <p:spPr>
          <a:xfrm>
            <a:off x="1045697" y="226559"/>
            <a:ext cx="10886400" cy="456000"/>
          </a:xfrm>
        </p:spPr>
        <p:txBody>
          <a:bodyPr>
            <a:noAutofit/>
          </a:bodyPr>
          <a:lstStyle/>
          <a:p>
            <a:r>
              <a:rPr kumimoji="1" lang="en-US" altLang="ja-JP" sz="3600" b="1" dirty="0">
                <a:latin typeface="Calibri" panose="020F0502020204030204" pitchFamily="34" charset="0"/>
                <a:cs typeface="Calibri" panose="020F0502020204030204" pitchFamily="34" charset="0"/>
              </a:rPr>
              <a:t>1.	Equal </a:t>
            </a:r>
            <a:r>
              <a:rPr lang="en-US" altLang="ja-JP" sz="3600" b="1" dirty="0">
                <a:latin typeface="Calibri" panose="020F0502020204030204" pitchFamily="34" charset="0"/>
                <a:cs typeface="Calibri" panose="020F0502020204030204" pitchFamily="34" charset="0"/>
              </a:rPr>
              <a:t>t</a:t>
            </a:r>
            <a:r>
              <a:rPr kumimoji="1" lang="en-US" altLang="ja-JP" sz="3600" b="1" dirty="0">
                <a:latin typeface="Calibri" panose="020F0502020204030204" pitchFamily="34" charset="0"/>
                <a:cs typeface="Calibri" panose="020F0502020204030204" pitchFamily="34" charset="0"/>
              </a:rPr>
              <a:t>ime allocation</a:t>
            </a:r>
            <a:endParaRPr kumimoji="1" lang="ja-JP" altLang="en-US" sz="3600" b="1" strike="sngStrike" dirty="0">
              <a:solidFill>
                <a:srgbClr val="FF0000"/>
              </a:solidFill>
              <a:highlight>
                <a:srgbClr val="00FFFF"/>
              </a:highlight>
              <a:cs typeface="Calibri" panose="020F0502020204030204" pitchFamily="34" charset="0"/>
            </a:endParaRPr>
          </a:p>
        </p:txBody>
      </p:sp>
      <p:sp>
        <p:nvSpPr>
          <p:cNvPr id="5" name="テキスト ボックス 4">
            <a:extLst>
              <a:ext uri="{FF2B5EF4-FFF2-40B4-BE49-F238E27FC236}">
                <a16:creationId xmlns:a16="http://schemas.microsoft.com/office/drawing/2014/main" id="{DB05EEC1-ECF0-E648-7A34-A3B1105676A6}"/>
              </a:ext>
            </a:extLst>
          </p:cNvPr>
          <p:cNvSpPr txBox="1"/>
          <p:nvPr/>
        </p:nvSpPr>
        <p:spPr>
          <a:xfrm>
            <a:off x="394112" y="896935"/>
            <a:ext cx="11403776" cy="5809283"/>
          </a:xfrm>
          <a:prstGeom prst="rect">
            <a:avLst/>
          </a:prstGeom>
          <a:noFill/>
        </p:spPr>
        <p:txBody>
          <a:bodyPr wrap="square" rtlCol="0">
            <a:spAutoFit/>
          </a:bodyPr>
          <a:lstStyle/>
          <a:p>
            <a:pPr>
              <a:spcAft>
                <a:spcPts val="900"/>
              </a:spcAft>
            </a:pPr>
            <a:r>
              <a:rPr kumimoji="1" lang="en-US" altLang="ja-JP" sz="2800" dirty="0">
                <a:latin typeface="Calibri" panose="020F0502020204030204" pitchFamily="34" charset="0"/>
                <a:cs typeface="Calibri" panose="020F0502020204030204" pitchFamily="34" charset="0"/>
              </a:rPr>
              <a:t>5G enhancements are still important for industries and operators. Since migrations to 5G are not progressing rapidly, potential markets for 5G still exist. It is becoming a common understanding in the industry that 6G will evolve contiguously from 5G. Therefore, if there is something you want to do or something beneficial to pursue (e.g., AI/ML), there is no need to wait for 6G.</a:t>
            </a:r>
            <a:r>
              <a:rPr lang="ja-JP" altLang="en-US" sz="2800" dirty="0">
                <a:latin typeface="Calibri" panose="020F0502020204030204" pitchFamily="34" charset="0"/>
                <a:cs typeface="Calibri" panose="020F0502020204030204" pitchFamily="34" charset="0"/>
              </a:rPr>
              <a:t> </a:t>
            </a:r>
            <a:r>
              <a:rPr kumimoji="1" lang="en-US" altLang="ja-JP" sz="2800" dirty="0">
                <a:latin typeface="Calibri" panose="020F0502020204030204" pitchFamily="34" charset="0"/>
                <a:cs typeface="Calibri" panose="020F0502020204030204" pitchFamily="34" charset="0"/>
              </a:rPr>
              <a:t>Therefore, we propose equal time allocation between 5G-Advanced and 6G for Rel-20.</a:t>
            </a:r>
            <a:endParaRPr lang="en-US" altLang="ja-JP" sz="2800" dirty="0">
              <a:latin typeface="Calibri" panose="020F0502020204030204" pitchFamily="34" charset="0"/>
              <a:cs typeface="Calibri" panose="020F0502020204030204" pitchFamily="34" charset="0"/>
            </a:endParaRPr>
          </a:p>
          <a:p>
            <a:pPr marL="342900" lvl="0" indent="-342900" algn="l">
              <a:buFont typeface="Wingdings" panose="05000000000000000000" pitchFamily="2" charset="2"/>
              <a:buChar char=""/>
            </a:pPr>
            <a:r>
              <a:rPr lang="en-US" altLang="ja-JP" sz="2800" kern="100" dirty="0">
                <a:effectLst/>
                <a:latin typeface="Calibri" panose="020F0502020204030204" pitchFamily="34" charset="0"/>
                <a:ea typeface="游明朝" panose="02020400000000000000" pitchFamily="18" charset="-128"/>
                <a:cs typeface="Calibri" panose="020F0502020204030204" pitchFamily="34" charset="0"/>
              </a:rPr>
              <a:t>Monetization: Operators are struggling to generate revenues from significant 5G investments.</a:t>
            </a:r>
            <a:endParaRPr lang="ja-JP" altLang="ja-JP" sz="2800" kern="100" dirty="0">
              <a:effectLst/>
              <a:latin typeface="Calibri" panose="020F0502020204030204" pitchFamily="34" charset="0"/>
              <a:ea typeface="游明朝" panose="02020400000000000000" pitchFamily="18" charset="-128"/>
              <a:cs typeface="Calibri" panose="020F0502020204030204" pitchFamily="34" charset="0"/>
            </a:endParaRPr>
          </a:p>
          <a:p>
            <a:pPr marL="342900" lvl="0" indent="-342900" algn="l">
              <a:buFont typeface="Wingdings" panose="05000000000000000000" pitchFamily="2" charset="2"/>
              <a:buChar char=""/>
            </a:pPr>
            <a:r>
              <a:rPr lang="en-US" altLang="ja-JP" sz="2800" kern="100" dirty="0">
                <a:effectLst/>
                <a:latin typeface="Calibri" panose="020F0502020204030204" pitchFamily="34" charset="0"/>
                <a:ea typeface="游明朝" panose="02020400000000000000" pitchFamily="18" charset="-128"/>
                <a:cs typeface="Calibri" panose="020F0502020204030204" pitchFamily="34" charset="0"/>
              </a:rPr>
              <a:t>Stand-alone 5G NW Rollouts: Currently, only 8%(*49/585) of operators have implemented full SA</a:t>
            </a:r>
          </a:p>
          <a:p>
            <a:pPr marL="342900" lvl="0" indent="-342900" algn="l">
              <a:buFont typeface="Wingdings" panose="05000000000000000000" pitchFamily="2" charset="2"/>
              <a:buChar char=""/>
            </a:pPr>
            <a:r>
              <a:rPr lang="en-US" altLang="ja-JP" sz="2800" kern="100" dirty="0">
                <a:effectLst/>
                <a:latin typeface="Calibri" panose="020F0502020204030204" pitchFamily="34" charset="0"/>
                <a:ea typeface="游明朝" panose="02020400000000000000" pitchFamily="18" charset="-128"/>
                <a:cs typeface="Calibri" panose="020F0502020204030204" pitchFamily="34" charset="0"/>
              </a:rPr>
              <a:t>Only </a:t>
            </a:r>
            <a:r>
              <a:rPr lang="en-US" altLang="ja-JP" sz="2800" kern="100" dirty="0" err="1">
                <a:effectLst/>
                <a:latin typeface="Calibri" panose="020F0502020204030204" pitchFamily="34" charset="0"/>
                <a:ea typeface="游明朝" panose="02020400000000000000" pitchFamily="18" charset="-128"/>
                <a:cs typeface="Calibri" panose="020F0502020204030204" pitchFamily="34" charset="0"/>
              </a:rPr>
              <a:t>eMBB</a:t>
            </a:r>
            <a:r>
              <a:rPr lang="en-US" altLang="ja-JP" sz="2800" kern="100" dirty="0">
                <a:effectLst/>
                <a:latin typeface="Calibri" panose="020F0502020204030204" pitchFamily="34" charset="0"/>
                <a:ea typeface="游明朝" panose="02020400000000000000" pitchFamily="18" charset="-128"/>
                <a:cs typeface="Calibri" panose="020F0502020204030204" pitchFamily="34" charset="0"/>
              </a:rPr>
              <a:t>: Migrations to </a:t>
            </a:r>
            <a:r>
              <a:rPr lang="en-US" altLang="ja-JP" sz="2800" kern="100" dirty="0" err="1">
                <a:effectLst/>
                <a:latin typeface="Calibri" panose="020F0502020204030204" pitchFamily="34" charset="0"/>
                <a:ea typeface="游明朝" panose="02020400000000000000" pitchFamily="18" charset="-128"/>
                <a:cs typeface="Calibri" panose="020F0502020204030204" pitchFamily="34" charset="0"/>
              </a:rPr>
              <a:t>VoNR</a:t>
            </a:r>
            <a:r>
              <a:rPr lang="en-US" altLang="ja-JP" sz="2800" kern="100" dirty="0">
                <a:effectLst/>
                <a:latin typeface="Calibri" panose="020F0502020204030204" pitchFamily="34" charset="0"/>
                <a:ea typeface="游明朝" panose="02020400000000000000" pitchFamily="18" charset="-128"/>
                <a:cs typeface="Calibri" panose="020F0502020204030204" pitchFamily="34" charset="0"/>
              </a:rPr>
              <a:t> (Voice over New Radio) and </a:t>
            </a:r>
            <a:r>
              <a:rPr lang="en-US" altLang="ja-JP" sz="2800" kern="100" dirty="0">
                <a:latin typeface="Calibri" panose="020F0502020204030204" pitchFamily="34" charset="0"/>
                <a:ea typeface="游明朝" panose="02020400000000000000" pitchFamily="18" charset="-128"/>
                <a:cs typeface="Calibri" panose="020F0502020204030204" pitchFamily="34" charset="0"/>
              </a:rPr>
              <a:t>Redcap</a:t>
            </a:r>
            <a:r>
              <a:rPr lang="en-US" altLang="ja-JP" sz="2800" kern="100" dirty="0">
                <a:effectLst/>
                <a:latin typeface="Calibri" panose="020F0502020204030204" pitchFamily="34" charset="0"/>
                <a:ea typeface="游明朝" panose="02020400000000000000" pitchFamily="18" charset="-128"/>
                <a:cs typeface="Calibri" panose="020F0502020204030204" pitchFamily="34" charset="0"/>
              </a:rPr>
              <a:t> have not started on a global scale.</a:t>
            </a:r>
            <a:endParaRPr kumimoji="1" lang="ja-JP" altLang="en-US" sz="2800" dirty="0">
              <a:latin typeface="Calibri" panose="020F0502020204030204" pitchFamily="34" charset="0"/>
              <a:cs typeface="Calibri" panose="020F0502020204030204" pitchFamily="34" charset="0"/>
            </a:endParaRPr>
          </a:p>
        </p:txBody>
      </p:sp>
      <p:sp>
        <p:nvSpPr>
          <p:cNvPr id="2" name="テキスト ボックス 1">
            <a:extLst>
              <a:ext uri="{FF2B5EF4-FFF2-40B4-BE49-F238E27FC236}">
                <a16:creationId xmlns:a16="http://schemas.microsoft.com/office/drawing/2014/main" id="{E964C4A6-43F1-7A1A-36AE-C3E0F82B7BB4}"/>
              </a:ext>
            </a:extLst>
          </p:cNvPr>
          <p:cNvSpPr txBox="1"/>
          <p:nvPr/>
        </p:nvSpPr>
        <p:spPr>
          <a:xfrm>
            <a:off x="5439857" y="6138664"/>
            <a:ext cx="6051103" cy="338554"/>
          </a:xfrm>
          <a:prstGeom prst="rect">
            <a:avLst/>
          </a:prstGeom>
          <a:noFill/>
        </p:spPr>
        <p:txBody>
          <a:bodyPr wrap="square">
            <a:spAutoFit/>
          </a:bodyPr>
          <a:lstStyle/>
          <a:p>
            <a:r>
              <a:rPr lang="sv-SE" altLang="ja-JP" sz="1600" dirty="0">
                <a:hlinkClick r:id="rId2"/>
              </a:rPr>
              <a:t>* GSA Market Snapshot March-2024 | GSA (gsacom.com)</a:t>
            </a:r>
            <a:endParaRPr lang="ja-JP" altLang="en-US" sz="1600" dirty="0"/>
          </a:p>
        </p:txBody>
      </p:sp>
    </p:spTree>
    <p:extLst>
      <p:ext uri="{BB962C8B-B14F-4D97-AF65-F5344CB8AC3E}">
        <p14:creationId xmlns:p14="http://schemas.microsoft.com/office/powerpoint/2010/main" val="337351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6C930B6C-F694-D3C0-4774-8DAE63D498A4}"/>
              </a:ext>
            </a:extLst>
          </p:cNvPr>
          <p:cNvSpPr>
            <a:spLocks noGrp="1"/>
          </p:cNvSpPr>
          <p:nvPr>
            <p:ph type="title"/>
          </p:nvPr>
        </p:nvSpPr>
        <p:spPr>
          <a:xfrm>
            <a:off x="1045697" y="226559"/>
            <a:ext cx="10886400" cy="456000"/>
          </a:xfrm>
        </p:spPr>
        <p:txBody>
          <a:bodyPr>
            <a:noAutofit/>
          </a:bodyPr>
          <a:lstStyle/>
          <a:p>
            <a:r>
              <a:rPr kumimoji="1" lang="en-US" altLang="ja-JP" sz="3600" b="1" dirty="0">
                <a:latin typeface="Calibri" panose="020F0502020204030204" pitchFamily="34" charset="0"/>
                <a:cs typeface="Calibri" panose="020F0502020204030204" pitchFamily="34" charset="0"/>
              </a:rPr>
              <a:t>2.	Motivations</a:t>
            </a:r>
            <a:endParaRPr kumimoji="1" lang="ja-JP" altLang="en-US" sz="3600" b="1" strike="sngStrike" dirty="0">
              <a:solidFill>
                <a:srgbClr val="FF0000"/>
              </a:solidFill>
              <a:highlight>
                <a:srgbClr val="00FFFF"/>
              </a:highlight>
              <a:cs typeface="Calibri" panose="020F0502020204030204" pitchFamily="34" charset="0"/>
            </a:endParaRPr>
          </a:p>
        </p:txBody>
      </p:sp>
      <p:sp>
        <p:nvSpPr>
          <p:cNvPr id="5" name="テキスト ボックス 4">
            <a:extLst>
              <a:ext uri="{FF2B5EF4-FFF2-40B4-BE49-F238E27FC236}">
                <a16:creationId xmlns:a16="http://schemas.microsoft.com/office/drawing/2014/main" id="{DB05EEC1-ECF0-E648-7A34-A3B1105676A6}"/>
              </a:ext>
            </a:extLst>
          </p:cNvPr>
          <p:cNvSpPr txBox="1"/>
          <p:nvPr/>
        </p:nvSpPr>
        <p:spPr>
          <a:xfrm>
            <a:off x="111228" y="942208"/>
            <a:ext cx="11949224" cy="5740033"/>
          </a:xfrm>
          <a:prstGeom prst="rect">
            <a:avLst/>
          </a:prstGeom>
          <a:noFill/>
        </p:spPr>
        <p:txBody>
          <a:bodyPr wrap="square" rtlCol="0">
            <a:spAutoFit/>
          </a:bodyPr>
          <a:lstStyle/>
          <a:p>
            <a:pPr marL="342900" lvl="0" indent="-342900" algn="l">
              <a:buFont typeface="Wingdings" panose="05000000000000000000" pitchFamily="2" charset="2"/>
              <a:buChar char=""/>
            </a:pPr>
            <a:r>
              <a:rPr lang="en-US" altLang="ja-JP" sz="2200" u="sng" kern="100" dirty="0">
                <a:effectLst/>
                <a:latin typeface="Calibri" panose="020F0502020204030204" pitchFamily="34" charset="0"/>
                <a:ea typeface="游明朝" panose="02020400000000000000" pitchFamily="18" charset="-128"/>
                <a:cs typeface="Calibri" panose="020F0502020204030204" pitchFamily="34" charset="0"/>
              </a:rPr>
              <a:t>AI/ML</a:t>
            </a:r>
          </a:p>
          <a:p>
            <a:pPr lvl="1">
              <a:spcAft>
                <a:spcPts val="600"/>
              </a:spcAft>
            </a:pPr>
            <a:r>
              <a:rPr lang="en-US" altLang="ja-JP" sz="2200" kern="100" dirty="0">
                <a:effectLst/>
                <a:latin typeface="Calibri" panose="020F0502020204030204" pitchFamily="34" charset="0"/>
                <a:ea typeface="游明朝" panose="02020400000000000000" pitchFamily="18" charset="-128"/>
                <a:cs typeface="Calibri" panose="020F0502020204030204" pitchFamily="34" charset="0"/>
              </a:rPr>
              <a:t>Optimizing current networks and deployments with AI and ML is a very hot topic. However, the functionalities introduced in Rel-19 are not yet mature, and the use cases remain limited. It is crucial to advance these technologies in 5G-Advanced to pave the way for 6G.</a:t>
            </a:r>
            <a:endParaRPr lang="ja-JP" altLang="ja-JP" sz="2200" kern="100" dirty="0">
              <a:effectLst/>
              <a:latin typeface="Calibri" panose="020F0502020204030204" pitchFamily="34" charset="0"/>
              <a:ea typeface="游明朝" panose="02020400000000000000" pitchFamily="18" charset="-128"/>
              <a:cs typeface="Calibri" panose="020F0502020204030204" pitchFamily="34" charset="0"/>
            </a:endParaRPr>
          </a:p>
          <a:p>
            <a:pPr marL="342900" indent="-342900">
              <a:buFont typeface="Wingdings" panose="05000000000000000000" pitchFamily="2" charset="2"/>
              <a:buChar char="ü"/>
            </a:pPr>
            <a:r>
              <a:rPr lang="en-US" altLang="ja-JP" sz="2200" u="sng" kern="100" dirty="0">
                <a:latin typeface="Calibri" panose="020F0502020204030204" pitchFamily="34" charset="0"/>
                <a:ea typeface="游明朝" panose="02020400000000000000" pitchFamily="18" charset="-128"/>
                <a:cs typeface="Calibri" panose="020F0502020204030204" pitchFamily="34" charset="0"/>
              </a:rPr>
              <a:t>FR1 capacity</a:t>
            </a:r>
          </a:p>
          <a:p>
            <a:pPr lvl="1">
              <a:spcAft>
                <a:spcPts val="600"/>
              </a:spcAft>
            </a:pPr>
            <a:r>
              <a:rPr lang="en-US" altLang="ja-JP" sz="2200" kern="100" dirty="0">
                <a:effectLst/>
                <a:latin typeface="Calibri" panose="020F0502020204030204" pitchFamily="34" charset="0"/>
                <a:ea typeface="游明朝" panose="02020400000000000000" pitchFamily="18" charset="-128"/>
                <a:cs typeface="Calibri" panose="020F0502020204030204" pitchFamily="34" charset="0"/>
              </a:rPr>
              <a:t>With the potential increase in traffic driven by generative AI, enhancements for FR1 capacity improvement such as MIMO TRP relevant enhancement is important from the commercial perspective.</a:t>
            </a:r>
          </a:p>
          <a:p>
            <a:pPr marL="342900" lvl="0" indent="-342900" algn="l">
              <a:buFont typeface="Wingdings" panose="05000000000000000000" pitchFamily="2" charset="2"/>
              <a:buChar char=""/>
            </a:pPr>
            <a:r>
              <a:rPr lang="en-US" altLang="ja-JP" sz="2200" u="sng" kern="100" dirty="0">
                <a:effectLst/>
                <a:latin typeface="Calibri" panose="020F0502020204030204" pitchFamily="34" charset="0"/>
                <a:ea typeface="游明朝" panose="02020400000000000000" pitchFamily="18" charset="-128"/>
                <a:cs typeface="Calibri" panose="020F0502020204030204" pitchFamily="34" charset="0"/>
              </a:rPr>
              <a:t>FR2 utilization</a:t>
            </a:r>
          </a:p>
          <a:p>
            <a:pPr lvl="1">
              <a:spcAft>
                <a:spcPts val="600"/>
              </a:spcAft>
            </a:pPr>
            <a:r>
              <a:rPr lang="en-US" altLang="ja-JP" sz="2200" kern="100" dirty="0">
                <a:effectLst/>
                <a:latin typeface="Calibri" panose="020F0502020204030204" pitchFamily="34" charset="0"/>
                <a:ea typeface="游明朝" panose="02020400000000000000" pitchFamily="18" charset="-128"/>
                <a:cs typeface="Calibri" panose="020F0502020204030204" pitchFamily="34" charset="0"/>
              </a:rPr>
              <a:t>In Japan, the 28GHz (n257) spectrum has been allocated to operators; however, the FR2 spectrums are not being fully utilized. FR2 is an </a:t>
            </a:r>
            <a:r>
              <a:rPr lang="en-US" altLang="ja-JP" sz="2200" kern="100" dirty="0">
                <a:latin typeface="Calibri" panose="020F0502020204030204" pitchFamily="34" charset="0"/>
                <a:ea typeface="游明朝" panose="02020400000000000000" pitchFamily="18" charset="-128"/>
                <a:cs typeface="Calibri" panose="020F0502020204030204" pitchFamily="34" charset="0"/>
              </a:rPr>
              <a:t>alternative solution to address the increased traffic. </a:t>
            </a:r>
            <a:r>
              <a:rPr lang="en-US" altLang="ja-JP" sz="2200" kern="100" dirty="0">
                <a:effectLst/>
                <a:latin typeface="Calibri" panose="020F0502020204030204" pitchFamily="34" charset="0"/>
                <a:ea typeface="游明朝" panose="02020400000000000000" pitchFamily="18" charset="-128"/>
                <a:cs typeface="Calibri" panose="020F0502020204030204" pitchFamily="34" charset="0"/>
              </a:rPr>
              <a:t>We see benefits in focusing on areas such as coverage enhancements/RIS to maximize the utilization of FR2.</a:t>
            </a:r>
          </a:p>
          <a:p>
            <a:pPr marL="342900" lvl="0" indent="-342900" algn="l">
              <a:buFont typeface="Wingdings" panose="05000000000000000000" pitchFamily="2" charset="2"/>
              <a:buChar char=""/>
            </a:pPr>
            <a:r>
              <a:rPr lang="en-US" altLang="ja-JP" sz="2200" u="sng" kern="100" dirty="0">
                <a:effectLst/>
                <a:latin typeface="Calibri" panose="020F0502020204030204" pitchFamily="34" charset="0"/>
                <a:ea typeface="游明朝" panose="02020400000000000000" pitchFamily="18" charset="-128"/>
                <a:cs typeface="Calibri" panose="020F0502020204030204" pitchFamily="34" charset="0"/>
              </a:rPr>
              <a:t>New business</a:t>
            </a:r>
          </a:p>
          <a:p>
            <a:pPr lvl="1"/>
            <a:r>
              <a:rPr lang="en-US" altLang="ja-JP" sz="2200" kern="100" dirty="0">
                <a:effectLst/>
                <a:latin typeface="Calibri" panose="020F0502020204030204" pitchFamily="34" charset="0"/>
                <a:ea typeface="游明朝" panose="02020400000000000000" pitchFamily="18" charset="-128"/>
                <a:cs typeface="Calibri" panose="020F0502020204030204" pitchFamily="34" charset="0"/>
              </a:rPr>
              <a:t>We observe regional demands for sensing and ambient IoT, indicating the importance of these areas for 5G advancements. While some argue that there's no clear global demand for 5G, we believe that without implementable specifications, these markets will never fully emerge.</a:t>
            </a:r>
            <a:endParaRPr lang="ja-JP" altLang="ja-JP" sz="2200" kern="100" dirty="0">
              <a:effectLst/>
              <a:latin typeface="Calibri" panose="020F0502020204030204" pitchFamily="34" charset="0"/>
              <a:ea typeface="游明朝" panose="02020400000000000000" pitchFamily="18" charset="-128"/>
              <a:cs typeface="Calibri" panose="020F0502020204030204" pitchFamily="34" charset="0"/>
            </a:endParaRPr>
          </a:p>
        </p:txBody>
      </p:sp>
    </p:spTree>
    <p:extLst>
      <p:ext uri="{BB962C8B-B14F-4D97-AF65-F5344CB8AC3E}">
        <p14:creationId xmlns:p14="http://schemas.microsoft.com/office/powerpoint/2010/main" val="2818732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6C930B6C-F694-D3C0-4774-8DAE63D498A4}"/>
              </a:ext>
            </a:extLst>
          </p:cNvPr>
          <p:cNvSpPr>
            <a:spLocks noGrp="1"/>
          </p:cNvSpPr>
          <p:nvPr>
            <p:ph type="title"/>
          </p:nvPr>
        </p:nvSpPr>
        <p:spPr>
          <a:xfrm>
            <a:off x="1045697" y="226559"/>
            <a:ext cx="10886400" cy="456000"/>
          </a:xfrm>
        </p:spPr>
        <p:txBody>
          <a:bodyPr>
            <a:noAutofit/>
          </a:bodyPr>
          <a:lstStyle/>
          <a:p>
            <a:r>
              <a:rPr kumimoji="1" lang="en-US" altLang="ja-JP" sz="3600" b="1" dirty="0">
                <a:latin typeface="Calibri" panose="020F0502020204030204" pitchFamily="34" charset="0"/>
                <a:cs typeface="Calibri" panose="020F0502020204030204" pitchFamily="34" charset="0"/>
              </a:rPr>
              <a:t>3.	</a:t>
            </a:r>
            <a:r>
              <a:rPr lang="en-US" altLang="ja-JP" sz="3600" b="1" dirty="0">
                <a:latin typeface="Calibri" panose="020F0502020204030204" pitchFamily="34" charset="0"/>
                <a:cs typeface="Calibri" panose="020F0502020204030204" pitchFamily="34" charset="0"/>
              </a:rPr>
              <a:t>Package</a:t>
            </a:r>
            <a:endParaRPr kumimoji="1" lang="ja-JP" altLang="en-US" sz="3600" b="1" strike="sngStrike" dirty="0">
              <a:solidFill>
                <a:srgbClr val="FF0000"/>
              </a:solidFill>
              <a:highlight>
                <a:srgbClr val="00FFFF"/>
              </a:highlight>
              <a:cs typeface="Calibri" panose="020F0502020204030204" pitchFamily="34" charset="0"/>
            </a:endParaRPr>
          </a:p>
        </p:txBody>
      </p:sp>
      <p:sp>
        <p:nvSpPr>
          <p:cNvPr id="5" name="テキスト ボックス 4">
            <a:extLst>
              <a:ext uri="{FF2B5EF4-FFF2-40B4-BE49-F238E27FC236}">
                <a16:creationId xmlns:a16="http://schemas.microsoft.com/office/drawing/2014/main" id="{DB05EEC1-ECF0-E648-7A34-A3B1105676A6}"/>
              </a:ext>
            </a:extLst>
          </p:cNvPr>
          <p:cNvSpPr txBox="1"/>
          <p:nvPr/>
        </p:nvSpPr>
        <p:spPr>
          <a:xfrm>
            <a:off x="325119" y="1054861"/>
            <a:ext cx="11606977" cy="5316840"/>
          </a:xfrm>
          <a:prstGeom prst="rect">
            <a:avLst/>
          </a:prstGeom>
          <a:noFill/>
        </p:spPr>
        <p:txBody>
          <a:bodyPr wrap="square" rtlCol="0">
            <a:spAutoFit/>
          </a:bodyPr>
          <a:lstStyle/>
          <a:p>
            <a:pPr algn="l">
              <a:spcAft>
                <a:spcPts val="600"/>
              </a:spcAft>
            </a:pPr>
            <a:r>
              <a:rPr lang="en-US" altLang="ja-JP" sz="2300" kern="100" dirty="0">
                <a:effectLst/>
                <a:latin typeface="Calibri" panose="020F0502020204030204" pitchFamily="34" charset="0"/>
                <a:ea typeface="游明朝" panose="02020400000000000000" pitchFamily="18" charset="-128"/>
                <a:cs typeface="Calibri" panose="020F0502020204030204" pitchFamily="34" charset="0"/>
              </a:rPr>
              <a:t>We propose to include the following items within the 5G advanced package.</a:t>
            </a:r>
            <a:endParaRPr lang="ja-JP" altLang="ja-JP" sz="2300" kern="100" dirty="0">
              <a:effectLst/>
              <a:latin typeface="Calibri" panose="020F0502020204030204" pitchFamily="34" charset="0"/>
              <a:ea typeface="游明朝" panose="02020400000000000000" pitchFamily="18" charset="-128"/>
              <a:cs typeface="Calibri" panose="020F0502020204030204" pitchFamily="34" charset="0"/>
            </a:endParaRPr>
          </a:p>
          <a:p>
            <a:pPr marL="342900" lvl="0" indent="-342900" algn="l">
              <a:spcAft>
                <a:spcPts val="300"/>
              </a:spcAft>
              <a:buFont typeface="Wingdings" panose="05000000000000000000" pitchFamily="2" charset="2"/>
              <a:buChar char=""/>
            </a:pPr>
            <a:r>
              <a:rPr lang="en-US" altLang="ja-JP" sz="2300" u="sng" kern="100" dirty="0">
                <a:effectLst/>
                <a:latin typeface="Calibri" panose="020F0502020204030204" pitchFamily="34" charset="0"/>
                <a:ea typeface="游明朝" panose="02020400000000000000" pitchFamily="18" charset="-128"/>
                <a:cs typeface="Calibri" panose="020F0502020204030204" pitchFamily="34" charset="0"/>
              </a:rPr>
              <a:t>AI/ML: </a:t>
            </a:r>
            <a:r>
              <a:rPr lang="en-US" altLang="ja-JP" sz="2300" kern="100" dirty="0">
                <a:effectLst/>
                <a:latin typeface="Calibri" panose="020F0502020204030204" pitchFamily="34" charset="0"/>
                <a:ea typeface="游明朝" panose="02020400000000000000" pitchFamily="18" charset="-128"/>
                <a:cs typeface="Calibri" panose="020F0502020204030204" pitchFamily="34" charset="0"/>
              </a:rPr>
              <a:t>Continuations from Rel-19, physical layer and protocol layer</a:t>
            </a:r>
            <a:r>
              <a:rPr lang="ja-JP" altLang="en-US" sz="2300" kern="100" dirty="0">
                <a:latin typeface="Calibri" panose="020F0502020204030204" pitchFamily="34" charset="0"/>
                <a:ea typeface="游明朝" panose="02020400000000000000" pitchFamily="18" charset="-128"/>
                <a:cs typeface="Calibri" panose="020F0502020204030204" pitchFamily="34" charset="0"/>
              </a:rPr>
              <a:t> </a:t>
            </a:r>
            <a:r>
              <a:rPr lang="en-US" altLang="ja-JP" sz="2300" kern="100" dirty="0">
                <a:latin typeface="Calibri" panose="020F0502020204030204" pitchFamily="34" charset="0"/>
                <a:ea typeface="游明朝" panose="02020400000000000000" pitchFamily="18" charset="-128"/>
                <a:cs typeface="Calibri" panose="020F0502020204030204" pitchFamily="34" charset="0"/>
              </a:rPr>
              <a:t>including</a:t>
            </a:r>
            <a:r>
              <a:rPr lang="ja-JP" altLang="en-US" sz="2300" kern="100" dirty="0">
                <a:latin typeface="Calibri" panose="020F0502020204030204" pitchFamily="34" charset="0"/>
                <a:ea typeface="游明朝" panose="02020400000000000000" pitchFamily="18" charset="-128"/>
                <a:cs typeface="Calibri" panose="020F0502020204030204" pitchFamily="34" charset="0"/>
              </a:rPr>
              <a:t> </a:t>
            </a:r>
            <a:r>
              <a:rPr lang="en-US" altLang="ja-JP" sz="2300" kern="100" dirty="0">
                <a:latin typeface="Calibri" panose="020F0502020204030204" pitchFamily="34" charset="0"/>
                <a:ea typeface="游明朝" panose="02020400000000000000" pitchFamily="18" charset="-128"/>
                <a:cs typeface="Calibri" panose="020F0502020204030204" pitchFamily="34" charset="0"/>
              </a:rPr>
              <a:t>AI/ML</a:t>
            </a:r>
            <a:r>
              <a:rPr lang="ja-JP" altLang="en-US" sz="2300" kern="100" dirty="0">
                <a:latin typeface="Calibri" panose="020F0502020204030204" pitchFamily="34" charset="0"/>
                <a:ea typeface="游明朝" panose="02020400000000000000" pitchFamily="18" charset="-128"/>
                <a:cs typeface="Calibri" panose="020F0502020204030204" pitchFamily="34" charset="0"/>
              </a:rPr>
              <a:t> </a:t>
            </a:r>
            <a:r>
              <a:rPr lang="en-US" altLang="ja-JP" sz="2300" kern="100" dirty="0">
                <a:latin typeface="Calibri" panose="020F0502020204030204" pitchFamily="34" charset="0"/>
                <a:ea typeface="游明朝" panose="02020400000000000000" pitchFamily="18" charset="-128"/>
                <a:cs typeface="Calibri" panose="020F0502020204030204" pitchFamily="34" charset="0"/>
              </a:rPr>
              <a:t>for</a:t>
            </a:r>
            <a:r>
              <a:rPr lang="ja-JP" altLang="en-US" sz="2300" kern="100" dirty="0">
                <a:latin typeface="Calibri" panose="020F0502020204030204" pitchFamily="34" charset="0"/>
                <a:ea typeface="游明朝" panose="02020400000000000000" pitchFamily="18" charset="-128"/>
                <a:cs typeface="Calibri" panose="020F0502020204030204" pitchFamily="34" charset="0"/>
              </a:rPr>
              <a:t> </a:t>
            </a:r>
            <a:r>
              <a:rPr lang="en-US" altLang="ja-JP" sz="2300" kern="100" dirty="0">
                <a:latin typeface="Calibri" panose="020F0502020204030204" pitchFamily="34" charset="0"/>
                <a:ea typeface="游明朝" panose="02020400000000000000" pitchFamily="18" charset="-128"/>
                <a:cs typeface="Calibri" panose="020F0502020204030204" pitchFamily="34" charset="0"/>
              </a:rPr>
              <a:t>LTM</a:t>
            </a:r>
            <a:r>
              <a:rPr lang="en-US" altLang="ja-JP" sz="2300" kern="100" dirty="0">
                <a:effectLst/>
                <a:latin typeface="Calibri" panose="020F0502020204030204" pitchFamily="34" charset="0"/>
                <a:ea typeface="游明朝" panose="02020400000000000000" pitchFamily="18" charset="-128"/>
                <a:cs typeface="Calibri" panose="020F0502020204030204" pitchFamily="34" charset="0"/>
              </a:rPr>
              <a:t>, </a:t>
            </a:r>
            <a:r>
              <a:rPr lang="en-US" altLang="ja-JP" sz="2300" kern="100" dirty="0">
                <a:latin typeface="Calibri" panose="020F0502020204030204" pitchFamily="34" charset="0"/>
                <a:ea typeface="游明朝" panose="02020400000000000000" pitchFamily="18" charset="-128"/>
                <a:cs typeface="Calibri" panose="020F0502020204030204" pitchFamily="34" charset="0"/>
              </a:rPr>
              <a:t> T</a:t>
            </a:r>
            <a:r>
              <a:rPr lang="en-US" altLang="ja-JP" sz="2300" kern="100" dirty="0">
                <a:effectLst/>
                <a:latin typeface="Calibri" panose="020F0502020204030204" pitchFamily="34" charset="0"/>
                <a:ea typeface="游明朝" panose="02020400000000000000" pitchFamily="18" charset="-128"/>
                <a:cs typeface="Calibri" panose="020F0502020204030204" pitchFamily="34" charset="0"/>
              </a:rPr>
              <a:t>wo side model. We are also open to add some new use cases.</a:t>
            </a:r>
            <a:endParaRPr lang="ja-JP" altLang="ja-JP" sz="2300" kern="100" dirty="0">
              <a:effectLst/>
              <a:latin typeface="Calibri" panose="020F0502020204030204" pitchFamily="34" charset="0"/>
              <a:ea typeface="游明朝" panose="02020400000000000000" pitchFamily="18" charset="-128"/>
              <a:cs typeface="Calibri" panose="020F0502020204030204" pitchFamily="34" charset="0"/>
            </a:endParaRPr>
          </a:p>
          <a:p>
            <a:pPr marL="342900" lvl="0" indent="-342900" algn="l">
              <a:spcAft>
                <a:spcPts val="300"/>
              </a:spcAft>
              <a:buFont typeface="Wingdings" panose="05000000000000000000" pitchFamily="2" charset="2"/>
              <a:buChar char=""/>
            </a:pPr>
            <a:r>
              <a:rPr lang="en-US" altLang="ja-JP" sz="2300" u="sng" kern="100" dirty="0">
                <a:effectLst/>
                <a:latin typeface="Calibri" panose="020F0502020204030204" pitchFamily="34" charset="0"/>
                <a:ea typeface="游明朝" panose="02020400000000000000" pitchFamily="18" charset="-128"/>
                <a:cs typeface="Calibri" panose="020F0502020204030204" pitchFamily="34" charset="0"/>
              </a:rPr>
              <a:t>MIMO: </a:t>
            </a:r>
            <a:r>
              <a:rPr lang="en-US" altLang="ja-JP" sz="2300" kern="100" dirty="0">
                <a:effectLst/>
                <a:latin typeface="Calibri" panose="020F0502020204030204" pitchFamily="34" charset="0"/>
                <a:ea typeface="游明朝" panose="02020400000000000000" pitchFamily="18" charset="-128"/>
                <a:cs typeface="Calibri" panose="020F0502020204030204" pitchFamily="34" charset="0"/>
              </a:rPr>
              <a:t>Multiple TRPs (Increase number of TRPs, coordination of TRPs with different antenna ports/transmission power.) Improvement of link adaptation accuracy for TDD reciprocity MIMO. UE initiated beam </a:t>
            </a:r>
            <a:r>
              <a:rPr lang="en-US" altLang="ja-JP" sz="2300" kern="100" dirty="0">
                <a:latin typeface="Calibri" panose="020F0502020204030204" pitchFamily="34" charset="0"/>
                <a:ea typeface="游明朝" panose="02020400000000000000" pitchFamily="18" charset="-128"/>
                <a:cs typeface="Calibri" panose="020F0502020204030204" pitchFamily="34" charset="0"/>
              </a:rPr>
              <a:t>management(l</a:t>
            </a:r>
            <a:r>
              <a:rPr lang="en-US" altLang="ja-JP" sz="2300" kern="100" dirty="0">
                <a:effectLst/>
                <a:latin typeface="Calibri" panose="020F0502020204030204" pitchFamily="34" charset="0"/>
                <a:ea typeface="游明朝" panose="02020400000000000000" pitchFamily="18" charset="-128"/>
                <a:cs typeface="Calibri" panose="020F0502020204030204" pitchFamily="34" charset="0"/>
              </a:rPr>
              <a:t>eftovers from Rel-19).</a:t>
            </a:r>
            <a:endParaRPr lang="ja-JP" altLang="ja-JP" sz="2300" kern="100" dirty="0">
              <a:effectLst/>
              <a:latin typeface="Calibri" panose="020F0502020204030204" pitchFamily="34" charset="0"/>
              <a:ea typeface="游明朝" panose="02020400000000000000" pitchFamily="18" charset="-128"/>
              <a:cs typeface="Calibri" panose="020F0502020204030204" pitchFamily="34" charset="0"/>
            </a:endParaRPr>
          </a:p>
          <a:p>
            <a:pPr marL="342900" lvl="0" indent="-342900" algn="l">
              <a:spcAft>
                <a:spcPts val="300"/>
              </a:spcAft>
              <a:buFont typeface="Wingdings" panose="05000000000000000000" pitchFamily="2" charset="2"/>
              <a:buChar char=""/>
            </a:pPr>
            <a:r>
              <a:rPr lang="en-US" altLang="ja-JP" sz="2300" u="sng" kern="100" dirty="0">
                <a:effectLst/>
                <a:latin typeface="Calibri" panose="020F0502020204030204" pitchFamily="34" charset="0"/>
                <a:ea typeface="游明朝" panose="02020400000000000000" pitchFamily="18" charset="-128"/>
                <a:cs typeface="Calibri" panose="020F0502020204030204" pitchFamily="34" charset="0"/>
              </a:rPr>
              <a:t>Coverage enhancement: </a:t>
            </a:r>
            <a:r>
              <a:rPr lang="en-US" altLang="ja-JP" sz="2300" kern="100" dirty="0">
                <a:effectLst/>
                <a:latin typeface="Calibri" panose="020F0502020204030204" pitchFamily="34" charset="0"/>
                <a:ea typeface="游明朝" panose="02020400000000000000" pitchFamily="18" charset="-128"/>
                <a:cs typeface="Calibri" panose="020F0502020204030204" pitchFamily="34" charset="0"/>
              </a:rPr>
              <a:t>Multiple PRACH transmissions with different beams, and Msg5 PUSCH repetition.</a:t>
            </a:r>
          </a:p>
          <a:p>
            <a:pPr marL="342900" indent="-342900">
              <a:spcAft>
                <a:spcPts val="300"/>
              </a:spcAft>
              <a:buFont typeface="Wingdings" panose="05000000000000000000" pitchFamily="2" charset="2"/>
              <a:buChar char=""/>
            </a:pPr>
            <a:r>
              <a:rPr lang="en-US" altLang="ja-JP" sz="2300" u="sng" kern="100" dirty="0">
                <a:effectLst/>
                <a:latin typeface="Calibri" panose="020F0502020204030204" pitchFamily="34" charset="0"/>
                <a:ea typeface="游明朝" panose="02020400000000000000" pitchFamily="18" charset="-128"/>
                <a:cs typeface="Calibri" panose="020F0502020204030204" pitchFamily="34" charset="0"/>
              </a:rPr>
              <a:t>Mobility: </a:t>
            </a:r>
            <a:r>
              <a:rPr lang="en-US" altLang="ja-JP" sz="2300" kern="100" dirty="0">
                <a:effectLst/>
                <a:latin typeface="Calibri" panose="020F0502020204030204" pitchFamily="34" charset="0"/>
                <a:ea typeface="游明朝" panose="02020400000000000000" pitchFamily="18" charset="-128"/>
                <a:cs typeface="Calibri" panose="020F0502020204030204" pitchFamily="34" charset="0"/>
              </a:rPr>
              <a:t>Conditional LTM for inter-CU, multiple reference configuration</a:t>
            </a:r>
          </a:p>
          <a:p>
            <a:pPr marL="342900" lvl="0" indent="-342900" algn="l">
              <a:spcAft>
                <a:spcPts val="300"/>
              </a:spcAft>
              <a:buFont typeface="Wingdings" panose="05000000000000000000" pitchFamily="2" charset="2"/>
              <a:buChar char=""/>
            </a:pPr>
            <a:r>
              <a:rPr lang="en-US" altLang="ja-JP" sz="2300" u="sng" kern="100" dirty="0">
                <a:effectLst/>
                <a:latin typeface="Calibri" panose="020F0502020204030204" pitchFamily="34" charset="0"/>
                <a:ea typeface="游明朝" panose="02020400000000000000" pitchFamily="18" charset="-128"/>
                <a:cs typeface="Calibri" panose="020F0502020204030204" pitchFamily="34" charset="0"/>
              </a:rPr>
              <a:t>RIS: </a:t>
            </a:r>
            <a:r>
              <a:rPr lang="en-US" altLang="ja-JP" sz="2300" kern="100" dirty="0">
                <a:effectLst/>
                <a:latin typeface="Calibri" panose="020F0502020204030204" pitchFamily="34" charset="0"/>
                <a:ea typeface="游明朝" panose="02020400000000000000" pitchFamily="18" charset="-128"/>
                <a:cs typeface="Calibri" panose="020F0502020204030204" pitchFamily="34" charset="0"/>
              </a:rPr>
              <a:t>Coverage extension for FR2, </a:t>
            </a:r>
            <a:r>
              <a:rPr lang="en-US" altLang="ja-JP" sz="2300" dirty="0">
                <a:solidFill>
                  <a:schemeClr val="accent1">
                    <a:lumMod val="50000"/>
                  </a:schemeClr>
                </a:solidFill>
                <a:latin typeface="Calibri" panose="020F0502020204030204" pitchFamily="34" charset="0"/>
                <a:cs typeface="Calibri" panose="020F0502020204030204" pitchFamily="34" charset="0"/>
              </a:rPr>
              <a:t>an alternative solution to address the dead spot issue</a:t>
            </a:r>
            <a:endParaRPr lang="ja-JP" altLang="ja-JP" sz="2300" kern="100" dirty="0">
              <a:effectLst/>
              <a:highlight>
                <a:srgbClr val="FFFF00"/>
              </a:highlight>
              <a:latin typeface="Calibri" panose="020F0502020204030204" pitchFamily="34" charset="0"/>
              <a:ea typeface="游明朝" panose="02020400000000000000" pitchFamily="18" charset="-128"/>
              <a:cs typeface="Calibri" panose="020F0502020204030204" pitchFamily="34" charset="0"/>
            </a:endParaRPr>
          </a:p>
          <a:p>
            <a:pPr marL="342900" lvl="0" indent="-342900" algn="l">
              <a:spcAft>
                <a:spcPts val="300"/>
              </a:spcAft>
              <a:buFont typeface="Wingdings" panose="05000000000000000000" pitchFamily="2" charset="2"/>
              <a:buChar char=""/>
            </a:pPr>
            <a:r>
              <a:rPr lang="en-US" altLang="ja-JP" sz="2300" u="sng" kern="100" dirty="0">
                <a:effectLst/>
                <a:latin typeface="Calibri" panose="020F0502020204030204" pitchFamily="34" charset="0"/>
                <a:ea typeface="游明朝" panose="02020400000000000000" pitchFamily="18" charset="-128"/>
                <a:cs typeface="Calibri" panose="020F0502020204030204" pitchFamily="34" charset="0"/>
              </a:rPr>
              <a:t>Sensing: </a:t>
            </a:r>
            <a:r>
              <a:rPr lang="en-US" altLang="ja-JP" sz="2300" kern="100" dirty="0">
                <a:latin typeface="Calibri" panose="020F0502020204030204" pitchFamily="34" charset="0"/>
                <a:ea typeface="游明朝" panose="02020400000000000000" pitchFamily="18" charset="-128"/>
                <a:cs typeface="Calibri" panose="020F0502020204030204" pitchFamily="34" charset="0"/>
              </a:rPr>
              <a:t>N</a:t>
            </a:r>
            <a:r>
              <a:rPr lang="en-US" altLang="ja-JP" sz="2300" kern="100" dirty="0">
                <a:effectLst/>
                <a:latin typeface="Calibri" panose="020F0502020204030204" pitchFamily="34" charset="0"/>
                <a:ea typeface="游明朝" panose="02020400000000000000" pitchFamily="18" charset="-128"/>
                <a:cs typeface="Calibri" panose="020F0502020204030204" pitchFamily="34" charset="0"/>
              </a:rPr>
              <a:t>etwork architectures for sensing (including SA work). Network based mono static sensing for UAV detection scenario.</a:t>
            </a:r>
            <a:endParaRPr lang="ja-JP" altLang="ja-JP" sz="2300" kern="100" dirty="0">
              <a:effectLst/>
              <a:latin typeface="Calibri" panose="020F0502020204030204" pitchFamily="34" charset="0"/>
              <a:ea typeface="游明朝" panose="02020400000000000000" pitchFamily="18" charset="-128"/>
              <a:cs typeface="Calibri" panose="020F0502020204030204" pitchFamily="34" charset="0"/>
            </a:endParaRPr>
          </a:p>
          <a:p>
            <a:pPr marL="342900" lvl="0" indent="-342900" algn="l">
              <a:spcAft>
                <a:spcPts val="300"/>
              </a:spcAft>
              <a:buFont typeface="Wingdings" panose="05000000000000000000" pitchFamily="2" charset="2"/>
              <a:buChar char=""/>
            </a:pPr>
            <a:r>
              <a:rPr lang="en-US" altLang="ja-JP" sz="2300" u="sng" kern="100" dirty="0">
                <a:effectLst/>
                <a:latin typeface="Calibri" panose="020F0502020204030204" pitchFamily="34" charset="0"/>
                <a:ea typeface="游明朝" panose="02020400000000000000" pitchFamily="18" charset="-128"/>
                <a:cs typeface="Calibri" panose="020F0502020204030204" pitchFamily="34" charset="0"/>
              </a:rPr>
              <a:t>Ambient: </a:t>
            </a:r>
            <a:r>
              <a:rPr lang="en-US" altLang="ja-JP" sz="2300" kern="100" dirty="0">
                <a:effectLst/>
                <a:latin typeface="Calibri" panose="020F0502020204030204" pitchFamily="34" charset="0"/>
                <a:ea typeface="游明朝" panose="02020400000000000000" pitchFamily="18" charset="-128"/>
                <a:cs typeface="Calibri" panose="020F0502020204030204" pitchFamily="34" charset="0"/>
              </a:rPr>
              <a:t>Outdoor scenario covering inventory, sensors, commands, positioning, study for device architecture.</a:t>
            </a:r>
            <a:endParaRPr lang="ja-JP" altLang="ja-JP" sz="2300" kern="100" dirty="0">
              <a:effectLst/>
              <a:latin typeface="Calibri" panose="020F0502020204030204" pitchFamily="34" charset="0"/>
              <a:ea typeface="游明朝" panose="02020400000000000000" pitchFamily="18" charset="-128"/>
              <a:cs typeface="Calibri" panose="020F0502020204030204" pitchFamily="34" charset="0"/>
            </a:endParaRPr>
          </a:p>
        </p:txBody>
      </p:sp>
    </p:spTree>
    <p:extLst>
      <p:ext uri="{BB962C8B-B14F-4D97-AF65-F5344CB8AC3E}">
        <p14:creationId xmlns:p14="http://schemas.microsoft.com/office/powerpoint/2010/main" val="4196828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3459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社内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社外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99_back">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c2d0168-0007-40f8-8847-24c2087f64c6">
      <Terms xmlns="http://schemas.microsoft.com/office/infopath/2007/PartnerControls"/>
    </lcf76f155ced4ddcb4097134ff3c332f>
    <TaxCatchAll xmlns="d21297d9-8f46-4fec-93bc-d60fcf48095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E82647A3F562584F839750AC49345E99" ma:contentTypeVersion="11" ma:contentTypeDescription="新しいドキュメントを作成します。" ma:contentTypeScope="" ma:versionID="069cdc5c2095f99e772f950ed49967fb">
  <xsd:schema xmlns:xsd="http://www.w3.org/2001/XMLSchema" xmlns:xs="http://www.w3.org/2001/XMLSchema" xmlns:p="http://schemas.microsoft.com/office/2006/metadata/properties" xmlns:ns2="bc2d0168-0007-40f8-8847-24c2087f64c6" xmlns:ns3="d21297d9-8f46-4fec-93bc-d60fcf48095c" targetNamespace="http://schemas.microsoft.com/office/2006/metadata/properties" ma:root="true" ma:fieldsID="13fa3cb6745e85e12a254065730e4a22" ns2:_="" ns3:_="">
    <xsd:import namespace="bc2d0168-0007-40f8-8847-24c2087f64c6"/>
    <xsd:import namespace="d21297d9-8f46-4fec-93bc-d60fcf48095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2d0168-0007-40f8-8847-24c2087f64c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画像タグ" ma:readOnly="false" ma:fieldId="{5cf76f15-5ced-4ddc-b409-7134ff3c332f}" ma:taxonomyMulti="true" ma:sspId="9339dfd0-b53b-470a-a1af-2eb893bacac6"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21297d9-8f46-4fec-93bc-d60fcf48095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de0a4a5a-65c9-418e-b717-810760a73e29}" ma:internalName="TaxCatchAll" ma:showField="CatchAllData" ma:web="d21297d9-8f46-4fec-93bc-d60fcf48095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514A500-7CC5-435D-A1FC-F821B5319146}">
  <ds:schemaRefs>
    <ds:schemaRef ds:uri="http://schemas.microsoft.com/office/2006/metadata/properties"/>
    <ds:schemaRef ds:uri="http://purl.org/dc/dcmitype/"/>
    <ds:schemaRef ds:uri="bc2d0168-0007-40f8-8847-24c2087f64c6"/>
    <ds:schemaRef ds:uri="http://purl.org/dc/terms/"/>
    <ds:schemaRef ds:uri="http://schemas.microsoft.com/office/2006/documentManagement/types"/>
    <ds:schemaRef ds:uri="d21297d9-8f46-4fec-93bc-d60fcf48095c"/>
    <ds:schemaRef ds:uri="http://purl.org/dc/elements/1.1/"/>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431341CC-6B8C-4186-9AA5-57B18BB63956}">
  <ds:schemaRefs>
    <ds:schemaRef ds:uri="http://schemas.microsoft.com/sharepoint/v3/contenttype/forms"/>
  </ds:schemaRefs>
</ds:datastoreItem>
</file>

<file path=customXml/itemProps3.xml><?xml version="1.0" encoding="utf-8"?>
<ds:datastoreItem xmlns:ds="http://schemas.openxmlformats.org/officeDocument/2006/customXml" ds:itemID="{A8FCA9F2-83D4-4A07-8B3E-A68BDDFCC099}">
  <ds:schemaRefs>
    <ds:schemaRef ds:uri="bc2d0168-0007-40f8-8847-24c2087f64c6"/>
    <ds:schemaRef ds:uri="d21297d9-8f46-4fec-93bc-d60fcf48095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868</TotalTime>
  <Words>552</Words>
  <Application>Microsoft Office PowerPoint</Application>
  <PresentationFormat>ワイド画面</PresentationFormat>
  <Paragraphs>30</Paragraphs>
  <Slides>5</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3</vt:i4>
      </vt:variant>
      <vt:variant>
        <vt:lpstr>スライド タイトル</vt:lpstr>
      </vt:variant>
      <vt:variant>
        <vt:i4>5</vt:i4>
      </vt:variant>
    </vt:vector>
  </HeadingPairs>
  <TitlesOfParts>
    <vt:vector size="14" baseType="lpstr">
      <vt:lpstr>Yu Gothic UI</vt:lpstr>
      <vt:lpstr>メイリオ</vt:lpstr>
      <vt:lpstr>游ゴシック</vt:lpstr>
      <vt:lpstr>Arial</vt:lpstr>
      <vt:lpstr>Calibri</vt:lpstr>
      <vt:lpstr>Wingdings</vt:lpstr>
      <vt:lpstr>社内用</vt:lpstr>
      <vt:lpstr>社外用</vt:lpstr>
      <vt:lpstr>99_back</vt:lpstr>
      <vt:lpstr>High-level view on Release 20 5G-Advacned</vt:lpstr>
      <vt:lpstr>1. Equal time allocation</vt:lpstr>
      <vt:lpstr>2. Motivations</vt:lpstr>
      <vt:lpstr>3. Package</vt:lpstr>
      <vt:lpstr>PowerPoint プレゼンテーション</vt:lpstr>
    </vt:vector>
  </TitlesOfParts>
  <Company>KDDI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KDDIつなぐデザイン室</dc:creator>
  <cp:lastModifiedBy>KDDI Hiroki TAKEDA</cp:lastModifiedBy>
  <cp:revision>5</cp:revision>
  <dcterms:created xsi:type="dcterms:W3CDTF">2022-04-28T01:12:53Z</dcterms:created>
  <dcterms:modified xsi:type="dcterms:W3CDTF">2024-12-03T10:04:20Z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0x010100E82647A3F562584F839750AC49345E99</vt:lpwstr>
  </property>
  <property fmtid="{D5CDD505-2E9C-101B-9397-08002B2CF9AE}" pid="3" name="MediaServiceImageTags">
    <vt:lpwstr/>
  </property>
</Properties>
</file>