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7"/>
  </p:notesMasterIdLst>
  <p:handoutMasterIdLst>
    <p:handoutMasterId r:id="rId18"/>
  </p:handoutMasterIdLst>
  <p:sldIdLst>
    <p:sldId id="981" r:id="rId2"/>
    <p:sldId id="988" r:id="rId3"/>
    <p:sldId id="989" r:id="rId4"/>
    <p:sldId id="1005" r:id="rId5"/>
    <p:sldId id="1012" r:id="rId6"/>
    <p:sldId id="1002" r:id="rId7"/>
    <p:sldId id="993" r:id="rId8"/>
    <p:sldId id="996" r:id="rId9"/>
    <p:sldId id="1028" r:id="rId10"/>
    <p:sldId id="998" r:id="rId11"/>
    <p:sldId id="1006" r:id="rId12"/>
    <p:sldId id="1027" r:id="rId13"/>
    <p:sldId id="1001" r:id="rId14"/>
    <p:sldId id="1018" r:id="rId15"/>
    <p:sldId id="1003" r:id="rId1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varScale="1">
        <p:scale>
          <a:sx n="113" d="100"/>
          <a:sy n="113" d="100"/>
        </p:scale>
        <p:origin x="828" y="96"/>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RAN/WG1_RL1/TSGR1_119/Docs/R1-2410926.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3GPP RAN WG1 Chair</a:t>
            </a:r>
          </a:p>
          <a:p>
            <a:pPr>
              <a:spcBef>
                <a:spcPts val="600"/>
              </a:spcBef>
              <a:spcAft>
                <a:spcPts val="600"/>
              </a:spcAft>
            </a:pPr>
            <a:r>
              <a:rPr lang="en-US" altLang="en-US" dirty="0"/>
              <a:t>Younsun Kim</a:t>
            </a:r>
            <a:endParaRPr lang="en-GB" altLang="en-US" dirty="0"/>
          </a:p>
        </p:txBody>
      </p:sp>
      <p:sp>
        <p:nvSpPr>
          <p:cNvPr id="4" name="TextBox 3"/>
          <p:cNvSpPr txBox="1"/>
          <p:nvPr/>
        </p:nvSpPr>
        <p:spPr>
          <a:xfrm>
            <a:off x="467315" y="499598"/>
            <a:ext cx="1367682" cy="400110"/>
          </a:xfrm>
          <a:prstGeom prst="rect">
            <a:avLst/>
          </a:prstGeom>
          <a:noFill/>
        </p:spPr>
        <p:txBody>
          <a:bodyPr wrap="none" rtlCol="0">
            <a:spAutoFit/>
          </a:bodyPr>
          <a:lstStyle/>
          <a:p>
            <a:r>
              <a:rPr lang="en-US" sz="2000" b="1" i="1" dirty="0"/>
              <a:t>RP-242418</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lnSpc>
                <a:spcPct val="120000"/>
              </a:lnSpc>
              <a:spcBef>
                <a:spcPts val="0"/>
              </a:spcBef>
              <a:spcAft>
                <a:spcPts val="0"/>
              </a:spcAft>
            </a:pPr>
            <a:r>
              <a:rPr lang="en-US" altLang="ko-KR" sz="1800" dirty="0">
                <a:ea typeface="맑은 고딕" panose="020B0503020000020004" pitchFamily="34" charset="-127"/>
              </a:rPr>
              <a:t>Overall, progress for Rel-19 was reasonable</a:t>
            </a:r>
          </a:p>
          <a:p>
            <a:pPr lvl="1" eaLnBrk="1" fontAlgn="t" hangingPunct="1">
              <a:lnSpc>
                <a:spcPct val="120000"/>
              </a:lnSpc>
              <a:spcBef>
                <a:spcPts val="0"/>
              </a:spcBef>
              <a:spcAft>
                <a:spcPts val="0"/>
              </a:spcAft>
            </a:pPr>
            <a:r>
              <a:rPr lang="en-US" sz="1600" dirty="0">
                <a:ea typeface="맑은 고딕" panose="020B0503020000020004" pitchFamily="34" charset="-127"/>
              </a:rPr>
              <a:t>Notably, RAN1 work on NR-MIMO, Sub-Band Full Duplex, and XR is progressing very well</a:t>
            </a:r>
          </a:p>
          <a:p>
            <a:pPr lvl="1" eaLnBrk="1" fontAlgn="t" hangingPunct="1">
              <a:lnSpc>
                <a:spcPct val="120000"/>
              </a:lnSpc>
              <a:spcBef>
                <a:spcPts val="0"/>
              </a:spcBef>
              <a:spcAft>
                <a:spcPts val="0"/>
              </a:spcAft>
            </a:pPr>
            <a:endParaRPr lang="en-US" sz="1600" dirty="0">
              <a:ea typeface="맑은 고딕" panose="020B0503020000020004" pitchFamily="34" charset="-127"/>
            </a:endParaRPr>
          </a:p>
          <a:p>
            <a:pPr eaLnBrk="1" fontAlgn="t" hangingPunct="1">
              <a:lnSpc>
                <a:spcPct val="120000"/>
              </a:lnSpc>
              <a:spcBef>
                <a:spcPts val="0"/>
              </a:spcBef>
              <a:spcAft>
                <a:spcPts val="0"/>
              </a:spcAft>
            </a:pPr>
            <a:r>
              <a:rPr lang="en-US" altLang="ko-KR" sz="1800" dirty="0">
                <a:ea typeface="맑은 고딕" panose="020B0503020000020004" pitchFamily="34" charset="-127"/>
              </a:rPr>
              <a:t>Check points for RAN#106</a:t>
            </a:r>
          </a:p>
          <a:p>
            <a:pPr lvl="1" eaLnBrk="1" fontAlgn="t" hangingPunct="1">
              <a:lnSpc>
                <a:spcPct val="120000"/>
              </a:lnSpc>
              <a:spcBef>
                <a:spcPts val="0"/>
              </a:spcBef>
              <a:spcAft>
                <a:spcPts val="0"/>
              </a:spcAft>
            </a:pPr>
            <a:r>
              <a:rPr lang="en-US" sz="1600" dirty="0">
                <a:ea typeface="맑은 고딕" panose="020B0503020000020004" pitchFamily="34" charset="-127"/>
              </a:rPr>
              <a:t>Ambient IoT: Study item is completed and TR 38.769 version 2.0.0 has been submitted to RAN plenary</a:t>
            </a:r>
          </a:p>
          <a:p>
            <a:pPr lvl="1" eaLnBrk="1" fontAlgn="t" hangingPunct="1">
              <a:lnSpc>
                <a:spcPct val="120000"/>
              </a:lnSpc>
              <a:spcBef>
                <a:spcPts val="0"/>
              </a:spcBef>
              <a:spcAft>
                <a:spcPts val="0"/>
              </a:spcAft>
            </a:pPr>
            <a:r>
              <a:rPr lang="en-US" sz="1600" dirty="0">
                <a:ea typeface="맑은 고딕" panose="020B0503020000020004" pitchFamily="34" charset="-127"/>
              </a:rPr>
              <a:t>NR-NTN Phase 3 (Downlink coverage enhancements): RAN1 has identified a list of targeted physical channels/signals for enhancement. Also, RAN1 has made assessment on impact to backward compatibility due to potential extension of the SSB periodicity.</a:t>
            </a:r>
          </a:p>
          <a:p>
            <a:pPr lvl="1" eaLnBrk="1" fontAlgn="t" hangingPunct="1">
              <a:lnSpc>
                <a:spcPct val="120000"/>
              </a:lnSpc>
              <a:spcBef>
                <a:spcPts val="0"/>
              </a:spcBef>
              <a:spcAft>
                <a:spcPts val="0"/>
              </a:spcAft>
            </a:pPr>
            <a:endParaRPr lang="en-US" sz="1600" dirty="0">
              <a:ea typeface="맑은 고딕" panose="020B0503020000020004" pitchFamily="34" charset="-127"/>
            </a:endParaRPr>
          </a:p>
          <a:p>
            <a:pPr eaLnBrk="1" fontAlgn="t" hangingPunct="1">
              <a:lnSpc>
                <a:spcPct val="120000"/>
              </a:lnSpc>
              <a:spcBef>
                <a:spcPts val="0"/>
              </a:spcBef>
              <a:spcAft>
                <a:spcPts val="0"/>
              </a:spcAft>
            </a:pPr>
            <a:endParaRPr lang="en-US" sz="1800" dirty="0">
              <a:ea typeface="맑은 고딕" panose="020B0503020000020004" pitchFamily="34" charset="-127"/>
            </a:endParaRPr>
          </a:p>
          <a:p>
            <a:pPr lvl="1" eaLnBrk="1" fontAlgn="t" hangingPunct="1">
              <a:lnSpc>
                <a:spcPct val="120000"/>
              </a:lnSpc>
              <a:spcBef>
                <a:spcPts val="0"/>
              </a:spcBef>
              <a:spcAft>
                <a:spcPts val="0"/>
              </a:spcAft>
            </a:pPr>
            <a:endParaRPr lang="en-US" sz="1600" dirty="0">
              <a:ea typeface="맑은 고딕" panose="020B0503020000020004" pitchFamily="34" charset="-127"/>
            </a:endParaRPr>
          </a:p>
          <a:p>
            <a:pPr lvl="2" eaLnBrk="1" fontAlgn="t" hangingPunct="1">
              <a:lnSpc>
                <a:spcPct val="120000"/>
              </a:lnSpc>
              <a:spcBef>
                <a:spcPts val="0"/>
              </a:spcBef>
              <a:spcAft>
                <a:spcPts val="0"/>
              </a:spcAft>
            </a:pPr>
            <a:endParaRPr lang="en-US" sz="1400" dirty="0"/>
          </a:p>
        </p:txBody>
      </p:sp>
      <p:sp>
        <p:nvSpPr>
          <p:cNvPr id="3" name="제목 2"/>
          <p:cNvSpPr>
            <a:spLocks noGrp="1"/>
          </p:cNvSpPr>
          <p:nvPr>
            <p:ph type="title"/>
          </p:nvPr>
        </p:nvSpPr>
        <p:spPr/>
        <p:txBody>
          <a:bodyPr/>
          <a:lstStyle/>
          <a:p>
            <a:r>
              <a:rPr lang="en-US" altLang="en-US" dirty="0"/>
              <a:t>NR Summary: Rel-19</a:t>
            </a:r>
            <a:endParaRPr lang="en-US" dirty="0"/>
          </a:p>
        </p:txBody>
      </p:sp>
    </p:spTree>
    <p:extLst>
      <p:ext uri="{BB962C8B-B14F-4D97-AF65-F5344CB8AC3E}">
        <p14:creationId xmlns:p14="http://schemas.microsoft.com/office/powerpoint/2010/main" val="486168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4150409094"/>
              </p:ext>
            </p:extLst>
          </p:nvPr>
        </p:nvGraphicFramePr>
        <p:xfrm>
          <a:off x="1131247" y="1540448"/>
          <a:ext cx="9960696" cy="3973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RP-242965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RP-242804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enhancements for 7-24GHz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RP-242541</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03673938"/>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RP-242559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RP-242522</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RP-242877</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RP-242498</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RP-242619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Multi-Carrier Enhancements for NR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RP-242903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9242232"/>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RP-242517</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RP-242462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NR mobility enhancements Phase 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RP-242790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54944056"/>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2000" dirty="0"/>
              <a:t>NR specifications (including Rel-18) are stable</a:t>
            </a:r>
          </a:p>
          <a:p>
            <a:pPr lvl="1">
              <a:spcBef>
                <a:spcPts val="300"/>
              </a:spcBef>
              <a:spcAft>
                <a:spcPts val="300"/>
              </a:spcAft>
            </a:pPr>
            <a:r>
              <a:rPr lang="en-US" altLang="ko-KR" dirty="0"/>
              <a:t>Pre-Rel-17: No CRs</a:t>
            </a:r>
          </a:p>
          <a:p>
            <a:pPr lvl="1">
              <a:spcBef>
                <a:spcPts val="300"/>
              </a:spcBef>
              <a:spcAft>
                <a:spcPts val="300"/>
              </a:spcAft>
            </a:pPr>
            <a:r>
              <a:rPr lang="en-US" altLang="ko-KR" dirty="0"/>
              <a:t>Rel-17: 11 Cat-F CRs were endorsed</a:t>
            </a:r>
          </a:p>
          <a:p>
            <a:pPr lvl="1">
              <a:spcBef>
                <a:spcPts val="300"/>
              </a:spcBef>
              <a:spcAft>
                <a:spcPts val="300"/>
              </a:spcAft>
            </a:pPr>
            <a:r>
              <a:rPr lang="en-US" altLang="ko-KR" dirty="0"/>
              <a:t>Rel-18: 31 Cat-F CRs were endorsed</a:t>
            </a:r>
          </a:p>
          <a:p>
            <a:pPr lvl="1">
              <a:spcBef>
                <a:spcPts val="300"/>
              </a:spcBef>
              <a:spcAft>
                <a:spcPts val="300"/>
              </a:spcAft>
            </a:pPr>
            <a:r>
              <a:rPr lang="en-US" altLang="ko-KR" dirty="0"/>
              <a:t>Rel-18 UE features have been updated and sent to RAN2 </a:t>
            </a:r>
          </a:p>
          <a:p>
            <a:pPr lvl="1">
              <a:spcBef>
                <a:spcPts val="300"/>
              </a:spcBef>
              <a:spcAft>
                <a:spcPts val="300"/>
              </a:spcAft>
            </a:pPr>
            <a:endParaRPr lang="en-US" altLang="ko-KR" dirty="0"/>
          </a:p>
          <a:p>
            <a:pPr>
              <a:spcBef>
                <a:spcPts val="300"/>
              </a:spcBef>
              <a:spcAft>
                <a:spcPts val="300"/>
              </a:spcAft>
            </a:pPr>
            <a:r>
              <a:rPr lang="en-US" altLang="ko-KR" dirty="0"/>
              <a:t>There were no CRs on TEI</a:t>
            </a:r>
          </a:p>
          <a:p>
            <a:pPr lvl="1">
              <a:spcBef>
                <a:spcPts val="300"/>
              </a:spcBef>
              <a:spcAft>
                <a:spcPts val="300"/>
              </a:spcAft>
            </a:pPr>
            <a:endParaRPr lang="en-US" altLang="ko-KR" dirty="0"/>
          </a:p>
        </p:txBody>
      </p:sp>
      <p:sp>
        <p:nvSpPr>
          <p:cNvPr id="3" name="제목 2"/>
          <p:cNvSpPr>
            <a:spLocks noGrp="1"/>
          </p:cNvSpPr>
          <p:nvPr>
            <p:ph type="title"/>
          </p:nvPr>
        </p:nvSpPr>
        <p:spPr/>
        <p:txBody>
          <a:bodyPr/>
          <a:lstStyle/>
          <a:p>
            <a:r>
              <a:rPr lang="en-US" altLang="en-US" dirty="0"/>
              <a:t>Maintenance on NR</a:t>
            </a:r>
            <a:endParaRPr lang="en-US" dirty="0"/>
          </a:p>
        </p:txBody>
      </p:sp>
    </p:spTree>
    <p:extLst>
      <p:ext uri="{BB962C8B-B14F-4D97-AF65-F5344CB8AC3E}">
        <p14:creationId xmlns:p14="http://schemas.microsoft.com/office/powerpoint/2010/main" val="2245596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one meeting in 2025.Q1</a:t>
            </a:r>
          </a:p>
          <a:p>
            <a:pPr lvl="1">
              <a:spcBef>
                <a:spcPts val="600"/>
              </a:spcBef>
              <a:spcAft>
                <a:spcPts val="300"/>
              </a:spcAft>
            </a:pPr>
            <a:r>
              <a:rPr lang="en-US" dirty="0"/>
              <a:t>RAN1#120 (February 17 ~ 21, Athens</a:t>
            </a:r>
            <a:r>
              <a:rPr lang="en-US" altLang="ko-KR" b="0" i="0" dirty="0">
                <a:solidFill>
                  <a:srgbClr val="312E25"/>
                </a:solidFill>
                <a:effectLst/>
                <a:latin typeface="Arial" panose="020B0604020202020204" pitchFamily="34" charset="0"/>
              </a:rPr>
              <a:t>, Greece</a:t>
            </a:r>
            <a:r>
              <a:rPr lang="en-US" dirty="0"/>
              <a:t>)</a:t>
            </a:r>
          </a:p>
          <a:p>
            <a:pPr lvl="1">
              <a:spcBef>
                <a:spcPts val="600"/>
              </a:spcBef>
              <a:spcAft>
                <a:spcPts val="300"/>
              </a:spcAft>
            </a:pPr>
            <a:endParaRPr lang="en-US" dirty="0"/>
          </a:p>
          <a:p>
            <a:pPr lvl="1">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93862"/>
            <a:ext cx="11849220" cy="5281301"/>
          </a:xfrm>
        </p:spPr>
        <p:txBody>
          <a:bodyPr/>
          <a:lstStyle/>
          <a:p>
            <a:pPr>
              <a:spcBef>
                <a:spcPts val="300"/>
              </a:spcBef>
              <a:spcAft>
                <a:spcPts val="300"/>
              </a:spcAft>
            </a:pPr>
            <a:r>
              <a:rPr lang="en-US" altLang="en-US" sz="1800" dirty="0">
                <a:ea typeface="ＭＳ Ｐゴシック" panose="020B0600070205080204" pitchFamily="34" charset="-128"/>
              </a:rPr>
              <a:t>RAN1#118bis and RAN1#119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a:t>
            </a:r>
          </a:p>
          <a:p>
            <a:pPr lvl="1">
              <a:spcBef>
                <a:spcPts val="300"/>
              </a:spcBef>
              <a:spcAft>
                <a:spcPts val="300"/>
              </a:spcAft>
            </a:pPr>
            <a:r>
              <a:rPr lang="en-US" altLang="en-US" sz="1600" dirty="0">
                <a:ea typeface="ＭＳ Ｐゴシック" panose="020B0600070205080204" pitchFamily="34" charset="-128"/>
              </a:rPr>
              <a:t>Responses to incoming LSs</a:t>
            </a: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a:t>
            </a:r>
            <a:r>
              <a:rPr lang="sv-SE" sz="1600" i="1" dirty="0"/>
              <a:t>CCSA and ATIS </a:t>
            </a:r>
            <a:r>
              <a:rPr lang="sv-SE" sz="1600" dirty="0"/>
              <a:t>for hosting the meeting in Hefei and Orlando, respectively</a:t>
            </a:r>
          </a:p>
          <a:p>
            <a:pPr lvl="1">
              <a:spcBef>
                <a:spcPts val="300"/>
              </a:spcBef>
              <a:spcAft>
                <a:spcPts val="300"/>
              </a:spcAft>
            </a:pPr>
            <a:r>
              <a:rPr lang="sv-SE" sz="1600" dirty="0"/>
              <a:t>Lastly, Sorour Falahati and Ericsson RAN1 team for their amazing sendoff for Mark Harrison (check out </a:t>
            </a:r>
            <a:r>
              <a:rPr lang="sv-SE" sz="1600" dirty="0">
                <a:hlinkClick r:id="rId2"/>
              </a:rPr>
              <a:t>R1-2410926</a:t>
            </a:r>
            <a:r>
              <a:rPr lang="sv-SE" sz="1600" dirty="0"/>
              <a:t>)</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61627" y="3790878"/>
            <a:ext cx="11314633" cy="2175449"/>
          </a:xfrm>
        </p:spPr>
        <p:txBody>
          <a:bodyPr/>
          <a:lstStyle/>
          <a:p>
            <a:pPr>
              <a:spcBef>
                <a:spcPts val="300"/>
              </a:spcBef>
              <a:spcAft>
                <a:spcPts val="300"/>
              </a:spcAft>
            </a:pPr>
            <a:endParaRPr lang="en-US" altLang="en-US" sz="1800" b="1" dirty="0"/>
          </a:p>
          <a:p>
            <a:pPr>
              <a:spcBef>
                <a:spcPts val="300"/>
              </a:spcBef>
              <a:spcAft>
                <a:spcPts val="300"/>
              </a:spcAft>
            </a:pPr>
            <a:r>
              <a:rPr lang="en-US" altLang="en-US" sz="1800" b="1" dirty="0"/>
              <a:t>Rel-19 study/work items</a:t>
            </a:r>
            <a:r>
              <a:rPr lang="en-US" altLang="en-US" sz="1800" dirty="0"/>
              <a:t>: Currently, there are 3 study items and 11 work items under development </a:t>
            </a:r>
          </a:p>
          <a:p>
            <a:pPr lvl="1">
              <a:spcBef>
                <a:spcPts val="300"/>
              </a:spcBef>
              <a:spcAft>
                <a:spcPts val="300"/>
              </a:spcAft>
            </a:pPr>
            <a:r>
              <a:rPr lang="en-US" altLang="en-US" sz="1600" dirty="0"/>
              <a:t>In general, all Rel-19 work/study items are progressing adequately</a:t>
            </a:r>
          </a:p>
          <a:p>
            <a:pPr lvl="1">
              <a:spcBef>
                <a:spcPts val="300"/>
              </a:spcBef>
              <a:spcAft>
                <a:spcPts val="300"/>
              </a:spcAft>
            </a:pPr>
            <a:r>
              <a:rPr lang="en-US" altLang="en-US" sz="1600" dirty="0"/>
              <a:t>Rel-19 Ambient IoT study item is completed</a:t>
            </a:r>
          </a:p>
          <a:p>
            <a:pPr lvl="1">
              <a:spcBef>
                <a:spcPts val="300"/>
              </a:spcBef>
              <a:spcAft>
                <a:spcPts val="300"/>
              </a:spcAft>
            </a:pPr>
            <a:endParaRPr lang="en-US" altLang="en-US" sz="1600" dirty="0"/>
          </a:p>
          <a:p>
            <a:pPr>
              <a:spcBef>
                <a:spcPts val="300"/>
              </a:spcBef>
              <a:spcAft>
                <a:spcPts val="300"/>
              </a:spcAft>
            </a:pPr>
            <a:r>
              <a:rPr lang="en-US" altLang="en-US" sz="1800" b="1" dirty="0"/>
              <a:t>Pre-Rel-19</a:t>
            </a:r>
            <a:r>
              <a:rPr lang="en-US" altLang="en-US" sz="1800" dirty="0"/>
              <a:t>: RAN1 specifications are stable</a:t>
            </a:r>
          </a:p>
          <a:p>
            <a:pPr>
              <a:spcBef>
                <a:spcPts val="300"/>
              </a:spcBef>
              <a:spcAft>
                <a:spcPts val="300"/>
              </a:spcAft>
            </a:pPr>
            <a:endParaRPr lang="en-US" altLang="en-US" sz="1800" dirty="0"/>
          </a:p>
          <a:p>
            <a:pPr>
              <a:spcBef>
                <a:spcPts val="300"/>
              </a:spcBef>
              <a:spcAft>
                <a:spcPts val="300"/>
              </a:spcAft>
            </a:pPr>
            <a:endParaRPr lang="en-US" altLang="en-US" sz="1800" dirty="0"/>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3551237066"/>
              </p:ext>
            </p:extLst>
          </p:nvPr>
        </p:nvGraphicFramePr>
        <p:xfrm>
          <a:off x="1034288" y="1594231"/>
          <a:ext cx="10152000" cy="1944000"/>
        </p:xfrm>
        <a:graphic>
          <a:graphicData uri="http://schemas.openxmlformats.org/drawingml/2006/table">
            <a:tbl>
              <a:tblPr/>
              <a:tblGrid>
                <a:gridCol w="1548000">
                  <a:extLst>
                    <a:ext uri="{9D8B030D-6E8A-4147-A177-3AD203B41FA5}">
                      <a16:colId xmlns:a16="http://schemas.microsoft.com/office/drawing/2014/main" val="20000"/>
                    </a:ext>
                  </a:extLst>
                </a:gridCol>
                <a:gridCol w="2916000">
                  <a:extLst>
                    <a:ext uri="{9D8B030D-6E8A-4147-A177-3AD203B41FA5}">
                      <a16:colId xmlns:a16="http://schemas.microsoft.com/office/drawing/2014/main" val="20001"/>
                    </a:ext>
                  </a:extLst>
                </a:gridCol>
                <a:gridCol w="2304000">
                  <a:extLst>
                    <a:ext uri="{9D8B030D-6E8A-4147-A177-3AD203B41FA5}">
                      <a16:colId xmlns:a16="http://schemas.microsoft.com/office/drawing/2014/main" val="1028757335"/>
                    </a:ext>
                  </a:extLst>
                </a:gridCol>
                <a:gridCol w="3384000">
                  <a:extLst>
                    <a:ext uri="{9D8B030D-6E8A-4147-A177-3AD203B41FA5}">
                      <a16:colId xmlns:a16="http://schemas.microsoft.com/office/drawing/2014/main" val="1049069711"/>
                    </a:ext>
                  </a:extLst>
                </a:gridCol>
              </a:tblGrid>
              <a:tr h="648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RAN1#118b</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October 14</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18</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Hefei, China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Release 19 , 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866325858"/>
                  </a:ext>
                </a:extLst>
              </a:tr>
              <a:tr h="648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RAN1#119</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November 18</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22</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Orlando, USA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Release 19 , 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900235031"/>
                  </a:ext>
                </a:extLst>
              </a:tr>
              <a:tr h="64800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RAN#106</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December 9</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 12</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Madrid, Spain</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 continues to have large number of attendees and the number is increasing in recent meetings</a:t>
            </a:r>
            <a:br>
              <a:rPr lang="en-US" sz="1800" dirty="0"/>
            </a:br>
            <a:r>
              <a:rPr lang="en-US" sz="1800" dirty="0"/>
              <a:t>(RAN1#118bis: 653, RAN1#119: 631)</a:t>
            </a:r>
          </a:p>
        </p:txBody>
      </p:sp>
      <p:sp>
        <p:nvSpPr>
          <p:cNvPr id="3" name="제목 2"/>
          <p:cNvSpPr>
            <a:spLocks noGrp="1"/>
          </p:cNvSpPr>
          <p:nvPr>
            <p:ph type="title"/>
          </p:nvPr>
        </p:nvSpPr>
        <p:spPr/>
        <p:txBody>
          <a:bodyPr/>
          <a:lstStyle/>
          <a:p>
            <a:r>
              <a:rPr lang="en-US" dirty="0"/>
              <a:t>Delegates in RAN1</a:t>
            </a:r>
          </a:p>
        </p:txBody>
      </p:sp>
      <p:pic>
        <p:nvPicPr>
          <p:cNvPr id="7" name="그림 6">
            <a:extLst>
              <a:ext uri="{FF2B5EF4-FFF2-40B4-BE49-F238E27FC236}">
                <a16:creationId xmlns:a16="http://schemas.microsoft.com/office/drawing/2014/main" id="{001FE693-5871-4B32-BEA7-15850B875194}"/>
              </a:ext>
            </a:extLst>
          </p:cNvPr>
          <p:cNvPicPr>
            <a:picLocks noChangeAspect="1"/>
          </p:cNvPicPr>
          <p:nvPr/>
        </p:nvPicPr>
        <p:blipFill>
          <a:blip r:embed="rId2"/>
          <a:stretch>
            <a:fillRect/>
          </a:stretch>
        </p:blipFill>
        <p:spPr>
          <a:xfrm>
            <a:off x="1292166" y="2108660"/>
            <a:ext cx="9627505" cy="4242979"/>
          </a:xfrm>
          <a:prstGeom prst="rect">
            <a:avLst/>
          </a:prstGeom>
        </p:spPr>
      </p:pic>
    </p:spTree>
    <p:extLst>
      <p:ext uri="{BB962C8B-B14F-4D97-AF65-F5344CB8AC3E}">
        <p14:creationId xmlns:p14="http://schemas.microsoft.com/office/powerpoint/2010/main" val="23604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large number of </a:t>
            </a:r>
            <a:r>
              <a:rPr lang="en-US" sz="1800" dirty="0" err="1"/>
              <a:t>tdocs</a:t>
            </a:r>
            <a:r>
              <a:rPr lang="en-US" sz="1800" dirty="0"/>
              <a:t> but the number is decreasing in recent meetings</a:t>
            </a:r>
            <a:br>
              <a:rPr lang="en-US" sz="1800" dirty="0"/>
            </a:br>
            <a:r>
              <a:rPr lang="en-US" sz="1800" dirty="0"/>
              <a:t>(RAN1#118bis: 1751, RAN1#119: 1587)</a:t>
            </a:r>
          </a:p>
        </p:txBody>
      </p:sp>
      <p:pic>
        <p:nvPicPr>
          <p:cNvPr id="4" name="그림 3">
            <a:extLst>
              <a:ext uri="{FF2B5EF4-FFF2-40B4-BE49-F238E27FC236}">
                <a16:creationId xmlns:a16="http://schemas.microsoft.com/office/drawing/2014/main" id="{991D0A4A-B27C-4466-8030-73E912E38F10}"/>
              </a:ext>
            </a:extLst>
          </p:cNvPr>
          <p:cNvPicPr>
            <a:picLocks noChangeAspect="1"/>
          </p:cNvPicPr>
          <p:nvPr/>
        </p:nvPicPr>
        <p:blipFill>
          <a:blip r:embed="rId2"/>
          <a:stretch>
            <a:fillRect/>
          </a:stretch>
        </p:blipFill>
        <p:spPr>
          <a:xfrm>
            <a:off x="1273646" y="2095775"/>
            <a:ext cx="9644708" cy="4257450"/>
          </a:xfrm>
          <a:prstGeom prst="rect">
            <a:avLst/>
          </a:prstGeom>
        </p:spPr>
      </p:pic>
    </p:spTree>
    <p:extLst>
      <p:ext uri="{BB962C8B-B14F-4D97-AF65-F5344CB8AC3E}">
        <p14:creationId xmlns:p14="http://schemas.microsoft.com/office/powerpoint/2010/main" val="173715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93863"/>
            <a:ext cx="11314633" cy="1623212"/>
          </a:xfrm>
        </p:spPr>
        <p:txBody>
          <a:bodyPr/>
          <a:lstStyle/>
          <a:p>
            <a:pPr>
              <a:lnSpc>
                <a:spcPct val="120000"/>
              </a:lnSpc>
              <a:spcBef>
                <a:spcPts val="300"/>
              </a:spcBef>
              <a:spcAft>
                <a:spcPts val="300"/>
              </a:spcAft>
            </a:pPr>
            <a:r>
              <a:rPr lang="en-US" sz="1800" dirty="0"/>
              <a:t>Up to 3 parallel sessions were used for online discussions in RAN1#118bis and RAN1#119</a:t>
            </a:r>
          </a:p>
          <a:p>
            <a:pPr lvl="1">
              <a:spcBef>
                <a:spcPts val="300"/>
              </a:spcBef>
              <a:spcAft>
                <a:spcPts val="300"/>
              </a:spcAft>
            </a:pPr>
            <a:r>
              <a:rPr lang="en-US" altLang="ko-KR" sz="1600" dirty="0"/>
              <a:t>In general, online time used per WI/SI was roughly proportional to the number of TUs per WI/SI assigned by RAN</a:t>
            </a:r>
          </a:p>
          <a:p>
            <a:pPr>
              <a:lnSpc>
                <a:spcPct val="120000"/>
              </a:lnSpc>
              <a:spcBef>
                <a:spcPts val="300"/>
              </a:spcBef>
              <a:spcAft>
                <a:spcPts val="300"/>
              </a:spcAft>
            </a:pPr>
            <a:r>
              <a:rPr lang="en-US" altLang="ko-KR" sz="1800" dirty="0"/>
              <a:t>Up to 2 parallel sessions were used for organized offline discussions in RAN1#118bis and RAN1#119</a:t>
            </a:r>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3825536958"/>
              </p:ext>
            </p:extLst>
          </p:nvPr>
        </p:nvGraphicFramePr>
        <p:xfrm>
          <a:off x="1076740" y="2441717"/>
          <a:ext cx="10052292" cy="3624752"/>
        </p:xfrm>
        <a:graphic>
          <a:graphicData uri="http://schemas.openxmlformats.org/drawingml/2006/table">
            <a:tbl>
              <a:tblPr firstRow="1" bandRow="1">
                <a:tableStyleId>{5940675A-B579-460E-94D1-54222C63F5DA}</a:tableStyleId>
              </a:tblPr>
              <a:tblGrid>
                <a:gridCol w="1188000">
                  <a:extLst>
                    <a:ext uri="{9D8B030D-6E8A-4147-A177-3AD203B41FA5}">
                      <a16:colId xmlns:a16="http://schemas.microsoft.com/office/drawing/2014/main" val="2288741288"/>
                    </a:ext>
                  </a:extLst>
                </a:gridCol>
                <a:gridCol w="663691">
                  <a:extLst>
                    <a:ext uri="{9D8B030D-6E8A-4147-A177-3AD203B41FA5}">
                      <a16:colId xmlns:a16="http://schemas.microsoft.com/office/drawing/2014/main" val="1529471702"/>
                    </a:ext>
                  </a:extLst>
                </a:gridCol>
                <a:gridCol w="663691">
                  <a:extLst>
                    <a:ext uri="{9D8B030D-6E8A-4147-A177-3AD203B41FA5}">
                      <a16:colId xmlns:a16="http://schemas.microsoft.com/office/drawing/2014/main" val="799471431"/>
                    </a:ext>
                  </a:extLst>
                </a:gridCol>
                <a:gridCol w="663691">
                  <a:extLst>
                    <a:ext uri="{9D8B030D-6E8A-4147-A177-3AD203B41FA5}">
                      <a16:colId xmlns:a16="http://schemas.microsoft.com/office/drawing/2014/main" val="1299444280"/>
                    </a:ext>
                  </a:extLst>
                </a:gridCol>
                <a:gridCol w="663691">
                  <a:extLst>
                    <a:ext uri="{9D8B030D-6E8A-4147-A177-3AD203B41FA5}">
                      <a16:colId xmlns:a16="http://schemas.microsoft.com/office/drawing/2014/main" val="1192263184"/>
                    </a:ext>
                  </a:extLst>
                </a:gridCol>
                <a:gridCol w="663691">
                  <a:extLst>
                    <a:ext uri="{9D8B030D-6E8A-4147-A177-3AD203B41FA5}">
                      <a16:colId xmlns:a16="http://schemas.microsoft.com/office/drawing/2014/main" val="2174517937"/>
                    </a:ext>
                  </a:extLst>
                </a:gridCol>
                <a:gridCol w="663691">
                  <a:extLst>
                    <a:ext uri="{9D8B030D-6E8A-4147-A177-3AD203B41FA5}">
                      <a16:colId xmlns:a16="http://schemas.microsoft.com/office/drawing/2014/main" val="2778070285"/>
                    </a:ext>
                  </a:extLst>
                </a:gridCol>
                <a:gridCol w="663691">
                  <a:extLst>
                    <a:ext uri="{9D8B030D-6E8A-4147-A177-3AD203B41FA5}">
                      <a16:colId xmlns:a16="http://schemas.microsoft.com/office/drawing/2014/main" val="3969171253"/>
                    </a:ext>
                  </a:extLst>
                </a:gridCol>
                <a:gridCol w="663691">
                  <a:extLst>
                    <a:ext uri="{9D8B030D-6E8A-4147-A177-3AD203B41FA5}">
                      <a16:colId xmlns:a16="http://schemas.microsoft.com/office/drawing/2014/main" val="1248273859"/>
                    </a:ext>
                  </a:extLst>
                </a:gridCol>
                <a:gridCol w="663691">
                  <a:extLst>
                    <a:ext uri="{9D8B030D-6E8A-4147-A177-3AD203B41FA5}">
                      <a16:colId xmlns:a16="http://schemas.microsoft.com/office/drawing/2014/main" val="3199722088"/>
                    </a:ext>
                  </a:extLst>
                </a:gridCol>
                <a:gridCol w="663691">
                  <a:extLst>
                    <a:ext uri="{9D8B030D-6E8A-4147-A177-3AD203B41FA5}">
                      <a16:colId xmlns:a16="http://schemas.microsoft.com/office/drawing/2014/main" val="1656258419"/>
                    </a:ext>
                  </a:extLst>
                </a:gridCol>
                <a:gridCol w="663691">
                  <a:extLst>
                    <a:ext uri="{9D8B030D-6E8A-4147-A177-3AD203B41FA5}">
                      <a16:colId xmlns:a16="http://schemas.microsoft.com/office/drawing/2014/main" val="3725405787"/>
                    </a:ext>
                  </a:extLst>
                </a:gridCol>
                <a:gridCol w="663691">
                  <a:extLst>
                    <a:ext uri="{9D8B030D-6E8A-4147-A177-3AD203B41FA5}">
                      <a16:colId xmlns:a16="http://schemas.microsoft.com/office/drawing/2014/main" val="2924429996"/>
                    </a:ext>
                  </a:extLst>
                </a:gridCol>
                <a:gridCol w="900000">
                  <a:extLst>
                    <a:ext uri="{9D8B030D-6E8A-4147-A177-3AD203B41FA5}">
                      <a16:colId xmlns:a16="http://schemas.microsoft.com/office/drawing/2014/main" val="482474405"/>
                    </a:ext>
                  </a:extLst>
                </a:gridCol>
              </a:tblGrid>
              <a:tr h="539236">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Ambient 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7-24GHz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Mobility</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NTN WIs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Multi-Carrier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720000">
                <a:tc>
                  <a:txBody>
                    <a:bodyPr/>
                    <a:lstStyle/>
                    <a:p>
                      <a:r>
                        <a:rPr lang="en-US" altLang="ko-KR" sz="1100" b="1" dirty="0"/>
                        <a:t>RAN assigned TUs (per meeting)</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extLst>
                  <a:ext uri="{0D108BD9-81ED-4DB2-BD59-A6C34878D82A}">
                    <a16:rowId xmlns:a16="http://schemas.microsoft.com/office/drawing/2014/main" val="1208576553"/>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RAN1#118bis</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990</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400</a:t>
                      </a:r>
                    </a:p>
                  </a:txBody>
                  <a:tcPr marL="97833" marR="97833" marT="48916" marB="48916" anchor="ctr"/>
                </a:tc>
                <a:tc>
                  <a:txBody>
                    <a:bodyPr/>
                    <a:lstStyle/>
                    <a:p>
                      <a:pPr algn="ctr"/>
                      <a:r>
                        <a:rPr lang="en-US" sz="1100" dirty="0">
                          <a:latin typeface="Arial Narrow" panose="020B0606020202030204" pitchFamily="34" charset="0"/>
                        </a:rPr>
                        <a:t>420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900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415</a:t>
                      </a:r>
                    </a:p>
                  </a:txBody>
                  <a:tcPr marL="97833" marR="97833" marT="48916" marB="48916" anchor="ctr"/>
                </a:tc>
                <a:tc>
                  <a:txBody>
                    <a:bodyPr/>
                    <a:lstStyle/>
                    <a:p>
                      <a:pPr algn="ctr"/>
                      <a:r>
                        <a:rPr lang="en-US" sz="1100" dirty="0">
                          <a:latin typeface="Arial Narrow" panose="020B0606020202030204" pitchFamily="34" charset="0"/>
                        </a:rPr>
                        <a:t>530</a:t>
                      </a:r>
                    </a:p>
                  </a:txBody>
                  <a:tcPr marL="97833" marR="97833" marT="48916" marB="48916" anchor="ctr"/>
                </a:tc>
                <a:tc>
                  <a:txBody>
                    <a:bodyPr/>
                    <a:lstStyle/>
                    <a:p>
                      <a:pPr algn="ctr"/>
                      <a:r>
                        <a:rPr lang="en-US" sz="1100" dirty="0">
                          <a:latin typeface="Arial Narrow" panose="020B0606020202030204" pitchFamily="34" charset="0"/>
                        </a:rPr>
                        <a:t>270</a:t>
                      </a:r>
                    </a:p>
                  </a:txBody>
                  <a:tcPr marL="97833" marR="97833" marT="48916" marB="48916" anchor="ctr"/>
                </a:tc>
                <a:tc>
                  <a:txBody>
                    <a:bodyPr/>
                    <a:lstStyle/>
                    <a:p>
                      <a:pPr algn="ctr"/>
                      <a:r>
                        <a:rPr lang="en-US" sz="1100" dirty="0">
                          <a:latin typeface="Arial Narrow" panose="020B0606020202030204" pitchFamily="34" charset="0"/>
                        </a:rPr>
                        <a:t>270</a:t>
                      </a:r>
                    </a:p>
                  </a:txBody>
                  <a:tcPr marL="97833" marR="97833" marT="48916" marB="48916" anchor="ctr"/>
                </a:tc>
                <a:tc>
                  <a:txBody>
                    <a:bodyPr/>
                    <a:lstStyle/>
                    <a:p>
                      <a:pPr algn="ctr"/>
                      <a:r>
                        <a:rPr lang="en-US" sz="1100" dirty="0">
                          <a:latin typeface="Arial Narrow" panose="020B0606020202030204" pitchFamily="34" charset="0"/>
                        </a:rPr>
                        <a:t>90</a:t>
                      </a:r>
                    </a:p>
                  </a:txBody>
                  <a:tcPr marL="97833" marR="97833" marT="48916" marB="48916" anchor="ctr"/>
                </a:tc>
                <a:tc>
                  <a:txBody>
                    <a:bodyPr/>
                    <a:lstStyle/>
                    <a:p>
                      <a:pPr algn="ctr"/>
                      <a:r>
                        <a:rPr lang="en-US" sz="1100" dirty="0">
                          <a:latin typeface="Arial Narrow" panose="020B0606020202030204" pitchFamily="34" charset="0"/>
                        </a:rPr>
                        <a:t>100</a:t>
                      </a:r>
                    </a:p>
                  </a:txBody>
                  <a:tcPr marL="97833" marR="97833" marT="48916" marB="48916" anchor="ctr"/>
                </a:tc>
                <a:tc>
                  <a:txBody>
                    <a:bodyPr/>
                    <a:lstStyle/>
                    <a:p>
                      <a:pPr algn="ctr"/>
                      <a:r>
                        <a:rPr lang="en-US" sz="1100" dirty="0">
                          <a:latin typeface="Arial Narrow" panose="020B0606020202030204" pitchFamily="34" charset="0"/>
                        </a:rPr>
                        <a:t>510</a:t>
                      </a:r>
                    </a:p>
                  </a:txBody>
                  <a:tcPr marL="97833" marR="97833" marT="48916" marB="48916" anchor="ctr"/>
                </a:tc>
                <a:tc>
                  <a:txBody>
                    <a:bodyPr/>
                    <a:lstStyle/>
                    <a:p>
                      <a:pPr algn="ctr"/>
                      <a:r>
                        <a:rPr lang="en-US" sz="1100" dirty="0">
                          <a:latin typeface="Arial Narrow" panose="020B0606020202030204" pitchFamily="34" charset="0"/>
                        </a:rPr>
                        <a:t>165</a:t>
                      </a:r>
                    </a:p>
                  </a:txBody>
                  <a:tcPr marL="97833" marR="97833" marT="48916" marB="48916" anchor="ctr"/>
                </a:tc>
                <a:tc>
                  <a:txBody>
                    <a:bodyPr/>
                    <a:lstStyle/>
                    <a:p>
                      <a:pPr algn="ctr"/>
                      <a:r>
                        <a:rPr lang="en-US" sz="1100" dirty="0">
                          <a:latin typeface="Arial Narrow" panose="020B0606020202030204" pitchFamily="34" charset="0"/>
                        </a:rPr>
                        <a:t>760</a:t>
                      </a:r>
                    </a:p>
                  </a:txBody>
                  <a:tcPr marL="97833" marR="97833" marT="48916" marB="48916" anchor="ctr"/>
                </a:tc>
                <a:extLst>
                  <a:ext uri="{0D108BD9-81ED-4DB2-BD59-A6C34878D82A}">
                    <a16:rowId xmlns:a16="http://schemas.microsoft.com/office/drawing/2014/main" val="98662380"/>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RAN1#119</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990</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410</a:t>
                      </a:r>
                    </a:p>
                  </a:txBody>
                  <a:tcPr marL="97833" marR="97833" marT="48916" marB="48916" anchor="ctr"/>
                </a:tc>
                <a:tc>
                  <a:txBody>
                    <a:bodyPr/>
                    <a:lstStyle/>
                    <a:p>
                      <a:pPr algn="ctr"/>
                      <a:r>
                        <a:rPr lang="en-US" sz="1100" dirty="0">
                          <a:latin typeface="Arial Narrow" panose="020B0606020202030204" pitchFamily="34" charset="0"/>
                        </a:rPr>
                        <a:t>360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840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390</a:t>
                      </a:r>
                    </a:p>
                  </a:txBody>
                  <a:tcPr marL="97833" marR="97833" marT="48916" marB="48916" anchor="ctr"/>
                </a:tc>
                <a:tc>
                  <a:txBody>
                    <a:bodyPr/>
                    <a:lstStyle/>
                    <a:p>
                      <a:pPr algn="ctr"/>
                      <a:r>
                        <a:rPr lang="en-US" sz="1100" dirty="0">
                          <a:latin typeface="Arial Narrow" panose="020B0606020202030204" pitchFamily="34" charset="0"/>
                        </a:rPr>
                        <a:t>490</a:t>
                      </a:r>
                    </a:p>
                  </a:txBody>
                  <a:tcPr marL="97833" marR="97833" marT="48916" marB="48916" anchor="ctr"/>
                </a:tc>
                <a:tc>
                  <a:txBody>
                    <a:bodyPr/>
                    <a:lstStyle/>
                    <a:p>
                      <a:pPr algn="ctr"/>
                      <a:r>
                        <a:rPr lang="en-US" sz="1100" dirty="0">
                          <a:latin typeface="Arial Narrow" panose="020B0606020202030204" pitchFamily="34" charset="0"/>
                        </a:rPr>
                        <a:t>270</a:t>
                      </a:r>
                    </a:p>
                  </a:txBody>
                  <a:tcPr marL="97833" marR="97833" marT="48916" marB="48916" anchor="ctr"/>
                </a:tc>
                <a:tc>
                  <a:txBody>
                    <a:bodyPr/>
                    <a:lstStyle/>
                    <a:p>
                      <a:pPr algn="ctr"/>
                      <a:r>
                        <a:rPr lang="en-US" sz="1100" dirty="0">
                          <a:latin typeface="Arial Narrow" panose="020B0606020202030204" pitchFamily="34" charset="0"/>
                        </a:rPr>
                        <a:t>280</a:t>
                      </a:r>
                    </a:p>
                  </a:txBody>
                  <a:tcPr marL="97833" marR="97833" marT="48916" marB="48916" anchor="ctr"/>
                </a:tc>
                <a:tc>
                  <a:txBody>
                    <a:bodyPr/>
                    <a:lstStyle/>
                    <a:p>
                      <a:pPr algn="ctr"/>
                      <a:r>
                        <a:rPr lang="en-US" sz="1100" dirty="0">
                          <a:latin typeface="Arial Narrow" panose="020B0606020202030204" pitchFamily="34" charset="0"/>
                        </a:rPr>
                        <a:t>60</a:t>
                      </a:r>
                    </a:p>
                  </a:txBody>
                  <a:tcPr marL="97833" marR="97833" marT="48916" marB="48916" anchor="ctr"/>
                </a:tc>
                <a:tc>
                  <a:txBody>
                    <a:bodyPr/>
                    <a:lstStyle/>
                    <a:p>
                      <a:pPr algn="ctr"/>
                      <a:r>
                        <a:rPr lang="en-US" sz="1100" dirty="0">
                          <a:latin typeface="Arial Narrow" panose="020B0606020202030204" pitchFamily="34" charset="0"/>
                        </a:rPr>
                        <a:t>100</a:t>
                      </a:r>
                    </a:p>
                  </a:txBody>
                  <a:tcPr marL="97833" marR="97833" marT="48916" marB="48916" anchor="ctr"/>
                </a:tc>
                <a:tc>
                  <a:txBody>
                    <a:bodyPr/>
                    <a:lstStyle/>
                    <a:p>
                      <a:pPr algn="ctr"/>
                      <a:r>
                        <a:rPr lang="en-US" sz="1100" dirty="0">
                          <a:latin typeface="Arial Narrow" panose="020B0606020202030204" pitchFamily="34" charset="0"/>
                        </a:rPr>
                        <a:t>450</a:t>
                      </a:r>
                    </a:p>
                  </a:txBody>
                  <a:tcPr marL="97833" marR="97833" marT="48916" marB="48916" anchor="ctr"/>
                </a:tc>
                <a:tc>
                  <a:txBody>
                    <a:bodyPr/>
                    <a:lstStyle/>
                    <a:p>
                      <a:pPr algn="ctr"/>
                      <a:r>
                        <a:rPr lang="en-US" sz="1100" dirty="0">
                          <a:latin typeface="Arial Narrow" panose="020B0606020202030204" pitchFamily="34" charset="0"/>
                        </a:rPr>
                        <a:t>150</a:t>
                      </a:r>
                    </a:p>
                  </a:txBody>
                  <a:tcPr marL="97833" marR="97833" marT="48916" marB="48916" anchor="ctr"/>
                </a:tc>
                <a:tc>
                  <a:txBody>
                    <a:bodyPr/>
                    <a:lstStyle/>
                    <a:p>
                      <a:pPr algn="ctr"/>
                      <a:r>
                        <a:rPr lang="en-US" sz="1100" dirty="0">
                          <a:latin typeface="Arial Narrow" panose="020B0606020202030204" pitchFamily="34" charset="0"/>
                        </a:rPr>
                        <a:t>485</a:t>
                      </a:r>
                    </a:p>
                  </a:txBody>
                  <a:tcPr marL="97833" marR="97833" marT="48916" marB="48916" anchor="ctr"/>
                </a:tc>
                <a:extLst>
                  <a:ext uri="{0D108BD9-81ED-4DB2-BD59-A6C34878D82A}">
                    <a16:rowId xmlns:a16="http://schemas.microsoft.com/office/drawing/2014/main" val="3361139021"/>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RAN1#118bis</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510</a:t>
                      </a:r>
                    </a:p>
                  </a:txBody>
                  <a:tcPr marL="97833" marR="97833" marT="48916" marB="48916" anchor="ctr"/>
                </a:tc>
                <a:tc>
                  <a:txBody>
                    <a:bodyPr/>
                    <a:lstStyle/>
                    <a:p>
                      <a:pPr algn="ctr"/>
                      <a:r>
                        <a:rPr lang="en-US" sz="1100" dirty="0">
                          <a:latin typeface="Arial Narrow" panose="020B0606020202030204" pitchFamily="34" charset="0"/>
                        </a:rPr>
                        <a:t>255</a:t>
                      </a:r>
                    </a:p>
                  </a:txBody>
                  <a:tcPr marL="97833" marR="97833" marT="48916" marB="48916" anchor="ctr"/>
                </a:tc>
                <a:tc>
                  <a:txBody>
                    <a:bodyPr/>
                    <a:lstStyle/>
                    <a:p>
                      <a:pPr algn="ctr"/>
                      <a:r>
                        <a:rPr lang="en-US" sz="1100" dirty="0">
                          <a:latin typeface="Arial Narrow" panose="020B0606020202030204" pitchFamily="34" charset="0"/>
                        </a:rPr>
                        <a:t>345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510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420</a:t>
                      </a:r>
                    </a:p>
                  </a:txBody>
                  <a:tcPr marL="97833" marR="97833" marT="48916" marB="48916" anchor="ctr"/>
                </a:tc>
                <a:tc>
                  <a:txBody>
                    <a:bodyPr/>
                    <a:lstStyle/>
                    <a:p>
                      <a:pPr algn="ctr"/>
                      <a:r>
                        <a:rPr lang="en-US" sz="1100" dirty="0">
                          <a:latin typeface="Arial Narrow" panose="020B0606020202030204" pitchFamily="34" charset="0"/>
                        </a:rPr>
                        <a:t>450</a:t>
                      </a:r>
                    </a:p>
                  </a:txBody>
                  <a:tcPr marL="97833" marR="97833" marT="48916" marB="48916" anchor="ctr"/>
                </a:tc>
                <a:tc>
                  <a:txBody>
                    <a:bodyPr/>
                    <a:lstStyle/>
                    <a:p>
                      <a:pPr algn="ctr"/>
                      <a:r>
                        <a:rPr lang="en-US" sz="1100" dirty="0">
                          <a:latin typeface="Arial Narrow" panose="020B0606020202030204" pitchFamily="34" charset="0"/>
                        </a:rPr>
                        <a:t>180</a:t>
                      </a:r>
                    </a:p>
                  </a:txBody>
                  <a:tcPr marL="97833" marR="97833" marT="48916" marB="48916" anchor="ctr"/>
                </a:tc>
                <a:tc>
                  <a:txBody>
                    <a:bodyPr/>
                    <a:lstStyle/>
                    <a:p>
                      <a:pPr algn="ctr"/>
                      <a:r>
                        <a:rPr lang="en-US" sz="1100" dirty="0">
                          <a:latin typeface="Arial Narrow" panose="020B0606020202030204" pitchFamily="34" charset="0"/>
                        </a:rPr>
                        <a:t>390</a:t>
                      </a:r>
                    </a:p>
                  </a:txBody>
                  <a:tcPr marL="97833" marR="97833" marT="48916" marB="48916" anchor="ctr"/>
                </a:tc>
                <a:tc>
                  <a:txBody>
                    <a:bodyPr/>
                    <a:lstStyle/>
                    <a:p>
                      <a:pPr algn="ctr"/>
                      <a:r>
                        <a:rPr lang="en-US" sz="1100" dirty="0">
                          <a:latin typeface="Arial Narrow" panose="020B0606020202030204" pitchFamily="34" charset="0"/>
                        </a:rPr>
                        <a:t>90</a:t>
                      </a:r>
                    </a:p>
                  </a:txBody>
                  <a:tcPr marL="97833" marR="97833" marT="48916" marB="48916" anchor="ctr"/>
                </a:tc>
                <a:tc>
                  <a:txBody>
                    <a:bodyPr/>
                    <a:lstStyle/>
                    <a:p>
                      <a:pPr algn="ctr"/>
                      <a:r>
                        <a:rPr lang="en-US" sz="1100" dirty="0">
                          <a:latin typeface="Arial Narrow" panose="020B0606020202030204" pitchFamily="34" charset="0"/>
                        </a:rPr>
                        <a:t>60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endParaRPr lang="en-US" sz="1100" dirty="0">
                        <a:latin typeface="Arial Narrow" panose="020B0606020202030204" pitchFamily="34" charset="0"/>
                      </a:endParaRPr>
                    </a:p>
                  </a:txBody>
                  <a:tcPr marL="97833" marR="97833" marT="48916" marB="48916" anchor="ctr"/>
                </a:tc>
                <a:extLst>
                  <a:ext uri="{0D108BD9-81ED-4DB2-BD59-A6C34878D82A}">
                    <a16:rowId xmlns:a16="http://schemas.microsoft.com/office/drawing/2014/main" val="1340892811"/>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RAN1#119</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540</a:t>
                      </a:r>
                    </a:p>
                  </a:txBody>
                  <a:tcPr marL="97833" marR="97833" marT="48916" marB="48916" anchor="ctr"/>
                </a:tc>
                <a:tc>
                  <a:txBody>
                    <a:bodyPr/>
                    <a:lstStyle/>
                    <a:p>
                      <a:pPr algn="ctr"/>
                      <a:r>
                        <a:rPr lang="en-US" sz="1100" dirty="0">
                          <a:latin typeface="Arial Narrow" panose="020B0606020202030204" pitchFamily="34" charset="0"/>
                        </a:rPr>
                        <a:t>260</a:t>
                      </a:r>
                    </a:p>
                  </a:txBody>
                  <a:tcPr marL="97833" marR="97833" marT="48916" marB="48916" anchor="ctr"/>
                </a:tc>
                <a:tc>
                  <a:txBody>
                    <a:bodyPr/>
                    <a:lstStyle/>
                    <a:p>
                      <a:pPr algn="ctr"/>
                      <a:r>
                        <a:rPr lang="en-US" sz="1100" dirty="0">
                          <a:latin typeface="Arial Narrow" panose="020B0606020202030204" pitchFamily="34" charset="0"/>
                        </a:rPr>
                        <a:t>360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480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430</a:t>
                      </a:r>
                    </a:p>
                  </a:txBody>
                  <a:tcPr marL="97833" marR="97833" marT="48916" marB="48916" anchor="ctr"/>
                </a:tc>
                <a:tc>
                  <a:txBody>
                    <a:bodyPr/>
                    <a:lstStyle/>
                    <a:p>
                      <a:pPr algn="ctr"/>
                      <a:r>
                        <a:rPr lang="en-US" sz="1100" dirty="0">
                          <a:latin typeface="Arial Narrow" panose="020B0606020202030204" pitchFamily="34" charset="0"/>
                        </a:rPr>
                        <a:t>520</a:t>
                      </a:r>
                    </a:p>
                  </a:txBody>
                  <a:tcPr marL="97833" marR="97833" marT="48916" marB="48916" anchor="ctr"/>
                </a:tc>
                <a:tc>
                  <a:txBody>
                    <a:bodyPr/>
                    <a:lstStyle/>
                    <a:p>
                      <a:pPr algn="ctr"/>
                      <a:r>
                        <a:rPr lang="en-US" sz="1100" dirty="0">
                          <a:latin typeface="Arial Narrow" panose="020B0606020202030204" pitchFamily="34" charset="0"/>
                        </a:rPr>
                        <a:t>180</a:t>
                      </a:r>
                    </a:p>
                  </a:txBody>
                  <a:tcPr marL="97833" marR="97833" marT="48916" marB="48916" anchor="ctr"/>
                </a:tc>
                <a:tc>
                  <a:txBody>
                    <a:bodyPr/>
                    <a:lstStyle/>
                    <a:p>
                      <a:pPr algn="ctr"/>
                      <a:r>
                        <a:rPr lang="en-US" sz="1100" dirty="0">
                          <a:latin typeface="Arial Narrow" panose="020B0606020202030204" pitchFamily="34" charset="0"/>
                        </a:rPr>
                        <a:t>180</a:t>
                      </a:r>
                    </a:p>
                  </a:txBody>
                  <a:tcPr marL="97833" marR="97833" marT="48916" marB="48916" anchor="ctr"/>
                </a:tc>
                <a:tc>
                  <a:txBody>
                    <a:bodyPr/>
                    <a:lstStyle/>
                    <a:p>
                      <a:pPr algn="ctr"/>
                      <a:r>
                        <a:rPr lang="en-US" sz="1100" dirty="0">
                          <a:latin typeface="Arial Narrow" panose="020B0606020202030204" pitchFamily="34" charset="0"/>
                        </a:rPr>
                        <a:t>40</a:t>
                      </a:r>
                    </a:p>
                  </a:txBody>
                  <a:tcPr marL="97833" marR="97833" marT="48916" marB="48916" anchor="ctr"/>
                </a:tc>
                <a:tc>
                  <a:txBody>
                    <a:bodyPr/>
                    <a:lstStyle/>
                    <a:p>
                      <a:pPr algn="ctr"/>
                      <a:r>
                        <a:rPr lang="en-US" sz="1100" dirty="0">
                          <a:latin typeface="Arial Narrow" panose="020B0606020202030204" pitchFamily="34" charset="0"/>
                        </a:rPr>
                        <a:t>70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endParaRPr lang="en-US" sz="1100" dirty="0">
                        <a:latin typeface="Arial Narrow" panose="020B0606020202030204" pitchFamily="34" charset="0"/>
                      </a:endParaRPr>
                    </a:p>
                  </a:txBody>
                  <a:tcPr marL="97833" marR="97833" marT="48916" marB="48916" anchor="ctr"/>
                </a:tc>
                <a:extLst>
                  <a:ext uri="{0D108BD9-81ED-4DB2-BD59-A6C34878D82A}">
                    <a16:rowId xmlns:a16="http://schemas.microsoft.com/office/drawing/2014/main" val="2678616180"/>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sz="1800" dirty="0"/>
              <a:t>Additional effort was spent by RAN1 on post meeting email discussions for the following purposes</a:t>
            </a:r>
          </a:p>
          <a:p>
            <a:pPr lvl="1">
              <a:spcBef>
                <a:spcPts val="600"/>
              </a:spcBef>
              <a:spcAft>
                <a:spcPts val="600"/>
              </a:spcAft>
            </a:pPr>
            <a:r>
              <a:rPr lang="en-US" sz="1600" dirty="0"/>
              <a:t>Review and endorsement of RAN1 CRs for submission to RAN</a:t>
            </a:r>
          </a:p>
          <a:p>
            <a:pPr lvl="1">
              <a:spcBef>
                <a:spcPts val="600"/>
              </a:spcBef>
              <a:spcAft>
                <a:spcPts val="600"/>
              </a:spcAft>
            </a:pPr>
            <a:r>
              <a:rPr lang="en-US" sz="1600" dirty="0"/>
              <a:t>Update and endorsement of Ambient IoT TR38.769 </a:t>
            </a:r>
          </a:p>
          <a:p>
            <a:pPr lvl="1">
              <a:spcBef>
                <a:spcPts val="600"/>
              </a:spcBef>
              <a:spcAft>
                <a:spcPts val="600"/>
              </a:spcAft>
            </a:pPr>
            <a:r>
              <a:rPr lang="en-US" sz="1600" dirty="0"/>
              <a:t>Collection of company proposals on LP-SS binary sequences for future evaluation (planned for January, 2025)</a:t>
            </a:r>
            <a:endParaRPr lang="en-US" sz="1400" dirty="0"/>
          </a:p>
        </p:txBody>
      </p:sp>
      <p:sp>
        <p:nvSpPr>
          <p:cNvPr id="3" name="제목 2"/>
          <p:cNvSpPr>
            <a:spLocks noGrp="1"/>
          </p:cNvSpPr>
          <p:nvPr>
            <p:ph type="title"/>
          </p:nvPr>
        </p:nvSpPr>
        <p:spPr/>
        <p:txBody>
          <a:bodyPr/>
          <a:lstStyle/>
          <a:p>
            <a:r>
              <a:rPr lang="en-US" dirty="0"/>
              <a:t>Other Information on RAN1 for 2024.Q4</a:t>
            </a:r>
          </a:p>
        </p:txBody>
      </p:sp>
    </p:spTree>
    <p:extLst>
      <p:ext uri="{BB962C8B-B14F-4D97-AF65-F5344CB8AC3E}">
        <p14:creationId xmlns:p14="http://schemas.microsoft.com/office/powerpoint/2010/main" val="172961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0"/>
              </a:spcBef>
              <a:spcAft>
                <a:spcPts val="0"/>
              </a:spcAft>
            </a:pPr>
            <a:r>
              <a:rPr lang="en-US" altLang="en-US" sz="1800" dirty="0"/>
              <a:t>Rel-19 LTE</a:t>
            </a:r>
          </a:p>
          <a:p>
            <a:pPr lvl="1">
              <a:lnSpc>
                <a:spcPct val="120000"/>
              </a:lnSpc>
              <a:spcBef>
                <a:spcPts val="0"/>
              </a:spcBef>
              <a:spcAft>
                <a:spcPts val="0"/>
              </a:spcAft>
            </a:pPr>
            <a:r>
              <a:rPr lang="en-US" altLang="en-US" sz="1600" dirty="0"/>
              <a:t>Reasonable progress for both LTE WIs (</a:t>
            </a:r>
            <a:r>
              <a:rPr lang="en-US" altLang="ko-KR" sz="16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NTN for IoT Phase 3, </a:t>
            </a:r>
            <a:r>
              <a:rPr lang="en-US" altLang="en-US" sz="1600" dirty="0"/>
              <a:t>IoT-NTN TDD mode)</a:t>
            </a:r>
          </a:p>
          <a:p>
            <a:pPr lvl="1">
              <a:lnSpc>
                <a:spcPct val="120000"/>
              </a:lnSpc>
              <a:spcBef>
                <a:spcPts val="0"/>
              </a:spcBef>
              <a:spcAft>
                <a:spcPts val="0"/>
              </a:spcAft>
            </a:pPr>
            <a:r>
              <a:rPr lang="en-US" altLang="ko-KR" sz="1600" b="1" dirty="0">
                <a:ea typeface="맑은 고딕" panose="020B0503020000020004" pitchFamily="34" charset="-127"/>
              </a:rPr>
              <a:t>Check point</a:t>
            </a:r>
            <a:r>
              <a:rPr lang="en-US" altLang="ko-KR" sz="1600" dirty="0">
                <a:ea typeface="맑은 고딕" panose="020B0503020000020004" pitchFamily="34" charset="-127"/>
              </a:rPr>
              <a:t>: </a:t>
            </a:r>
            <a:r>
              <a:rPr lang="en-US" altLang="en-US" sz="1600" dirty="0"/>
              <a:t>For Introduction of IoT-NTN TDD mode, RAN1 completed the study objective of the WID (i.e. impact due to the periodic DL/UL pattern with periodicity </a:t>
            </a:r>
            <a:r>
              <a:rPr lang="en-US" sz="1600" dirty="0">
                <a:effectLst/>
                <a:ea typeface="SimSun" panose="02010600030101010101" pitchFamily="2" charset="-122"/>
              </a:rPr>
              <a:t>N=9 radio frames as baseline</a:t>
            </a:r>
            <a:r>
              <a:rPr lang="en-US" altLang="en-US" sz="1600" dirty="0"/>
              <a:t>) </a:t>
            </a:r>
          </a:p>
          <a:p>
            <a:pPr>
              <a:lnSpc>
                <a:spcPct val="120000"/>
              </a:lnSpc>
              <a:spcBef>
                <a:spcPts val="0"/>
              </a:spcBef>
              <a:spcAft>
                <a:spcPts val="0"/>
              </a:spcAft>
            </a:pPr>
            <a:endParaRPr lang="en-US" altLang="en-US" sz="1800" dirty="0"/>
          </a:p>
          <a:p>
            <a:pPr>
              <a:lnSpc>
                <a:spcPct val="120000"/>
              </a:lnSpc>
              <a:spcBef>
                <a:spcPts val="0"/>
              </a:spcBef>
              <a:spcAft>
                <a:spcPts val="0"/>
              </a:spcAft>
            </a:pPr>
            <a:endParaRPr lang="en-US" altLang="en-US" sz="1800" dirty="0"/>
          </a:p>
          <a:p>
            <a:pPr>
              <a:lnSpc>
                <a:spcPct val="120000"/>
              </a:lnSpc>
              <a:spcBef>
                <a:spcPts val="0"/>
              </a:spcBef>
              <a:spcAft>
                <a:spcPts val="0"/>
              </a:spcAft>
            </a:pPr>
            <a:endParaRPr lang="en-US" altLang="en-US" sz="1800" dirty="0"/>
          </a:p>
          <a:p>
            <a:pPr>
              <a:lnSpc>
                <a:spcPct val="120000"/>
              </a:lnSpc>
              <a:spcBef>
                <a:spcPts val="0"/>
              </a:spcBef>
              <a:spcAft>
                <a:spcPts val="0"/>
              </a:spcAft>
            </a:pPr>
            <a:endParaRPr lang="en-US" altLang="en-US" sz="1800" dirty="0"/>
          </a:p>
          <a:p>
            <a:pPr>
              <a:lnSpc>
                <a:spcPct val="120000"/>
              </a:lnSpc>
              <a:spcBef>
                <a:spcPts val="0"/>
              </a:spcBef>
              <a:spcAft>
                <a:spcPts val="0"/>
              </a:spcAft>
            </a:pPr>
            <a:endParaRPr lang="en-US" altLang="en-US" sz="1800" dirty="0"/>
          </a:p>
          <a:p>
            <a:pPr>
              <a:lnSpc>
                <a:spcPct val="120000"/>
              </a:lnSpc>
              <a:spcBef>
                <a:spcPts val="0"/>
              </a:spcBef>
              <a:spcAft>
                <a:spcPts val="0"/>
              </a:spcAft>
            </a:pPr>
            <a:endParaRPr lang="en-US" altLang="en-US" sz="1800" dirty="0"/>
          </a:p>
          <a:p>
            <a:pPr>
              <a:lnSpc>
                <a:spcPct val="120000"/>
              </a:lnSpc>
              <a:spcBef>
                <a:spcPts val="0"/>
              </a:spcBef>
              <a:spcAft>
                <a:spcPts val="0"/>
              </a:spcAft>
            </a:pPr>
            <a:r>
              <a:rPr lang="en-US" altLang="en-US" sz="1800" dirty="0"/>
              <a:t>LTE specifications (including Rel-18) are stable</a:t>
            </a:r>
          </a:p>
          <a:p>
            <a:pPr lvl="1">
              <a:lnSpc>
                <a:spcPct val="120000"/>
              </a:lnSpc>
              <a:spcBef>
                <a:spcPts val="0"/>
              </a:spcBef>
              <a:spcAft>
                <a:spcPts val="0"/>
              </a:spcAft>
            </a:pPr>
            <a:r>
              <a:rPr lang="en-US" altLang="en-US" sz="1600" dirty="0">
                <a:ea typeface="ＭＳ Ｐゴシック" panose="020B0600070205080204" pitchFamily="34" charset="-128"/>
              </a:rPr>
              <a:t>There were 3 Cat F CR endorsed for LTE</a:t>
            </a:r>
          </a:p>
          <a:p>
            <a:pPr lvl="1">
              <a:lnSpc>
                <a:spcPct val="120000"/>
              </a:lnSpc>
              <a:spcBef>
                <a:spcPts val="0"/>
              </a:spcBef>
              <a:spcAft>
                <a:spcPts val="0"/>
              </a:spcAft>
            </a:pPr>
            <a:endParaRPr lang="en-US" altLang="en-US" sz="1600" dirty="0">
              <a:ea typeface="ＭＳ Ｐゴシック" panose="020B0600070205080204" pitchFamily="34" charset="-128"/>
            </a:endParaRPr>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a:lnSpc>
                <a:spcPct val="120000"/>
              </a:lnSpc>
              <a:spcBef>
                <a:spcPts val="0"/>
              </a:spcBef>
              <a:spcAft>
                <a:spcPts val="0"/>
              </a:spcAft>
            </a:pPr>
            <a:endParaRPr lang="en-US" altLang="en-US" sz="1800" dirty="0"/>
          </a:p>
        </p:txBody>
      </p:sp>
      <p:sp>
        <p:nvSpPr>
          <p:cNvPr id="3" name="제목 2"/>
          <p:cNvSpPr>
            <a:spLocks noGrp="1"/>
          </p:cNvSpPr>
          <p:nvPr>
            <p:ph type="title"/>
          </p:nvPr>
        </p:nvSpPr>
        <p:spPr/>
        <p:txBody>
          <a:bodyPr/>
          <a:lstStyle/>
          <a:p>
            <a:r>
              <a:rPr lang="en-US" dirty="0"/>
              <a:t>LTE Summary</a:t>
            </a:r>
          </a:p>
        </p:txBody>
      </p:sp>
      <p:sp>
        <p:nvSpPr>
          <p:cNvPr id="7" name="TextBox 6">
            <a:extLst>
              <a:ext uri="{FF2B5EF4-FFF2-40B4-BE49-F238E27FC236}">
                <a16:creationId xmlns:a16="http://schemas.microsoft.com/office/drawing/2014/main" id="{A6D29FD5-A710-4798-9EDB-47F1FABF4646}"/>
              </a:ext>
            </a:extLst>
          </p:cNvPr>
          <p:cNvSpPr txBox="1"/>
          <p:nvPr/>
        </p:nvSpPr>
        <p:spPr>
          <a:xfrm>
            <a:off x="1587143" y="2598262"/>
            <a:ext cx="9055460" cy="1077218"/>
          </a:xfrm>
          <a:prstGeom prst="rect">
            <a:avLst/>
          </a:prstGeom>
          <a:noFill/>
          <a:ln>
            <a:solidFill>
              <a:schemeClr val="tx1"/>
            </a:solidFill>
          </a:ln>
        </p:spPr>
        <p:txBody>
          <a:bodyPr wrap="square" rtlCol="0">
            <a:spAutoFit/>
          </a:bodyPr>
          <a:lstStyle/>
          <a:p>
            <a:r>
              <a:rPr lang="en-US" sz="1600" b="1" dirty="0">
                <a:effectLst/>
                <a:latin typeface="Times" panose="02020603050405020304" pitchFamily="18" charset="0"/>
                <a:ea typeface="바탕" panose="02030600000101010101" pitchFamily="18" charset="-127"/>
                <a:cs typeface="Times New Roman" panose="02020603050405020304" pitchFamily="18" charset="0"/>
              </a:rPr>
              <a:t>RAN1 observation in RAN1#119:</a:t>
            </a:r>
          </a:p>
          <a:p>
            <a:r>
              <a:rPr lang="en-US" sz="1600" dirty="0">
                <a:effectLst/>
                <a:latin typeface="Times" panose="02020603050405020304" pitchFamily="18" charset="0"/>
                <a:ea typeface="바탕" panose="02030600000101010101" pitchFamily="18" charset="-127"/>
                <a:cs typeface="Times New Roman" panose="02020603050405020304" pitchFamily="18" charset="0"/>
              </a:rPr>
              <a:t>In Rel-19, RAN1 concludes that at least N=9 is feasible from the following points of view:</a:t>
            </a:r>
          </a:p>
          <a:p>
            <a:pPr marL="342900" lvl="0" indent="-342900">
              <a:buFont typeface="Times New Roman" panose="02020603050405020304" pitchFamily="18" charset="0"/>
              <a:buChar char="-"/>
            </a:pPr>
            <a:r>
              <a:rPr lang="en-US" sz="1600" dirty="0">
                <a:effectLst/>
                <a:latin typeface="Times" panose="02020603050405020304" pitchFamily="18" charset="0"/>
                <a:ea typeface="Times New Roman" panose="02020603050405020304" pitchFamily="18" charset="0"/>
                <a:cs typeface="Times New Roman" panose="02020603050405020304" pitchFamily="18" charset="0"/>
              </a:rPr>
              <a:t>DL synchronization, based on the link level evaluations submitted at RAN#119</a:t>
            </a:r>
          </a:p>
          <a:p>
            <a:pPr marL="342900" lvl="0" indent="-342900">
              <a:buFont typeface="Times New Roman" panose="02020603050405020304" pitchFamily="18" charset="0"/>
              <a:buChar char="-"/>
            </a:pPr>
            <a:r>
              <a:rPr lang="en-US" sz="1600" dirty="0">
                <a:effectLst/>
                <a:latin typeface="Times" panose="02020603050405020304" pitchFamily="18" charset="0"/>
                <a:ea typeface="Times New Roman" panose="02020603050405020304" pitchFamily="18" charset="0"/>
                <a:cs typeface="Times New Roman" panose="02020603050405020304" pitchFamily="18" charset="0"/>
              </a:rPr>
              <a:t>Coexistence with the TDD frame structure of the legacy system in the 1616-1626.5 MHz MSS band</a:t>
            </a:r>
          </a:p>
        </p:txBody>
      </p:sp>
    </p:spTree>
    <p:extLst>
      <p:ext uri="{BB962C8B-B14F-4D97-AF65-F5344CB8AC3E}">
        <p14:creationId xmlns:p14="http://schemas.microsoft.com/office/powerpoint/2010/main" val="45343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3BF84832-E72B-441D-B444-E07FCFAB817B}"/>
              </a:ext>
            </a:extLst>
          </p:cNvPr>
          <p:cNvSpPr>
            <a:spLocks noGrp="1"/>
          </p:cNvSpPr>
          <p:nvPr>
            <p:ph type="title"/>
          </p:nvPr>
        </p:nvSpPr>
        <p:spPr/>
        <p:txBody>
          <a:bodyPr/>
          <a:lstStyle/>
          <a:p>
            <a:r>
              <a:rPr lang="en-GB" altLang="ja-JP" dirty="0"/>
              <a:t>Rel-19 LTE Work Item List</a:t>
            </a:r>
            <a:endParaRPr lang="en-US" dirty="0"/>
          </a:p>
        </p:txBody>
      </p:sp>
      <p:graphicFrame>
        <p:nvGraphicFramePr>
          <p:cNvPr id="4" name="Table 1">
            <a:extLst>
              <a:ext uri="{FF2B5EF4-FFF2-40B4-BE49-F238E27FC236}">
                <a16:creationId xmlns:a16="http://schemas.microsoft.com/office/drawing/2014/main" id="{088E64E7-C4E3-4366-858B-16CDA3CD1934}"/>
              </a:ext>
            </a:extLst>
          </p:cNvPr>
          <p:cNvGraphicFramePr>
            <a:graphicFrameLocks noGrp="1"/>
          </p:cNvGraphicFramePr>
          <p:nvPr>
            <p:extLst>
              <p:ext uri="{D42A27DB-BD31-4B8C-83A1-F6EECF244321}">
                <p14:modId xmlns:p14="http://schemas.microsoft.com/office/powerpoint/2010/main" val="2283260970"/>
              </p:ext>
            </p:extLst>
          </p:nvPr>
        </p:nvGraphicFramePr>
        <p:xfrm>
          <a:off x="1129941" y="1715094"/>
          <a:ext cx="9960696" cy="1093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30373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Introduction of IoT-NTN TDD mode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RP-242652</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RP-242996</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502070"/>
                  </a:ext>
                </a:extLst>
              </a:tr>
            </a:tbl>
          </a:graphicData>
        </a:graphic>
      </p:graphicFrame>
    </p:spTree>
    <p:extLst>
      <p:ext uri="{BB962C8B-B14F-4D97-AF65-F5344CB8AC3E}">
        <p14:creationId xmlns:p14="http://schemas.microsoft.com/office/powerpoint/2010/main" val="39512982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36797</TotalTime>
  <Words>1080</Words>
  <Application>Microsoft Office PowerPoint</Application>
  <PresentationFormat>와이드스크린</PresentationFormat>
  <Paragraphs>257</Paragraphs>
  <Slides>15</Slides>
  <Notes>0</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15</vt:i4>
      </vt:variant>
    </vt:vector>
  </HeadingPairs>
  <TitlesOfParts>
    <vt:vector size="23" baseType="lpstr">
      <vt:lpstr>微软雅黑</vt:lpstr>
      <vt:lpstr>Arial</vt:lpstr>
      <vt:lpstr>Arial Black</vt:lpstr>
      <vt:lpstr>Arial Narrow</vt:lpstr>
      <vt:lpstr>Calibri</vt:lpstr>
      <vt:lpstr>Times</vt:lpstr>
      <vt:lpstr>Times New Roman</vt:lpstr>
      <vt:lpstr>3gpp</vt:lpstr>
      <vt:lpstr>Status Report RAN WG1</vt:lpstr>
      <vt:lpstr>Executive Summary</vt:lpstr>
      <vt:lpstr>Delegates in RAN1</vt:lpstr>
      <vt:lpstr>Tdocs submitted to RAN1</vt:lpstr>
      <vt:lpstr>Online/Offline sessions</vt:lpstr>
      <vt:lpstr>Other Information on RAN1 for 2024.Q4</vt:lpstr>
      <vt:lpstr>PowerPoint 프레젠테이션</vt:lpstr>
      <vt:lpstr>LTE Summary</vt:lpstr>
      <vt:lpstr>Rel-19 LTE Work Item List</vt:lpstr>
      <vt:lpstr>PowerPoint 프레젠테이션</vt:lpstr>
      <vt:lpstr>NR Summary: Rel-19</vt:lpstr>
      <vt:lpstr>Rel-19 NR Study/Work Item List</vt:lpstr>
      <vt:lpstr>Maintenance on NR</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김윤선/기술표준연구팀(SR)/Master/삼성전자</cp:lastModifiedBy>
  <cp:revision>1206</cp:revision>
  <cp:lastPrinted>2016-09-15T08:31:00Z</cp:lastPrinted>
  <dcterms:created xsi:type="dcterms:W3CDTF">2009-11-27T05:15:00Z</dcterms:created>
  <dcterms:modified xsi:type="dcterms:W3CDTF">2024-12-05T23:04:25Z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