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2"/>
  </p:notesMasterIdLst>
  <p:handoutMasterIdLst>
    <p:handoutMasterId r:id="rId23"/>
  </p:handoutMasterIdLst>
  <p:sldIdLst>
    <p:sldId id="341" r:id="rId5"/>
    <p:sldId id="417" r:id="rId6"/>
    <p:sldId id="408" r:id="rId7"/>
    <p:sldId id="415" r:id="rId8"/>
    <p:sldId id="418" r:id="rId9"/>
    <p:sldId id="378" r:id="rId10"/>
    <p:sldId id="396" r:id="rId11"/>
    <p:sldId id="397" r:id="rId12"/>
    <p:sldId id="410" r:id="rId13"/>
    <p:sldId id="403" r:id="rId14"/>
    <p:sldId id="419" r:id="rId15"/>
    <p:sldId id="420" r:id="rId16"/>
    <p:sldId id="380" r:id="rId17"/>
    <p:sldId id="379" r:id="rId18"/>
    <p:sldId id="413" r:id="rId19"/>
    <p:sldId id="414" r:id="rId20"/>
    <p:sldId id="411" r:id="rId2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6424" autoAdjust="0"/>
  </p:normalViewPr>
  <p:slideViewPr>
    <p:cSldViewPr snapToGrid="0">
      <p:cViewPr varScale="1">
        <p:scale>
          <a:sx n="112" d="100"/>
          <a:sy n="112" d="100"/>
        </p:scale>
        <p:origin x="40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728A2AF1-911F-4A24-81FA-33472F9AFC5B}"/>
    <pc:docChg chg="modSld">
      <pc:chgData name="Dongwook Kim" userId="ed3ef308-8542-4721-bc2b-9514933ffa1d" providerId="ADAL" clId="{728A2AF1-911F-4A24-81FA-33472F9AFC5B}" dt="2024-09-19T11:08:55.497" v="232" actId="113"/>
      <pc:docMkLst>
        <pc:docMk/>
      </pc:docMkLst>
      <pc:sldChg chg="modSp mod">
        <pc:chgData name="Dongwook Kim" userId="ed3ef308-8542-4721-bc2b-9514933ffa1d" providerId="ADAL" clId="{728A2AF1-911F-4A24-81FA-33472F9AFC5B}" dt="2024-09-19T11:08:55.497" v="232" actId="113"/>
        <pc:sldMkLst>
          <pc:docMk/>
          <pc:sldMk cId="2061877518" sldId="396"/>
        </pc:sldMkLst>
        <pc:spChg chg="mod">
          <ac:chgData name="Dongwook Kim" userId="ed3ef308-8542-4721-bc2b-9514933ffa1d" providerId="ADAL" clId="{728A2AF1-911F-4A24-81FA-33472F9AFC5B}" dt="2024-09-19T11:08:55.497" v="232" actId="113"/>
          <ac:spMkLst>
            <pc:docMk/>
            <pc:sldMk cId="2061877518" sldId="396"/>
            <ac:spMk id="7171" creationId="{8B215120-9330-4C24-86C0-93DB3C460B0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xmlns=""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a:t>
            </a:r>
            <a:r>
              <a:rPr lang="en-GB" altLang="en-US" sz="1200" b="1" dirty="0" smtClean="0">
                <a:latin typeface="Arial" panose="020B0604020202020204" pitchFamily="34" charset="0"/>
              </a:rPr>
              <a:t>138</a:t>
            </a:r>
            <a:r>
              <a:rPr lang="sv-SE" altLang="en-US" sz="1200" b="1" dirty="0">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1200" b="1" i="0" kern="1200" dirty="0" smtClean="0">
                <a:solidFill>
                  <a:schemeClr val="tx1"/>
                </a:solidFill>
                <a:effectLst/>
                <a:latin typeface="Arial" panose="020B0604020202020204" pitchFamily="34" charset="0"/>
                <a:ea typeface="+mn-ea"/>
                <a:cs typeface="Arial" panose="020B0604020202020204" pitchFamily="34" charset="0"/>
              </a:rPr>
              <a:t>Orlando</a:t>
            </a:r>
            <a:r>
              <a:rPr lang="en-US" altLang="zh-CN" sz="1200" b="1" i="0" kern="1200" baseline="0" dirty="0" smtClean="0">
                <a:solidFill>
                  <a:schemeClr val="tx1"/>
                </a:solidFill>
                <a:effectLst/>
                <a:latin typeface="Arial" panose="020B0604020202020204" pitchFamily="34" charset="0"/>
                <a:ea typeface="+mn-ea"/>
                <a:cs typeface="Arial" panose="020B0604020202020204" pitchFamily="34" charset="0"/>
              </a:rPr>
              <a:t> US</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 18</a:t>
            </a:r>
            <a:r>
              <a:rPr lang="en-GB" altLang="zh-CN" sz="1200" b="1" kern="1200" baseline="30000" dirty="0" smtClean="0">
                <a:solidFill>
                  <a:schemeClr val="tx1"/>
                </a:solidFill>
                <a:effectLst/>
                <a:latin typeface="Arial" panose="020B0604020202020204" pitchFamily="34" charset="0"/>
                <a:ea typeface="+mn-ea"/>
                <a:cs typeface="Arial" panose="020B0604020202020204" pitchFamily="34" charset="0"/>
              </a:rPr>
              <a:t>th</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 </a:t>
            </a:r>
            <a:r>
              <a:rPr lang="en-GB" altLang="zh-CN" sz="1200" b="1" kern="1200" dirty="0">
                <a:solidFill>
                  <a:schemeClr val="tx1"/>
                </a:solidFill>
                <a:effectLst/>
                <a:latin typeface="Arial" panose="020B0604020202020204" pitchFamily="34" charset="0"/>
                <a:ea typeface="+mn-ea"/>
                <a:cs typeface="Arial" panose="020B0604020202020204" pitchFamily="34" charset="0"/>
              </a:rPr>
              <a:t>- </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22</a:t>
            </a:r>
            <a:r>
              <a:rPr lang="en-GB" altLang="zh-CN" sz="1200" b="1" kern="1200" baseline="30000" dirty="0" smtClean="0">
                <a:solidFill>
                  <a:schemeClr val="tx1"/>
                </a:solidFill>
                <a:effectLst/>
                <a:latin typeface="Arial" panose="020B0604020202020204" pitchFamily="34" charset="0"/>
                <a:ea typeface="+mn-ea"/>
                <a:cs typeface="Arial" panose="020B0604020202020204" pitchFamily="34" charset="0"/>
              </a:rPr>
              <a:t>nd</a:t>
            </a:r>
            <a:r>
              <a:rPr lang="en-GB" altLang="zh-CN" sz="1200" b="1" kern="1200" baseline="0" dirty="0" smtClean="0">
                <a:solidFill>
                  <a:schemeClr val="tx1"/>
                </a:solidFill>
                <a:effectLst/>
                <a:latin typeface="Arial" panose="020B0604020202020204" pitchFamily="34" charset="0"/>
                <a:ea typeface="+mn-ea"/>
                <a:cs typeface="Arial" panose="020B0604020202020204" pitchFamily="34" charset="0"/>
              </a:rPr>
              <a:t> </a:t>
            </a:r>
            <a:r>
              <a:rPr lang="en-US" altLang="zh-CN" sz="1200" b="1" kern="1200" baseline="0" dirty="0" smtClean="0">
                <a:solidFill>
                  <a:schemeClr val="tx1"/>
                </a:solidFill>
                <a:effectLst/>
                <a:latin typeface="Arial" panose="020B0604020202020204" pitchFamily="34" charset="0"/>
                <a:ea typeface="+mn-ea"/>
                <a:cs typeface="Arial" panose="020B0604020202020204" pitchFamily="34" charset="0"/>
              </a:rPr>
              <a:t>November</a:t>
            </a:r>
            <a:r>
              <a:rPr lang="en-GB" altLang="zh-CN" sz="1200" b="1" kern="1200" baseline="0" dirty="0" smtClean="0">
                <a:solidFill>
                  <a:schemeClr val="tx1"/>
                </a:solidFill>
                <a:effectLst/>
                <a:latin typeface="Arial" panose="020B0604020202020204" pitchFamily="34" charset="0"/>
                <a:ea typeface="+mn-ea"/>
                <a:cs typeface="Arial" panose="020B0604020202020204" pitchFamily="34" charset="0"/>
              </a:rPr>
              <a:t>,</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 </a:t>
            </a:r>
            <a:r>
              <a:rPr lang="en-GB" altLang="zh-CN" sz="1200" b="1" kern="1200" dirty="0">
                <a:solidFill>
                  <a:schemeClr val="tx1"/>
                </a:solidFill>
                <a:effectLst/>
                <a:latin typeface="Arial" panose="020B0604020202020204" pitchFamily="34" charset="0"/>
                <a:ea typeface="+mn-ea"/>
                <a:cs typeface="Arial" panose="020B0604020202020204" pitchFamily="34" charset="0"/>
              </a:rPr>
              <a:t>2024</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xmlns=""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C3-246001</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mailto:3GPP_TSG_CT_WG3_main@LIST.ETSI.ORG" TargetMode="External"/><Relationship Id="rId2" Type="http://schemas.openxmlformats.org/officeDocument/2006/relationships/hyperlink" Target="https://www.3gpp.org/ftp/tsg_ct/WG3_interworking_ex-CN3/TSGC3_138_Orlando/Inbox/ChairNote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a:t>
            </a:r>
            <a:r>
              <a:rPr lang="en-GB" altLang="en-US" dirty="0" smtClean="0"/>
              <a:t>CT3#138</a:t>
            </a:r>
            <a:endParaRPr lang="en-GB" altLang="en-US"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Handling of pre-agreed </a:t>
            </a:r>
            <a:r>
              <a:rPr lang="en-GB" altLang="en-US" dirty="0" err="1"/>
              <a:t>Tdocs</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40107" y="2178323"/>
            <a:ext cx="11286309" cy="4679677"/>
          </a:xfrm>
        </p:spPr>
        <p:txBody>
          <a:bodyPr/>
          <a:lstStyle/>
          <a:p>
            <a:pPr marL="360000" lvl="0" indent="-288000"/>
            <a:r>
              <a:rPr lang="en-GB" altLang="zh-CN" sz="2000" dirty="0"/>
              <a:t>Documents will be considered as pre-agreed during the meeting if there are no comments on them or when all companies that provided comments accept a preliminary revision. This will be indicated in the DAD accordingly during the meeting that handles the corresponding Agenda Item</a:t>
            </a:r>
            <a:endParaRPr lang="en-US" altLang="zh-CN" sz="2000" dirty="0"/>
          </a:p>
          <a:p>
            <a:pPr marL="360000" lvl="0" indent="-288000"/>
            <a:r>
              <a:rPr lang="en-GB" altLang="zh-CN" sz="2000" dirty="0"/>
              <a:t>Pre-agreed documents will be marked as agreed in the DAD </a:t>
            </a:r>
            <a:r>
              <a:rPr lang="en-GB" altLang="zh-CN" sz="2000" b="1" dirty="0"/>
              <a:t>during the discussion of revisions in the last two days</a:t>
            </a:r>
            <a:r>
              <a:rPr lang="en-GB" altLang="zh-CN" sz="2000" dirty="0"/>
              <a:t>, when there are no more comments, the </a:t>
            </a:r>
            <a:r>
              <a:rPr lang="en-GB" altLang="zh-CN" sz="2000" dirty="0" err="1"/>
              <a:t>Tdoc</a:t>
            </a:r>
            <a:r>
              <a:rPr lang="en-GB" altLang="zh-CN" sz="2000" dirty="0"/>
              <a:t> is reserved and available in the Inbox folder under the local server 10.10.10.10</a:t>
            </a:r>
            <a:br>
              <a:rPr lang="en-GB" altLang="zh-CN" sz="2000" dirty="0"/>
            </a:br>
            <a:endParaRPr lang="zh-CN" altLang="zh-CN" sz="2000" strike="sngStrike" dirty="0">
              <a:highlight>
                <a:srgbClr val="FFFF00"/>
              </a:highlight>
            </a:endParaRPr>
          </a:p>
        </p:txBody>
      </p:sp>
    </p:spTree>
    <p:extLst>
      <p:ext uri="{BB962C8B-B14F-4D97-AF65-F5344CB8AC3E}">
        <p14:creationId xmlns:p14="http://schemas.microsoft.com/office/powerpoint/2010/main" val="281050874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Email discussions                            (1/2)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64223" y="1750509"/>
            <a:ext cx="11463554" cy="4351338"/>
          </a:xfrm>
        </p:spPr>
        <p:txBody>
          <a:bodyPr/>
          <a:lstStyle/>
          <a:p>
            <a:pPr marL="0" indent="0">
              <a:buNone/>
            </a:pPr>
            <a:r>
              <a:rPr lang="en-GB" altLang="zh-CN" sz="2000" dirty="0"/>
              <a:t>Email discussions are only used for the offline discussions, the comments will </a:t>
            </a:r>
            <a:r>
              <a:rPr lang="en-GB" altLang="zh-CN" sz="2000" b="1" dirty="0"/>
              <a:t>NOT be implemented into the Chair Notes, and cannot prevent the final conclusion of documents.</a:t>
            </a:r>
          </a:p>
          <a:p>
            <a:pPr marL="360000" lvl="0" indent="-288000"/>
            <a:r>
              <a:rPr lang="en-GB" altLang="zh-CN" sz="2000" dirty="0"/>
              <a:t>Email list to be used:</a:t>
            </a:r>
            <a:endParaRPr lang="zh-CN" altLang="zh-CN" sz="2000" dirty="0"/>
          </a:p>
          <a:p>
            <a:pPr lvl="1">
              <a:spcAft>
                <a:spcPts val="600"/>
              </a:spcAft>
            </a:pPr>
            <a:r>
              <a:rPr lang="en-US" altLang="zh-CN" sz="2000" u="sng" dirty="0">
                <a:hlinkClick r:id="rId2"/>
              </a:rPr>
              <a:t>3GPP_TSG_CT_WG3_main@LIST.ETSI.ORG</a:t>
            </a:r>
            <a:endParaRPr lang="en-US" altLang="zh-CN" sz="2000" u="sng" dirty="0"/>
          </a:p>
          <a:p>
            <a:pPr lvl="0">
              <a:lnSpc>
                <a:spcPct val="100000"/>
              </a:lnSpc>
              <a:spcBef>
                <a:spcPts val="0"/>
              </a:spcBef>
            </a:pPr>
            <a:r>
              <a:rPr lang="en-GB" altLang="zh-CN" sz="2000" b="1" dirty="0"/>
              <a:t>Naming convention for emails subject field:</a:t>
            </a:r>
            <a:endParaRPr lang="zh-CN" altLang="zh-CN" sz="2000" dirty="0"/>
          </a:p>
          <a:p>
            <a:pPr marL="0" indent="0">
              <a:lnSpc>
                <a:spcPct val="100000"/>
              </a:lnSpc>
              <a:spcBef>
                <a:spcPts val="0"/>
              </a:spcBef>
              <a:buNone/>
            </a:pPr>
            <a:r>
              <a:rPr lang="en-GB" altLang="zh-CN" sz="2000" b="1" dirty="0"/>
              <a:t>       </a:t>
            </a:r>
            <a:r>
              <a:rPr lang="en-GB" altLang="zh-CN" sz="2000" b="1" dirty="0">
                <a:solidFill>
                  <a:srgbClr val="FF0000"/>
                </a:solidFill>
              </a:rPr>
              <a:t>[WIC] [Agenda item] [</a:t>
            </a:r>
            <a:r>
              <a:rPr lang="en-GB" altLang="zh-CN" sz="2000" b="1" dirty="0" err="1">
                <a:solidFill>
                  <a:srgbClr val="FF0000"/>
                </a:solidFill>
              </a:rPr>
              <a:t>Tdoc</a:t>
            </a:r>
            <a:r>
              <a:rPr lang="en-GB" altLang="zh-CN" sz="2000" b="1" dirty="0">
                <a:solidFill>
                  <a:srgbClr val="FF0000"/>
                </a:solidFill>
              </a:rPr>
              <a:t> number] [version] [Title]</a:t>
            </a:r>
          </a:p>
          <a:p>
            <a:pPr lvl="1"/>
            <a:r>
              <a:rPr lang="en-US" altLang="zh-CN" sz="1600" b="1" dirty="0"/>
              <a:t>New or Revised WID example: </a:t>
            </a:r>
            <a:r>
              <a:rPr lang="en-US" altLang="zh-CN" sz="1600" dirty="0"/>
              <a:t>[</a:t>
            </a:r>
            <a:r>
              <a:rPr lang="en-US" altLang="zh-CN" sz="1600" dirty="0" err="1"/>
              <a:t>AIMLsys</a:t>
            </a:r>
            <a:r>
              <a:rPr lang="en-US" altLang="zh-CN" sz="1600" dirty="0"/>
              <a:t>] [18.1.1] [C3-230052] [r0] [New WID on CT aspects of System Support for AI/ML-based Services]</a:t>
            </a:r>
          </a:p>
          <a:p>
            <a:pPr lvl="1"/>
            <a:r>
              <a:rPr lang="en-US" altLang="zh-CN" sz="1600" b="1" dirty="0"/>
              <a:t>(p)CR/DP/Work Plan example: </a:t>
            </a:r>
            <a:r>
              <a:rPr lang="en-US" altLang="zh-CN" sz="1600" dirty="0"/>
              <a:t>[NBI18] [18.2] [C3-230219] [r0] [Updates on location reporting]</a:t>
            </a:r>
          </a:p>
          <a:p>
            <a:pPr lvl="1"/>
            <a:r>
              <a:rPr lang="en-US" altLang="zh-CN" sz="1600" b="1" dirty="0"/>
              <a:t>Received LS example: </a:t>
            </a:r>
            <a:r>
              <a:rPr lang="en-US" altLang="zh-CN" sz="1600" dirty="0"/>
              <a:t>[-] [6] [C3-230026] [r0] [Reply LS on user’s consent for EDGEAPP]</a:t>
            </a:r>
          </a:p>
          <a:p>
            <a:pPr lvl="1"/>
            <a:r>
              <a:rPr lang="en-US" altLang="zh-CN" sz="1600" b="1" dirty="0"/>
              <a:t>Outgoing LS example: </a:t>
            </a:r>
            <a:r>
              <a:rPr lang="en-US" altLang="zh-CN" sz="1600" dirty="0"/>
              <a:t>[</a:t>
            </a:r>
            <a:r>
              <a:rPr lang="en-US" altLang="zh-CN" sz="1600" dirty="0" err="1"/>
              <a:t>AIMLsys</a:t>
            </a:r>
            <a:r>
              <a:rPr lang="en-US" altLang="zh-CN" sz="1600" dirty="0"/>
              <a:t>] [18.33] [C3-230783] [r0] [LS on API enhancement for GMEC services and </a:t>
            </a:r>
            <a:r>
              <a:rPr lang="en-US" altLang="zh-CN" sz="1600" dirty="0" err="1"/>
              <a:t>AIMLSys</a:t>
            </a:r>
            <a:r>
              <a:rPr lang="en-US" altLang="zh-CN" sz="1600" dirty="0"/>
              <a:t> services]</a:t>
            </a:r>
            <a:endParaRPr lang="zh-CN" altLang="zh-CN" sz="3600" dirty="0"/>
          </a:p>
          <a:p>
            <a:pPr lvl="1"/>
            <a:endParaRPr lang="en-US" altLang="zh-CN" sz="2000" u="sng" dirty="0"/>
          </a:p>
        </p:txBody>
      </p:sp>
    </p:spTree>
    <p:extLst>
      <p:ext uri="{BB962C8B-B14F-4D97-AF65-F5344CB8AC3E}">
        <p14:creationId xmlns:p14="http://schemas.microsoft.com/office/powerpoint/2010/main" val="262075321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Email discussions                            (2/2)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180153" y="1834587"/>
            <a:ext cx="11296849" cy="4832032"/>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[NBI18] [18.2] [C3-230219] [r0] [</a:t>
            </a:r>
            <a:r>
              <a:rPr lang="en-US" altLang="zh-CN" sz="2000" dirty="0"/>
              <a:t>Updates on location reporting</a:t>
            </a:r>
            <a:r>
              <a:rPr lang="en-GB" altLang="zh-CN" sz="2000" dirty="0"/>
              <a:t>] should be called as </a:t>
            </a:r>
            <a:r>
              <a:rPr lang="en-GB" altLang="zh-CN" sz="2000" b="1" dirty="0" smtClean="0"/>
              <a:t>C3-241222</a:t>
            </a:r>
            <a:r>
              <a:rPr lang="en-GB" altLang="zh-CN" sz="2000" b="1" dirty="0" smtClean="0">
                <a:solidFill>
                  <a:srgbClr val="FF0000"/>
                </a:solidFill>
              </a:rPr>
              <a:t>_r1</a:t>
            </a:r>
            <a:r>
              <a:rPr lang="en-GB" altLang="zh-CN" sz="2000" dirty="0"/>
              <a:t>. New comments to that revision should use the email title: [NBI18] [18.2] [C3-230219] [</a:t>
            </a:r>
            <a:r>
              <a:rPr lang="en-GB" altLang="zh-CN" sz="2000" b="1" dirty="0">
                <a:solidFill>
                  <a:srgbClr val="FF0000"/>
                </a:solidFill>
              </a:rPr>
              <a:t>r1</a:t>
            </a:r>
            <a:r>
              <a:rPr lang="en-GB" altLang="zh-CN" sz="2000" dirty="0"/>
              <a:t>] [</a:t>
            </a:r>
            <a:r>
              <a:rPr lang="en-US" altLang="zh-CN" sz="2000" dirty="0"/>
              <a:t>Updates on location reporting</a:t>
            </a:r>
            <a:r>
              <a:rPr lang="en-GB" altLang="zh-CN" sz="2000" dirty="0"/>
              <a:t>] </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[15.2] [C3-230161+mirrors] [r0] [</a:t>
            </a:r>
            <a:r>
              <a:rPr lang="en-US" altLang="zh-CN" sz="1800" dirty="0"/>
              <a:t>Clarification regarding </a:t>
            </a:r>
            <a:r>
              <a:rPr lang="en-US" altLang="zh-CN" sz="1800" dirty="0" err="1"/>
              <a:t>maxReportNbr</a:t>
            </a:r>
            <a:r>
              <a:rPr lang="en-GB" altLang="zh-CN" sz="1800" dirty="0"/>
              <a: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a:t>
            </a:r>
            <a:r>
              <a:rPr lang="en-GB" altLang="zh-CN" sz="1800" dirty="0">
                <a:solidFill>
                  <a:srgbClr val="FF0000"/>
                </a:solidFill>
              </a:rPr>
              <a:t>NOT equal to </a:t>
            </a:r>
            <a:r>
              <a:rPr lang="en-GB" altLang="zh-CN" sz="1800" dirty="0"/>
              <a:t>the official “rev” field of the cover sheet. </a:t>
            </a:r>
            <a:r>
              <a:rPr lang="en-GB" altLang="zh-CN" sz="1800" b="1" dirty="0">
                <a:solidFill>
                  <a:srgbClr val="FF0000"/>
                </a:solidFill>
              </a:rPr>
              <a:t>The “rev” field of the cover sheet shall be upgraded only when the </a:t>
            </a:r>
            <a:r>
              <a:rPr lang="en-GB" altLang="zh-CN" sz="1800" b="1" dirty="0" err="1">
                <a:solidFill>
                  <a:srgbClr val="FF0000"/>
                </a:solidFill>
              </a:rPr>
              <a:t>Tdoc</a:t>
            </a:r>
            <a:r>
              <a:rPr lang="en-GB" altLang="zh-CN" sz="1800" b="1" dirty="0">
                <a:solidFill>
                  <a:srgbClr val="FF0000"/>
                </a:solidFill>
              </a:rPr>
              <a:t> number is changed</a:t>
            </a:r>
            <a:endParaRPr lang="en-US" altLang="en-US" sz="1800" dirty="0">
              <a:solidFill>
                <a:srgbClr val="FF0000"/>
              </a:solidFill>
            </a:endParaRPr>
          </a:p>
        </p:txBody>
      </p:sp>
    </p:spTree>
    <p:extLst>
      <p:ext uri="{BB962C8B-B14F-4D97-AF65-F5344CB8AC3E}">
        <p14:creationId xmlns:p14="http://schemas.microsoft.com/office/powerpoint/2010/main" val="427217708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b="1" dirty="0"/>
              <a:t>The </a:t>
            </a:r>
            <a:r>
              <a:rPr lang="en-US" altLang="zh-CN" sz="2400" b="1" dirty="0" smtClean="0"/>
              <a:t>CT3#138 </a:t>
            </a:r>
            <a:r>
              <a:rPr lang="en-US" altLang="zh-CN" sz="2400" b="1" dirty="0"/>
              <a:t>meeting will officially end at 15:30 (estimated time) on Friday </a:t>
            </a:r>
            <a:r>
              <a:rPr lang="en-US" altLang="zh-CN" sz="2400" b="1" dirty="0" smtClean="0"/>
              <a:t>22</a:t>
            </a:r>
            <a:r>
              <a:rPr lang="en-US" altLang="zh-CN" sz="2400" b="1" baseline="30000" dirty="0" smtClean="0"/>
              <a:t>nd</a:t>
            </a:r>
            <a:r>
              <a:rPr lang="en-US" altLang="zh-CN" sz="2400" b="1" dirty="0" smtClean="0"/>
              <a:t> November</a:t>
            </a:r>
            <a:r>
              <a:rPr lang="en-US" altLang="zh-CN" sz="2400" b="1" dirty="0"/>
              <a:t>, 2024</a:t>
            </a:r>
          </a:p>
        </p:txBody>
      </p:sp>
    </p:spTree>
    <p:extLst>
      <p:ext uri="{BB962C8B-B14F-4D97-AF65-F5344CB8AC3E}">
        <p14:creationId xmlns:p14="http://schemas.microsoft.com/office/powerpoint/2010/main" val="172981609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48343" y="1757258"/>
            <a:ext cx="11216640" cy="4351338"/>
          </a:xfrm>
        </p:spPr>
        <p:txBody>
          <a:bodyPr/>
          <a:lstStyle/>
          <a:p>
            <a:pPr marL="360000" lvl="0" indent="-288000"/>
            <a:r>
              <a:rPr lang="en-GB" altLang="zh-CN" sz="2000" dirty="0"/>
              <a:t>The </a:t>
            </a:r>
            <a:r>
              <a:rPr lang="en-GB" altLang="zh-CN" sz="2000" dirty="0" err="1"/>
              <a:t>Tdoc</a:t>
            </a:r>
            <a:r>
              <a:rPr lang="en-GB" altLang="zh-CN" sz="2000" dirty="0"/>
              <a:t> numbers for CRs/DP of </a:t>
            </a:r>
            <a:r>
              <a:rPr lang="en-GB" altLang="zh-CN" sz="2000" dirty="0" err="1"/>
              <a:t>OpenAPI</a:t>
            </a:r>
            <a:r>
              <a:rPr lang="en-GB" altLang="zh-CN" sz="2000" dirty="0"/>
              <a:t> version update, new TSs/TR, will be handled under the email approval procedure, if any</a:t>
            </a:r>
          </a:p>
          <a:p>
            <a:pPr marL="360000" indent="-288000"/>
            <a:r>
              <a:rPr lang="en-US" altLang="zh-CN" sz="2000" dirty="0"/>
              <a:t>Rapporteurs will implement all the </a:t>
            </a:r>
            <a:r>
              <a:rPr lang="en-US" altLang="zh-CN" sz="2000" dirty="0" err="1"/>
              <a:t>pCRs</a:t>
            </a:r>
            <a:r>
              <a:rPr lang="en-US" altLang="zh-CN" sz="2000" dirty="0"/>
              <a:t> agreed in this meeting into the new TSs/TR not under change control, if any</a:t>
            </a:r>
            <a:endParaRPr lang="en-GB" altLang="zh-CN" sz="2000" dirty="0"/>
          </a:p>
          <a:p>
            <a:pPr marL="360000" indent="-288000"/>
            <a:r>
              <a:rPr lang="en-US" altLang="zh-CN" sz="2000" dirty="0"/>
              <a:t>Rapporteurs will implement the </a:t>
            </a:r>
            <a:r>
              <a:rPr lang="en-US" altLang="zh-CN" sz="2000" dirty="0" err="1"/>
              <a:t>OpenAPI</a:t>
            </a:r>
            <a:r>
              <a:rPr lang="en-US" altLang="zh-CN" sz="2000" dirty="0"/>
              <a:t> impact agreed by the CRs agreed in this meeting into the SBI-related TSs under change control</a:t>
            </a:r>
          </a:p>
          <a:p>
            <a:pPr marL="360000" indent="-288000"/>
            <a:r>
              <a:rPr lang="en-US" altLang="zh-CN" sz="2000" dirty="0"/>
              <a:t>MCC (Dongwook) will implement all the CRs agreed in this meeting into the Non-SBI TSs under change control</a:t>
            </a:r>
          </a:p>
          <a:p>
            <a:pPr marL="360000" indent="-288000"/>
            <a:r>
              <a:rPr lang="en-GB" altLang="zh-CN" sz="2000" dirty="0"/>
              <a:t>Rapporteurs will store the </a:t>
            </a:r>
            <a:r>
              <a:rPr lang="en-GB" altLang="zh-CN" sz="2000" dirty="0" err="1"/>
              <a:t>OpenAPI</a:t>
            </a:r>
            <a:r>
              <a:rPr lang="en-GB" altLang="zh-CN" sz="2000" dirty="0"/>
              <a:t> files in 3GPP Forge as per current procedures, and will indicate the syntax errors which will be solved by bringing revision to the subsequent CT Plenary meeting.</a:t>
            </a:r>
          </a:p>
          <a:p>
            <a:pPr marL="0" indent="0">
              <a:buNone/>
            </a:pPr>
            <a:r>
              <a:rPr lang="en-GB" altLang="zh-CN" sz="2000" dirty="0"/>
              <a:t>For more details about the procedure after the </a:t>
            </a:r>
            <a:r>
              <a:rPr lang="en-US" altLang="zh-CN" sz="2000" dirty="0" smtClean="0"/>
              <a:t>CT3#138 </a:t>
            </a:r>
            <a:r>
              <a:rPr lang="en-US" altLang="zh-CN" sz="2000" dirty="0"/>
              <a:t>meeting </a:t>
            </a:r>
            <a:r>
              <a:rPr lang="en-GB" altLang="zh-CN" sz="2000" dirty="0"/>
              <a:t>, please refer to </a:t>
            </a:r>
            <a:r>
              <a:rPr lang="en-GB" altLang="zh-CN" sz="2000" dirty="0" smtClean="0"/>
              <a:t>C3-246002</a:t>
            </a:r>
            <a:r>
              <a:rPr lang="en-GB" altLang="zh-CN" sz="2000" dirty="0"/>
              <a:t>,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xmlns=""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xmlns=""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Examples: </a:t>
            </a:r>
          </a:p>
          <a:p>
            <a:pPr lvl="1"/>
            <a:r>
              <a:rPr lang="en-GB" altLang="zh-CN" sz="2000" dirty="0"/>
              <a:t>The CR introduces a new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Time plan for </a:t>
            </a:r>
            <a:r>
              <a:rPr lang="en-GB" altLang="en-US" dirty="0" smtClean="0"/>
              <a:t>CT3#138 </a:t>
            </a:r>
            <a:endParaRPr lang="en-GB" altLang="en-US" dirty="0"/>
          </a:p>
        </p:txBody>
      </p:sp>
      <p:sp>
        <p:nvSpPr>
          <p:cNvPr id="5"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deadline: </a:t>
            </a:r>
            <a:r>
              <a:rPr lang="en-US" altLang="zh-CN" sz="1600" u="sng" dirty="0">
                <a:latin typeface="Arial" panose="020B0604020202020204" pitchFamily="34" charset="0"/>
                <a:cs typeface="Arial" panose="020B0604020202020204" pitchFamily="34" charset="0"/>
              </a:rPr>
              <a:t>Monday, 11th </a:t>
            </a:r>
            <a:r>
              <a:rPr lang="en-US" altLang="zh-CN" sz="1600" u="sng" dirty="0" smtClean="0">
                <a:latin typeface="Arial" panose="020B0604020202020204" pitchFamily="34" charset="0"/>
                <a:cs typeface="Arial" panose="020B0604020202020204" pitchFamily="34" charset="0"/>
              </a:rPr>
              <a:t>November </a:t>
            </a:r>
            <a:r>
              <a:rPr lang="en-US" altLang="zh-CN" sz="1600" u="sng" dirty="0">
                <a:latin typeface="Arial" panose="020B0604020202020204" pitchFamily="34" charset="0"/>
                <a:cs typeface="Arial" panose="020B0604020202020204" pitchFamily="34" charset="0"/>
              </a:rPr>
              <a:t>2024 </a:t>
            </a:r>
            <a:r>
              <a:rPr lang="en-US" altLang="zh-CN" sz="1600" u="sng" dirty="0">
                <a:latin typeface="Arial" panose="020B0604020202020204" pitchFamily="34" charset="0"/>
                <a:cs typeface="Arial" panose="020B0604020202020204" pitchFamily="34" charset="0"/>
              </a:rPr>
              <a:t>14:00 UTC</a:t>
            </a:r>
          </a:p>
          <a:p>
            <a:pPr>
              <a:spcBef>
                <a:spcPts val="1800"/>
              </a:spcBef>
            </a:pPr>
            <a:r>
              <a:rPr lang="en-US" altLang="zh-CN" sz="1600" b="1" dirty="0">
                <a:latin typeface="Arial" panose="020B0604020202020204" pitchFamily="34" charset="0"/>
                <a:cs typeface="Arial" panose="020B0604020202020204" pitchFamily="34" charset="0"/>
              </a:rPr>
              <a:t>DAD at submission deadline: </a:t>
            </a:r>
            <a:r>
              <a:rPr lang="en-US" altLang="zh-CN" sz="1600" u="sng" dirty="0">
                <a:latin typeface="Arial" panose="020B0604020202020204" pitchFamily="34" charset="0"/>
                <a:cs typeface="Arial" panose="020B0604020202020204" pitchFamily="34" charset="0"/>
              </a:rPr>
              <a:t>Tuesday, </a:t>
            </a:r>
            <a:r>
              <a:rPr lang="en-US" altLang="zh-CN" sz="1600" u="sng" dirty="0">
                <a:latin typeface="Arial" panose="020B0604020202020204" pitchFamily="34" charset="0"/>
                <a:cs typeface="Arial" panose="020B0604020202020204" pitchFamily="34" charset="0"/>
              </a:rPr>
              <a:t>12th </a:t>
            </a:r>
            <a:r>
              <a:rPr lang="en-US" altLang="zh-CN" sz="1600" u="sng" dirty="0" smtClean="0">
                <a:latin typeface="Arial" panose="020B0604020202020204" pitchFamily="34" charset="0"/>
                <a:cs typeface="Arial" panose="020B0604020202020204" pitchFamily="34" charset="0"/>
              </a:rPr>
              <a:t>November </a:t>
            </a:r>
            <a:r>
              <a:rPr lang="en-US" altLang="zh-CN" sz="1600" u="sng" dirty="0">
                <a:latin typeface="Arial" panose="020B0604020202020204" pitchFamily="34" charset="0"/>
                <a:cs typeface="Arial" panose="020B0604020202020204" pitchFamily="34" charset="0"/>
              </a:rPr>
              <a:t>2024 </a:t>
            </a:r>
            <a:r>
              <a:rPr lang="en-US" altLang="zh-CN" sz="1600" u="sng" dirty="0">
                <a:latin typeface="Arial" panose="020B0604020202020204" pitchFamily="34" charset="0"/>
                <a:cs typeface="Arial" panose="020B0604020202020204" pitchFamily="34" charset="0"/>
              </a:rPr>
              <a:t>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Schedule: </a:t>
            </a:r>
            <a:r>
              <a:rPr lang="en-US" altLang="zh-CN" sz="1600" u="sng" dirty="0">
                <a:latin typeface="Arial" panose="020B0604020202020204" pitchFamily="34" charset="0"/>
                <a:cs typeface="Arial" panose="020B0604020202020204" pitchFamily="34" charset="0"/>
              </a:rPr>
              <a:t>Wednesday, 13th </a:t>
            </a:r>
            <a:r>
              <a:rPr lang="en-US" altLang="zh-CN" sz="1600" u="sng" dirty="0" smtClean="0">
                <a:latin typeface="Arial" panose="020B0604020202020204" pitchFamily="34" charset="0"/>
                <a:cs typeface="Arial" panose="020B0604020202020204" pitchFamily="34" charset="0"/>
              </a:rPr>
              <a:t>November </a:t>
            </a:r>
            <a:r>
              <a:rPr lang="en-US" altLang="zh-CN" sz="1600" u="sng" dirty="0">
                <a:latin typeface="Arial" panose="020B0604020202020204" pitchFamily="34" charset="0"/>
                <a:cs typeface="Arial" panose="020B0604020202020204" pitchFamily="34" charset="0"/>
              </a:rPr>
              <a:t>2024 </a:t>
            </a:r>
            <a:r>
              <a:rPr lang="en-US" altLang="zh-CN" sz="1600" u="sng" dirty="0">
                <a:latin typeface="Arial" panose="020B0604020202020204" pitchFamily="34" charset="0"/>
                <a:cs typeface="Arial" panose="020B0604020202020204" pitchFamily="34" charset="0"/>
              </a:rPr>
              <a:t>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1: </a:t>
            </a:r>
            <a:r>
              <a:rPr lang="en-US" altLang="zh-CN" sz="1600" u="sng" dirty="0">
                <a:latin typeface="Arial" panose="020B0604020202020204" pitchFamily="34" charset="0"/>
                <a:cs typeface="Arial" panose="020B0604020202020204" pitchFamily="34" charset="0"/>
              </a:rPr>
              <a:t>Friday, 15th </a:t>
            </a:r>
            <a:r>
              <a:rPr lang="en-US" altLang="zh-CN" sz="1600" u="sng" dirty="0" smtClean="0">
                <a:latin typeface="Arial" panose="020B0604020202020204" pitchFamily="34" charset="0"/>
                <a:cs typeface="Arial" panose="020B0604020202020204" pitchFamily="34" charset="0"/>
              </a:rPr>
              <a:t>November </a:t>
            </a:r>
            <a:r>
              <a:rPr lang="en-US" altLang="zh-CN" sz="1600" u="sng" dirty="0">
                <a:latin typeface="Arial" panose="020B0604020202020204" pitchFamily="34" charset="0"/>
                <a:cs typeface="Arial" panose="020B0604020202020204" pitchFamily="34" charset="0"/>
              </a:rPr>
              <a:t>2024 </a:t>
            </a:r>
            <a:r>
              <a:rPr lang="en-US" altLang="zh-CN" sz="1600" u="sng" dirty="0">
                <a:latin typeface="Arial" panose="020B0604020202020204" pitchFamily="34" charset="0"/>
                <a:cs typeface="Arial" panose="020B0604020202020204" pitchFamily="34" charset="0"/>
              </a:rPr>
              <a:t>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meeting: </a:t>
            </a:r>
            <a:r>
              <a:rPr lang="en-US" altLang="zh-CN" sz="1600" u="sng" dirty="0">
                <a:latin typeface="Arial" panose="020B0604020202020204" pitchFamily="34" charset="0"/>
                <a:cs typeface="Arial" panose="020B0604020202020204" pitchFamily="34" charset="0"/>
              </a:rPr>
              <a:t>Monday</a:t>
            </a:r>
            <a:r>
              <a:rPr lang="en-US" altLang="zh-CN" sz="1600" u="sng" dirty="0">
                <a:latin typeface="Arial" panose="020B0604020202020204" pitchFamily="34" charset="0"/>
                <a:cs typeface="Arial" panose="020B0604020202020204" pitchFamily="34" charset="0"/>
              </a:rPr>
              <a:t>, 18th </a:t>
            </a:r>
            <a:r>
              <a:rPr lang="en-US" altLang="zh-CN" sz="1600" u="sng" dirty="0" smtClean="0">
                <a:latin typeface="Arial" panose="020B0604020202020204" pitchFamily="34" charset="0"/>
                <a:cs typeface="Arial" panose="020B0604020202020204" pitchFamily="34" charset="0"/>
              </a:rPr>
              <a:t>November </a:t>
            </a:r>
            <a:r>
              <a:rPr lang="en-US" altLang="zh-CN" sz="1600" u="sng" dirty="0">
                <a:latin typeface="Arial" panose="020B0604020202020204" pitchFamily="34" charset="0"/>
                <a:cs typeface="Arial" panose="020B0604020202020204" pitchFamily="34" charset="0"/>
              </a:rPr>
              <a:t>2024 </a:t>
            </a:r>
            <a:r>
              <a:rPr lang="en-US" altLang="zh-CN" sz="1600" u="sng" dirty="0">
                <a:latin typeface="Arial" panose="020B0604020202020204" pitchFamily="34" charset="0"/>
                <a:cs typeface="Arial" panose="020B0604020202020204" pitchFamily="34" charset="0"/>
              </a:rPr>
              <a:t>09:00 </a:t>
            </a:r>
            <a:r>
              <a:rPr lang="en-US" altLang="zh-CN" sz="1600" u="sng" dirty="0">
                <a:latin typeface="Arial" panose="020B0604020202020204" pitchFamily="34" charset="0"/>
                <a:cs typeface="Arial" panose="020B0604020202020204" pitchFamily="34" charset="0"/>
              </a:rPr>
              <a:t>Local time</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X: </a:t>
            </a:r>
            <a:r>
              <a:rPr lang="en-US" altLang="zh-CN" sz="1600" dirty="0">
                <a:latin typeface="Arial" panose="020B0604020202020204" pitchFamily="34" charset="0"/>
                <a:cs typeface="Arial" panose="020B0604020202020204" pitchFamily="34" charset="0"/>
              </a:rPr>
              <a:t>End of every Business Day</a:t>
            </a:r>
            <a:endParaRPr lang="en-US" altLang="zh-CN" sz="1600" b="1"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meeting: </a:t>
            </a:r>
            <a:r>
              <a:rPr lang="en-US" altLang="zh-CN" sz="1600" u="sng" dirty="0">
                <a:latin typeface="Arial" panose="020B0604020202020204" pitchFamily="34" charset="0"/>
                <a:cs typeface="Arial" panose="020B0604020202020204" pitchFamily="34" charset="0"/>
              </a:rPr>
              <a:t>Friday, 22nd </a:t>
            </a:r>
            <a:r>
              <a:rPr lang="en-US" altLang="zh-CN" sz="1600" u="sng" dirty="0" smtClean="0">
                <a:latin typeface="Arial" panose="020B0604020202020204" pitchFamily="34" charset="0"/>
                <a:cs typeface="Arial" panose="020B0604020202020204" pitchFamily="34" charset="0"/>
              </a:rPr>
              <a:t>November </a:t>
            </a:r>
            <a:r>
              <a:rPr lang="en-US" altLang="zh-CN" sz="1600" u="sng" dirty="0">
                <a:latin typeface="Arial" panose="020B0604020202020204" pitchFamily="34" charset="0"/>
                <a:cs typeface="Arial" panose="020B0604020202020204" pitchFamily="34" charset="0"/>
              </a:rPr>
              <a:t>2024 </a:t>
            </a:r>
            <a:r>
              <a:rPr lang="en-US" altLang="zh-CN" sz="1600" u="sng" dirty="0">
                <a:latin typeface="Arial" panose="020B0604020202020204" pitchFamily="34" charset="0"/>
                <a:cs typeface="Arial" panose="020B0604020202020204" pitchFamily="34" charset="0"/>
              </a:rPr>
              <a:t>15:30 </a:t>
            </a:r>
            <a:r>
              <a:rPr lang="en-US" altLang="zh-CN" sz="1600" u="sng" dirty="0">
                <a:latin typeface="Arial" panose="020B0604020202020204" pitchFamily="34" charset="0"/>
                <a:cs typeface="Arial" panose="020B0604020202020204" pitchFamily="34" charset="0"/>
              </a:rPr>
              <a:t>Local time (estimated time)</a:t>
            </a:r>
          </a:p>
        </p:txBody>
      </p:sp>
    </p:spTree>
    <p:extLst>
      <p:ext uri="{BB962C8B-B14F-4D97-AF65-F5344CB8AC3E}">
        <p14:creationId xmlns:p14="http://schemas.microsoft.com/office/powerpoint/2010/main" val="216064946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Before the </a:t>
            </a:r>
            <a:r>
              <a:rPr lang="en-GB" altLang="en-US" dirty="0" smtClean="0"/>
              <a:t>CT3#138 </a:t>
            </a:r>
            <a:r>
              <a:rPr lang="en-GB" altLang="en-US" dirty="0"/>
              <a:t>meeting       (1/2)</a:t>
            </a:r>
          </a:p>
        </p:txBody>
      </p:sp>
      <p:sp>
        <p:nvSpPr>
          <p:cNvPr id="50"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0" y="1690688"/>
            <a:ext cx="11921383" cy="4289425"/>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contribution</a:t>
            </a:r>
          </a:p>
          <a:p>
            <a:pPr lvl="1"/>
            <a:r>
              <a:rPr lang="en-US" altLang="zh-CN" sz="1800" dirty="0"/>
              <a:t>Refer to the draft agenda as </a:t>
            </a:r>
            <a:r>
              <a:rPr lang="en-US" altLang="zh-CN" sz="1800" dirty="0" smtClean="0"/>
              <a:t>C3-246000 </a:t>
            </a:r>
            <a:endParaRPr lang="en-US" altLang="zh-CN" sz="1800" dirty="0"/>
          </a:p>
          <a:p>
            <a:pPr lvl="1"/>
            <a:r>
              <a:rPr lang="en-US" altLang="zh-CN" sz="1800" dirty="0"/>
              <a:t>For this meeting, all releases will be handled and Rel-19 shares the highest priority. In addition,</a:t>
            </a:r>
          </a:p>
          <a:p>
            <a:pPr lvl="2">
              <a:buFont typeface="Wingdings" panose="05000000000000000000" pitchFamily="2" charset="2"/>
              <a:buChar char="ü"/>
            </a:pPr>
            <a:r>
              <a:rPr lang="en-US" altLang="zh-CN" sz="1600" dirty="0"/>
              <a:t>For </a:t>
            </a:r>
            <a:r>
              <a:rPr lang="en-US" altLang="zh-CN" sz="1600" b="1" dirty="0"/>
              <a:t>Rel-19</a:t>
            </a:r>
            <a:r>
              <a:rPr lang="en-US" altLang="zh-CN" sz="1600" dirty="0"/>
              <a:t>, maximum </a:t>
            </a:r>
            <a:r>
              <a:rPr lang="en-US" altLang="zh-CN" sz="1600" b="1" dirty="0"/>
              <a:t>10</a:t>
            </a:r>
            <a:r>
              <a:rPr lang="en-US" altLang="zh-CN" sz="1600" dirty="0"/>
              <a:t> (p)CRs per company (as first source company) per Agenda item; The gentle agreement on </a:t>
            </a:r>
            <a:r>
              <a:rPr lang="en-US" altLang="zh-CN" sz="1600" dirty="0" err="1"/>
              <a:t>Tdoc</a:t>
            </a:r>
            <a:r>
              <a:rPr lang="en-US" altLang="zh-CN" sz="1600" dirty="0"/>
              <a:t> number for API definition applies to CT3 meetings.</a:t>
            </a:r>
          </a:p>
          <a:p>
            <a:pPr lvl="2">
              <a:buFont typeface="Wingdings" panose="05000000000000000000" pitchFamily="2" charset="2"/>
              <a:buChar char="ü"/>
            </a:pPr>
            <a:r>
              <a:rPr lang="en-US" altLang="zh-CN" sz="1600" dirty="0"/>
              <a:t>For </a:t>
            </a:r>
            <a:r>
              <a:rPr lang="en-US" altLang="zh-CN" sz="1600" b="1" dirty="0"/>
              <a:t>Rel-18</a:t>
            </a:r>
            <a:r>
              <a:rPr lang="en-US" altLang="zh-CN" sz="1600" dirty="0"/>
              <a:t>, maximum </a:t>
            </a:r>
            <a:r>
              <a:rPr lang="en-US" altLang="zh-CN" sz="1600" b="1" dirty="0"/>
              <a:t>4</a:t>
            </a:r>
            <a:r>
              <a:rPr lang="en-US" altLang="zh-CN" sz="1600" dirty="0"/>
              <a:t> CRs per company (as first source company) per Agenda item.</a:t>
            </a:r>
          </a:p>
          <a:p>
            <a:pPr lvl="2">
              <a:buFont typeface="Wingdings" panose="05000000000000000000" pitchFamily="2" charset="2"/>
              <a:buChar char="ü"/>
            </a:pPr>
            <a:r>
              <a:rPr lang="en-US" altLang="zh-CN" sz="1600" dirty="0"/>
              <a:t>For </a:t>
            </a:r>
            <a:r>
              <a:rPr lang="en-US" altLang="zh-CN" sz="1600" b="1" dirty="0"/>
              <a:t>pre Rel-18</a:t>
            </a:r>
            <a:r>
              <a:rPr lang="en-US" altLang="zh-CN" sz="1600" dirty="0"/>
              <a:t>, maximum </a:t>
            </a:r>
            <a:r>
              <a:rPr lang="en-US" altLang="zh-CN" sz="1600" b="1" dirty="0"/>
              <a:t>2</a:t>
            </a:r>
            <a:r>
              <a:rPr lang="en-US" altLang="zh-CN" sz="1600" dirty="0"/>
              <a:t> CRs per company (as first source company) per Agenda Item, not including mirror ones. </a:t>
            </a:r>
          </a:p>
          <a:p>
            <a:pPr lvl="2">
              <a:buFont typeface="Wingdings" panose="05000000000000000000" pitchFamily="2" charset="2"/>
              <a:buChar char="ü"/>
            </a:pPr>
            <a:r>
              <a:rPr lang="en-GB" altLang="zh-CN" sz="1600" dirty="0"/>
              <a:t>Only FASMO CRs will be </a:t>
            </a:r>
            <a:r>
              <a:rPr lang="en-US" altLang="zh-CN" sz="1600" dirty="0"/>
              <a:t>will be agreed in fully frozen releases (before Rel-19).</a:t>
            </a:r>
          </a:p>
          <a:p>
            <a:pPr lvl="2">
              <a:buFont typeface="Wingdings" panose="05000000000000000000" pitchFamily="2" charset="2"/>
              <a:buChar char="ü"/>
            </a:pPr>
            <a:r>
              <a:rPr lang="en-US" altLang="zh-CN" sz="1600" b="1" dirty="0"/>
              <a:t>Maximum 100 (p)CRs</a:t>
            </a:r>
            <a:r>
              <a:rPr lang="en-US" altLang="zh-CN" sz="1600" dirty="0"/>
              <a:t> per company (as first source company) in total for all the Agenda items, </a:t>
            </a:r>
            <a:r>
              <a:rPr lang="en-US" altLang="zh-CN" sz="1600" b="1" dirty="0"/>
              <a:t>including mirror ones</a:t>
            </a:r>
            <a:r>
              <a:rPr lang="en-US" altLang="zh-CN" sz="1600" dirty="0"/>
              <a:t>.</a:t>
            </a:r>
          </a:p>
          <a:p>
            <a:pPr lvl="2">
              <a:buFont typeface="Wingdings" panose="05000000000000000000" pitchFamily="2" charset="2"/>
              <a:buChar char="ü"/>
            </a:pPr>
            <a:r>
              <a:rPr lang="en-US" altLang="zh-CN" sz="1600" dirty="0"/>
              <a:t>The </a:t>
            </a:r>
            <a:r>
              <a:rPr lang="en-US" altLang="zh-CN" sz="1600" dirty="0" err="1"/>
              <a:t>Tdocs</a:t>
            </a:r>
            <a:r>
              <a:rPr lang="en-US" altLang="zh-CN" sz="1600" dirty="0"/>
              <a:t> for </a:t>
            </a:r>
            <a:r>
              <a:rPr lang="en-US" altLang="zh-CN" sz="1600" dirty="0" err="1"/>
              <a:t>OpenAPI</a:t>
            </a:r>
            <a:r>
              <a:rPr lang="en-US" altLang="zh-CN" sz="1600" dirty="0"/>
              <a:t> updates, for new TSs not under change control, </a:t>
            </a:r>
            <a:r>
              <a:rPr lang="en-GB" altLang="zh-CN" sz="1600" dirty="0"/>
              <a:t>presentation sheets or exception sheets for WIs, if any, </a:t>
            </a:r>
            <a:r>
              <a:rPr lang="en-US" altLang="zh-CN" sz="1600" dirty="0"/>
              <a:t>are exceptions in above bullets, those documents will be handled during email approval process as usual.</a:t>
            </a:r>
          </a:p>
          <a:p>
            <a:pPr lvl="2">
              <a:buFont typeface="Wingdings" panose="05000000000000000000" pitchFamily="2" charset="2"/>
              <a:buChar char="ü"/>
            </a:pPr>
            <a:r>
              <a:rPr lang="en-GB" altLang="zh-CN" sz="1600" dirty="0"/>
              <a:t>LATE documents (unavailable at the submission deadline,</a:t>
            </a:r>
            <a:r>
              <a:rPr lang="en-US" altLang="zh-CN" sz="1600" dirty="0"/>
              <a:t> or new proposals not revisions</a:t>
            </a:r>
            <a:r>
              <a:rPr lang="zh-CN" altLang="zh-CN" sz="1600" dirty="0"/>
              <a:t> </a:t>
            </a:r>
            <a:r>
              <a:rPr lang="en-US" altLang="zh-CN" sz="1600" dirty="0"/>
              <a:t>but except that the proposal is allocated with wrong spec, or not the proposals moved to other releases during the meeting</a:t>
            </a:r>
            <a:r>
              <a:rPr lang="en-GB" altLang="zh-CN" sz="1600" dirty="0"/>
              <a:t>) will not be handled by the CT3 meeting.</a:t>
            </a:r>
          </a:p>
          <a:p>
            <a:pPr lvl="1"/>
            <a:r>
              <a:rPr lang="en-GB" altLang="zh-CN" sz="1800" dirty="0"/>
              <a:t>If 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Before the </a:t>
            </a:r>
            <a:r>
              <a:rPr lang="en-GB" altLang="en-US" dirty="0" smtClean="0"/>
              <a:t>CT3#138 </a:t>
            </a:r>
            <a:r>
              <a:rPr lang="en-GB" altLang="en-US" dirty="0"/>
              <a:t>meeting       (2/2)</a:t>
            </a:r>
          </a:p>
        </p:txBody>
      </p:sp>
      <p:sp>
        <p:nvSpPr>
          <p:cNvPr id="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54093" y="1784692"/>
            <a:ext cx="11080179" cy="4289425"/>
          </a:xfrm>
        </p:spPr>
        <p:txBody>
          <a:bodyPr/>
          <a:lstStyle/>
          <a:p>
            <a:pPr marL="360000" lvl="0" indent="-288000"/>
            <a:r>
              <a:rPr lang="en-GB" altLang="zh-CN" sz="2000" dirty="0"/>
              <a:t>The Chair will provide the DAD at submission deadline (as </a:t>
            </a:r>
            <a:r>
              <a:rPr lang="en-GB" altLang="zh-CN" sz="2000" dirty="0" smtClean="0"/>
              <a:t>C3-246004</a:t>
            </a:r>
            <a:r>
              <a:rPr lang="en-GB" altLang="zh-CN" sz="2000" dirty="0"/>
              <a:t>) </a:t>
            </a:r>
            <a:r>
              <a:rPr lang="en-US" altLang="zh-CN" sz="2000" dirty="0"/>
              <a:t>by </a:t>
            </a:r>
            <a:r>
              <a:rPr lang="en-GB" altLang="zh-CN" sz="2000" dirty="0"/>
              <a:t>Tuesday, </a:t>
            </a:r>
            <a:r>
              <a:rPr lang="en-US" altLang="zh-CN" sz="2000" dirty="0" smtClean="0"/>
              <a:t>12</a:t>
            </a:r>
            <a:r>
              <a:rPr lang="en-US" altLang="zh-CN" sz="2000" baseline="30000" dirty="0" smtClean="0"/>
              <a:t>th</a:t>
            </a:r>
            <a:r>
              <a:rPr lang="en-US" altLang="zh-CN" sz="2000" dirty="0" smtClean="0"/>
              <a:t> November </a:t>
            </a:r>
            <a:r>
              <a:rPr lang="en-US" altLang="zh-CN" sz="2000" dirty="0"/>
              <a:t>2024</a:t>
            </a:r>
            <a:r>
              <a:rPr lang="en-GB" altLang="zh-CN" sz="2000" dirty="0"/>
              <a:t>. The DAD will 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2000" dirty="0"/>
              <a:t>When a LS requires an action (CRs, LS reply), the related documents should be submitted to the meeting. Otherwise the LS will be postponed.</a:t>
            </a:r>
          </a:p>
          <a:p>
            <a:pPr lvl="1"/>
            <a:r>
              <a:rPr lang="en-GB" altLang="zh-CN" sz="2000" dirty="0"/>
              <a:t>LATE documents (unavailable at submission deadline) will be withdrawn at the submission deadline.</a:t>
            </a:r>
            <a:endParaRPr lang="zh-CN" altLang="zh-CN" sz="2000" dirty="0"/>
          </a:p>
          <a:p>
            <a:pPr marL="360000" indent="-288000"/>
            <a:r>
              <a:rPr lang="en-GB" altLang="zh-CN" sz="2000" dirty="0"/>
              <a:t>The Chair will provide a preliminary proposed schedule</a:t>
            </a:r>
            <a:r>
              <a:rPr lang="en-US" altLang="zh-CN" sz="2000" dirty="0"/>
              <a:t> (as </a:t>
            </a:r>
            <a:r>
              <a:rPr lang="en-US" altLang="zh-CN" sz="2000" dirty="0" smtClean="0"/>
              <a:t>draft_C3-246003</a:t>
            </a:r>
            <a:r>
              <a:rPr lang="en-US" altLang="zh-CN" sz="2000" dirty="0"/>
              <a:t>) by </a:t>
            </a:r>
            <a:r>
              <a:rPr lang="en-GB" altLang="zh-CN" sz="2000" dirty="0"/>
              <a:t>Wednesday, </a:t>
            </a:r>
            <a:r>
              <a:rPr lang="en-US" altLang="zh-CN" sz="2000" dirty="0" smtClean="0"/>
              <a:t>13</a:t>
            </a:r>
            <a:r>
              <a:rPr lang="en-US" altLang="zh-CN" sz="2000" baseline="30000" dirty="0" smtClean="0"/>
              <a:t>th </a:t>
            </a:r>
            <a:r>
              <a:rPr lang="en-US" altLang="zh-CN" sz="2000" dirty="0" smtClean="0"/>
              <a:t>November </a:t>
            </a:r>
            <a:r>
              <a:rPr lang="en-US" altLang="zh-CN" sz="2000" dirty="0"/>
              <a:t>2024</a:t>
            </a:r>
            <a:r>
              <a:rPr lang="en-GB" altLang="zh-CN" sz="2000" dirty="0"/>
              <a:t>. 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official DAD at Start of Day 1 </a:t>
            </a:r>
            <a:r>
              <a:rPr lang="en-US" altLang="zh-CN" sz="2000" dirty="0"/>
              <a:t>(as </a:t>
            </a:r>
            <a:r>
              <a:rPr lang="en-US" altLang="zh-CN" sz="2000" dirty="0" smtClean="0"/>
              <a:t>C3-246005</a:t>
            </a:r>
            <a:r>
              <a:rPr lang="en-US" altLang="zh-CN" sz="2000" dirty="0"/>
              <a:t>) </a:t>
            </a:r>
            <a:r>
              <a:rPr lang="en-GB" altLang="zh-CN" sz="2000" dirty="0"/>
              <a:t>and the official proposed schedule</a:t>
            </a:r>
            <a:r>
              <a:rPr lang="en-US" altLang="zh-CN" sz="2000" dirty="0"/>
              <a:t> (as </a:t>
            </a:r>
            <a:r>
              <a:rPr lang="en-US" altLang="zh-CN" sz="2000" dirty="0" smtClean="0"/>
              <a:t>C3-246003</a:t>
            </a:r>
            <a:r>
              <a:rPr lang="en-US" altLang="zh-CN" sz="2000" dirty="0"/>
              <a:t>) by Friday </a:t>
            </a:r>
            <a:r>
              <a:rPr lang="en-US" altLang="zh-CN" sz="2000" dirty="0" smtClean="0"/>
              <a:t>15</a:t>
            </a:r>
            <a:r>
              <a:rPr lang="en-US" altLang="zh-CN" sz="2000" baseline="30000" dirty="0" smtClean="0"/>
              <a:t>th</a:t>
            </a:r>
            <a:r>
              <a:rPr lang="en-US" altLang="zh-CN" sz="2000" dirty="0" smtClean="0"/>
              <a:t> November </a:t>
            </a:r>
            <a:r>
              <a:rPr lang="en-US" altLang="zh-CN" sz="2000" dirty="0"/>
              <a:t>2024</a:t>
            </a:r>
            <a:endParaRPr lang="zh-CN" altLang="zh-CN" sz="2000" dirty="0"/>
          </a:p>
          <a:p>
            <a:pPr marL="360000" lvl="0" indent="-288000"/>
            <a:r>
              <a:rPr lang="en-GB" altLang="zh-CN" sz="2000" dirty="0"/>
              <a:t>The MCC will reserve conference bridges using Microsoft Teams and share the associated link(s) to remote participants registered for the </a:t>
            </a:r>
            <a:r>
              <a:rPr lang="en-GB" altLang="zh-CN" sz="2000" dirty="0" smtClean="0"/>
              <a:t>CT3#138 </a:t>
            </a:r>
            <a:r>
              <a:rPr lang="en-GB" altLang="zh-CN" sz="2000" dirty="0"/>
              <a:t>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During the meeting – General      (1/2)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1268" y="1767600"/>
            <a:ext cx="11664298" cy="4351338"/>
          </a:xfrm>
        </p:spPr>
        <p:txBody>
          <a:bodyPr/>
          <a:lstStyle/>
          <a:p>
            <a:r>
              <a:rPr lang="en-US" altLang="zh-CN" sz="2000" dirty="0" smtClean="0"/>
              <a:t>CT3#138 </a:t>
            </a:r>
            <a:r>
              <a:rPr lang="en-US" altLang="zh-CN" sz="2000" dirty="0"/>
              <a:t>meeting will officially </a:t>
            </a:r>
            <a:r>
              <a:rPr lang="en-US" altLang="zh-CN" sz="2000" b="1" dirty="0"/>
              <a:t>start at 09:00 on Monday </a:t>
            </a:r>
            <a:r>
              <a:rPr lang="en-US" altLang="zh-CN" sz="2000" b="1" dirty="0" smtClean="0"/>
              <a:t>18</a:t>
            </a:r>
            <a:r>
              <a:rPr lang="en-US" altLang="zh-CN" sz="2000" b="1" baseline="30000" dirty="0" smtClean="0"/>
              <a:t>th</a:t>
            </a:r>
            <a:r>
              <a:rPr lang="en-US" altLang="zh-CN" sz="2000" b="1" dirty="0" smtClean="0"/>
              <a:t> November </a:t>
            </a:r>
            <a:r>
              <a:rPr lang="en-US" altLang="zh-CN" sz="2000" b="1" dirty="0"/>
              <a:t>2024, in </a:t>
            </a:r>
            <a:r>
              <a:rPr lang="en-US" altLang="zh-CN" sz="2000" b="1" dirty="0" smtClean="0"/>
              <a:t>Orlando US.</a:t>
            </a:r>
            <a:endParaRPr lang="en-US" altLang="zh-CN" sz="2000" b="1" dirty="0"/>
          </a:p>
          <a:p>
            <a:r>
              <a:rPr lang="en-US" altLang="zh-CN" sz="2000" dirty="0" smtClean="0"/>
              <a:t>CT3#138 </a:t>
            </a:r>
            <a:r>
              <a:rPr lang="en-US" altLang="zh-CN" sz="2000" dirty="0"/>
              <a:t>will be a F2F meeting with </a:t>
            </a:r>
            <a:r>
              <a:rPr lang="en-US" altLang="zh-CN" sz="2000" b="1" dirty="0" smtClean="0"/>
              <a:t>two-way </a:t>
            </a:r>
            <a:r>
              <a:rPr lang="en-US" altLang="zh-CN" sz="2000" dirty="0"/>
              <a:t>remote </a:t>
            </a:r>
            <a:r>
              <a:rPr lang="en-US" altLang="zh-CN" sz="2000" dirty="0" smtClean="0"/>
              <a:t>participations</a:t>
            </a:r>
            <a:endParaRPr lang="en-US" altLang="zh-CN" sz="2000" dirty="0"/>
          </a:p>
          <a:p>
            <a:pPr lvl="1"/>
            <a:r>
              <a:rPr lang="en-US" altLang="zh-CN" sz="2000" dirty="0"/>
              <a:t>The documents being processed in the meeting room will be shared to both the F2F and remote participations</a:t>
            </a:r>
          </a:p>
          <a:p>
            <a:pPr lvl="1"/>
            <a:r>
              <a:rPr lang="en-US" altLang="zh-CN" sz="2000" dirty="0"/>
              <a:t>F2F </a:t>
            </a:r>
            <a:r>
              <a:rPr lang="en-US" altLang="zh-CN" sz="2000" dirty="0" smtClean="0"/>
              <a:t>participants should </a:t>
            </a:r>
            <a:r>
              <a:rPr lang="en-US" altLang="zh-CN" sz="2000" dirty="0"/>
              <a:t>raise hand if you want to speak, and use standing microphone in the meeting room to speak when your turn</a:t>
            </a:r>
          </a:p>
          <a:p>
            <a:pPr lvl="1"/>
            <a:r>
              <a:rPr lang="en-US" altLang="zh-CN" sz="2000" dirty="0"/>
              <a:t>Remote participants will listen </a:t>
            </a:r>
            <a:r>
              <a:rPr lang="en-US" altLang="zh-CN" sz="2000" dirty="0" smtClean="0"/>
              <a:t>and </a:t>
            </a:r>
            <a:r>
              <a:rPr lang="en-US" altLang="zh-CN" sz="2000" b="1" dirty="0" smtClean="0"/>
              <a:t>talk </a:t>
            </a:r>
            <a:r>
              <a:rPr lang="en-US" altLang="zh-CN" sz="2000" dirty="0"/>
              <a:t>by accessing to the meeting links via the Teams. </a:t>
            </a:r>
            <a:endParaRPr lang="en-US" altLang="zh-CN" sz="2000" dirty="0" smtClean="0"/>
          </a:p>
          <a:p>
            <a:pPr lvl="1"/>
            <a:r>
              <a:rPr lang="en-GB" altLang="zh-CN" sz="2000" dirty="0" smtClean="0"/>
              <a:t>Making </a:t>
            </a:r>
            <a:r>
              <a:rPr lang="en-GB" altLang="zh-CN" sz="2000" dirty="0"/>
              <a:t>comments &amp; presenting can be done remotely </a:t>
            </a:r>
            <a:r>
              <a:rPr lang="en-US" altLang="zh-CN" sz="2000" dirty="0"/>
              <a:t>(e.g. via the meeting links or email discussion) </a:t>
            </a:r>
            <a:r>
              <a:rPr lang="en-US" altLang="zh-CN" sz="2000" dirty="0" smtClean="0"/>
              <a:t>. Comments </a:t>
            </a:r>
            <a:r>
              <a:rPr lang="en-US" altLang="zh-CN" sz="2000" dirty="0"/>
              <a:t>from remote participants will </a:t>
            </a:r>
            <a:r>
              <a:rPr lang="en-US" altLang="zh-CN" sz="2000" b="1" dirty="0"/>
              <a:t>NOT</a:t>
            </a:r>
            <a:r>
              <a:rPr lang="en-US" altLang="zh-CN" sz="2000" dirty="0"/>
              <a:t> be taken into account for the official meeting, and cannot prevent the final conclusion of documents (e.g. agreement</a:t>
            </a:r>
            <a:r>
              <a:rPr lang="en-US" altLang="zh-CN" sz="2000" dirty="0" smtClean="0"/>
              <a:t>). </a:t>
            </a:r>
            <a:r>
              <a:rPr lang="en-GB" altLang="zh-CN" sz="2000" dirty="0" smtClean="0"/>
              <a:t>Remote </a:t>
            </a:r>
            <a:r>
              <a:rPr lang="en-GB" altLang="zh-CN" sz="2000" dirty="0"/>
              <a:t>users CANNOT object to contributions or participate in show of </a:t>
            </a:r>
            <a:r>
              <a:rPr lang="en-GB" altLang="zh-CN" sz="2000" dirty="0" smtClean="0"/>
              <a:t>hands</a:t>
            </a:r>
            <a:r>
              <a:rPr lang="en-US" altLang="zh-CN" sz="2000" dirty="0"/>
              <a:t>.</a:t>
            </a:r>
            <a:endParaRPr lang="en-US" altLang="zh-CN" sz="2000" dirty="0"/>
          </a:p>
          <a:p>
            <a:r>
              <a:rPr lang="en-US" altLang="zh-CN" sz="2000" dirty="0"/>
              <a:t>All releases will be handled and </a:t>
            </a:r>
            <a:r>
              <a:rPr lang="en-US" altLang="zh-CN" sz="2000" dirty="0" smtClean="0"/>
              <a:t>Release 19 </a:t>
            </a:r>
            <a:r>
              <a:rPr lang="en-US" altLang="zh-CN" sz="2000" dirty="0"/>
              <a:t>share the highest priority. </a:t>
            </a:r>
            <a:r>
              <a:rPr lang="en-GB" altLang="zh-CN" sz="2000" dirty="0"/>
              <a:t>The detailed input contribution control as described in the 3</a:t>
            </a:r>
            <a:r>
              <a:rPr lang="en-GB" altLang="zh-CN" sz="2000" baseline="30000" dirty="0"/>
              <a:t>rd</a:t>
            </a:r>
            <a:r>
              <a:rPr lang="en-GB" altLang="zh-CN" sz="2000" dirty="0"/>
              <a:t> slide applies to this meeting</a:t>
            </a:r>
            <a:r>
              <a:rPr lang="en-US" altLang="zh-CN" sz="2000" b="1" dirty="0"/>
              <a:t>.</a:t>
            </a:r>
            <a:endParaRPr lang="en-US" altLang="zh-CN" dirty="0"/>
          </a:p>
        </p:txBody>
      </p:sp>
    </p:spTree>
    <p:extLst>
      <p:ext uri="{BB962C8B-B14F-4D97-AF65-F5344CB8AC3E}">
        <p14:creationId xmlns:p14="http://schemas.microsoft.com/office/powerpoint/2010/main" val="21068866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During the meeting – General      (2/2)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7882" y="1773374"/>
            <a:ext cx="11187665" cy="4351338"/>
          </a:xfrm>
        </p:spPr>
        <p:txBody>
          <a:bodyPr/>
          <a:lstStyle/>
          <a:p>
            <a:pPr marL="360000" indent="-288000"/>
            <a:r>
              <a:rPr lang="en-US" altLang="zh-CN" sz="2000" dirty="0"/>
              <a:t>The time schedule as </a:t>
            </a:r>
            <a:r>
              <a:rPr lang="en-US" altLang="zh-CN" sz="2000" dirty="0" smtClean="0"/>
              <a:t>C3-246003 </a:t>
            </a:r>
            <a:r>
              <a:rPr lang="en-US" altLang="zh-CN" sz="2000" dirty="0"/>
              <a:t>will be followed during the meeting</a:t>
            </a:r>
          </a:p>
          <a:p>
            <a:pPr lvl="1"/>
            <a:r>
              <a:rPr lang="en-US" altLang="zh-CN" sz="2000" dirty="0"/>
              <a:t>F2F </a:t>
            </a:r>
            <a:r>
              <a:rPr lang="en-US" altLang="zh-CN" sz="2000" dirty="0" smtClean="0"/>
              <a:t>and remote participants </a:t>
            </a:r>
            <a:r>
              <a:rPr lang="en-GB" altLang="zh-CN" sz="2000" dirty="0"/>
              <a:t>should provide comments according to the provided schedule, i.e. all comments to the submitted documents should be received at the latest the day the related WI(s) is/are scheduled </a:t>
            </a:r>
          </a:p>
          <a:p>
            <a:pPr marL="360000" lvl="0" indent="-288000"/>
            <a:r>
              <a:rPr lang="en-GB" altLang="zh-CN" sz="2000" dirty="0"/>
              <a:t>The Chair will share the updated official DAD on the CT3 reflector at the end of each day. The Chair will provide a draft DAD during daily lunch break under:</a:t>
            </a:r>
            <a:endParaRPr lang="zh-CN" altLang="zh-CN" sz="2000" dirty="0"/>
          </a:p>
          <a:p>
            <a:pPr lvl="1"/>
            <a:r>
              <a:rPr lang="en-GB" altLang="zh-CN" sz="2000" u="sng" dirty="0" smtClean="0">
                <a:hlinkClick r:id="rId2"/>
              </a:rPr>
              <a:t>https://www.3gpp.org/ftp/tsg_ct/WG3_interworking_ex-CN3/TSGC3_138_Orlando/Inbox/ChairNotes</a:t>
            </a:r>
            <a:endParaRPr lang="en-GB" altLang="zh-CN" sz="2000" dirty="0"/>
          </a:p>
          <a:p>
            <a:pPr marL="360000" indent="-288000"/>
            <a:r>
              <a:rPr lang="en-US" altLang="zh-CN" sz="2000" dirty="0"/>
              <a:t>Email discussions via the email list </a:t>
            </a:r>
            <a:r>
              <a:rPr lang="en-US" altLang="zh-CN" sz="2000" u="sng" dirty="0">
                <a:hlinkClick r:id="rId3"/>
              </a:rPr>
              <a:t>3GPP_TSG_CT_WG3_main@LIST.ETSI.ORG</a:t>
            </a:r>
            <a:r>
              <a:rPr lang="en-US" altLang="zh-CN" sz="2000" u="sng" dirty="0"/>
              <a:t> </a:t>
            </a:r>
            <a:r>
              <a:rPr lang="en-GB" altLang="zh-CN" sz="2000" dirty="0"/>
              <a:t>are </a:t>
            </a:r>
            <a:r>
              <a:rPr lang="en-GB" altLang="zh-CN" sz="2000" b="1" dirty="0"/>
              <a:t>ONLY used for offline discussions</a:t>
            </a:r>
            <a:r>
              <a:rPr lang="en-GB" altLang="zh-CN" sz="2000" dirty="0"/>
              <a:t>, the comments via the email discussion will not be implemented into the DAD.</a:t>
            </a:r>
          </a:p>
          <a:p>
            <a:pPr marL="360000" lvl="0" indent="-288000"/>
            <a:r>
              <a:rPr lang="en-GB" altLang="zh-CN" sz="2000" dirty="0"/>
              <a:t>Late documents shall be avoided with following exceptions:</a:t>
            </a:r>
          </a:p>
          <a:p>
            <a:pPr lvl="1"/>
            <a:r>
              <a:rPr lang="en-US" altLang="zh-CN" sz="1800" dirty="0"/>
              <a:t>Incoming LS(s) received during the meeting, and reply/outgoing LS(s);</a:t>
            </a:r>
          </a:p>
          <a:p>
            <a:pPr lvl="1"/>
            <a:r>
              <a:rPr lang="en-GB" altLang="zh-CN" sz="1800" dirty="0"/>
              <a:t>Ones accepted during a topic discussion;</a:t>
            </a:r>
          </a:p>
          <a:p>
            <a:pPr lvl="1"/>
            <a:r>
              <a:rPr lang="en-GB" altLang="zh-CN" sz="1800" dirty="0"/>
              <a:t>Outcome of an action addressed during a joint session.</a:t>
            </a:r>
          </a:p>
          <a:p>
            <a:pPr lvl="1"/>
            <a:endParaRPr lang="en-GB" altLang="zh-CN" sz="2000" dirty="0"/>
          </a:p>
        </p:txBody>
      </p:sp>
    </p:spTree>
    <p:extLst>
      <p:ext uri="{BB962C8B-B14F-4D97-AF65-F5344CB8AC3E}">
        <p14:creationId xmlns:p14="http://schemas.microsoft.com/office/powerpoint/2010/main" val="51158002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88080" y="1945126"/>
            <a:ext cx="11219658" cy="4351338"/>
          </a:xfrm>
        </p:spPr>
        <p:txBody>
          <a:bodyPr/>
          <a:lstStyle/>
          <a:p>
            <a:pPr marL="360000" indent="-288000"/>
            <a:r>
              <a:rPr lang="en-GB" altLang="zh-CN" sz="2000" dirty="0"/>
              <a:t>Tdoc number will be </a:t>
            </a:r>
            <a:r>
              <a:rPr lang="en-GB" altLang="zh-CN" sz="2000" b="1" dirty="0"/>
              <a:t>allocated by MCC</a:t>
            </a:r>
            <a:r>
              <a:rPr lang="en-GB" altLang="zh-CN" sz="2000" dirty="0"/>
              <a:t>. Most of the times, it will be during the meeting. </a:t>
            </a:r>
            <a:r>
              <a:rPr lang="en-GB" altLang="zh-CN" sz="2000" dirty="0" err="1"/>
              <a:t>Tdoc</a:t>
            </a:r>
            <a:r>
              <a:rPr lang="en-GB" altLang="zh-CN" sz="2000" dirty="0"/>
              <a:t> number request for new/revised </a:t>
            </a:r>
            <a:r>
              <a:rPr lang="en-GB" altLang="zh-CN" sz="2000" dirty="0" err="1"/>
              <a:t>tdoc</a:t>
            </a:r>
            <a:r>
              <a:rPr lang="en-GB" altLang="zh-CN" sz="2000" dirty="0"/>
              <a:t> can be done remotely to </a:t>
            </a:r>
            <a:r>
              <a:rPr lang="en-GB" altLang="zh-CN" sz="2000" dirty="0" smtClean="0"/>
              <a:t>MCC, e.g. via the meeting links via the Teams</a:t>
            </a:r>
            <a:r>
              <a:rPr lang="en-US" altLang="zh-CN" sz="2000" dirty="0" smtClean="0"/>
              <a:t>. </a:t>
            </a:r>
            <a:r>
              <a:rPr lang="en-GB" altLang="zh-CN" sz="2000" dirty="0" smtClean="0"/>
              <a:t>If </a:t>
            </a:r>
            <a:r>
              <a:rPr lang="en-GB" altLang="zh-CN" sz="2000" dirty="0"/>
              <a:t>additional Tdoc numbers are required, please email MCC and copy CT3 chair. </a:t>
            </a:r>
          </a:p>
          <a:p>
            <a:pPr marL="360000" indent="-288000"/>
            <a:r>
              <a:rPr lang="en-GB" altLang="zh-CN" sz="2000" b="1" dirty="0"/>
              <a:t>For contributions that require revision</a:t>
            </a:r>
            <a:endParaRPr lang="zh-CN" altLang="zh-CN" sz="2000" dirty="0">
              <a:highlight>
                <a:srgbClr val="FFFF00"/>
              </a:highlight>
            </a:endParaRPr>
          </a:p>
          <a:p>
            <a:pPr lvl="1"/>
            <a:r>
              <a:rPr lang="en-GB" altLang="zh-CN" sz="2000" dirty="0"/>
              <a:t>New </a:t>
            </a:r>
            <a:r>
              <a:rPr lang="en-GB" altLang="zh-CN" sz="2000" dirty="0" err="1"/>
              <a:t>Tdoc</a:t>
            </a:r>
            <a:r>
              <a:rPr lang="en-GB" altLang="zh-CN" sz="2000" dirty="0"/>
              <a:t> number should be reserved </a:t>
            </a:r>
            <a:r>
              <a:rPr lang="en-GB" altLang="zh-CN" sz="2000" b="1" dirty="0"/>
              <a:t>when there is no objection or request to postpone, and the draft revision is stable enough</a:t>
            </a:r>
            <a:endParaRPr lang="zh-CN" altLang="zh-CN" sz="2000" dirty="0"/>
          </a:p>
          <a:p>
            <a:pPr lvl="1"/>
            <a:r>
              <a:rPr lang="en-GB" altLang="zh-CN" sz="2000" dirty="0">
                <a:highlight>
                  <a:srgbClr val="FFFFFF"/>
                </a:highlight>
              </a:rPr>
              <a:t>Draft versions of the DAD with the new allocated Tdoc numbers will be stored in the </a:t>
            </a:r>
            <a:r>
              <a:rPr lang="en-GB" altLang="zh-CN" sz="2000" dirty="0" err="1">
                <a:highlight>
                  <a:srgbClr val="FFFFFF"/>
                </a:highlight>
              </a:rPr>
              <a:t>ChairNotes</a:t>
            </a:r>
            <a:r>
              <a:rPr lang="en-GB" altLang="zh-CN" sz="2000" dirty="0">
                <a:highlight>
                  <a:srgbClr val="FFFFFF"/>
                </a:highlight>
              </a:rPr>
              <a:t> draft folder every quarter whenever possible.</a:t>
            </a:r>
          </a:p>
          <a:p>
            <a:pPr marL="360000" lvl="0" indent="-288000"/>
            <a:r>
              <a:rPr lang="en-GB" altLang="zh-CN" sz="2000" b="1" dirty="0"/>
              <a:t>The </a:t>
            </a:r>
            <a:r>
              <a:rPr lang="en-GB" altLang="zh-CN" sz="2000" b="1" dirty="0" err="1"/>
              <a:t>Tdoc</a:t>
            </a:r>
            <a:r>
              <a:rPr lang="en-GB" altLang="zh-CN" sz="2000" b="1" dirty="0"/>
              <a:t> numbers, if needed,</a:t>
            </a:r>
            <a:r>
              <a:rPr lang="en-GB" altLang="zh-CN" sz="2000" dirty="0"/>
              <a:t> </a:t>
            </a:r>
            <a:r>
              <a:rPr lang="en-GB" altLang="zh-CN" sz="2000" b="1" dirty="0"/>
              <a:t>for CRs/DP on </a:t>
            </a:r>
            <a:r>
              <a:rPr lang="en-GB" altLang="zh-CN" sz="2000" b="1" dirty="0" err="1"/>
              <a:t>OpenAPI</a:t>
            </a:r>
            <a:r>
              <a:rPr lang="en-GB" altLang="zh-CN" sz="2000" b="1" dirty="0"/>
              <a:t> version update, new TSs/TR not under change control, presentation sheets for WIs will be allocated by the MCC</a:t>
            </a:r>
            <a:r>
              <a:rPr lang="en-GB" altLang="zh-CN" sz="2000" dirty="0"/>
              <a:t> before the end of the meeting. </a:t>
            </a:r>
            <a:r>
              <a:rPr lang="en-GB" altLang="zh-CN" sz="2000" b="1" dirty="0"/>
              <a:t>Those documents will be handled during the email approval procedure</a:t>
            </a:r>
            <a:endParaRPr lang="en-US" altLang="zh-CN" sz="2000" b="1" dirty="0"/>
          </a:p>
          <a:p>
            <a:pPr lvl="1"/>
            <a:endParaRPr lang="en-GB" altLang="zh-CN" sz="2000" dirty="0">
              <a:highlight>
                <a:srgbClr val="FFFFFF"/>
              </a:highlight>
            </a:endParaRPr>
          </a:p>
          <a:p>
            <a:pPr lvl="1"/>
            <a:endParaRPr lang="zh-CN" altLang="zh-CN" dirty="0">
              <a:highlight>
                <a:srgbClr val="FFFF00"/>
              </a:highlight>
            </a:endParaRPr>
          </a:p>
        </p:txBody>
      </p:sp>
    </p:spTree>
    <p:extLst>
      <p:ext uri="{BB962C8B-B14F-4D97-AF65-F5344CB8AC3E}">
        <p14:creationId xmlns:p14="http://schemas.microsoft.com/office/powerpoint/2010/main" val="206187751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650193" y="373671"/>
            <a:ext cx="10515600" cy="1325563"/>
          </a:xfrm>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31053" y="2132991"/>
            <a:ext cx="11134457" cy="4351338"/>
          </a:xfrm>
        </p:spPr>
        <p:txBody>
          <a:bodyPr/>
          <a:lstStyle/>
          <a:p>
            <a:pPr marL="360000" lvl="0" indent="-288000"/>
            <a:r>
              <a:rPr lang="en-GB" altLang="zh-CN" sz="2000" b="1" dirty="0"/>
              <a:t>Once and only when that revision is considered stable with all the comments on board, </a:t>
            </a:r>
            <a:r>
              <a:rPr lang="en-US" altLang="zh-CN" sz="2000" b="1" dirty="0"/>
              <a:t>the delegate owner of the contribution will upload it into the local server 10.10.10.10</a:t>
            </a:r>
            <a:r>
              <a:rPr lang="en-GB" altLang="zh-CN" sz="2000" dirty="0"/>
              <a:t>, where credentials will be given to the remote participants via separate email</a:t>
            </a:r>
            <a:r>
              <a:rPr lang="en-US" altLang="zh-CN" sz="2000" dirty="0">
                <a:solidFill>
                  <a:schemeClr val="accent2"/>
                </a:solidFill>
              </a:rPr>
              <a:t/>
            </a:r>
            <a:br>
              <a:rPr lang="en-US" altLang="zh-CN" sz="2000" dirty="0">
                <a:solidFill>
                  <a:schemeClr val="accent2"/>
                </a:solidFill>
              </a:rPr>
            </a:br>
            <a:r>
              <a:rPr lang="en-US" altLang="zh-CN" sz="2000" dirty="0"/>
              <a:t/>
            </a:r>
            <a:br>
              <a:rPr lang="en-US" altLang="zh-CN" sz="200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a:t>
            </a:r>
            <a:r>
              <a:rPr lang="en-GB" altLang="zh-CN" sz="1800" dirty="0" err="1"/>
              <a:t>rm</a:t>
            </a:r>
            <a:r>
              <a:rPr lang="en-GB" altLang="zh-CN" sz="1800" dirty="0"/>
              <a:t>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a:t>
            </a:r>
            <a:r>
              <a:rPr lang="en-GB" altLang="zh-CN" sz="1800" dirty="0" err="1">
                <a:solidFill>
                  <a:srgbClr val="FF0000"/>
                </a:solidFill>
              </a:rPr>
              <a:t>Tdoc</a:t>
            </a:r>
            <a:r>
              <a:rPr lang="en-GB" altLang="zh-CN" sz="1800" dirty="0">
                <a:solidFill>
                  <a:srgbClr val="FF0000"/>
                </a:solidFill>
              </a:rPr>
              <a:t> number is changed.</a:t>
            </a:r>
            <a:endParaRPr lang="zh-CN" altLang="zh-CN" sz="18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Storage of draft contributions</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91886" y="1825625"/>
            <a:ext cx="11129554" cy="4351338"/>
          </a:xfrm>
        </p:spPr>
        <p:txBody>
          <a:bodyPr/>
          <a:lstStyle/>
          <a:p>
            <a:pPr marL="360000" lvl="0" indent="-288000"/>
            <a:r>
              <a:rPr lang="en-GB" altLang="zh-CN" sz="2000" dirty="0"/>
              <a:t>The preliminary versions of the revised contributions can be stored under a sub-folder in 3GPP server. Like e-meetings, </a:t>
            </a:r>
            <a:r>
              <a:rPr lang="en-GB" altLang="zh-CN" sz="2000" b="1" dirty="0"/>
              <a:t>each sub-folder is created for each work item within the Drafts folder under the local server 10.10.10.10</a:t>
            </a:r>
            <a:endParaRPr lang="en-GB" altLang="zh-CN" sz="2000" u="sng" strike="sngStrike" dirty="0">
              <a:solidFill>
                <a:srgbClr val="FF0000"/>
              </a:solidFill>
              <a:highlight>
                <a:srgbClr val="FFFF00"/>
              </a:highlight>
            </a:endParaRPr>
          </a:p>
          <a:p>
            <a:pPr marL="360000" indent="-288000"/>
            <a:r>
              <a:rPr lang="en-GB" altLang="zh-CN" sz="2000" dirty="0"/>
              <a:t>The naming convention for the revised contributions in the Drafts folder should </a:t>
            </a:r>
            <a:r>
              <a:rPr lang="en-GB" altLang="zh-CN" sz="2000" b="1" dirty="0"/>
              <a:t>correspond to the original </a:t>
            </a:r>
            <a:r>
              <a:rPr lang="en-GB" altLang="zh-CN" sz="2000" b="1" dirty="0" err="1"/>
              <a:t>Tdoc</a:t>
            </a:r>
            <a:r>
              <a:rPr lang="en-GB" altLang="zh-CN" sz="2000" b="1" dirty="0"/>
              <a:t> number followed by the draft revision number, </a:t>
            </a:r>
            <a:r>
              <a:rPr lang="en-GB" altLang="zh-CN" sz="2000" dirty="0"/>
              <a:t>e.g. </a:t>
            </a:r>
            <a:r>
              <a:rPr lang="en-GB" altLang="zh-CN" sz="2000" dirty="0" smtClean="0"/>
              <a:t>C3-241222_r1</a:t>
            </a:r>
            <a:r>
              <a:rPr lang="en-GB" altLang="zh-CN" sz="2000" dirty="0"/>
              <a:t>, </a:t>
            </a:r>
            <a:r>
              <a:rPr lang="en-GB" altLang="zh-CN" sz="2000" dirty="0" smtClean="0"/>
              <a:t>C3-241222_r2</a:t>
            </a:r>
            <a:endParaRPr lang="en-GB" altLang="zh-CN" sz="2000" strike="sngStrike" dirty="0">
              <a:highlight>
                <a:srgbClr val="FFFF00"/>
              </a:highlight>
            </a:endParaRPr>
          </a:p>
          <a:p>
            <a:pPr marL="360000" indent="-288000"/>
            <a:r>
              <a:rPr lang="en-GB" altLang="zh-CN" sz="2000" dirty="0"/>
              <a:t>Via email discussion, the revised documents will NOT be shared by email as an attachment, only the link of the new draft contribution will be included in the corresponding email, in order to optimize the search of new stored files</a:t>
            </a:r>
            <a:endParaRPr lang="en-US" altLang="zh-CN" sz="2000" dirty="0"/>
          </a:p>
          <a:p>
            <a:endParaRPr lang="en-US" altLang="en-US" dirty="0"/>
          </a:p>
        </p:txBody>
      </p:sp>
    </p:spTree>
    <p:extLst>
      <p:ext uri="{BB962C8B-B14F-4D97-AF65-F5344CB8AC3E}">
        <p14:creationId xmlns:p14="http://schemas.microsoft.com/office/powerpoint/2010/main" val="39682292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purl.org/dc/dcmitype/"/>
    <ds:schemaRef ds:uri="http://purl.org/dc/terms/"/>
    <ds:schemaRef ds:uri="http://schemas.microsoft.com/office/2006/metadata/properties"/>
    <ds:schemaRef ds:uri="http://www.w3.org/XML/1998/namespace"/>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280d8efa-eff2-4910-88d2-79ca146720c4"/>
    <ds:schemaRef ds:uri="679a257e-872f-4c98-9e8a-0a9c104f72cd"/>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32141</TotalTime>
  <Words>2102</Words>
  <Application>Microsoft Office PowerPoint</Application>
  <PresentationFormat>宽屏</PresentationFormat>
  <Paragraphs>109</Paragraphs>
  <Slides>17</Slides>
  <Notes>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Arial </vt:lpstr>
      <vt:lpstr>宋体</vt:lpstr>
      <vt:lpstr>Arial</vt:lpstr>
      <vt:lpstr>Calibri</vt:lpstr>
      <vt:lpstr>Calibri Light</vt:lpstr>
      <vt:lpstr>Times New Roman</vt:lpstr>
      <vt:lpstr>Wingdings</vt:lpstr>
      <vt:lpstr>Office Theme</vt:lpstr>
      <vt:lpstr>Meeting guidance for 3GPP CT3#138</vt:lpstr>
      <vt:lpstr>Time plan for CT3#138 </vt:lpstr>
      <vt:lpstr>Before the CT3#138 meeting       (1/2)</vt:lpstr>
      <vt:lpstr>Before the CT3#138 meeting       (2/2)</vt:lpstr>
      <vt:lpstr>During the meeting – General      (1/2)</vt:lpstr>
      <vt:lpstr>During the meeting – General      (2/2)</vt:lpstr>
      <vt:lpstr>Tdoc reservation &amp; submission    (1/2)</vt:lpstr>
      <vt:lpstr>Tdoc reservation &amp; submission    (2/2)</vt:lpstr>
      <vt:lpstr>Storage of draft contributions</vt:lpstr>
      <vt:lpstr>Handling of pre-agreed Tdocs</vt:lpstr>
      <vt:lpstr>Email discussions                            (1/2)</vt:lpstr>
      <vt:lpstr>Email discussions                            (2/2)</vt:lpstr>
      <vt:lpstr>End of the meeting</vt:lpstr>
      <vt:lpstr>After the meeting</vt:lpstr>
      <vt:lpstr>PowerPoint 演示文稿</vt:lpstr>
      <vt:lpstr>Preparation of contributions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Yali</cp:lastModifiedBy>
  <cp:revision>2007</cp:revision>
  <dcterms:created xsi:type="dcterms:W3CDTF">2010-02-05T13:52:04Z</dcterms:created>
  <dcterms:modified xsi:type="dcterms:W3CDTF">2024-11-04T02:09:43Z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(3)I1Nr5cOmupEwecjznVgtLiSJ7vjaAbewOMVBqan0wyh+FtFoNLzPKbYFKhFFR8tDqqkmee7m
mvix4813XIjbxZvqJO1egU5TRKX8UgCDMrwXVCz+SOXBMlggvQbASS9pIarCRNVQta9D28RZ
WX93KSNIrUkJ8t+j7uA8zaLhMYd7KoJKpi2e8tWlIJND+kJvfA/xrTsxXeofTIaYoEM4ZvcQ
EHZPpDjE+hLLV43f+P</vt:lpwstr>
  </property>
  <property fmtid="{D5CDD505-2E9C-101B-9397-08002B2CF9AE}" pid="4" name="_2015_ms_pID_7253431">
    <vt:lpwstr>brHS2U69R/MLzUmmD7YQ3LpDLz06l2m71Rzk5FI9px8Mj+pHNK1ai0
bkmoDlfRRnSoIlIWO3prwcOhCTZOm+750F5MO/9BBrx3JHzALAjaH16SjC8g9HBNhlK3UdWD
WOqqzJwe/9gnDrrKWTfm6DrhFQ+4mnUYcq75hkSOUtc1HSSNDgQdVgBNhNu3hbzvH7SDAtB4
dWwbcaq2pDP2B9dRzJMQIYhpGHJa5bXjXCU5</vt:lpwstr>
  </property>
  <property fmtid="{D5CDD505-2E9C-101B-9397-08002B2CF9AE}" pid="5" name="_2015_ms_pID_7253432">
    <vt:lpwstr>/w==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