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341" r:id="rId2"/>
    <p:sldId id="363" r:id="rId3"/>
    <p:sldId id="366" r:id="rId4"/>
    <p:sldId id="377" r:id="rId5"/>
    <p:sldId id="448" r:id="rId6"/>
    <p:sldId id="449" r:id="rId7"/>
    <p:sldId id="450" r:id="rId8"/>
    <p:sldId id="451" r:id="rId9"/>
    <p:sldId id="505" r:id="rId10"/>
    <p:sldId id="473" r:id="rId11"/>
    <p:sldId id="499" r:id="rId12"/>
    <p:sldId id="500" r:id="rId13"/>
    <p:sldId id="501" r:id="rId14"/>
    <p:sldId id="477" r:id="rId15"/>
    <p:sldId id="370" r:id="rId16"/>
    <p:sldId id="394" r:id="rId17"/>
    <p:sldId id="395" r:id="rId18"/>
    <p:sldId id="459" r:id="rId19"/>
    <p:sldId id="503" r:id="rId20"/>
    <p:sldId id="502" r:id="rId21"/>
    <p:sldId id="373" r:id="rId22"/>
    <p:sldId id="491" r:id="rId23"/>
    <p:sldId id="375" r:id="rId24"/>
    <p:sldId id="507" r:id="rId25"/>
    <p:sldId id="506" r:id="rId26"/>
    <p:sldId id="508" r:id="rId27"/>
    <p:sldId id="365" r:id="rId28"/>
    <p:sldId id="376" r:id="rId29"/>
    <p:sldId id="426" r:id="rId30"/>
    <p:sldId id="509" r:id="rId31"/>
    <p:sldId id="510" r:id="rId32"/>
    <p:sldId id="511" r:id="rId33"/>
    <p:sldId id="512" r:id="rId34"/>
    <p:sldId id="513" r:id="rId35"/>
    <p:sldId id="514" r:id="rId36"/>
    <p:sldId id="379" r:id="rId37"/>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79" autoAdjust="0"/>
    <p:restoredTop sz="96513" autoAdjust="0"/>
  </p:normalViewPr>
  <p:slideViewPr>
    <p:cSldViewPr snapToGrid="0">
      <p:cViewPr varScale="1">
        <p:scale>
          <a:sx n="88" d="100"/>
          <a:sy n="88" d="100"/>
        </p:scale>
        <p:origin x="178"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CAT F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CT#95</c:v>
                </c:pt>
                <c:pt idx="1">
                  <c:v>CT#96</c:v>
                </c:pt>
                <c:pt idx="2">
                  <c:v>CT#97</c:v>
                </c:pt>
                <c:pt idx="3">
                  <c:v>CT#98</c:v>
                </c:pt>
                <c:pt idx="4">
                  <c:v>CT#99</c:v>
                </c:pt>
                <c:pt idx="5">
                  <c:v>CT#100</c:v>
                </c:pt>
                <c:pt idx="6">
                  <c:v>CT#101</c:v>
                </c:pt>
                <c:pt idx="7">
                  <c:v>CT#102</c:v>
                </c:pt>
                <c:pt idx="8">
                  <c:v>CT#103</c:v>
                </c:pt>
                <c:pt idx="9">
                  <c:v>CT#104</c:v>
                </c:pt>
                <c:pt idx="10">
                  <c:v>CT#105</c:v>
                </c:pt>
                <c:pt idx="11">
                  <c:v>CT#106</c:v>
                </c:pt>
              </c:strCache>
            </c:strRef>
          </c:cat>
          <c:val>
            <c:numRef>
              <c:f>Sheet1!$B$2:$B$13</c:f>
              <c:numCache>
                <c:formatCode>General</c:formatCode>
                <c:ptCount val="12"/>
                <c:pt idx="0">
                  <c:v>47</c:v>
                </c:pt>
                <c:pt idx="1">
                  <c:v>23</c:v>
                </c:pt>
                <c:pt idx="2">
                  <c:v>26</c:v>
                </c:pt>
                <c:pt idx="3">
                  <c:v>11</c:v>
                </c:pt>
                <c:pt idx="4">
                  <c:v>9</c:v>
                </c:pt>
                <c:pt idx="5">
                  <c:v>12</c:v>
                </c:pt>
                <c:pt idx="6">
                  <c:v>6</c:v>
                </c:pt>
                <c:pt idx="7">
                  <c:v>4</c:v>
                </c:pt>
                <c:pt idx="8">
                  <c:v>10</c:v>
                </c:pt>
                <c:pt idx="9">
                  <c:v>4</c:v>
                </c:pt>
                <c:pt idx="10">
                  <c:v>4</c:v>
                </c:pt>
                <c:pt idx="11">
                  <c:v>2</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Sheet1!$A$2:$A$13</c:f>
              <c:strCache>
                <c:ptCount val="12"/>
                <c:pt idx="0">
                  <c:v>CT#95</c:v>
                </c:pt>
                <c:pt idx="1">
                  <c:v>CT#96</c:v>
                </c:pt>
                <c:pt idx="2">
                  <c:v>CT#97</c:v>
                </c:pt>
                <c:pt idx="3">
                  <c:v>CT#98</c:v>
                </c:pt>
                <c:pt idx="4">
                  <c:v>CT#99</c:v>
                </c:pt>
                <c:pt idx="5">
                  <c:v>CT#100</c:v>
                </c:pt>
                <c:pt idx="6">
                  <c:v>CT#101</c:v>
                </c:pt>
                <c:pt idx="7">
                  <c:v>CT#102</c:v>
                </c:pt>
                <c:pt idx="8">
                  <c:v>CT#103</c:v>
                </c:pt>
                <c:pt idx="9">
                  <c:v>CT#104</c:v>
                </c:pt>
                <c:pt idx="10">
                  <c:v>CT#105</c:v>
                </c:pt>
                <c:pt idx="11">
                  <c:v>CT#106</c:v>
                </c:pt>
              </c:strCache>
            </c:strRef>
          </c:cat>
          <c:val>
            <c:numRef>
              <c:f>Sheet1!$B$2:$B$13</c:f>
              <c:numCache>
                <c:formatCode>General</c:formatCode>
                <c:ptCount val="12"/>
                <c:pt idx="0">
                  <c:v>152</c:v>
                </c:pt>
                <c:pt idx="1">
                  <c:v>128</c:v>
                </c:pt>
                <c:pt idx="2">
                  <c:v>187</c:v>
                </c:pt>
                <c:pt idx="3">
                  <c:v>81</c:v>
                </c:pt>
                <c:pt idx="4">
                  <c:v>46</c:v>
                </c:pt>
                <c:pt idx="5">
                  <c:v>47</c:v>
                </c:pt>
                <c:pt idx="6">
                  <c:v>37</c:v>
                </c:pt>
                <c:pt idx="7">
                  <c:v>45</c:v>
                </c:pt>
                <c:pt idx="8">
                  <c:v>41</c:v>
                </c:pt>
                <c:pt idx="9">
                  <c:v>17</c:v>
                </c:pt>
                <c:pt idx="10">
                  <c:v>11</c:v>
                </c:pt>
                <c:pt idx="11">
                  <c:v>9</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R18</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CT#102</c:v>
                </c:pt>
                <c:pt idx="1">
                  <c:v>CT#103</c:v>
                </c:pt>
                <c:pt idx="2">
                  <c:v>CT#104</c:v>
                </c:pt>
                <c:pt idx="3">
                  <c:v>CT#105</c:v>
                </c:pt>
                <c:pt idx="4">
                  <c:v>CT#106</c:v>
                </c:pt>
              </c:strCache>
            </c:strRef>
          </c:cat>
          <c:val>
            <c:numRef>
              <c:f>Sheet1!$B$2:$B$6</c:f>
              <c:numCache>
                <c:formatCode>General</c:formatCode>
                <c:ptCount val="5"/>
                <c:pt idx="0">
                  <c:v>274</c:v>
                </c:pt>
                <c:pt idx="1">
                  <c:v>157</c:v>
                </c:pt>
                <c:pt idx="2">
                  <c:v>279</c:v>
                </c:pt>
                <c:pt idx="3">
                  <c:v>88</c:v>
                </c:pt>
                <c:pt idx="4">
                  <c:v>50</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R19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Sheet1!$B$2:$B$3</c:f>
              <c:numCache>
                <c:formatCode>General</c:formatCode>
                <c:ptCount val="2"/>
                <c:pt idx="0">
                  <c:v>33</c:v>
                </c:pt>
                <c:pt idx="1">
                  <c:v>130</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Sheet1!$C$2:$C$3</c:f>
              <c:numCache>
                <c:formatCode>General</c:formatCode>
                <c:ptCount val="2"/>
                <c:pt idx="0">
                  <c:v>73</c:v>
                </c:pt>
                <c:pt idx="1">
                  <c:v>112</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Sheet1!$A$2:$A$3</c:f>
              <c:strCache>
                <c:ptCount val="2"/>
                <c:pt idx="0">
                  <c:v>CT#105</c:v>
                </c:pt>
                <c:pt idx="1">
                  <c:v>CT#106</c:v>
                </c:pt>
              </c:strCache>
            </c:strRef>
          </c:cat>
          <c:val>
            <c:numRef>
              <c:f>Sheet1!$D$2:$D$3</c:f>
              <c:numCache>
                <c:formatCode>General</c:formatCode>
                <c:ptCount val="2"/>
                <c:pt idx="0">
                  <c:v>12</c:v>
                </c:pt>
                <c:pt idx="1">
                  <c:v>15</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CT#106</a:t>
            </a:r>
          </a:p>
          <a:p>
            <a:pPr eaLnBrk="1" hangingPunct="1">
              <a:defRPr/>
            </a:pPr>
            <a:r>
              <a:rPr lang="en-US" altLang="zh-CN" sz="1200" b="1" dirty="0">
                <a:latin typeface="Arial "/>
              </a:rPr>
              <a:t>Madrid, Spain</a:t>
            </a:r>
            <a:r>
              <a:rPr lang="en-US" altLang="en-US" sz="1200" b="1" dirty="0">
                <a:latin typeface="Arial "/>
              </a:rPr>
              <a:t>;</a:t>
            </a:r>
            <a:r>
              <a:rPr lang="zh-CN" altLang="en-US" sz="1200" b="1" dirty="0">
                <a:latin typeface="Arial "/>
              </a:rPr>
              <a:t> </a:t>
            </a:r>
            <a:r>
              <a:rPr lang="en-US" altLang="zh-CN" sz="1200" b="1" dirty="0">
                <a:latin typeface="Arial "/>
              </a:rPr>
              <a:t>9</a:t>
            </a:r>
            <a:r>
              <a:rPr lang="en-US" altLang="en-US" sz="1200" b="1" dirty="0">
                <a:latin typeface="Arial "/>
              </a:rPr>
              <a:t>th – 10th </a:t>
            </a:r>
            <a:r>
              <a:rPr lang="en-US" altLang="zh-CN" sz="1200" b="1" dirty="0">
                <a:latin typeface="Arial "/>
              </a:rPr>
              <a:t>December</a:t>
            </a:r>
            <a:r>
              <a:rPr lang="en-US" altLang="en-US" sz="1200" b="1" dirty="0">
                <a:latin typeface="Arial "/>
              </a:rPr>
              <a:t>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CP-243307</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ct/TSG_CT/CT_106_Madrid/Docs/CP-24307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iroshi.ishikawa.ev@nttdocomo.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image" Target="../media/image5.jpeg"/><Relationship Id="rId4" Type="http://schemas.openxmlformats.org/officeDocument/2006/relationships/hyperlink" Target="mailto:songyue@chinamobile.com" TargetMode="External"/><Relationship Id="rId9" Type="http://schemas.openxmlformats.org/officeDocument/2006/relationships/hyperlink" Target="mailto:li.zhijun3@zte.com.cn" TargetMode="Externa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ct/WG4_protocollars_ex-CN4/CT4_125_Hefei/Docs/C4-244026.zip" TargetMode="External"/><Relationship Id="rId2" Type="http://schemas.openxmlformats.org/officeDocument/2006/relationships/hyperlink" Target="https://www.3gpp.org/ftp/Information/WI_Sheet/CP-241025.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TSGCT4_119_Chicago/Docs/C4-235577.zip"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ct/WG4_protocollars_ex-CN4/CT4_125_Hefei/Docs/C4-244018.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ct/WG4_protocollars_ex-CN4/CT4_126_Orlando/Docs/C4-245015.zip" TargetMode="External"/><Relationship Id="rId2" Type="http://schemas.openxmlformats.org/officeDocument/2006/relationships/hyperlink" Target="https://www.3gpp.org/ftp/tsg_ct/WG4_protocollars_ex-CN4/CT4_126_Orlando/Docs/C4-245013.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ct/WG4_protocollars_ex-CN4/CT4_126_Orlando/Docs/C4-24530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ct/TSG_CT/CT_106_Madrid/Docs/CP-243169.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TSG_CT/CT_106_Madrid/Docs/CP-243018.zip" TargetMode="External"/><Relationship Id="rId2" Type="http://schemas.openxmlformats.org/officeDocument/2006/relationships/hyperlink" Target="https://www.3gpp.org/ftp/tsg_ct/TSG_CT/CT_106_Madrid/Docs/CP-243017.zip" TargetMode="External"/><Relationship Id="rId1" Type="http://schemas.openxmlformats.org/officeDocument/2006/relationships/slideLayout" Target="../slideLayouts/slideLayout2.xml"/><Relationship Id="rId5" Type="http://schemas.openxmlformats.org/officeDocument/2006/relationships/hyperlink" Target="https://www.3gpp.org/ftp/tsg_ct/TSG_CT/CT_106_Madrid/Docs/CP-243048.zip" TargetMode="External"/><Relationship Id="rId4" Type="http://schemas.openxmlformats.org/officeDocument/2006/relationships/hyperlink" Target="https://www.3gpp.org/ftp/tsg_ct/TSG_CT/CT_106_Madrid/Docs/CP-243019.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TSG_CT/CT_106_Madrid/Docs/CP-243047.zip" TargetMode="External"/><Relationship Id="rId2" Type="http://schemas.openxmlformats.org/officeDocument/2006/relationships/hyperlink" Target="https://www.3gpp.org/ftp/tsg_ct/TSG_CT/CT_106_Madrid/Docs/CP-243049.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ct/WG4_protocollars_ex-CN4/CT4_126_Orlando/Docs/C4-245296.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WG4_protocollars_ex-CN4/CT4_125_Hefei/Docs/C4-244495.zip" TargetMode="External"/><Relationship Id="rId2" Type="http://schemas.openxmlformats.org/officeDocument/2006/relationships/hyperlink" Target="https://www.3gpp.org/ftp/tsg_ct/WG4_protocollars_ex-CN4/CT4_125_Hefei/Docs/C4-244325.zip" TargetMode="External"/><Relationship Id="rId1" Type="http://schemas.openxmlformats.org/officeDocument/2006/relationships/slideLayout" Target="../slideLayouts/slideLayout2.xml"/><Relationship Id="rId5" Type="http://schemas.openxmlformats.org/officeDocument/2006/relationships/hyperlink" Target="https://www.3gpp.org/ftp/tsg_ct/WG4_protocollars_ex-CN4/CT4_126_Orlando/Docs/C4-245313.zip" TargetMode="External"/><Relationship Id="rId4" Type="http://schemas.openxmlformats.org/officeDocument/2006/relationships/hyperlink" Target="https://www.3gpp.org/ftp/tsg_ct/WG4_protocollars_ex-CN4/CT4_126_Orlando/Docs/C4-245460.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ct/WG4_protocollars_ex-CN4/CT4_126_Orlando/Docs/C4-245313.zip" TargetMode="External"/><Relationship Id="rId2" Type="http://schemas.openxmlformats.org/officeDocument/2006/relationships/hyperlink" Target="https://www.3gpp.org/ftp/tsg_ct/WG4_protocollars_ex-CN4/CT4_126_Orlando/Docs/C4-245297.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CT4_126_Orlando/Docs/C4-24536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CT#106</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(1/2)</a:t>
            </a:r>
          </a:p>
        </p:txBody>
      </p:sp>
      <p:graphicFrame>
        <p:nvGraphicFramePr>
          <p:cNvPr id="8" name="Table 7"/>
          <p:cNvGraphicFramePr>
            <a:graphicFrameLocks noGrp="1"/>
          </p:cNvGraphicFramePr>
          <p:nvPr>
            <p:extLst>
              <p:ext uri="{D42A27DB-BD31-4B8C-83A1-F6EECF244321}">
                <p14:modId xmlns:p14="http://schemas.microsoft.com/office/powerpoint/2010/main" val="3025746564"/>
              </p:ext>
            </p:extLst>
          </p:nvPr>
        </p:nvGraphicFramePr>
        <p:xfrm>
          <a:off x="129207" y="1785067"/>
          <a:ext cx="11820346" cy="3833702"/>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FS_RedInfExp_SBI</a:t>
                      </a: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2023-12-12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CP-231350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814054746"/>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Disaster Prevention and Restoration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FS_IMS_RES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CP-232281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See Note below</a:t>
                      </a: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2792905707"/>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1040053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on Minimize the Number of Policy Associations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TEI19_MINPA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867927347"/>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1040051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Service Based Interface Protocol Improvements Release 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SBIProtoc19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Subscriber Data Migration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SUBDMIG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CP-241023</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Protocol for AI Data Collection from UPF</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FS_PAIDC_UPF</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UPF enhancement for Exposure And SBA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UPEAS_Ph2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CP-242021</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Architecture support of roaming value-added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TEI19_RVAS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On-demand broadcast of GNSS assistance enhancement</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TEI19_OBGAD</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extLst>
                  <a:ext uri="{0D108BD9-81ED-4DB2-BD59-A6C34878D82A}">
                    <a16:rowId xmlns:a16="http://schemas.microsoft.com/office/drawing/2014/main" val="1458827380"/>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1050004</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Indirect Network Sharing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NF discovery and selection by target PLMN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TEI19_NFsel_by_tPLMN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enhancement of support for Edge Computing in 5G Core network -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eEDGE_5GC_Ph3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18253535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69080"/>
            <a:ext cx="3559967"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
        <p:nvSpPr>
          <p:cNvPr id="4" name="文本框 3">
            <a:extLst>
              <a:ext uri="{FF2B5EF4-FFF2-40B4-BE49-F238E27FC236}">
                <a16:creationId xmlns:a16="http://schemas.microsoft.com/office/drawing/2014/main" id="{465530CF-A9E4-DCE8-F071-4BB3F6D3423C}"/>
              </a:ext>
            </a:extLst>
          </p:cNvPr>
          <p:cNvSpPr txBox="1"/>
          <p:nvPr/>
        </p:nvSpPr>
        <p:spPr>
          <a:xfrm>
            <a:off x="4009938" y="5704514"/>
            <a:ext cx="7709482" cy="738664"/>
          </a:xfrm>
          <a:prstGeom prst="rect">
            <a:avLst/>
          </a:prstGeom>
          <a:noFill/>
        </p:spPr>
        <p:txBody>
          <a:bodyPr wrap="square" rtlCol="0">
            <a:spAutoFit/>
          </a:bodyPr>
          <a:lstStyle/>
          <a:p>
            <a:r>
              <a:rPr lang="en-US" altLang="zh-CN" sz="1400" i="1" dirty="0"/>
              <a:t>Note: The study has been completed, since the solutions may have impact on stage2 CT4 has sent LS to SA2 consulting for their opinion on the outcome of the study, therefore the TR is not yet sent for approval </a:t>
            </a:r>
            <a:endParaRPr lang="zh-CN" altLang="en-US" sz="1400" i="1" dirty="0"/>
          </a:p>
        </p:txBody>
      </p:sp>
    </p:spTree>
    <p:extLst>
      <p:ext uri="{BB962C8B-B14F-4D97-AF65-F5344CB8AC3E}">
        <p14:creationId xmlns:p14="http://schemas.microsoft.com/office/powerpoint/2010/main" val="2224474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 (2/2)</a:t>
            </a:r>
          </a:p>
        </p:txBody>
      </p:sp>
      <p:graphicFrame>
        <p:nvGraphicFramePr>
          <p:cNvPr id="8" name="Table 7"/>
          <p:cNvGraphicFramePr>
            <a:graphicFrameLocks noGrp="1"/>
          </p:cNvGraphicFramePr>
          <p:nvPr>
            <p:extLst>
              <p:ext uri="{D42A27DB-BD31-4B8C-83A1-F6EECF244321}">
                <p14:modId xmlns:p14="http://schemas.microsoft.com/office/powerpoint/2010/main" val="1613729959"/>
              </p:ext>
            </p:extLst>
          </p:nvPr>
        </p:nvGraphicFramePr>
        <p:xfrm>
          <a:off x="129207" y="1785067"/>
          <a:ext cx="11820346" cy="389961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algn="l" fontAlgn="ctr"/>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1050007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MPS for IMS Messaging and SMS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MPS4msg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algn="l" fontAlgn="ctr"/>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1050009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Identifying non-3GPP Devices Connecting behind a UE or 5G-RG</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UIA_ARC</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1060001</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Subscription control for reference time distribution in EPS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2024-12-9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5G NR </a:t>
                      </a: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Femto</a:t>
                      </a:r>
                      <a:endPar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5G_Femto</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Reducing Information Exposure over SBI</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RedInfExp_SBI</a:t>
                      </a:r>
                      <a:endPar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algn="l" fontAlgn="ctr"/>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1060005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on Deferred 5GC-MT-LR Procedure for Periodic Location Events based </a:t>
                      </a:r>
                      <a:r>
                        <a:rPr lang="en-US" sz="1100" b="0" i="0" u="none" strike="noStrike" kern="1200" dirty="0" err="1">
                          <a:solidFill>
                            <a:srgbClr val="FF0000"/>
                          </a:solidFill>
                          <a:effectLst/>
                          <a:latin typeface="Arial" panose="020B0604020202020204" pitchFamily="34" charset="0"/>
                          <a:ea typeface="等线" panose="02010600030101010101" pitchFamily="2" charset="-122"/>
                          <a:cs typeface="Arial" panose="020B0604020202020204" pitchFamily="34" charset="0"/>
                        </a:rPr>
                        <a:t>NRPPa</a:t>
                      </a: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Periodic Measurement Reports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en-GB"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9</a:t>
                      </a:r>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a:t>
                      </a:r>
                      <a:r>
                        <a:rPr lang="en-GB"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algn="l" fontAlgn="ctr"/>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r h="277052">
                <a:tc>
                  <a:txBody>
                    <a:bodyPr/>
                    <a:lstStyle/>
                    <a:p>
                      <a:pPr algn="l" fontAlgn="ctr"/>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ctr"/>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18253535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438911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(1/2)</a:t>
            </a:r>
          </a:p>
        </p:txBody>
      </p:sp>
      <p:graphicFrame>
        <p:nvGraphicFramePr>
          <p:cNvPr id="8" name="Table 7"/>
          <p:cNvGraphicFramePr>
            <a:graphicFrameLocks noGrp="1"/>
          </p:cNvGraphicFramePr>
          <p:nvPr>
            <p:extLst>
              <p:ext uri="{D42A27DB-BD31-4B8C-83A1-F6EECF244321}">
                <p14:modId xmlns:p14="http://schemas.microsoft.com/office/powerpoint/2010/main" val="2652807666"/>
              </p:ext>
            </p:extLst>
          </p:nvPr>
        </p:nvGraphicFramePr>
        <p:xfrm>
          <a:off x="129207" y="1785067"/>
          <a:ext cx="11820346" cy="368847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1040057</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Enhancing Parameter Provisioning with static UE IP address and UP security policy</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1040055</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Providing per-subscriber VLAN instructions from UDM and DN-AAA</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TEI19_VLANSUB</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CP-241072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1040066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Protocol enhancements for Mission Critical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MCProtoc19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CP-241283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1040068</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Enhancement of controlling RAT utilization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ECRATU</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2024-6-17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CP-241298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1050102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Vehicle Mounted Relays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VMR_Ph2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1050049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Core Network Enhanced Support for Artificial Intelligence (AI)/Machine Learning (ML)</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AIML_CN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CP-242247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1050086</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QoS monitoring enhancement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TEI19_QME</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2024-12-12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CP-242061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1050069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Next Generation Real time Communication services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NG_RTC_Ph2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1050043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integration of satellite components in the 5G architecture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5GSAT_Ph3_ARCH</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1050039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Proximity-based Services in 5GS Phase 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5G_ProSe_Ph3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1050059</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Multi Access </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MASSS</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CP-242259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23667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(2/2)</a:t>
            </a:r>
          </a:p>
        </p:txBody>
      </p:sp>
      <p:graphicFrame>
        <p:nvGraphicFramePr>
          <p:cNvPr id="8" name="Table 7"/>
          <p:cNvGraphicFramePr>
            <a:graphicFrameLocks noGrp="1"/>
          </p:cNvGraphicFramePr>
          <p:nvPr>
            <p:extLst>
              <p:ext uri="{D42A27DB-BD31-4B8C-83A1-F6EECF244321}">
                <p14:modId xmlns:p14="http://schemas.microsoft.com/office/powerpoint/2010/main" val="1877246159"/>
              </p:ext>
            </p:extLst>
          </p:nvPr>
        </p:nvGraphicFramePr>
        <p:xfrm>
          <a:off x="129207" y="1785067"/>
          <a:ext cx="11820346" cy="3424826"/>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1050082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CT4 aspects of </a:t>
                      </a:r>
                      <a:r>
                        <a:rPr lang="en-US" sz="1100" b="0" i="0" u="none" strike="noStrike" kern="1200"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ProSe</a:t>
                      </a:r>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 support in NPN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CP-242106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endPar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Extended Reality and Media service (XRM) Phase 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XRM_Ph2</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endPar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CT4 aspects of Phase3 for UAS, UAV and UAM</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UAS_Ph3</a:t>
                      </a: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30756078"/>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73886731"/>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58827380"/>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30613596"/>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US"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ctr"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81742571"/>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815919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7" y="2009377"/>
            <a:ext cx="10515600" cy="3139093"/>
          </a:xfrm>
        </p:spPr>
        <p:txBody>
          <a:bodyPr/>
          <a:lstStyle/>
          <a:p>
            <a:r>
              <a:rPr lang="en-US" altLang="ja-JP" sz="2400" dirty="0">
                <a:latin typeface="Arial" panose="020B0604020202020204" pitchFamily="34" charset="0"/>
                <a:ea typeface="MS PGothic" pitchFamily="34" charset="-128"/>
                <a:cs typeface="Arial" panose="020B0604020202020204" pitchFamily="34" charset="0"/>
              </a:rPr>
              <a:t>The study items (“</a:t>
            </a:r>
            <a:r>
              <a:rPr lang="en-US" altLang="ja-JP" sz="2400" dirty="0" err="1">
                <a:latin typeface="Arial" panose="020B0604020202020204" pitchFamily="34" charset="0"/>
                <a:ea typeface="MS PGothic" pitchFamily="34" charset="-128"/>
                <a:cs typeface="Arial" panose="020B0604020202020204" pitchFamily="34" charset="0"/>
              </a:rPr>
              <a:t>FS_RedInfExp_SBI</a:t>
            </a:r>
            <a:r>
              <a:rPr lang="en-US" altLang="ja-JP" sz="2400" dirty="0">
                <a:latin typeface="Arial" panose="020B0604020202020204" pitchFamily="34" charset="0"/>
                <a:ea typeface="MS PGothic" pitchFamily="34" charset="-128"/>
                <a:cs typeface="Arial" panose="020B0604020202020204" pitchFamily="34" charset="0"/>
              </a:rPr>
              <a:t>” and “FS_IMS_RES” ) which were shifted from Rel-18 to Rel-19 are now completed. For “FS_IMS_RES” CT4 is waiting for the feedback from SA2 on the outcome of the study</a:t>
            </a:r>
          </a:p>
          <a:p>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4</a:t>
            </a:r>
            <a:r>
              <a:rPr lang="en-GB" altLang="ja-JP" sz="2400" dirty="0">
                <a:latin typeface="Arial" panose="020B0604020202020204" pitchFamily="34" charset="0"/>
                <a:ea typeface="MS PGothic" pitchFamily="34" charset="-128"/>
                <a:cs typeface="Arial" panose="020B0604020202020204" pitchFamily="34" charset="0"/>
              </a:rPr>
              <a:t> new work items are agreed by CT4</a:t>
            </a:r>
          </a:p>
          <a:p>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1 </a:t>
            </a:r>
            <a:r>
              <a:rPr lang="en-GB" altLang="ja-JP" sz="2400" dirty="0">
                <a:latin typeface="Arial" panose="020B0604020202020204" pitchFamily="34" charset="0"/>
                <a:ea typeface="MS PGothic" pitchFamily="34" charset="-128"/>
                <a:cs typeface="Arial" panose="020B0604020202020204" pitchFamily="34" charset="0"/>
              </a:rPr>
              <a:t>new work items are endorsed by CT4</a:t>
            </a:r>
          </a:p>
          <a:p>
            <a:r>
              <a:rPr lang="en-GB" altLang="ja-JP" sz="2400" b="1" dirty="0">
                <a:solidFill>
                  <a:srgbClr val="0070C0"/>
                </a:solidFill>
                <a:latin typeface="Arial" panose="020B0604020202020204" pitchFamily="34" charset="0"/>
                <a:ea typeface="MS PGothic" pitchFamily="34" charset="-128"/>
                <a:cs typeface="Arial" panose="020B0604020202020204" pitchFamily="34" charset="0"/>
              </a:rPr>
              <a:t> 2</a:t>
            </a:r>
            <a:r>
              <a:rPr lang="en-GB" altLang="ja-JP" sz="2400" dirty="0">
                <a:latin typeface="Arial" panose="020B0604020202020204" pitchFamily="34" charset="0"/>
                <a:ea typeface="MS PGothic" pitchFamily="34" charset="-128"/>
                <a:cs typeface="Arial" panose="020B0604020202020204" pitchFamily="34" charset="0"/>
              </a:rPr>
              <a:t> </a:t>
            </a:r>
            <a:r>
              <a:rPr lang="en-GB" altLang="ja-JP" sz="2400" dirty="0" err="1">
                <a:latin typeface="Arial" panose="020B0604020202020204" pitchFamily="34" charset="0"/>
                <a:ea typeface="MS PGothic" pitchFamily="34" charset="-128"/>
                <a:cs typeface="Arial" panose="020B0604020202020204" pitchFamily="34" charset="0"/>
              </a:rPr>
              <a:t>TEI_xxx</a:t>
            </a:r>
            <a:r>
              <a:rPr lang="en-GB" altLang="ja-JP" sz="2400" dirty="0">
                <a:latin typeface="Arial" panose="020B0604020202020204" pitchFamily="34" charset="0"/>
                <a:ea typeface="MS PGothic" pitchFamily="34" charset="-128"/>
                <a:cs typeface="Arial" panose="020B0604020202020204" pitchFamily="34" charset="0"/>
              </a:rPr>
              <a:t> mini WIs are completed</a:t>
            </a:r>
            <a:endParaRPr lang="en-US" altLang="ja-JP" sz="2400" dirty="0">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393412764"/>
              </p:ext>
            </p:extLst>
          </p:nvPr>
        </p:nvGraphicFramePr>
        <p:xfrm>
          <a:off x="776032" y="2116664"/>
          <a:ext cx="10411095" cy="787325"/>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CP-243070</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800" kern="1200" dirty="0">
                          <a:solidFill>
                            <a:schemeClr val="tx1"/>
                          </a:solidFill>
                          <a:effectLst/>
                          <a:latin typeface="+mn-lt"/>
                          <a:ea typeface="+mn-ea"/>
                          <a:cs typeface="+mn-cs"/>
                        </a:rPr>
                        <a:t>TR 29.857</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v2.0.0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altLang="zh-CN" sz="1600" dirty="0" err="1">
                          <a:effectLst/>
                          <a:latin typeface="Arial" panose="020B0604020202020204" pitchFamily="34" charset="0"/>
                          <a:ea typeface="Times New Roman" panose="02020603050405020304" pitchFamily="18" charset="0"/>
                          <a:cs typeface="Arial" panose="020B0604020202020204" pitchFamily="34" charset="0"/>
                        </a:rPr>
                        <a:t>Nivedya</a:t>
                      </a:r>
                      <a:r>
                        <a:rPr lang="en-US" altLang="zh-CN" sz="1600" dirty="0">
                          <a:effectLst/>
                          <a:latin typeface="Arial" panose="020B0604020202020204" pitchFamily="34" charset="0"/>
                          <a:ea typeface="Times New Roman" panose="02020603050405020304" pitchFamily="18" charset="0"/>
                          <a:cs typeface="Arial" panose="020B0604020202020204" pitchFamily="34" charset="0"/>
                        </a:rPr>
                        <a:t> (Samsung)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r>
                        <a:rPr lang="en-US" sz="1600" kern="1200" dirty="0">
                          <a:solidFill>
                            <a:srgbClr val="000000"/>
                          </a:solidFill>
                          <a:effectLst/>
                          <a:latin typeface="Arial" panose="020B0604020202020204" pitchFamily="34" charset="0"/>
                          <a:ea typeface="Times New Roman"/>
                          <a:cs typeface="Arial" panose="020B0604020202020204" pitchFamily="34" charset="0"/>
                        </a:rPr>
                        <a:t>Approval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6372901"/>
              </p:ext>
            </p:extLst>
          </p:nvPr>
        </p:nvGraphicFramePr>
        <p:xfrm>
          <a:off x="776032" y="1855410"/>
          <a:ext cx="9047522" cy="821115"/>
        </p:xfrm>
        <a:graphic>
          <a:graphicData uri="http://schemas.openxmlformats.org/drawingml/2006/table">
            <a:tbl>
              <a:tblPr firstRow="1" firstCol="1" bandRow="1"/>
              <a:tblGrid>
                <a:gridCol w="1222101">
                  <a:extLst>
                    <a:ext uri="{9D8B030D-6E8A-4147-A177-3AD203B41FA5}">
                      <a16:colId xmlns:a16="http://schemas.microsoft.com/office/drawing/2014/main" val="20000"/>
                    </a:ext>
                  </a:extLst>
                </a:gridCol>
                <a:gridCol w="4695372">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dirty="0">
                        <a:ln>
                          <a:noFill/>
                        </a:ln>
                        <a:solidFill>
                          <a:srgbClr val="5B9BD5">
                            <a:lumMod val="75000"/>
                          </a:srgbClr>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marR="0" indent="0" algn="l" defTabSz="914400" rtl="0" eaLnBrk="1" fontAlgn="t" latinLnBrk="0" hangingPunct="1">
                        <a:spcBef>
                          <a:spcPts val="0"/>
                        </a:spcBef>
                        <a:spcAft>
                          <a:spcPts val="0"/>
                        </a:spcAft>
                      </a:pPr>
                      <a:endParaRPr lang="en-US" altLang="zh-CN" sz="1600" b="0" i="0" u="none" strike="noStrike" kern="1200" dirty="0">
                        <a:solidFill>
                          <a:srgbClr val="000000"/>
                        </a:solidFill>
                        <a:effectLst/>
                        <a:latin typeface="+mn-lt"/>
                        <a:ea typeface="+mn-ea"/>
                        <a:cs typeface="+mn-cs"/>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88900" indent="0" algn="l" defTabSz="914400" rtl="0" eaLnBrk="1" fontAlgn="t" latinLnBrk="0" hangingPunct="1">
                        <a:spcAft>
                          <a:spcPts val="0"/>
                        </a:spcAft>
                      </a:pPr>
                      <a:endParaRPr lang="en-GB" sz="1600" b="0" i="0" u="none" strike="noStrike" kern="1200" noProof="0" dirty="0">
                        <a:solidFill>
                          <a:srgbClr val="000000"/>
                        </a:solidFill>
                        <a:effectLst/>
                        <a:latin typeface="+mn-lt"/>
                        <a:ea typeface="+mn-ea"/>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3" name="TextBox 4">
            <a:extLst>
              <a:ext uri="{FF2B5EF4-FFF2-40B4-BE49-F238E27FC236}">
                <a16:creationId xmlns:a16="http://schemas.microsoft.com/office/drawing/2014/main" id="{AFA9EBAA-B4C6-3B8B-05B6-7F67A38E9051}"/>
              </a:ext>
            </a:extLst>
          </p:cNvPr>
          <p:cNvSpPr txBox="1"/>
          <p:nvPr/>
        </p:nvSpPr>
        <p:spPr>
          <a:xfrm rot="20522904">
            <a:off x="3910590" y="2380986"/>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2</a:t>
            </a:r>
            <a:r>
              <a:rPr lang="en-US" altLang="zh-CN" sz="2000" dirty="0">
                <a:latin typeface="Arial" panose="020B0604020202020204" pitchFamily="34" charset="0"/>
                <a:cs typeface="Arial" panose="020B0604020202020204" pitchFamily="34" charset="0"/>
              </a:rPr>
              <a:t> essential corrections were agreed for Rel-16</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sz="2000" dirty="0">
                <a:latin typeface="Arial" panose="020B0604020202020204" pitchFamily="34" charset="0"/>
                <a:cs typeface="Arial" panose="020B0604020202020204" pitchFamily="34" charset="0"/>
              </a:rPr>
              <a:t>All CRs are agreed by consensus and we agreed that they fulfill FASMO criteria.</a:t>
            </a:r>
            <a:endParaRPr lang="de-DE" sz="20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4099813992"/>
              </p:ext>
            </p:extLst>
          </p:nvPr>
        </p:nvGraphicFramePr>
        <p:xfrm>
          <a:off x="7295103" y="2152750"/>
          <a:ext cx="4230356" cy="24292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4411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9</a:t>
            </a:r>
            <a:r>
              <a:rPr lang="en-US" altLang="zh-CN" sz="2000" dirty="0">
                <a:latin typeface="Arial" panose="020B0604020202020204" pitchFamily="34" charset="0"/>
                <a:cs typeface="Arial" panose="020B0604020202020204" pitchFamily="34" charset="0"/>
              </a:rPr>
              <a:t> CAT F CRs were agreed for Rel-17</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78662350"/>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436268" y="2162801"/>
            <a:ext cx="6788499"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50</a:t>
            </a:r>
            <a:r>
              <a:rPr lang="en-US" altLang="zh-CN" sz="2000" dirty="0">
                <a:latin typeface="Arial" panose="020B0604020202020204" pitchFamily="34" charset="0"/>
                <a:cs typeface="Arial" panose="020B0604020202020204" pitchFamily="34" charset="0"/>
              </a:rPr>
              <a:t> CAT F CRs were agreed for Rel-18</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664610749"/>
              </p:ext>
            </p:extLst>
          </p:nvPr>
        </p:nvGraphicFramePr>
        <p:xfrm>
          <a:off x="7295103" y="2152750"/>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7273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420518"/>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250787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9298" y="460038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bwMode="auto">
          <a:xfrm>
            <a:off x="7458075" y="2357764"/>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7"/>
              </a:rPr>
              <a:t>hiroshi.ishikawa.ev</a:t>
            </a:r>
            <a:r>
              <a:rPr lang="en-US" altLang="en-US" sz="1800" dirty="0">
                <a:hlinkClick r:id="rId7"/>
              </a:rPr>
              <a:t>@nttdocomo.</a:t>
            </a:r>
            <a:r>
              <a:rPr lang="en-US" sz="1800" dirty="0">
                <a:hlinkClick r:id="rId7"/>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6231" y="2456497"/>
            <a:ext cx="1133893" cy="1486720"/>
          </a:xfrm>
          <a:prstGeom prst="rect">
            <a:avLst/>
          </a:prstGeom>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4352946"/>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9"/>
              </a:rPr>
              <a:t>li.zhijun3</a:t>
            </a:r>
            <a:r>
              <a:rPr lang="en-US" altLang="en-US" sz="1800" dirty="0">
                <a:hlinkClick r:id="rId9"/>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7927" b="8344"/>
          <a:stretch/>
        </p:blipFill>
        <p:spPr>
          <a:xfrm>
            <a:off x="5996000" y="4228099"/>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19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Rel-19 </a:t>
            </a:r>
          </a:p>
          <a:p>
            <a:r>
              <a:rPr lang="en-US" altLang="zh-CN" sz="2000" b="1" dirty="0">
                <a:solidFill>
                  <a:srgbClr val="0070C0"/>
                </a:solidFill>
                <a:latin typeface="Arial" panose="020B0604020202020204" pitchFamily="34" charset="0"/>
                <a:cs typeface="Arial" panose="020B0604020202020204" pitchFamily="34" charset="0"/>
              </a:rPr>
              <a:t>130</a:t>
            </a:r>
            <a:r>
              <a:rPr lang="en-US" altLang="zh-CN" sz="2000" dirty="0">
                <a:latin typeface="Arial" panose="020B0604020202020204" pitchFamily="34" charset="0"/>
                <a:cs typeface="Arial" panose="020B0604020202020204" pitchFamily="34" charset="0"/>
              </a:rPr>
              <a:t> CAT B CRs were agreed for Rel-19</a:t>
            </a:r>
            <a:endParaRPr lang="en-US" sz="20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112</a:t>
            </a:r>
            <a:r>
              <a:rPr lang="en-US" altLang="zh-CN" sz="2000" dirty="0">
                <a:latin typeface="Arial" panose="020B0604020202020204" pitchFamily="34" charset="0"/>
                <a:cs typeface="Arial" panose="020B0604020202020204" pitchFamily="34" charset="0"/>
              </a:rPr>
              <a:t> CAT F/D CRs were agreed for Rel-19</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15</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Rel-19</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2603875914"/>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3122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838199" y="1895198"/>
            <a:ext cx="10515600"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There are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49</a:t>
            </a:r>
            <a:r>
              <a:rPr lang="en-US" altLang="zh-CN" sz="2400" dirty="0">
                <a:latin typeface="Arial" panose="020B0604020202020204" pitchFamily="34" charset="0"/>
                <a:ea typeface="MS PGothic" panose="020B0600070205080204" pitchFamily="34" charset="-128"/>
                <a:cs typeface="Arial" panose="020B0604020202020204" pitchFamily="34" charset="0"/>
              </a:rPr>
              <a:t> CRs agreed with dependencies on SA, </a:t>
            </a:r>
            <a:r>
              <a:rPr lang="en-US" altLang="zh-CN" sz="2400" b="1" dirty="0">
                <a:solidFill>
                  <a:srgbClr val="0070C0"/>
                </a:solidFill>
                <a:latin typeface="Arial" panose="020B0604020202020204" pitchFamily="34" charset="0"/>
                <a:ea typeface="MS PGothic" panose="020B0600070205080204" pitchFamily="34" charset="-128"/>
                <a:cs typeface="Arial" panose="020B0604020202020204" pitchFamily="34" charset="0"/>
              </a:rPr>
              <a:t>1</a:t>
            </a:r>
            <a:r>
              <a:rPr lang="en-US" altLang="zh-CN" sz="2400" dirty="0">
                <a:latin typeface="Arial" panose="020B0604020202020204" pitchFamily="34" charset="0"/>
                <a:ea typeface="MS PGothic" panose="020B0600070205080204" pitchFamily="34" charset="-128"/>
                <a:cs typeface="Arial" panose="020B0604020202020204" pitchFamily="34" charset="0"/>
              </a:rPr>
              <a:t> CR agreed with dependency on RAN3</a:t>
            </a:r>
          </a:p>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has started the work on FS_PAIDC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CP-241025</a:t>
            </a:r>
            <a:r>
              <a:rPr lang="en-US" altLang="zh-CN" sz="2400" dirty="0">
                <a:latin typeface="Arial" panose="020B0604020202020204" pitchFamily="34" charset="0"/>
                <a:ea typeface="MS PGothic" panose="020B0600070205080204" pitchFamily="34" charset="-128"/>
                <a:cs typeface="Arial" panose="020B0604020202020204" pitchFamily="34" charset="0"/>
              </a:rPr>
              <a:t>), solutions which potentially impact other WG (e.g. CT3) were submitted. It is decided by CT4 that the study will be kept within CT4, when all the potential solutions are on the table, CT4 will consult with other WGs on how to proceed.</a:t>
            </a:r>
          </a:p>
          <a:p>
            <a:pPr>
              <a:spcBef>
                <a:spcPts val="0"/>
              </a:spcBef>
              <a:spcAft>
                <a:spcPts val="600"/>
              </a:spcAft>
            </a:pP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CT4 received the reply LS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3"/>
              </a:rPr>
              <a:t>C4-244026</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from SA3 to </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hlinkClick r:id="rId4"/>
              </a:rPr>
              <a:t>C4-235577</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there are still some scenarios not clarified in the reply LS. Considering SA3 work load and this is a Rel-18 topic (</a:t>
            </a:r>
            <a:r>
              <a:rPr lang="en-US" altLang="zh-CN" sz="2400" b="0" i="0" u="none" strike="noStrike" kern="1200" dirty="0" err="1">
                <a:solidFill>
                  <a:schemeClr val="tx1"/>
                </a:solidFill>
                <a:effectLst/>
                <a:latin typeface="Arial" panose="020B0604020202020204" pitchFamily="34" charset="0"/>
                <a:ea typeface="MS PGothic" panose="020B0600070205080204" pitchFamily="34" charset="-128"/>
                <a:cs typeface="Arial" panose="020B0604020202020204" pitchFamily="34" charset="0"/>
              </a:rPr>
              <a:t>HN_Auth</a:t>
            </a:r>
            <a:r>
              <a:rPr lang="en-US" altLang="zh-CN" sz="2400" b="0" i="0" u="none" strike="noStrike" kern="1200" dirty="0">
                <a:solidFill>
                  <a:schemeClr val="tx1"/>
                </a:solidFill>
                <a:effectLst/>
                <a:latin typeface="Arial" panose="020B0604020202020204" pitchFamily="34" charset="0"/>
                <a:ea typeface="MS PGothic" panose="020B0600070205080204" pitchFamily="34" charset="-128"/>
                <a:cs typeface="Arial" panose="020B0604020202020204" pitchFamily="34" charset="0"/>
              </a:rPr>
              <a:t>), CT4 decided not to send further LS, and will work base on CT4’s understanding. </a:t>
            </a:r>
            <a:endParaRPr lang="en-US" altLang="zh-CN" sz="20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a:t>
            </a:r>
          </a:p>
        </p:txBody>
      </p:sp>
    </p:spTree>
    <p:extLst>
      <p:ext uri="{BB962C8B-B14F-4D97-AF65-F5344CB8AC3E}">
        <p14:creationId xmlns:p14="http://schemas.microsoft.com/office/powerpoint/2010/main" val="4165706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(1/)</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discussed the LS from RAN on Avoiding Cross-TSG TEI (see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C4-244018</a:t>
            </a:r>
            <a:r>
              <a:rPr lang="en-US" altLang="zh-CN" sz="2400" dirty="0">
                <a:latin typeface="Arial" panose="020B0604020202020204" pitchFamily="34" charset="0"/>
                <a:ea typeface="MS PGothic" panose="020B0600070205080204" pitchFamily="34" charset="-128"/>
                <a:cs typeface="Arial" panose="020B0604020202020204" pitchFamily="34" charset="0"/>
              </a:rPr>
              <a:t>). The following principle was agreed by CT4:</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i="1" dirty="0">
                <a:solidFill>
                  <a:srgbClr val="0070C0"/>
                </a:solidFill>
                <a:latin typeface="Arial" panose="020B0604020202020204" pitchFamily="34" charset="0"/>
                <a:ea typeface="MS PGothic" panose="020B0600070205080204" pitchFamily="34" charset="-128"/>
                <a:cs typeface="Arial" panose="020B0604020202020204" pitchFamily="34" charset="0"/>
              </a:rPr>
              <a:t>If it is about a missing block in the dedicated work item of previous releases and it is decided to introduce it from the latest release using TEIXX WIC, we can send LS using TEIXX plus the dedicated WIC of earlier release. Otherwise a TEIXX_YY mini WID </a:t>
            </a:r>
            <a:r>
              <a:rPr lang="en-US" altLang="zh-CN" sz="2400" i="1">
                <a:solidFill>
                  <a:srgbClr val="0070C0"/>
                </a:solidFill>
                <a:latin typeface="Arial" panose="020B0604020202020204" pitchFamily="34" charset="0"/>
                <a:ea typeface="MS PGothic" panose="020B0600070205080204" pitchFamily="34" charset="-128"/>
                <a:cs typeface="Arial" panose="020B0604020202020204" pitchFamily="34" charset="0"/>
              </a:rPr>
              <a:t>is needed.</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CT is kindly requested to make sure the principle is aligned across (at least) CT WGs</a:t>
            </a:r>
          </a:p>
        </p:txBody>
      </p:sp>
    </p:spTree>
    <p:extLst>
      <p:ext uri="{BB962C8B-B14F-4D97-AF65-F5344CB8AC3E}">
        <p14:creationId xmlns:p14="http://schemas.microsoft.com/office/powerpoint/2010/main" val="3484087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(2/)</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CT4 has received </a:t>
            </a:r>
            <a:r>
              <a:rPr lang="en-US" altLang="zh-CN" sz="2400" dirty="0" err="1">
                <a:latin typeface="Arial" panose="020B0604020202020204" pitchFamily="34" charset="0"/>
                <a:ea typeface="MS PGothic" panose="020B0600070205080204" pitchFamily="34" charset="-128"/>
                <a:cs typeface="Arial" panose="020B0604020202020204" pitchFamily="34" charset="0"/>
              </a:rPr>
              <a:t>LSes</a:t>
            </a:r>
            <a:r>
              <a:rPr lang="en-US" altLang="zh-CN" sz="2400" dirty="0">
                <a:latin typeface="Arial" panose="020B0604020202020204" pitchFamily="34" charset="0"/>
                <a:ea typeface="MS PGothic" panose="020B0600070205080204" pitchFamily="34" charset="-128"/>
                <a:cs typeface="Arial" panose="020B0604020202020204" pitchFamily="34" charset="0"/>
              </a:rPr>
              <a:t> from SA5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C4-245013</a:t>
            </a:r>
            <a:r>
              <a:rPr lang="en-US" altLang="zh-CN" sz="2400" dirty="0">
                <a:latin typeface="Arial" panose="020B0604020202020204" pitchFamily="34" charset="0"/>
                <a:ea typeface="MS PGothic" panose="020B0600070205080204" pitchFamily="34" charset="-128"/>
                <a:cs typeface="Arial" panose="020B0604020202020204" pitchFamily="34" charset="0"/>
              </a:rPr>
              <a:t>) and RAN3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3"/>
              </a:rPr>
              <a:t>C4-245015</a:t>
            </a:r>
            <a:r>
              <a:rPr lang="en-US" altLang="zh-CN" sz="2400" dirty="0">
                <a:latin typeface="Arial" panose="020B0604020202020204" pitchFamily="34" charset="0"/>
                <a:ea typeface="MS PGothic" panose="020B0600070205080204" pitchFamily="34" charset="-128"/>
                <a:cs typeface="Arial" panose="020B0604020202020204" pitchFamily="34" charset="0"/>
              </a:rPr>
              <a:t>) on non-inclusive term. However SA5 and RAN3 are not in line. CT is kindly requested to report this to SA and RAN seeking for alignment on the term, so that CT4 knows whether their specification needs update.</a:t>
            </a:r>
          </a:p>
        </p:txBody>
      </p:sp>
    </p:spTree>
    <p:extLst>
      <p:ext uri="{BB962C8B-B14F-4D97-AF65-F5344CB8AC3E}">
        <p14:creationId xmlns:p14="http://schemas.microsoft.com/office/powerpoint/2010/main" val="598131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(3/)</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For 5G APIs, if there are URI query parameters defined as array or JSON object, the format of the query parameters shall be documented in the corresponding </a:t>
            </a:r>
            <a:r>
              <a:rPr lang="en-US" altLang="zh-CN" sz="2400" dirty="0" err="1">
                <a:latin typeface="Arial" panose="020B0604020202020204" pitchFamily="34" charset="0"/>
                <a:ea typeface="MS PGothic" panose="020B0600070205080204" pitchFamily="34" charset="-128"/>
                <a:cs typeface="Arial" panose="020B0604020202020204" pitchFamily="34" charset="0"/>
              </a:rPr>
              <a:t>yaml</a:t>
            </a:r>
            <a:r>
              <a:rPr lang="en-US" altLang="zh-CN" sz="2400" dirty="0">
                <a:latin typeface="Arial" panose="020B0604020202020204" pitchFamily="34" charset="0"/>
                <a:ea typeface="MS PGothic" panose="020B0600070205080204" pitchFamily="34" charset="-128"/>
                <a:cs typeface="Arial" panose="020B0604020202020204" pitchFamily="34" charset="0"/>
              </a:rPr>
              <a:t> file (see clause 5.3.13 of TS 29.501). However there are some specifications fail to follow this rule, which may lead to interoperability issues. </a:t>
            </a: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CT4 has agreed a CR in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C4-245306</a:t>
            </a:r>
            <a:r>
              <a:rPr lang="en-US" altLang="zh-CN" sz="2400" dirty="0">
                <a:latin typeface="Arial" panose="020B0604020202020204" pitchFamily="34" charset="0"/>
                <a:ea typeface="MS PGothic" panose="020B0600070205080204" pitchFamily="34" charset="-128"/>
                <a:cs typeface="Arial" panose="020B0604020202020204" pitchFamily="34" charset="0"/>
              </a:rPr>
              <a:t> to clarify that if the formatting definition is missing from the </a:t>
            </a:r>
            <a:r>
              <a:rPr lang="en-US" altLang="zh-CN" sz="2400" dirty="0" err="1">
                <a:latin typeface="Arial" panose="020B0604020202020204" pitchFamily="34" charset="0"/>
                <a:ea typeface="MS PGothic" panose="020B0600070205080204" pitchFamily="34" charset="-128"/>
                <a:cs typeface="Arial" panose="020B0604020202020204" pitchFamily="34" charset="0"/>
              </a:rPr>
              <a:t>yaml</a:t>
            </a:r>
            <a:r>
              <a:rPr lang="en-US" altLang="zh-CN" sz="2400" dirty="0">
                <a:latin typeface="Arial" panose="020B0604020202020204" pitchFamily="34" charset="0"/>
                <a:ea typeface="MS PGothic" panose="020B0600070205080204" pitchFamily="34" charset="-128"/>
                <a:cs typeface="Arial" panose="020B0604020202020204" pitchFamily="34" charset="0"/>
              </a:rPr>
              <a:t> file, the default format defined in TS29.501 shall apply. In addition, CT4 also agreed that rapporteurs shall bring CRs (from Rel-19 onwards) to add the formatting definition (if missing).</a:t>
            </a:r>
            <a:br>
              <a:rPr lang="en-US" altLang="zh-CN" sz="2400" dirty="0">
                <a:latin typeface="Arial" panose="020B0604020202020204" pitchFamily="34" charset="0"/>
                <a:ea typeface="MS PGothic" panose="020B0600070205080204" pitchFamily="34" charset="-128"/>
                <a:cs typeface="Arial" panose="020B0604020202020204" pitchFamily="34" charset="0"/>
              </a:rPr>
            </a:br>
            <a:r>
              <a:rPr lang="en-US" altLang="zh-CN" sz="2400" dirty="0">
                <a:latin typeface="Arial" panose="020B0604020202020204" pitchFamily="34" charset="0"/>
                <a:ea typeface="MS PGothic" panose="020B0600070205080204" pitchFamily="34" charset="-128"/>
                <a:cs typeface="Arial" panose="020B0604020202020204" pitchFamily="34" charset="0"/>
              </a:rPr>
              <a:t>Considering this issue may also happen in the specifications under remit of WGs e.g. CT3, SA5, CT is kindly requested to align CT WGs and convey the above information to SA </a:t>
            </a:r>
          </a:p>
        </p:txBody>
      </p:sp>
    </p:spTree>
    <p:extLst>
      <p:ext uri="{BB962C8B-B14F-4D97-AF65-F5344CB8AC3E}">
        <p14:creationId xmlns:p14="http://schemas.microsoft.com/office/powerpoint/2010/main" val="3987045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 (4/)</a:t>
            </a:r>
          </a:p>
        </p:txBody>
      </p:sp>
      <p:sp>
        <p:nvSpPr>
          <p:cNvPr id="4" name="内容占位符 1">
            <a:extLst>
              <a:ext uri="{FF2B5EF4-FFF2-40B4-BE49-F238E27FC236}">
                <a16:creationId xmlns:a16="http://schemas.microsoft.com/office/drawing/2014/main" id="{C1067AC6-D30D-AFC4-DFE9-020A9FB5CEB5}"/>
              </a:ext>
            </a:extLst>
          </p:cNvPr>
          <p:cNvSpPr>
            <a:spLocks noGrp="1"/>
          </p:cNvSpPr>
          <p:nvPr>
            <p:ph idx="1"/>
          </p:nvPr>
        </p:nvSpPr>
        <p:spPr>
          <a:xfrm>
            <a:off x="838199" y="1895198"/>
            <a:ext cx="10790583" cy="3725426"/>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CT4 discussed the topic on 5G API version update due to cross reference of data type.  Since this issue cannot be handled solely by CT4, CT is requested to discuss </a:t>
            </a:r>
            <a:r>
              <a:rPr lang="en-US" altLang="zh-CN" sz="2400" dirty="0">
                <a:latin typeface="Arial" panose="020B0604020202020204" pitchFamily="34" charset="0"/>
                <a:ea typeface="MS PGothic" panose="020B0600070205080204" pitchFamily="34" charset="-128"/>
                <a:cs typeface="Arial" panose="020B0604020202020204" pitchFamily="34" charset="0"/>
                <a:hlinkClick r:id="rId2"/>
              </a:rPr>
              <a:t>CP-243169</a:t>
            </a:r>
            <a:r>
              <a:rPr lang="en-US" altLang="zh-CN" sz="2400" dirty="0">
                <a:latin typeface="Arial" panose="020B0604020202020204" pitchFamily="34" charset="0"/>
                <a:ea typeface="MS PGothic" panose="020B0600070205080204" pitchFamily="34" charset="-128"/>
                <a:cs typeface="Arial" panose="020B0604020202020204" pitchFamily="34" charset="0"/>
              </a:rPr>
              <a:t> and provide guidance/instruction to CT WGs.</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endParaRPr lang="en-US" altLang="zh-CN" sz="24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64321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the same number of delegates</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786331627"/>
              </p:ext>
            </p:extLst>
          </p:nvPr>
        </p:nvGraphicFramePr>
        <p:xfrm>
          <a:off x="542537" y="2079132"/>
          <a:ext cx="10967779" cy="408230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C4-245190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C4-245396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Event Notification for PS Data Off Status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0024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23.228-1421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Event Exposure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Definition of Nimsas_ImsEE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29.175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0717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handling of headers in N4 interface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C4-245320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Description for handling of allowed VLAN tags and use of VLAN Handling Information in SMF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and Reporting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support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CT4#125 </a:t>
            </a:r>
            <a:r>
              <a:rPr lang="en-US" altLang="zh-CN" dirty="0"/>
              <a:t>Hefei</a:t>
            </a:r>
            <a:r>
              <a:rPr lang="en-US" altLang="fr-FR" dirty="0"/>
              <a:t> (CN)</a:t>
            </a:r>
          </a:p>
          <a:p>
            <a:pPr lvl="2"/>
            <a:r>
              <a:rPr lang="en-US" altLang="fr-FR" dirty="0"/>
              <a:t>CT4#126 Orlando (US)</a:t>
            </a:r>
          </a:p>
          <a:p>
            <a:pPr marL="914400" lvl="2" indent="0">
              <a:buNone/>
            </a:pPr>
            <a:endParaRPr lang="en-US" altLang="fr-FR" dirty="0"/>
          </a:p>
          <a:p>
            <a:pPr lvl="1"/>
            <a:r>
              <a:rPr lang="en-US" altLang="fr-FR" dirty="0"/>
              <a:t>E-meeting:</a:t>
            </a:r>
          </a:p>
          <a:p>
            <a:pPr lvl="2"/>
            <a:r>
              <a:rPr lang="en-US" altLang="fr-FR" dirty="0"/>
              <a:t>None</a:t>
            </a: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CT4#127 Athens (GR)</a:t>
            </a:r>
          </a:p>
          <a:p>
            <a:pPr marL="914400" lvl="2" indent="0">
              <a:buNone/>
            </a:pPr>
            <a:endParaRPr lang="en-US" altLang="fr-FR" dirty="0"/>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223852136"/>
              </p:ext>
            </p:extLst>
          </p:nvPr>
        </p:nvGraphicFramePr>
        <p:xfrm>
          <a:off x="542537" y="2079132"/>
          <a:ext cx="10967779" cy="3641541"/>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L4S support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23.501-5422</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23.316-2129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Identification and marking of Data Burst Size in DL GTP-U packets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differentiated QoS handling for multiplexed media flows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C4-245101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Transferring media related information over N6 using connect-UDP for e2e encrypted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23.501-5711</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23.501-5728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 on N4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on N4 for encrypted XRM traffic</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C4-245096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PDU Set based handling for non-3GPP accesses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C4-245452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monitoring event for store and forward operation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0188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23.682-0495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06217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527933543"/>
              </p:ext>
            </p:extLst>
          </p:nvPr>
        </p:nvGraphicFramePr>
        <p:xfrm>
          <a:off x="542537" y="2079132"/>
          <a:ext cx="10967779" cy="3756768"/>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Mapped Slices Support for Non-Roaming Scenarios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VLAN tag handling information and allowed VLAN Tags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1358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23.501-5693</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C4-245379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measurement protocols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23.501-5443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Addition of missing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23.288-1216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C4-245383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New LMF service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C4-245481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Supporting vertical federated learning</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23.288-1198</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23.501-5630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C4-245469</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iat to access token claim</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1098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33.501-2051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AS registration to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23.502-4872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35482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014163389"/>
              </p:ext>
            </p:extLst>
          </p:nvPr>
        </p:nvGraphicFramePr>
        <p:xfrm>
          <a:off x="542537" y="2079132"/>
          <a:ext cx="10967779" cy="3850202"/>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C4-245406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1149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Correction for the deferred 5GC-MT-LR procedure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UE positioning capabilities to event Exposure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1153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NSAC handling on maximum number of UEs with at least one PDU Session/PDN Connection in Hierarchical architecture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29.536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0138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23.502-5105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MoQ Relay Address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0046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C4-245347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IMS subscribe and Notify framework in HSS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0155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Event Exposure for Handling of Payload Headers Functionality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0118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23.501-5454</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23.502-4877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23.503-1329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dirty="0" err="1">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26753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3424164713"/>
              </p:ext>
            </p:extLst>
          </p:nvPr>
        </p:nvGraphicFramePr>
        <p:xfrm>
          <a:off x="542537" y="2079132"/>
          <a:ext cx="10967779" cy="3526314"/>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C4-245454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MPQUIC-IP and MPQUIC-E capabilities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23.502-4980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Add ImsEvent to the IMS common data</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23.228-1409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C4-245414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MoQ Transport protocol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0608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23.501-5632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C4-245387</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additional ULI in MWAB</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23.501-5687</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23.502-5067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b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b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C4-245407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NRPPa Periodic Indication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C4-245335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 to support NRPPa related measurements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23.273-0615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C4-245354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Updates on the Reference model</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23.273-0537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LMF Enhancements for LMF based AI/ML Positioning - Stage 3 aspects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0307</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23.273-0574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US" sz="1200" b="1" kern="100" dirty="0">
                          <a:solidFill>
                            <a:srgbClr val="FF0000"/>
                          </a:solidFill>
                          <a:effectLst/>
                          <a:latin typeface="Aptos" panose="020B0004020202020204" pitchFamily="34" charset="0"/>
                          <a:ea typeface="等线" panose="02010600030101010101" pitchFamily="2" charset="-122"/>
                          <a:cs typeface="Times New Roman" panose="02020603050405020304" pitchFamily="18" charset="0"/>
                        </a:rPr>
                        <a:t>SA2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C4-245425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Network Slice Area Scope of MDT</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0611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38.413-1189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rPr>
                        <a:t>RAN3</a:t>
                      </a:r>
                      <a:endParaRPr lang="zh-CN" sz="1200" kern="100" dirty="0">
                        <a:solidFill>
                          <a:schemeClr val="accent2"/>
                        </a:solidFill>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55142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2628136940"/>
              </p:ext>
            </p:extLst>
          </p:nvPr>
        </p:nvGraphicFramePr>
        <p:xfrm>
          <a:off x="542537" y="2079132"/>
          <a:ext cx="10967779" cy="3867042"/>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C4-244542</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Updates on SL-MT-LR for periodic triggered Location Events</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24.080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0121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24.571-0090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solidFill>
                            <a:srgbClr val="000000"/>
                          </a:solidFill>
                          <a:effectLst/>
                          <a:latin typeface="Aptos" panose="020B0004020202020204" pitchFamily="34" charset="0"/>
                          <a:ea typeface="等线" panose="02010600030101010101" pitchFamily="2" charset="-122"/>
                          <a:cs typeface="Times New Roman" panose="02020603050405020304" pitchFamily="18" charset="0"/>
                        </a:rPr>
                        <a:t>CT1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C4-244440</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Including Pending PDN Connection Restoration Indication during EPS to 5GS mobility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29.274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2112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C4-245026</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PGW Change Indication for the restoration of a PDN connection during EPS to 5GS mobility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0800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23.007-0399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C4-244435</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5G ProSe Multi-hop UE-to-Network Relay and Multi-hop UE-to-UE Relay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29.519-0555</a:t>
                      </a:r>
                      <a:br>
                        <a:rPr lang="en-GB" sz="1200" kern="100">
                          <a:effectLst/>
                          <a:latin typeface="Arial" panose="020B0604020202020204" pitchFamily="34" charset="0"/>
                          <a:ea typeface="等线" panose="02010600030101010101" pitchFamily="2" charset="-122"/>
                          <a:cs typeface="Times New Roman" panose="02020603050405020304" pitchFamily="18" charset="0"/>
                        </a:rPr>
                      </a:br>
                      <a:r>
                        <a:rPr lang="en-GB" sz="1200" kern="100">
                          <a:effectLst/>
                          <a:latin typeface="Arial" panose="020B0604020202020204" pitchFamily="34" charset="0"/>
                          <a:ea typeface="等线" panose="02010600030101010101" pitchFamily="2" charset="-122"/>
                          <a:cs typeface="Times New Roman" panose="02020603050405020304" pitchFamily="18" charset="0"/>
                        </a:rPr>
                        <a:t>29.519-0556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br>
                        <a:rPr lang="en-GB" sz="1200" b="1" kern="100">
                          <a:effectLst/>
                          <a:latin typeface="Aptos" panose="020B0004020202020204" pitchFamily="34" charset="0"/>
                          <a:ea typeface="等线" panose="02010600030101010101" pitchFamily="2" charset="-122"/>
                          <a:cs typeface="Times New Roman" panose="02020603050405020304" pitchFamily="18" charset="0"/>
                        </a:rPr>
                      </a:b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C4-245378</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N6 delay consideration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Feature addition in UDR Feature negotiation table</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C4-245539</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Support of non-3GPP device information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29.519-0565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CT3</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C4-244381</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Validity time in authorization data for service specific and NIDD authorization</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0523</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29.503-1345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C4-244550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Indicate the UPF capabilities in NRF</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1061</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C4-244544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Discovery of UPF based on supported operator configurable UPF capability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29.510</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1064</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29.571-0586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1042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  </a:t>
            </a:r>
          </a:p>
        </p:txBody>
      </p:sp>
      <p:graphicFrame>
        <p:nvGraphicFramePr>
          <p:cNvPr id="5" name="Table 4"/>
          <p:cNvGraphicFramePr>
            <a:graphicFrameLocks noGrp="1"/>
          </p:cNvGraphicFramePr>
          <p:nvPr>
            <p:extLst>
              <p:ext uri="{D42A27DB-BD31-4B8C-83A1-F6EECF244321}">
                <p14:modId xmlns:p14="http://schemas.microsoft.com/office/powerpoint/2010/main" val="1627085759"/>
              </p:ext>
            </p:extLst>
          </p:nvPr>
        </p:nvGraphicFramePr>
        <p:xfrm>
          <a:off x="542537" y="2079132"/>
          <a:ext cx="10967779" cy="3411087"/>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t>
                      </a:r>
                      <a:r>
                        <a:rPr lang="en-GB" sz="1400" b="1" dirty="0" err="1">
                          <a:effectLst/>
                          <a:latin typeface="Calibri" panose="020F0502020204030204" pitchFamily="34" charset="0"/>
                          <a:ea typeface="Calibri" panose="020F0502020204030204" pitchFamily="34" charset="0"/>
                          <a:cs typeface="Times New Roman" panose="02020603050405020304" pitchFamily="18" charset="0"/>
                        </a:rPr>
                        <a:t>Aff</a:t>
                      </a:r>
                      <a:r>
                        <a:rPr lang="en-GB" sz="1400" b="1" dirty="0">
                          <a:effectLst/>
                          <a:latin typeface="Calibri" panose="020F0502020204030204" pitchFamily="34" charset="0"/>
                          <a:ea typeface="Calibri" panose="020F0502020204030204" pitchFamily="34" charset="0"/>
                          <a:cs typeface="Times New Roman" panose="02020603050405020304" pitchFamily="18" charset="0"/>
                        </a:rPr>
                        <a:t>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15000"/>
                        </a:lnSpc>
                        <a:spcAft>
                          <a:spcPts val="800"/>
                        </a:spcAft>
                      </a:pPr>
                      <a:r>
                        <a:rPr lang="en-GB" sz="1200" kern="100" dirty="0">
                          <a:effectLst/>
                          <a:latin typeface="Arial" panose="020B0604020202020204" pitchFamily="34" charset="0"/>
                          <a:ea typeface="等线" panose="02010600030101010101" pitchFamily="2" charset="-122"/>
                          <a:cs typeface="Times New Roman" panose="02020603050405020304" pitchFamily="18" charset="0"/>
                        </a:rPr>
                        <a:t>C4-244368</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Updates on relative velocity</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0296</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kern="100">
                          <a:effectLst/>
                          <a:latin typeface="Arial" panose="020B0604020202020204" pitchFamily="34" charset="0"/>
                          <a:ea typeface="等线" panose="02010600030101010101" pitchFamily="2" charset="-122"/>
                          <a:cs typeface="Times New Roman" panose="02020603050405020304" pitchFamily="18" charset="0"/>
                        </a:rPr>
                        <a:t>29.572-0295</a:t>
                      </a:r>
                      <a:endParaRPr lang="zh-CN" sz="1200" kern="10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800"/>
                        </a:spcAft>
                      </a:pPr>
                      <a:r>
                        <a:rPr lang="en-GB" sz="1200" b="1" kern="100" dirty="0">
                          <a:effectLst/>
                          <a:latin typeface="Aptos" panose="020B0004020202020204" pitchFamily="34" charset="0"/>
                          <a:ea typeface="等线" panose="02010600030101010101" pitchFamily="2" charset="-122"/>
                          <a:cs typeface="Times New Roman" panose="02020603050405020304" pitchFamily="18" charset="0"/>
                        </a:rPr>
                        <a:t>CT4</a:t>
                      </a:r>
                      <a:endParaRPr lang="zh-CN" sz="1200" kern="100" dirty="0">
                        <a:effectLst/>
                        <a:latin typeface="Aptos" panose="020B000402020202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2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7493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5796723" cy="4351338"/>
          </a:xfrm>
        </p:spPr>
        <p:txBody>
          <a:bodyPr/>
          <a:lstStyle/>
          <a:p>
            <a:r>
              <a:rPr lang="en-US" sz="2400" dirty="0"/>
              <a:t>Number of handled documents</a:t>
            </a:r>
          </a:p>
          <a:p>
            <a:pPr lvl="1"/>
            <a:r>
              <a:rPr lang="en-US" altLang="zh-CN" sz="1600" dirty="0"/>
              <a:t>CT4#125: </a:t>
            </a:r>
            <a:r>
              <a:rPr lang="en-US" altLang="zh-CN" sz="1600" b="1" dirty="0">
                <a:solidFill>
                  <a:srgbClr val="0070C0"/>
                </a:solidFill>
              </a:rPr>
              <a:t>550</a:t>
            </a:r>
          </a:p>
          <a:p>
            <a:pPr lvl="1"/>
            <a:r>
              <a:rPr lang="en-US" altLang="zh-CN" sz="1600" dirty="0"/>
              <a:t>CT4#126: </a:t>
            </a:r>
            <a:r>
              <a:rPr lang="en-US" altLang="zh-CN" sz="1600" b="1" dirty="0">
                <a:solidFill>
                  <a:srgbClr val="0070C0"/>
                </a:solidFill>
              </a:rPr>
              <a:t>540</a:t>
            </a:r>
          </a:p>
          <a:p>
            <a:r>
              <a:rPr lang="en-US" sz="2400" dirty="0"/>
              <a:t>Agreed CRs </a:t>
            </a:r>
          </a:p>
          <a:p>
            <a:pPr lvl="1"/>
            <a:r>
              <a:rPr lang="en-US" altLang="zh-CN" sz="1600" dirty="0"/>
              <a:t>CT4#125: </a:t>
            </a:r>
            <a:r>
              <a:rPr lang="en-US" altLang="zh-CN" sz="1600" b="1" dirty="0">
                <a:solidFill>
                  <a:srgbClr val="0070C0"/>
                </a:solidFill>
              </a:rPr>
              <a:t>162 </a:t>
            </a:r>
            <a:r>
              <a:rPr lang="en-US" altLang="zh-CN" sz="1600" dirty="0"/>
              <a:t> 60 (B), 79 (F/D), 23 (A) </a:t>
            </a:r>
          </a:p>
          <a:p>
            <a:pPr lvl="1"/>
            <a:r>
              <a:rPr lang="en-US" altLang="zh-CN" sz="1600" dirty="0"/>
              <a:t>CT4#126: </a:t>
            </a:r>
            <a:r>
              <a:rPr lang="en-US" altLang="zh-CN" sz="1600" b="1" dirty="0">
                <a:solidFill>
                  <a:srgbClr val="0070C0"/>
                </a:solidFill>
              </a:rPr>
              <a:t>199 </a:t>
            </a:r>
            <a:r>
              <a:rPr lang="en-US" altLang="zh-CN" sz="1600" dirty="0"/>
              <a:t> 83 (B), 101 (F/D), 15 (A) </a:t>
            </a:r>
          </a:p>
          <a:p>
            <a:r>
              <a:rPr lang="en-US" sz="2400" dirty="0"/>
              <a:t>Agreed </a:t>
            </a:r>
            <a:r>
              <a:rPr lang="en-US" sz="2400" dirty="0" err="1"/>
              <a:t>pCRs</a:t>
            </a:r>
            <a:endParaRPr lang="en-US" sz="2400" dirty="0"/>
          </a:p>
          <a:p>
            <a:pPr lvl="1"/>
            <a:r>
              <a:rPr lang="en-US" altLang="zh-CN" sz="1600" dirty="0"/>
              <a:t>CT4#125: </a:t>
            </a:r>
            <a:r>
              <a:rPr lang="en-US" altLang="zh-CN" sz="1600" b="1" dirty="0">
                <a:solidFill>
                  <a:srgbClr val="0070C0"/>
                </a:solidFill>
              </a:rPr>
              <a:t>12  </a:t>
            </a:r>
            <a:r>
              <a:rPr lang="en-US" altLang="zh-CN" sz="1600" dirty="0"/>
              <a:t>7</a:t>
            </a:r>
            <a:r>
              <a:rPr lang="zh-CN" altLang="en-US" sz="1600" dirty="0"/>
              <a:t> </a:t>
            </a:r>
            <a:r>
              <a:rPr lang="en-US" altLang="zh-CN" sz="1600" dirty="0"/>
              <a:t>(29.889), 4 (29.866),</a:t>
            </a:r>
            <a:r>
              <a:rPr lang="zh-CN" altLang="en-US" sz="1600" dirty="0"/>
              <a:t> </a:t>
            </a:r>
            <a:r>
              <a:rPr lang="en-US" altLang="zh-CN" sz="1600" dirty="0"/>
              <a:t>1 (29.857)</a:t>
            </a:r>
          </a:p>
          <a:p>
            <a:pPr lvl="1"/>
            <a:r>
              <a:rPr lang="en-US" altLang="zh-CN" sz="1600" dirty="0"/>
              <a:t>CT4#126: </a:t>
            </a:r>
            <a:r>
              <a:rPr lang="en-US" altLang="zh-CN" sz="1600" b="1" dirty="0">
                <a:solidFill>
                  <a:srgbClr val="0070C0"/>
                </a:solidFill>
              </a:rPr>
              <a:t>3  </a:t>
            </a:r>
            <a:r>
              <a:rPr lang="en-US" altLang="zh-CN" sz="1600" dirty="0"/>
              <a:t>3</a:t>
            </a:r>
            <a:r>
              <a:rPr lang="zh-CN" altLang="en-US" sz="1600" dirty="0"/>
              <a:t> </a:t>
            </a:r>
            <a:r>
              <a:rPr lang="en-US" altLang="zh-CN" sz="1600" dirty="0"/>
              <a:t>(29.889)</a:t>
            </a:r>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CT4#125: </a:t>
            </a:r>
            <a:r>
              <a:rPr lang="en-US" altLang="zh-CN" sz="1600" b="1" dirty="0">
                <a:solidFill>
                  <a:srgbClr val="0070C0"/>
                </a:solidFill>
                <a:latin typeface="Calibri" panose="020F0502020204030204"/>
                <a:ea typeface="宋体" panose="02010600030101010101" pitchFamily="2" charset="-122"/>
              </a:rPr>
              <a:t>140</a:t>
            </a:r>
            <a:r>
              <a:rPr lang="en-US" altLang="zh-CN" sz="1600" b="1" dirty="0">
                <a:solidFill>
                  <a:srgbClr val="0070C0"/>
                </a:solidFill>
              </a:rPr>
              <a:t>/161</a:t>
            </a:r>
            <a:r>
              <a:rPr lang="en-US" altLang="zh-CN" sz="1600" dirty="0"/>
              <a:t> (F2F) ,  </a:t>
            </a:r>
            <a:r>
              <a:rPr lang="en-US" altLang="zh-CN" sz="1600" b="1" dirty="0">
                <a:solidFill>
                  <a:srgbClr val="0070C0"/>
                </a:solidFill>
              </a:rPr>
              <a:t>0/20</a:t>
            </a:r>
            <a:r>
              <a:rPr lang="en-US" altLang="zh-CN" sz="1600" dirty="0"/>
              <a:t> (online)</a:t>
            </a:r>
          </a:p>
          <a:p>
            <a:pPr lvl="1">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CT4#126: </a:t>
            </a:r>
            <a:r>
              <a:rPr lang="en-US" altLang="zh-CN" sz="1600" b="1" dirty="0">
                <a:solidFill>
                  <a:srgbClr val="0070C0"/>
                </a:solidFill>
                <a:latin typeface="Calibri" panose="020F0502020204030204"/>
                <a:ea typeface="宋体" panose="02010600030101010101" pitchFamily="2" charset="-122"/>
              </a:rPr>
              <a:t>177</a:t>
            </a:r>
            <a:r>
              <a:rPr lang="en-US" altLang="zh-CN" sz="1600" b="1" dirty="0">
                <a:solidFill>
                  <a:srgbClr val="0070C0"/>
                </a:solidFill>
              </a:rPr>
              <a:t>/212</a:t>
            </a:r>
            <a:r>
              <a:rPr lang="en-US" altLang="zh-CN" sz="1600" dirty="0"/>
              <a:t> (F2F) ,  </a:t>
            </a:r>
            <a:r>
              <a:rPr lang="en-US" altLang="zh-CN" sz="1600" b="1" dirty="0">
                <a:solidFill>
                  <a:srgbClr val="0070C0"/>
                </a:solidFill>
              </a:rPr>
              <a:t>0/17</a:t>
            </a:r>
            <a:r>
              <a:rPr lang="en-US" altLang="zh-CN" sz="1600" dirty="0"/>
              <a:t> (online)</a:t>
            </a:r>
          </a:p>
          <a:p>
            <a:pPr marL="457200" lvl="1" indent="0">
              <a:buNone/>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20 to 30 delegates depending on the topic.</a:t>
            </a:r>
          </a:p>
          <a:p>
            <a:pPr lvl="1"/>
            <a:r>
              <a:rPr lang="de-DE" altLang="zh-CN" sz="2000" dirty="0"/>
              <a:t>Both CT4#125 and CT4#126 w</a:t>
            </a:r>
            <a:r>
              <a:rPr lang="en-US" altLang="zh-CN" sz="2000" dirty="0"/>
              <a:t>ere</a:t>
            </a:r>
            <a:r>
              <a:rPr lang="de-DE" altLang="zh-CN" sz="2000" dirty="0"/>
              <a:t> 5 </a:t>
            </a:r>
            <a:r>
              <a:rPr lang="en-GB" altLang="zh-CN" sz="2000" dirty="0"/>
              <a:t>days</a:t>
            </a:r>
            <a:r>
              <a:rPr lang="de-DE" altLang="zh-CN" sz="2000" dirty="0"/>
              <a:t> </a:t>
            </a:r>
            <a:r>
              <a:rPr lang="en-GB" altLang="zh-CN"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217355737"/>
              </p:ext>
            </p:extLst>
          </p:nvPr>
        </p:nvGraphicFramePr>
        <p:xfrm>
          <a:off x="240404" y="1786285"/>
          <a:ext cx="11577226" cy="4131795"/>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CP-243017</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New WID on CT Aspects on Subscription control for reference time distribution in EPS</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Qualcomm Incorporated</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EPS subscription enhancement: Impact on S6a to indicates whether the UE is subscribed to receive time reference information.</a:t>
                      </a:r>
                    </a:p>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MM context update: Indication whether the UE is subscribed to receive time reference information.</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CP-243018</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new   Rel-19 New WID on CT aspects of 5G NR </a:t>
                      </a:r>
                      <a:r>
                        <a:rPr lang="en-GB" sz="1600" b="0" i="0" u="none" strike="noStrike" kern="1200" dirty="0" err="1">
                          <a:solidFill>
                            <a:srgbClr val="000000"/>
                          </a:solidFill>
                          <a:effectLst/>
                          <a:latin typeface="+mn-lt"/>
                          <a:ea typeface="+mn-ea"/>
                          <a:cs typeface="+mn-cs"/>
                        </a:rPr>
                        <a:t>Femto</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NTT DOCOMO</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0000"/>
                        </a:lnSpc>
                        <a:spcAft>
                          <a:spcPts val="0"/>
                        </a:spcAft>
                        <a:buFont typeface="Arial" panose="020B0604020202020204" pitchFamily="34" charset="0"/>
                        <a:buChar char="•"/>
                      </a:pPr>
                      <a:r>
                        <a:rPr lang="en-US" altLang="zh-CN" sz="1600" b="0" i="0" u="none" strike="noStrike" kern="1200" dirty="0">
                          <a:solidFill>
                            <a:srgbClr val="000000"/>
                          </a:solidFill>
                          <a:effectLst/>
                          <a:latin typeface="+mn-lt"/>
                          <a:ea typeface="+mn-ea"/>
                          <a:cs typeface="+mn-cs"/>
                        </a:rPr>
                        <a:t>T</a:t>
                      </a:r>
                      <a:r>
                        <a:rPr lang="en-US" sz="1600" b="0" i="0" u="none" strike="noStrike" kern="1200" dirty="0">
                          <a:solidFill>
                            <a:srgbClr val="000000"/>
                          </a:solidFill>
                          <a:effectLst/>
                          <a:latin typeface="+mn-lt"/>
                          <a:ea typeface="+mn-ea"/>
                          <a:cs typeface="+mn-cs"/>
                        </a:rPr>
                        <a:t>o support 5G </a:t>
                      </a:r>
                      <a:r>
                        <a:rPr lang="en-US" sz="1600" b="0" i="0" u="none" strike="noStrike" kern="1200" dirty="0" err="1">
                          <a:solidFill>
                            <a:srgbClr val="000000"/>
                          </a:solidFill>
                          <a:effectLst/>
                          <a:latin typeface="+mn-lt"/>
                          <a:ea typeface="+mn-ea"/>
                          <a:cs typeface="+mn-cs"/>
                        </a:rPr>
                        <a:t>Femto</a:t>
                      </a:r>
                      <a:r>
                        <a:rPr lang="en-US" sz="1600" b="0" i="0" u="none" strike="noStrike" kern="1200" dirty="0">
                          <a:solidFill>
                            <a:srgbClr val="000000"/>
                          </a:solidFill>
                          <a:effectLst/>
                          <a:latin typeface="+mn-lt"/>
                          <a:ea typeface="+mn-ea"/>
                          <a:cs typeface="+mn-cs"/>
                        </a:rPr>
                        <a:t> information provisioning by the CAG owner or an authorized administrator for non-roaming scenarios and local services access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8464746"/>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4"/>
                        </a:rPr>
                        <a:t>CP-243019</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new   Rel-19 New WID on Reducing Information Exposure over SBI </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Samsung</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altLang="zh-CN" sz="1600" b="0" i="0" u="none" strike="noStrike" kern="1200" dirty="0">
                          <a:solidFill>
                            <a:srgbClr val="000000"/>
                          </a:solidFill>
                          <a:effectLst/>
                          <a:latin typeface="+mn-lt"/>
                          <a:ea typeface="+mn-ea"/>
                          <a:cs typeface="+mn-cs"/>
                        </a:rPr>
                        <a:t>Enhancements to NRF APIs to reduce </a:t>
                      </a:r>
                      <a:r>
                        <a:rPr lang="en-US" altLang="zh-CN" sz="1800" kern="1200" dirty="0">
                          <a:solidFill>
                            <a:schemeClr val="tx1"/>
                          </a:solidFill>
                          <a:effectLst/>
                          <a:latin typeface="+mn-lt"/>
                          <a:ea typeface="+mn-ea"/>
                          <a:cs typeface="+mn-cs"/>
                        </a:rPr>
                        <a:t>excessive data exposed by NRF</a:t>
                      </a: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591466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5"/>
                        </a:rPr>
                        <a:t>CP-243048</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new   Rel-19 New WID on CT Aspects on TEI19_DLPMRl</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Ericsson</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indent="-285750" algn="l" defTabSz="914400" rtl="0" eaLnBrk="1" fontAlgn="t" latinLnBrk="0" hangingPunct="1">
                        <a:lnSpc>
                          <a:spcPct val="100000"/>
                        </a:lnSpc>
                        <a:spcAft>
                          <a:spcPts val="0"/>
                        </a:spcAft>
                        <a:buFont typeface="Arial" panose="020B0604020202020204" pitchFamily="34" charset="0"/>
                        <a:buChar char="•"/>
                      </a:pPr>
                      <a:r>
                        <a:rPr lang="en-US" sz="1600" b="0" i="0" u="none" strike="noStrike" kern="1200" dirty="0">
                          <a:solidFill>
                            <a:srgbClr val="000000"/>
                          </a:solidFill>
                          <a:effectLst/>
                          <a:latin typeface="+mn-lt"/>
                          <a:ea typeface="+mn-ea"/>
                          <a:cs typeface="+mn-cs"/>
                        </a:rPr>
                        <a:t>Enhancements to LMF API, AMF API and GMLC API to support periodic location events reports</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46449"/>
                  </a:ext>
                </a:extLst>
              </a:tr>
            </a:tbl>
          </a:graphicData>
        </a:graphic>
      </p:graphicFrame>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2" name="Tableau 3">
            <a:extLst>
              <a:ext uri="{FF2B5EF4-FFF2-40B4-BE49-F238E27FC236}">
                <a16:creationId xmlns:a16="http://schemas.microsoft.com/office/drawing/2014/main" id="{948BAE33-7F6D-9254-E585-C088846627D7}"/>
              </a:ext>
            </a:extLst>
          </p:cNvPr>
          <p:cNvGraphicFramePr>
            <a:graphicFrameLocks noGrp="1"/>
          </p:cNvGraphicFramePr>
          <p:nvPr>
            <p:extLst>
              <p:ext uri="{D42A27DB-BD31-4B8C-83A1-F6EECF244321}">
                <p14:modId xmlns:p14="http://schemas.microsoft.com/office/powerpoint/2010/main" val="2218568242"/>
              </p:ext>
            </p:extLst>
          </p:nvPr>
        </p:nvGraphicFramePr>
        <p:xfrm>
          <a:off x="240404" y="1866560"/>
          <a:ext cx="11577226" cy="2302124"/>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CP-243049</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Rel-19 CT aspects of enhancement of support for Edge Computing in 5G Core network - Phase 3</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a:effectLst/>
                          <a:latin typeface="+mn-lt"/>
                          <a:ea typeface="Times New Roman" panose="02020603050405020304" pitchFamily="18" charset="0"/>
                        </a:rPr>
                        <a:t>Nokia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Delta: To change the </a:t>
                      </a:r>
                      <a:r>
                        <a:rPr lang="en-US" altLang="zh-CN" sz="1600" b="0" i="0" u="none" strike="noStrike" kern="1200" dirty="0" err="1">
                          <a:solidFill>
                            <a:srgbClr val="000000"/>
                          </a:solidFill>
                          <a:effectLst/>
                          <a:latin typeface="+mn-lt"/>
                          <a:ea typeface="+mn-ea"/>
                          <a:cs typeface="+mn-cs"/>
                        </a:rPr>
                        <a:t>rapporteurship</a:t>
                      </a:r>
                      <a:r>
                        <a:rPr lang="en-US" altLang="zh-CN" sz="1600" b="0" i="0" u="none" strike="noStrike" kern="1200" dirty="0">
                          <a:solidFill>
                            <a:srgbClr val="000000"/>
                          </a:solidFill>
                          <a:effectLst/>
                          <a:latin typeface="+mn-lt"/>
                          <a:ea typeface="+mn-ea"/>
                          <a:cs typeface="+mn-cs"/>
                        </a:rPr>
                        <a:t> from Intel to Nokia; to update the objectives and expected output</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55139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CP-243047</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r>
                        <a:rPr lang="en-US" sz="1600" b="0" i="0" u="none" strike="noStrike" dirty="0">
                          <a:solidFill>
                            <a:srgbClr val="000000"/>
                          </a:solidFill>
                          <a:effectLst/>
                          <a:latin typeface="+mn-lt"/>
                        </a:rPr>
                        <a:t>WID revised   Rel-19 revised WID on MPS4msg</a:t>
                      </a:r>
                      <a:endParaRPr lang="en-GB" sz="16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dirty="0" err="1">
                          <a:effectLst/>
                          <a:latin typeface="+mn-lt"/>
                          <a:ea typeface="Times New Roman" panose="02020603050405020304" pitchFamily="18" charset="0"/>
                        </a:rPr>
                        <a:t>Peraton</a:t>
                      </a:r>
                      <a:r>
                        <a:rPr lang="en-US" sz="1600" dirty="0">
                          <a:effectLst/>
                          <a:latin typeface="+mn-lt"/>
                          <a:ea typeface="Times New Roman" panose="02020603050405020304" pitchFamily="18" charset="0"/>
                        </a:rPr>
                        <a:t> Labs, CISA ECD, AT&amp;T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Delta: CT1 impact due to paging for SMS over NAS with priority for MPS for Messaging is confirmed; CT3 impact due to authorize the request from the P-CSCF based on MPS subscription is confirmed</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52278"/>
                  </a:ext>
                </a:extLst>
              </a:tr>
            </a:tbl>
          </a:graphicData>
        </a:graphic>
      </p:graphicFrame>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4" name="Tableau 3">
            <a:extLst>
              <a:ext uri="{FF2B5EF4-FFF2-40B4-BE49-F238E27FC236}">
                <a16:creationId xmlns:a16="http://schemas.microsoft.com/office/drawing/2014/main" id="{8B48A61C-01D9-C10C-27B8-840866366BA4}"/>
              </a:ext>
            </a:extLst>
          </p:cNvPr>
          <p:cNvGraphicFramePr>
            <a:graphicFrameLocks noGrp="1"/>
          </p:cNvGraphicFramePr>
          <p:nvPr>
            <p:extLst>
              <p:ext uri="{D42A27DB-BD31-4B8C-83A1-F6EECF244321}">
                <p14:modId xmlns:p14="http://schemas.microsoft.com/office/powerpoint/2010/main" val="3017706682"/>
              </p:ext>
            </p:extLst>
          </p:nvPr>
        </p:nvGraphicFramePr>
        <p:xfrm>
          <a:off x="439184" y="1906316"/>
          <a:ext cx="11022714" cy="148719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03057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hlinkClick r:id="rId2"/>
                        </a:rPr>
                        <a:t>C4-245296</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rPr>
                        <a:t>WID new   Rel-19 New WID on CT aspects of Extended Reality and Media service (XRM) Phase 2</a:t>
                      </a:r>
                      <a:endParaRPr kumimoji="0" lang="zh-CN" altLang="en-US"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endParaRPr>
                    </a:p>
                    <a:p>
                      <a:r>
                        <a:rPr kumimoji="0" lang="en-GB"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rPr>
                        <a:t> </a:t>
                      </a:r>
                      <a:endParaRPr kumimoji="0" lang="zh-CN" altLang="en-US" sz="1600" b="0" i="0" u="none" strike="noStrike" kern="1200" cap="none" spc="0" normalizeH="0" baseline="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Nokia</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p>
                      <a:r>
                        <a:rPr kumimoji="0" lang="en-GB"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 </a:t>
                      </a:r>
                      <a:endParaRPr kumimoji="0" lang="zh-CN" altLang="en-US" sz="16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bl>
          </a:graphicData>
        </a:graphic>
      </p:graphicFrame>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CT4(1/2)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228554514"/>
              </p:ext>
            </p:extLst>
          </p:nvPr>
        </p:nvGraphicFramePr>
        <p:xfrm>
          <a:off x="439184" y="1906316"/>
          <a:ext cx="11022714" cy="3626543"/>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C4-244325</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WID revised   Rel-19 Revised WID on CT Aspects of Phase 3 for UAS, UAV and UAM</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LG Electronics, Ericsson</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3231596"/>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C4-244495</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Rel-19 Revised WID on CT aspects of Enhancing Parameter Provisioning with static UE IP address and UP security policy</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Ericsson</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2930378"/>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C4-245460</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dirty="0">
                          <a:solidFill>
                            <a:srgbClr val="000000"/>
                          </a:solidFill>
                          <a:effectLst/>
                          <a:latin typeface="+mn-lt"/>
                          <a:ea typeface="+mn-ea"/>
                          <a:cs typeface="+mn-cs"/>
                        </a:rPr>
                        <a:t>WID revised   Rel-19 Revised WID on CT aspects of </a:t>
                      </a:r>
                      <a:r>
                        <a:rPr lang="en-GB" sz="1600" b="0" i="0" u="none" strike="noStrike" kern="1200" dirty="0" err="1">
                          <a:solidFill>
                            <a:srgbClr val="000000"/>
                          </a:solidFill>
                          <a:effectLst/>
                          <a:latin typeface="+mn-lt"/>
                          <a:ea typeface="+mn-ea"/>
                          <a:cs typeface="+mn-cs"/>
                        </a:rPr>
                        <a:t>ProSe</a:t>
                      </a:r>
                      <a:r>
                        <a:rPr lang="en-GB" sz="1600" b="0" i="0" u="none" strike="noStrike" kern="1200" dirty="0">
                          <a:solidFill>
                            <a:srgbClr val="000000"/>
                          </a:solidFill>
                          <a:effectLst/>
                          <a:latin typeface="+mn-lt"/>
                          <a:ea typeface="+mn-ea"/>
                          <a:cs typeface="+mn-cs"/>
                        </a:rPr>
                        <a:t> support in NPN</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sz="1600" b="0" i="0" u="none" strike="noStrike" kern="1200">
                          <a:solidFill>
                            <a:srgbClr val="000000"/>
                          </a:solidFill>
                          <a:effectLst/>
                          <a:latin typeface="+mn-lt"/>
                          <a:ea typeface="+mn-ea"/>
                          <a:cs typeface="+mn-cs"/>
                        </a:rPr>
                        <a:t>China Telecomunication Corp.</a:t>
                      </a:r>
                      <a:endParaRPr lang="zh-CN" altLang="en-US" sz="1600" b="0" i="0" u="none" strike="noStrike" kern="120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a:solidFill>
                            <a:srgbClr val="000000"/>
                          </a:solidFill>
                          <a:effectLst/>
                          <a:latin typeface="+mn-lt"/>
                          <a:ea typeface="+mn-ea"/>
                          <a:cs typeface="+mn-cs"/>
                        </a:rPr>
                        <a:t> </a:t>
                      </a:r>
                      <a:endParaRPr lang="zh-CN" altLang="en-US" sz="1600" b="0" i="0" u="none" strike="noStrike" kern="120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5"/>
                        </a:rPr>
                        <a:t>C4-245313</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Enhancement of controlling RAT utilization</a:t>
                      </a:r>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600" b="0" i="0" u="none" strike="noStrike" kern="1200" dirty="0">
                          <a:solidFill>
                            <a:srgbClr val="000000"/>
                          </a:solidFill>
                          <a:effectLst/>
                          <a:latin typeface="+mn-lt"/>
                          <a:ea typeface="+mn-ea"/>
                          <a:cs typeface="+mn-cs"/>
                        </a:rPr>
                        <a:t>Vodafone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bl>
          </a:graphicData>
        </a:graphic>
      </p:graphicFrame>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CT4(2/2)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261735872"/>
              </p:ext>
            </p:extLst>
          </p:nvPr>
        </p:nvGraphicFramePr>
        <p:xfrm>
          <a:off x="439184" y="1906316"/>
          <a:ext cx="11022714" cy="2407343"/>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C4-245297</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Revised WID on CT aspects of Proximity-based Services in 5GS Phase 3</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CATT</a:t>
                      </a:r>
                      <a:endParaRPr lang="zh-CN" altLang="en-US" sz="1600" b="0" i="0" u="none" strike="noStrike" kern="1200" dirty="0">
                        <a:solidFill>
                          <a:srgbClr val="000000"/>
                        </a:solidFill>
                        <a:effectLst/>
                        <a:latin typeface="+mn-lt"/>
                        <a:ea typeface="+mn-ea"/>
                        <a:cs typeface="+mn-cs"/>
                      </a:endParaRPr>
                    </a:p>
                    <a:p>
                      <a:pPr marL="88900" indent="0" algn="l" defTabSz="914400" rtl="0" eaLnBrk="1" fontAlgn="t" latinLnBrk="0" hangingPunct="1"/>
                      <a:r>
                        <a:rPr lang="en-GB" sz="1600" b="0" i="0" u="none" strike="noStrike" kern="1200" dirty="0">
                          <a:solidFill>
                            <a:srgbClr val="000000"/>
                          </a:solidFill>
                          <a:effectLst/>
                          <a:latin typeface="+mn-lt"/>
                          <a:ea typeface="+mn-ea"/>
                          <a:cs typeface="+mn-cs"/>
                        </a:rPr>
                        <a:t> </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3"/>
                        </a:rPr>
                        <a:t>C4-245313</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b="0" i="0" u="none" strike="noStrike" kern="1200" dirty="0">
                          <a:solidFill>
                            <a:srgbClr val="000000"/>
                          </a:solidFill>
                          <a:effectLst/>
                          <a:latin typeface="+mn-lt"/>
                          <a:ea typeface="+mn-ea"/>
                          <a:cs typeface="+mn-cs"/>
                        </a:rPr>
                        <a:t>WID revised   Rel-19 Revised WID on CT aspects of Multi-Access (ATSSS_Ph4)</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GB" altLang="zh-CN" sz="1600" b="0" i="0" u="none" strike="noStrike" kern="1200" dirty="0">
                          <a:solidFill>
                            <a:srgbClr val="000000"/>
                          </a:solidFill>
                          <a:effectLst/>
                          <a:latin typeface="+mn-lt"/>
                          <a:ea typeface="+mn-ea"/>
                          <a:cs typeface="+mn-cs"/>
                        </a:rPr>
                        <a:t>Apple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mn-lt"/>
                          <a:ea typeface="+mn-ea"/>
                          <a:cs typeface="+mn-cs"/>
                          <a:hlinkClick r:id="rId4"/>
                        </a:rPr>
                        <a:t>C4-245360</a:t>
                      </a:r>
                      <a:endParaRPr kumimoji="0" lang="zh-CN" altLang="en-US" sz="1600" b="0" i="0" u="none" strike="noStrike" kern="1200" cap="none" spc="0" normalizeH="0" baseline="0" noProof="0" dirty="0">
                        <a:ln>
                          <a:noFill/>
                        </a:ln>
                        <a:solidFill>
                          <a:srgbClr val="000000"/>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900"/>
                        </a:spcAft>
                      </a:pPr>
                      <a:r>
                        <a:rPr lang="en-US" sz="1600" b="0" i="0" u="none" strike="noStrike" kern="1200" dirty="0">
                          <a:solidFill>
                            <a:srgbClr val="000000"/>
                          </a:solidFill>
                          <a:effectLst/>
                          <a:latin typeface="+mn-lt"/>
                          <a:ea typeface="+mn-ea"/>
                          <a:cs typeface="+mn-cs"/>
                        </a:rPr>
                        <a:t>WID revised Rel-19 Revised WID on CT aspects of 5GS enhancement on QoS monitoring enhancement</a:t>
                      </a:r>
                      <a:endParaRPr lang="zh-CN" altLang="en-US" sz="1600" b="0" i="0" u="none" strike="noStrike" kern="1200" dirty="0">
                        <a:solidFill>
                          <a:srgbClr val="000000"/>
                        </a:solidFill>
                        <a:effectLst/>
                        <a:latin typeface="+mn-lt"/>
                        <a:ea typeface="+mn-ea"/>
                        <a:cs typeface="+mn-cs"/>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b="0" i="0" u="none" strike="noStrike" kern="1200" dirty="0">
                          <a:solidFill>
                            <a:srgbClr val="000000"/>
                          </a:solidFill>
                          <a:effectLst/>
                          <a:latin typeface="+mn-lt"/>
                          <a:ea typeface="+mn-ea"/>
                          <a:cs typeface="+mn-cs"/>
                        </a:rPr>
                        <a:t>China Mobile</a:t>
                      </a:r>
                      <a:endParaRPr lang="zh-CN" altLang="en-US" sz="1600" b="0" i="0" u="none" strike="noStrike" kern="1200" dirty="0">
                        <a:solidFill>
                          <a:srgbClr val="000000"/>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9513316"/>
                  </a:ext>
                </a:extLst>
              </a:tr>
            </a:tbl>
          </a:graphicData>
        </a:graphic>
      </p:graphicFrame>
    </p:spTree>
    <p:extLst>
      <p:ext uri="{BB962C8B-B14F-4D97-AF65-F5344CB8AC3E}">
        <p14:creationId xmlns:p14="http://schemas.microsoft.com/office/powerpoint/2010/main" val="398299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127173</TotalTime>
  <Words>3470</Words>
  <Application>Microsoft Office PowerPoint</Application>
  <PresentationFormat>宽屏</PresentationFormat>
  <Paragraphs>905</Paragraphs>
  <Slides>36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Arial </vt:lpstr>
      <vt:lpstr>Aptos</vt:lpstr>
      <vt:lpstr>Arial</vt:lpstr>
      <vt:lpstr>Calibri</vt:lpstr>
      <vt:lpstr>Calibri Light</vt:lpstr>
      <vt:lpstr>Times New Roman</vt:lpstr>
      <vt:lpstr>Office Theme</vt:lpstr>
      <vt:lpstr>CT WG4 Status Report  to TSG CT#106</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CT4(1/2) </vt:lpstr>
      <vt:lpstr>Revised Study/Work Items endorsed by CT4(2/2) </vt:lpstr>
      <vt:lpstr>Work Plan CT4 Led (1/2)</vt:lpstr>
      <vt:lpstr>Work Plan CT4 Led (2/2)</vt:lpstr>
      <vt:lpstr>Work Plan CT4 Supported (1/2)</vt:lpstr>
      <vt:lpstr>Work Plan CT4 Supported (2/2)</vt:lpstr>
      <vt:lpstr>Work Plan Highlighting </vt:lpstr>
      <vt:lpstr>TS/TR sent to CT plenary</vt:lpstr>
      <vt:lpstr>Exception sheets to CT plenary</vt:lpstr>
      <vt:lpstr>Release 16 Status</vt:lpstr>
      <vt:lpstr>Release 17 Status</vt:lpstr>
      <vt:lpstr>Release 18 Status</vt:lpstr>
      <vt:lpstr>Release 19 Status</vt:lpstr>
      <vt:lpstr>Backward Incompatible Changes</vt:lpstr>
      <vt:lpstr>For Information to CT</vt:lpstr>
      <vt:lpstr>For Action to CT (1/)</vt:lpstr>
      <vt:lpstr>For Action to CT (2/)</vt:lpstr>
      <vt:lpstr>For Action to CT (3/)</vt:lpstr>
      <vt:lpstr>For Action to CT (4/)</vt:lpstr>
      <vt:lpstr>Acknowledgement</vt:lpstr>
      <vt:lpstr>Annex</vt:lpstr>
      <vt:lpstr>CRs for Conditional Approval  </vt:lpstr>
      <vt:lpstr>CRs for Conditional Approval  </vt:lpstr>
      <vt:lpstr>CRs for Conditional Approval  </vt:lpstr>
      <vt:lpstr>CRs for Conditional Approval  </vt:lpstr>
      <vt:lpstr>CRs for Conditional Approval  </vt:lpstr>
      <vt:lpstr>CRs for Conditional Approval  </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2315</cp:revision>
  <cp:lastPrinted>2021-03-17T12:26:32Z</cp:lastPrinted>
  <dcterms:created xsi:type="dcterms:W3CDTF">2010-02-05T13:52:04Z</dcterms:created>
  <dcterms:modified xsi:type="dcterms:W3CDTF">2024-12-09T10:08:55Z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