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33" r:id="rId13"/>
    <p:sldId id="802" r:id="rId14"/>
    <p:sldId id="1159" r:id="rId15"/>
    <p:sldId id="1144" r:id="rId16"/>
    <p:sldId id="1160" r:id="rId17"/>
    <p:sldId id="1155" r:id="rId18"/>
    <p:sldId id="1152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6E739-174B-4430-BC79-93B8E94DE6B9}" v="344" dt="2024-09-05T10:42:12.69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1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9/10/2024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9/10/2024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#105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TSG#105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TSG#105, revised WID/SID during TSG#105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CP-242257 (rev. of CP-242012/RP-241711/SP-241065)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TSG#105, 9 -13 September 2024, Melbourne, Australia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92023" y="11244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254" y="491797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03597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2322913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422507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801488" y="1626949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427893" y="3149129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197437" y="45199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390134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83889" y="45547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453399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3899931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81098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83714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1344" y="11944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25259" y="201991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5834" y="235642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15235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18600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20_5GA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053018"/>
            <a:ext cx="8873067" cy="3622675"/>
          </a:xfrm>
        </p:spPr>
        <p:txBody>
          <a:bodyPr/>
          <a:lstStyle/>
          <a:p>
            <a:r>
              <a:rPr lang="en-US" altLang="en-US" sz="1800" dirty="0"/>
              <a:t>The 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NYD*;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*; Stage 3 RAN normative freeze : NYD*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A0FFD28-EE98-A5DB-D8BA-A4FB4B287ED7}"/>
              </a:ext>
            </a:extLst>
          </p:cNvPr>
          <p:cNvSpPr txBox="1">
            <a:spLocks/>
          </p:cNvSpPr>
          <p:nvPr/>
        </p:nvSpPr>
        <p:spPr bwMode="auto">
          <a:xfrm>
            <a:off x="5144454" y="4807985"/>
            <a:ext cx="399954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* NYD = Not Yet Defined</a:t>
            </a:r>
            <a:endParaRPr lang="en-US" altLang="en-US" sz="1000" kern="0" dirty="0"/>
          </a:p>
        </p:txBody>
      </p:sp>
    </p:spTree>
    <p:extLst>
      <p:ext uri="{BB962C8B-B14F-4D97-AF65-F5344CB8AC3E}">
        <p14:creationId xmlns:p14="http://schemas.microsoft.com/office/powerpoint/2010/main" val="378686443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20_FS_6G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work on 6G will be </a:t>
            </a:r>
            <a:r>
              <a:rPr lang="en-US" altLang="en-US" sz="1800" i="1" dirty="0"/>
              <a:t>only on studies. The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 are: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 </a:t>
            </a:r>
            <a:r>
              <a:rPr lang="en-GB" altLang="en-US" sz="2400" dirty="0"/>
              <a:t>(5GA &amp; 6G)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186" y="975785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5GA </a:t>
            </a:r>
          </a:p>
          <a:p>
            <a:pPr marL="739815" lvl="1" indent="-341313">
              <a:defRPr/>
            </a:pPr>
            <a:r>
              <a:rPr lang="en-US" altLang="en-US" sz="1600" dirty="0"/>
              <a:t>Studies: </a:t>
            </a:r>
            <a:r>
              <a:rPr lang="en-GB" altLang="en-US" sz="1600" dirty="0"/>
              <a:t>Still three SA1 studies (all approved at TSG#103, no new one): 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Satellite Access Phase 4 – 60% (was 30%)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FRMCS Phase 6 – 40% (was 20%)</a:t>
            </a:r>
          </a:p>
          <a:p>
            <a:pPr marL="1139865" lvl="2" indent="-341313">
              <a:defRPr/>
            </a:pPr>
            <a:r>
              <a:rPr lang="en-GB" altLang="en-US" sz="1400" dirty="0"/>
              <a:t>Study on Energy Efficiency as Service Criteria Phase 2  - 55% (was 25%)</a:t>
            </a:r>
          </a:p>
          <a:p>
            <a:pPr marL="739815" lvl="1" indent="-341313">
              <a:defRPr/>
            </a:pPr>
            <a:r>
              <a:rPr lang="en-GB" altLang="en-US" sz="1600" dirty="0"/>
              <a:t>Normative:</a:t>
            </a:r>
          </a:p>
          <a:p>
            <a:pPr marL="1139865" lvl="2" indent="-341313">
              <a:defRPr/>
            </a:pPr>
            <a:r>
              <a:rPr lang="en-US" altLang="en-US" sz="1200" dirty="0"/>
              <a:t>6 “</a:t>
            </a:r>
            <a:r>
              <a:rPr lang="en-US" altLang="en-US" sz="1200" dirty="0" err="1"/>
              <a:t>miniWIDs</a:t>
            </a:r>
            <a:r>
              <a:rPr lang="en-US" altLang="en-US" sz="1200" dirty="0"/>
              <a:t>” approved and completed in the last 3 months in SA1</a:t>
            </a:r>
            <a:endParaRPr lang="en-GB" altLang="en-US" sz="1200" dirty="0"/>
          </a:p>
          <a:p>
            <a:pPr marL="1139865" lvl="2" indent="-341313">
              <a:defRPr/>
            </a:pPr>
            <a:r>
              <a:rPr lang="en-GB" altLang="en-US" sz="1200" dirty="0"/>
              <a:t>One “basket” WID on Rel-20 Lawful Interception in SA3LI</a:t>
            </a: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FS_6G:</a:t>
            </a:r>
          </a:p>
          <a:p>
            <a:pPr marL="739775" lvl="1" indent="-341313">
              <a:defRPr/>
            </a:pPr>
            <a:r>
              <a:rPr lang="en-US" altLang="en-US" sz="1600" dirty="0"/>
              <a:t>SA1 presents one SID at TSG#105 to cover all the 6G-related work – this “single-SID-approach” is the one chosen by SA1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Progressing – v.1.2.0 at TSG#105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9869" y="108565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653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70658" y="1554083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1551" y="485034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</a:t>
            </a:r>
          </a:p>
          <a:p>
            <a:pPr marL="739815" lvl="1" indent="-341313">
              <a:defRPr/>
            </a:pP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800" b="1" dirty="0"/>
              <a:t>1 new study: </a:t>
            </a:r>
            <a:r>
              <a:rPr lang="en-GB" altLang="en-US" sz="800" b="1" dirty="0"/>
              <a:t>Study on SEAL Phase 4. </a:t>
            </a:r>
            <a:r>
              <a:rPr lang="en-US" altLang="en-US" sz="800" dirty="0"/>
              <a:t>So now 24 studies in total</a:t>
            </a:r>
          </a:p>
          <a:p>
            <a:pPr marL="1139825" lvl="2" indent="-341313">
              <a:defRPr/>
            </a:pPr>
            <a:r>
              <a:rPr lang="en-US" altLang="en-US" sz="800" b="1" dirty="0">
                <a:solidFill>
                  <a:schemeClr val="accent6"/>
                </a:solidFill>
              </a:rPr>
              <a:t>OCI* = 90% </a:t>
            </a:r>
            <a:r>
              <a:rPr lang="en-US" altLang="en-US" sz="800" b="1" dirty="0"/>
              <a:t>(against 81% </a:t>
            </a:r>
            <a:r>
              <a:rPr lang="en-US" altLang="en-US" sz="800" dirty="0"/>
              <a:t>at previous TSG). Two studies below 80%: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Normative: </a:t>
            </a:r>
            <a:r>
              <a:rPr lang="en-US" altLang="en-US" sz="1200" b="1" dirty="0">
                <a:solidFill>
                  <a:srgbClr val="FF0000"/>
                </a:solidFill>
              </a:rPr>
              <a:t>TARGET IS DECEMBER 2024</a:t>
            </a:r>
          </a:p>
          <a:p>
            <a:pPr marL="1139825" lvl="2" indent="-341313">
              <a:defRPr/>
            </a:pPr>
            <a:r>
              <a:rPr lang="en-US" altLang="en-US" sz="800" b="1" dirty="0"/>
              <a:t>62 items (against 44 at previous TSG)</a:t>
            </a:r>
            <a:r>
              <a:rPr lang="en-US" altLang="en-US" sz="800" dirty="0"/>
              <a:t>, </a:t>
            </a:r>
            <a:r>
              <a:rPr lang="en-US" altLang="en-US" sz="800" b="1" dirty="0"/>
              <a:t>OCI = 46% (against 30% </a:t>
            </a:r>
            <a:r>
              <a:rPr lang="en-US" altLang="en-US" sz="8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800" dirty="0"/>
              <a:t>Items still below 50% (not showing the TEI19_xx items) including </a:t>
            </a:r>
            <a:r>
              <a:rPr lang="en-US" altLang="en-US" sz="800" dirty="0">
                <a:solidFill>
                  <a:srgbClr val="FF0000"/>
                </a:solidFill>
              </a:rPr>
              <a:t>3 not started</a:t>
            </a:r>
            <a:r>
              <a:rPr lang="en-US" altLang="en-US" sz="800" dirty="0"/>
              <a:t>:</a:t>
            </a:r>
          </a:p>
          <a:p>
            <a:pPr marL="1139825" lvl="2" indent="-341313">
              <a:defRPr/>
            </a:pPr>
            <a:endParaRPr lang="en-US" altLang="en-US" sz="8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BAD645-2AAE-54C3-4CAA-DF8922624C87}"/>
              </a:ext>
            </a:extLst>
          </p:cNvPr>
          <p:cNvSpPr txBox="1">
            <a:spLocks/>
          </p:cNvSpPr>
          <p:nvPr/>
        </p:nvSpPr>
        <p:spPr bwMode="auto">
          <a:xfrm>
            <a:off x="5796511" y="1070756"/>
            <a:ext cx="2942906" cy="33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kern="0" dirty="0"/>
              <a:t>* OCI = Overall Completion Index</a:t>
            </a:r>
            <a:endParaRPr lang="en-US" altLang="en-US" sz="800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B92F22-2966-824D-3CBF-1598DB6D86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398730"/>
              </p:ext>
            </p:extLst>
          </p:nvPr>
        </p:nvGraphicFramePr>
        <p:xfrm>
          <a:off x="4464532" y="1592394"/>
          <a:ext cx="4050540" cy="281246"/>
        </p:xfrm>
        <a:graphic>
          <a:graphicData uri="http://schemas.openxmlformats.org/drawingml/2006/table">
            <a:tbl>
              <a:tblPr/>
              <a:tblGrid>
                <a:gridCol w="370638">
                  <a:extLst>
                    <a:ext uri="{9D8B030D-6E8A-4147-A177-3AD203B41FA5}">
                      <a16:colId xmlns:a16="http://schemas.microsoft.com/office/drawing/2014/main" val="4016712998"/>
                    </a:ext>
                  </a:extLst>
                </a:gridCol>
                <a:gridCol w="2426505">
                  <a:extLst>
                    <a:ext uri="{9D8B030D-6E8A-4147-A177-3AD203B41FA5}">
                      <a16:colId xmlns:a16="http://schemas.microsoft.com/office/drawing/2014/main" val="252251500"/>
                    </a:ext>
                  </a:extLst>
                </a:gridCol>
                <a:gridCol w="709218">
                  <a:extLst>
                    <a:ext uri="{9D8B030D-6E8A-4147-A177-3AD203B41FA5}">
                      <a16:colId xmlns:a16="http://schemas.microsoft.com/office/drawing/2014/main" val="2937634421"/>
                    </a:ext>
                  </a:extLst>
                </a:gridCol>
                <a:gridCol w="209642">
                  <a:extLst>
                    <a:ext uri="{9D8B030D-6E8A-4147-A177-3AD203B41FA5}">
                      <a16:colId xmlns:a16="http://schemas.microsoft.com/office/drawing/2014/main" val="1372983748"/>
                    </a:ext>
                  </a:extLst>
                </a:gridCol>
                <a:gridCol w="334537">
                  <a:extLst>
                    <a:ext uri="{9D8B030D-6E8A-4147-A177-3AD203B41FA5}">
                      <a16:colId xmlns:a16="http://schemas.microsoft.com/office/drawing/2014/main" val="2143884379"/>
                    </a:ext>
                  </a:extLst>
                </a:gridCol>
              </a:tblGrid>
              <a:tr h="131987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1050034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Study on SEAL Phase 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FS_SEAL_Ph4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S6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0%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052117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1040071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Study on MC services support on IOPS mode of operation for 5G 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/>
                        <a:t>FS_Generic_IOPS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S6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dirty="0"/>
                        <a:t>40%</a:t>
                      </a:r>
                    </a:p>
                  </a:txBody>
                  <a:tcPr marL="7463" marR="7463" marT="746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860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238001"/>
              </p:ext>
            </p:extLst>
          </p:nvPr>
        </p:nvGraphicFramePr>
        <p:xfrm>
          <a:off x="640356" y="2437260"/>
          <a:ext cx="6634699" cy="2605300"/>
        </p:xfrm>
        <a:graphic>
          <a:graphicData uri="http://schemas.openxmlformats.org/drawingml/2006/table">
            <a:tbl>
              <a:tblPr/>
              <a:tblGrid>
                <a:gridCol w="416355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389544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1050112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(pending WA) 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Energy Efficiency and Energy Saving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EnergySys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85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Core Network Enhanced Support for Artificial Intelligence (AI)/Machine Learning (ML)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AIML_CN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387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Application enablement for AI/ML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AIML_App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Integration of satellite components in the 5G architecture Phase III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5GSAT_Ph3_ARCH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5301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Application enablement for satellite access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5GSAT_Ph3_App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   Application enablement for mobile metaverse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Metaverse_App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Extended Reality and Media service (XRM)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32276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1040074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for XRM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XRM_Ph2_App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1050097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UPF enhancement for Exposure And SBA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UPEAS_Ph2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26%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436887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CAPIF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CAPIF_Ph3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185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1050036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MC services support on IOPS mode of operation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Generic_IOPS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1050050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Enhancement of support for Edge Computing in 5G Core network - Phase 3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eEDGE_5GC_Ph3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1050056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Multi-Access (ATSSS_Ph4)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MASSS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33%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757237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System architecture for Next Generation Real time Communication services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NG_RTC_Ph2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1040028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System aspects of 5G NR Femto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5G_Femto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1040031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Vehicle Mounted Relays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VMR_Ph2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81160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1040085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Identifying non-3GPP Devices Connecting behind a UE or 5G-RG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UIA_ARC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95981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1040073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Application enablement aspects for MMTel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MMTel_App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51628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1040072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   Stage 2 of Enhanced application layer support for location services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eLSAPP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10278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1050071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SEAL DD (Data Delivery) Phase 2 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/>
                        <a:t>SEALDD_Ph2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dirty="0"/>
                        <a:t>S6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dirty="0">
                          <a:solidFill>
                            <a:srgbClr val="FF0000"/>
                          </a:solidFill>
                        </a:rPr>
                        <a:t>31%</a:t>
                      </a:r>
                    </a:p>
                  </a:txBody>
                  <a:tcPr marL="6513" marR="6513" marT="651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81366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800" dirty="0"/>
              <a:t>RAN</a:t>
            </a:r>
          </a:p>
          <a:p>
            <a:pPr marL="739815" lvl="1" indent="-341313">
              <a:defRPr/>
            </a:pPr>
            <a:r>
              <a:rPr lang="en-GB" altLang="en-US" sz="1400" b="1" dirty="0"/>
              <a:t>studies</a:t>
            </a:r>
            <a:r>
              <a:rPr lang="en-GB" altLang="en-US" sz="1400" dirty="0"/>
              <a:t>: </a:t>
            </a:r>
            <a:r>
              <a:rPr lang="en-US" altLang="en-US" sz="1400" dirty="0"/>
              <a:t> </a:t>
            </a:r>
            <a:r>
              <a:rPr lang="en-US" altLang="en-US" sz="1050" b="1" dirty="0"/>
              <a:t>10 studies (against 8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51 % </a:t>
            </a:r>
            <a:r>
              <a:rPr lang="en-US" altLang="en-US" sz="1050" dirty="0"/>
              <a:t>(against 32% at previous TSG)</a:t>
            </a:r>
            <a:endParaRPr lang="en-GB" altLang="en-US" sz="900" dirty="0"/>
          </a:p>
          <a:p>
            <a:pPr marL="739815" lvl="1" indent="-341313">
              <a:defRPr/>
            </a:pPr>
            <a:r>
              <a:rPr lang="en-GB" altLang="en-US" sz="1400" dirty="0"/>
              <a:t>RAN </a:t>
            </a:r>
            <a:r>
              <a:rPr lang="en-GB" altLang="en-US" sz="1400" b="1" dirty="0"/>
              <a:t>Core</a:t>
            </a:r>
            <a:r>
              <a:rPr lang="en-GB" altLang="en-US" sz="1400" dirty="0"/>
              <a:t>: </a:t>
            </a:r>
            <a:r>
              <a:rPr lang="en-GB" altLang="en-US" sz="1050" b="1" dirty="0"/>
              <a:t>41 items </a:t>
            </a:r>
            <a:r>
              <a:rPr lang="en-US" altLang="en-US" sz="1050" b="1" dirty="0"/>
              <a:t>(against 20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25 % </a:t>
            </a:r>
            <a:r>
              <a:rPr lang="en-US" altLang="en-US" sz="1050" dirty="0"/>
              <a:t>(against 18% at previous TSG) </a:t>
            </a:r>
            <a:endParaRPr lang="en-US" altLang="en-US" sz="900" dirty="0"/>
          </a:p>
          <a:p>
            <a:pPr marL="739815" lvl="1" indent="-341313">
              <a:defRPr/>
            </a:pPr>
            <a:r>
              <a:rPr lang="en-GB" altLang="en-US" sz="1400" dirty="0"/>
              <a:t>RAN </a:t>
            </a:r>
            <a:r>
              <a:rPr lang="en-GB" altLang="en-US" sz="1400" b="1" dirty="0"/>
              <a:t>Perf</a:t>
            </a:r>
            <a:r>
              <a:rPr lang="en-GB" altLang="en-US" sz="1400" dirty="0"/>
              <a:t>:  </a:t>
            </a:r>
            <a:r>
              <a:rPr lang="en-GB" altLang="en-US" sz="1050" b="1" dirty="0"/>
              <a:t>26 items </a:t>
            </a:r>
            <a:r>
              <a:rPr lang="en-US" altLang="en-US" sz="1050" b="1" dirty="0"/>
              <a:t>(against 19 </a:t>
            </a:r>
            <a:r>
              <a:rPr lang="en-US" altLang="en-US" sz="1050" dirty="0"/>
              <a:t>at previous TSG), </a:t>
            </a:r>
            <a:r>
              <a:rPr lang="en-US" altLang="en-US" sz="1050" b="1" dirty="0"/>
              <a:t>OCI = 6 % </a:t>
            </a:r>
            <a:r>
              <a:rPr lang="en-US" altLang="en-US" sz="1050" dirty="0"/>
              <a:t>(against 0% at previous TSG) 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18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4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Studies: Stays at 51 studies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64 % </a:t>
            </a:r>
            <a:r>
              <a:rPr lang="en-US" altLang="en-US" sz="1050" dirty="0"/>
              <a:t>(against 51% at previous TSG)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Normative: 26 items (against 20 at previous TSG)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36% (against 20% </a:t>
            </a:r>
            <a:r>
              <a:rPr lang="en-US" altLang="en-US" sz="105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400" b="1" dirty="0"/>
              <a:t>CT WG: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Studies: 2 studies (against 1 at previous TSG)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7 % </a:t>
            </a:r>
            <a:r>
              <a:rPr lang="en-US" altLang="en-US" sz="1050" dirty="0"/>
              <a:t>(against 0% at previous TSG)</a:t>
            </a:r>
          </a:p>
          <a:p>
            <a:pPr marL="1139825" lvl="2" indent="-341313">
              <a:defRPr/>
            </a:pPr>
            <a:r>
              <a:rPr lang="en-US" altLang="en-US" sz="1050" b="1" dirty="0"/>
              <a:t>Normative: 62 items (against 27 at previous TSG)</a:t>
            </a:r>
            <a:r>
              <a:rPr lang="en-US" altLang="en-US" sz="1050" dirty="0"/>
              <a:t>, </a:t>
            </a:r>
            <a:r>
              <a:rPr lang="en-US" altLang="en-US" sz="1050" b="1" dirty="0"/>
              <a:t>OCI = 13% (against 0% </a:t>
            </a:r>
            <a:r>
              <a:rPr lang="en-US" altLang="en-US" sz="105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400" b="1" dirty="0"/>
          </a:p>
          <a:p>
            <a:pPr marL="739815" lvl="1" indent="-341313">
              <a:defRPr/>
            </a:pPr>
            <a:endParaRPr lang="en-GB" altLang="en-US" sz="1400" dirty="0"/>
          </a:p>
          <a:p>
            <a:pPr marL="739815" lvl="1" indent="-341313">
              <a:defRPr/>
            </a:pPr>
            <a:endParaRPr lang="en-GB" altLang="en-US" sz="1000" dirty="0"/>
          </a:p>
          <a:p>
            <a:pPr marL="739775" lvl="1" indent="-341313">
              <a:defRPr/>
            </a:pPr>
            <a:endParaRPr lang="en-US" altLang="en-US" sz="1400" dirty="0"/>
          </a:p>
          <a:p>
            <a:pPr marL="739815" lvl="1" indent="-341313"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</a:p>
          <a:p>
            <a:pPr lvl="1">
              <a:defRPr/>
            </a:pPr>
            <a:r>
              <a:rPr lang="en-GB" altLang="en-US" sz="1050" dirty="0"/>
              <a:t>Sept 2024: no specific milestone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freeze; 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20" y="3153565"/>
            <a:ext cx="2202010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302354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21" y="3024921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0639BF2-5BF2-BA56-26AB-D1EDC1B3A9C7}"/>
              </a:ext>
            </a:extLst>
          </p:cNvPr>
          <p:cNvSpPr>
            <a:spLocks/>
          </p:cNvSpPr>
          <p:nvPr/>
        </p:nvSpPr>
        <p:spPr bwMode="auto">
          <a:xfrm>
            <a:off x="547905" y="28455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30432</TotalTime>
  <Words>3108</Words>
  <Application>Microsoft Office PowerPoint</Application>
  <PresentationFormat>On-screen Show (16:9)</PresentationFormat>
  <Paragraphs>507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Release 19 timeline recap - text version</vt:lpstr>
      <vt:lpstr>Content of this Work Plan review </vt:lpstr>
      <vt:lpstr>PowerPoint Presentation</vt:lpstr>
      <vt:lpstr>Release 20: introduction</vt:lpstr>
      <vt:lpstr>Release 20_5GA</vt:lpstr>
      <vt:lpstr>Release 20_FS_6G</vt:lpstr>
      <vt:lpstr>Release 20 progress overview (5GA &amp; 6G)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0718</cp:lastModifiedBy>
  <cp:revision>2011</cp:revision>
  <cp:lastPrinted>2017-02-24T12:37:51Z</cp:lastPrinted>
  <dcterms:created xsi:type="dcterms:W3CDTF">2008-08-30T09:32:10Z</dcterms:created>
  <dcterms:modified xsi:type="dcterms:W3CDTF">2024-09-09T23:50:58Z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