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1"/>
  </p:notesMasterIdLst>
  <p:sldIdLst>
    <p:sldId id="434" r:id="rId6"/>
    <p:sldId id="1206" r:id="rId7"/>
    <p:sldId id="1207" r:id="rId8"/>
    <p:sldId id="1208" r:id="rId9"/>
    <p:sldId id="1209" r:id="rId10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FFA7A7"/>
    <a:srgbClr val="0066FF"/>
    <a:srgbClr val="FA7100"/>
    <a:srgbClr val="92D050"/>
    <a:srgbClr val="C5C5C5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09" d="100"/>
          <a:sy n="109" d="100"/>
        </p:scale>
        <p:origin x="26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13902522" y="6533325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14">
            <a:extLst>
              <a:ext uri="{FF2B5EF4-FFF2-40B4-BE49-F238E27FC236}">
                <a16:creationId xmlns:a16="http://schemas.microsoft.com/office/drawing/2014/main" id="{1A4DFA1E-904E-DCA1-EB60-4EFBFA91361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554" y="6373814"/>
            <a:ext cx="5554788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B12EC0-89D9-BECB-29AB-580ADCAEB03A}"/>
              </a:ext>
            </a:extLst>
          </p:cNvPr>
          <p:cNvSpPr txBox="1"/>
          <p:nvPr userDrawn="1"/>
        </p:nvSpPr>
        <p:spPr>
          <a:xfrm>
            <a:off x="558793" y="6443852"/>
            <a:ext cx="4928218" cy="323851"/>
          </a:xfrm>
          <a:prstGeom prst="rect">
            <a:avLst/>
          </a:prstGeom>
          <a:noFill/>
        </p:spPr>
        <p:txBody>
          <a:bodyPr anchor="ctr">
            <a:normAutofit fontScale="850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0" dirty="0">
                <a:solidFill>
                  <a:schemeClr val="bg1"/>
                </a:solidFill>
              </a:rPr>
              <a:t>CP-243296: TSG CT#106, </a:t>
            </a:r>
            <a:r>
              <a:rPr lang="en-US" altLang="de-DE" sz="1800" b="0" dirty="0">
                <a:solidFill>
                  <a:schemeClr val="bg1"/>
                </a:solidFill>
              </a:rPr>
              <a:t>09 – 10 Dec 2024, Madrid, Spain</a:t>
            </a:r>
            <a:endParaRPr lang="en-GB" altLang="de-DE" sz="1800" b="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workshop/2025-03-10_3GPP_6G_WS/Invitation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meeting?MtgId=60806" TargetMode="Externa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6G_WS@LIST.ETSI.ORG" TargetMode="External"/><Relationship Id="rId2" Type="http://schemas.openxmlformats.org/officeDocument/2006/relationships/hyperlink" Target="https://www.3gpp.org/ftp/workshop/2025-03-10_3GPP_6G_WS" TargetMode="Externa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469" y="2915157"/>
            <a:ext cx="12746197" cy="1470025"/>
          </a:xfrm>
        </p:spPr>
        <p:txBody>
          <a:bodyPr/>
          <a:lstStyle/>
          <a:p>
            <a:r>
              <a:rPr lang="en-US" sz="4800" b="1" dirty="0"/>
              <a:t>3GPP 6G Workshop: </a:t>
            </a:r>
            <a:br>
              <a:rPr lang="en-US" sz="4800" b="1" dirty="0"/>
            </a:br>
            <a:r>
              <a:rPr lang="en-US" sz="4800" b="1" dirty="0"/>
              <a:t>Agenda and Details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0046" y="4692978"/>
            <a:ext cx="10324867" cy="1752600"/>
          </a:xfrm>
        </p:spPr>
        <p:txBody>
          <a:bodyPr/>
          <a:lstStyle/>
          <a:p>
            <a:r>
              <a:rPr lang="en-US" u="sng" dirty="0"/>
              <a:t>Source: TSG Chairs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290" y="132528"/>
            <a:ext cx="13189528" cy="702730"/>
          </a:xfrm>
        </p:spPr>
        <p:txBody>
          <a:bodyPr/>
          <a:lstStyle/>
          <a:p>
            <a:r>
              <a:rPr lang="en-US" sz="4000" dirty="0"/>
              <a:t>6G Workshop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042" y="1475429"/>
            <a:ext cx="5269366" cy="4684702"/>
          </a:xfrm>
        </p:spPr>
        <p:txBody>
          <a:bodyPr/>
          <a:lstStyle/>
          <a:p>
            <a:r>
              <a:rPr lang="en-US" sz="2800" b="1" dirty="0"/>
              <a:t>Dates</a:t>
            </a:r>
            <a:r>
              <a:rPr lang="en-US" sz="2800" dirty="0"/>
              <a:t>: March 10 – 11, 2025 (Monday – Tuesday)</a:t>
            </a:r>
          </a:p>
          <a:p>
            <a:r>
              <a:rPr lang="en-US" sz="2800" b="1" dirty="0"/>
              <a:t>Location</a:t>
            </a:r>
            <a:r>
              <a:rPr lang="en-US" sz="2800" dirty="0"/>
              <a:t>: Incheon, Korea </a:t>
            </a:r>
          </a:p>
          <a:p>
            <a:r>
              <a:rPr lang="en-US" sz="2800" b="1" dirty="0"/>
              <a:t>Invitation Link: </a:t>
            </a:r>
            <a:r>
              <a:rPr lang="en-US" sz="2400" dirty="0">
                <a:hlinkClick r:id="rId2"/>
              </a:rPr>
              <a:t>https://www.3gpp.org/ftp/workshop/2025-03-10_3GPP_6G_WS/Invitation</a:t>
            </a:r>
            <a:r>
              <a:rPr lang="en-US" sz="2400" dirty="0"/>
              <a:t> </a:t>
            </a:r>
          </a:p>
          <a:p>
            <a:pPr marL="0" indent="0">
              <a:buNone/>
            </a:pPr>
            <a:endParaRPr lang="en-US" sz="3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64BC24F-12D3-00CD-AD3E-AA7E0D7BE5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649325"/>
              </p:ext>
            </p:extLst>
          </p:nvPr>
        </p:nvGraphicFramePr>
        <p:xfrm>
          <a:off x="6365173" y="1082518"/>
          <a:ext cx="8306439" cy="5363309"/>
        </p:xfrm>
        <a:graphic>
          <a:graphicData uri="http://schemas.openxmlformats.org/drawingml/2006/table">
            <a:tbl>
              <a:tblPr firstRow="1" firstCol="1" bandRow="1"/>
              <a:tblGrid>
                <a:gridCol w="3241965">
                  <a:extLst>
                    <a:ext uri="{9D8B030D-6E8A-4147-A177-3AD203B41FA5}">
                      <a16:colId xmlns:a16="http://schemas.microsoft.com/office/drawing/2014/main" val="569205650"/>
                    </a:ext>
                  </a:extLst>
                </a:gridCol>
                <a:gridCol w="2422566">
                  <a:extLst>
                    <a:ext uri="{9D8B030D-6E8A-4147-A177-3AD203B41FA5}">
                      <a16:colId xmlns:a16="http://schemas.microsoft.com/office/drawing/2014/main" val="706758892"/>
                    </a:ext>
                  </a:extLst>
                </a:gridCol>
                <a:gridCol w="2641908">
                  <a:extLst>
                    <a:ext uri="{9D8B030D-6E8A-4147-A177-3AD203B41FA5}">
                      <a16:colId xmlns:a16="http://schemas.microsoft.com/office/drawing/2014/main" val="4026385077"/>
                    </a:ext>
                  </a:extLst>
                </a:gridCol>
              </a:tblGrid>
              <a:tr h="539909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Monday March 10</a:t>
                      </a:r>
                      <a:r>
                        <a:rPr lang="en-GB" sz="18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GB" sz="1800" baseline="30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Tuesday March  11</a:t>
                      </a:r>
                      <a:r>
                        <a:rPr lang="en-GB" sz="18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350020"/>
                  </a:ext>
                </a:extLst>
              </a:tr>
              <a:tr h="769399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</a:t>
                      </a:r>
                      <a:r>
                        <a:rPr lang="en-US" sz="18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st</a:t>
                      </a: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 (09:00 – 10:30)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Joint RAN/SA/CT Session 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800" b="0" i="0" u="none" strike="noStrike" cap="non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RAN Session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SA/CT Session </a:t>
                      </a:r>
                      <a:endParaRPr lang="en-US" sz="18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545556"/>
                  </a:ext>
                </a:extLst>
              </a:tr>
              <a:tr h="252348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Morning break (10:30 – 11:00)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1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Morning break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1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Morning break</a:t>
                      </a:r>
                      <a:endParaRPr lang="en-GB" sz="1800" b="0" i="1" u="none" strike="noStrike" cap="none" dirty="0">
                        <a:solidFill>
                          <a:srgbClr val="FF0000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991527"/>
                  </a:ext>
                </a:extLst>
              </a:tr>
              <a:tr h="813471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2</a:t>
                      </a:r>
                      <a:r>
                        <a:rPr lang="en-US" sz="18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nd</a:t>
                      </a: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 (11:00 - 12:30)</a:t>
                      </a:r>
                      <a:endParaRPr lang="en-GB" sz="1800" b="1" i="0" u="none" strike="noStrike" cap="none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Joint RAN/SA/CT Session 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RAN Session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SA/CT Session </a:t>
                      </a:r>
                      <a:endParaRPr lang="en-US" sz="18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6807827"/>
                  </a:ext>
                </a:extLst>
              </a:tr>
              <a:tr h="275702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Lunch break (12:30 – 14:00)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1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Lunch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1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Lunch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15827"/>
                  </a:ext>
                </a:extLst>
              </a:tr>
              <a:tr h="615811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3</a:t>
                      </a:r>
                      <a:r>
                        <a:rPr lang="en-US" sz="18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rd</a:t>
                      </a: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 (14:00 – 15:30)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RAN Session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SA/CT Session </a:t>
                      </a:r>
                      <a:endParaRPr lang="en-US" sz="18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RAN Session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SA/CT Session 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308429"/>
                  </a:ext>
                </a:extLst>
              </a:tr>
              <a:tr h="227740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Afternoon break (15:30 – 16:00) 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0" i="0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Afternoon break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Afternoon break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005661"/>
                  </a:ext>
                </a:extLst>
              </a:tr>
              <a:tr h="609300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</a:t>
                      </a:r>
                      <a:r>
                        <a:rPr lang="en-US" sz="18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th</a:t>
                      </a: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 (16:00 – 18:00)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RAN Session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SA/CT Session </a:t>
                      </a:r>
                      <a:endParaRPr lang="en-US" sz="18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Joint RAN/SA/CT Session –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Summary of Workshop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81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71250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4E96-1FC3-B72E-66C3-9416335A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0A8A-BD32-6569-EF25-A49A1450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364" y="160237"/>
            <a:ext cx="8768848" cy="702730"/>
          </a:xfrm>
        </p:spPr>
        <p:txBody>
          <a:bodyPr/>
          <a:lstStyle/>
          <a:p>
            <a:r>
              <a:rPr lang="en-US" dirty="0"/>
              <a:t>6G Workshop : Deadlines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9D3A-F650-5C2A-1E41-2B7FD8B2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1389413"/>
            <a:ext cx="13825476" cy="4394863"/>
          </a:xfrm>
        </p:spPr>
        <p:txBody>
          <a:bodyPr/>
          <a:lstStyle/>
          <a:p>
            <a:r>
              <a:rPr lang="en-US" sz="2800" b="1" dirty="0"/>
              <a:t>Tdoc request deadline: </a:t>
            </a:r>
            <a:r>
              <a:rPr lang="en-US" sz="2800" b="1" dirty="0">
                <a:solidFill>
                  <a:srgbClr val="FF0000"/>
                </a:solidFill>
              </a:rPr>
              <a:t>Monday February 17, 2025</a:t>
            </a:r>
            <a:r>
              <a:rPr lang="en-US" sz="2800" dirty="0"/>
              <a:t>, 2359 UTC</a:t>
            </a:r>
          </a:p>
          <a:p>
            <a:pPr lvl="1"/>
            <a:r>
              <a:rPr lang="en-US" sz="2000" dirty="0"/>
              <a:t>Via 3GU, where the </a:t>
            </a:r>
            <a:r>
              <a:rPr lang="en-US" sz="2000" dirty="0" err="1"/>
              <a:t>tdocs</a:t>
            </a:r>
            <a:r>
              <a:rPr lang="en-US" sz="2000" dirty="0"/>
              <a:t> will have the format 6GWS-25XXXX.zip </a:t>
            </a:r>
          </a:p>
          <a:p>
            <a:pPr lvl="1"/>
            <a:endParaRPr lang="en-US" sz="1050" dirty="0"/>
          </a:p>
          <a:p>
            <a:r>
              <a:rPr lang="en-US" sz="2800" b="1" dirty="0"/>
              <a:t>Tdoc submission deadline: </a:t>
            </a:r>
            <a:r>
              <a:rPr lang="en-US" sz="2800" b="1" dirty="0">
                <a:solidFill>
                  <a:srgbClr val="FF0000"/>
                </a:solidFill>
              </a:rPr>
              <a:t>Monday February 17, 2025</a:t>
            </a:r>
            <a:r>
              <a:rPr lang="en-US" sz="2800" dirty="0"/>
              <a:t>, 2359 UTC</a:t>
            </a:r>
          </a:p>
          <a:p>
            <a:pPr marL="0" indent="0">
              <a:buNone/>
            </a:pPr>
            <a:endParaRPr lang="en-US" sz="1400" dirty="0"/>
          </a:p>
          <a:p>
            <a:r>
              <a:rPr lang="en-US" sz="2800" b="1" dirty="0"/>
              <a:t>Registration deadline: </a:t>
            </a:r>
            <a:r>
              <a:rPr lang="en-US" sz="2800" b="1" dirty="0">
                <a:solidFill>
                  <a:srgbClr val="FF0000"/>
                </a:solidFill>
              </a:rPr>
              <a:t>Monday February 17, 2025, </a:t>
            </a:r>
            <a:r>
              <a:rPr lang="en-US" sz="2800" dirty="0"/>
              <a:t>2359 UTC (Mandatory)</a:t>
            </a:r>
            <a:endParaRPr lang="en-US" sz="2800" b="1" dirty="0">
              <a:solidFill>
                <a:srgbClr val="FF0000"/>
              </a:solidFill>
            </a:endParaRPr>
          </a:p>
          <a:p>
            <a:pPr lvl="1"/>
            <a:r>
              <a:rPr lang="en-US" sz="2269" dirty="0"/>
              <a:t>Registration Link: </a:t>
            </a:r>
            <a:r>
              <a:rPr lang="en-US" sz="2269" dirty="0">
                <a:hlinkClick r:id="rId2"/>
              </a:rPr>
              <a:t>https://portal.3gpp.org/Home.aspx#/meeting?MtgId=60806</a:t>
            </a:r>
            <a:endParaRPr lang="en-US" sz="2269" dirty="0"/>
          </a:p>
          <a:p>
            <a:pPr lvl="1"/>
            <a:r>
              <a:rPr lang="en-US" sz="2269" dirty="0"/>
              <a:t>Registration is required to attend this workshop</a:t>
            </a:r>
            <a:endParaRPr lang="en-US" sz="2269" strike="sngStrike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609566" lvl="1" indent="0">
              <a:buNone/>
            </a:pPr>
            <a:endParaRPr lang="en-US" sz="1869" dirty="0">
              <a:effectLst/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0793387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4E96-1FC3-B72E-66C3-9416335A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0A8A-BD32-6569-EF25-A49A1450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364" y="160237"/>
            <a:ext cx="8768848" cy="702730"/>
          </a:xfrm>
        </p:spPr>
        <p:txBody>
          <a:bodyPr/>
          <a:lstStyle/>
          <a:p>
            <a:r>
              <a:rPr lang="en-US" dirty="0"/>
              <a:t>6G Workshop: Additional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9D3A-F650-5C2A-1E41-2B7FD8B2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1389413"/>
            <a:ext cx="13825476" cy="4880758"/>
          </a:xfrm>
        </p:spPr>
        <p:txBody>
          <a:bodyPr/>
          <a:lstStyle/>
          <a:p>
            <a:r>
              <a:rPr lang="en-US" sz="2800" b="1" dirty="0"/>
              <a:t>Dedicated file folder</a:t>
            </a:r>
            <a:r>
              <a:rPr lang="en-US" sz="2800" dirty="0"/>
              <a:t>: </a:t>
            </a:r>
            <a:r>
              <a:rPr lang="en-GB" sz="2800" u="sng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DengXian" panose="02010600030101010101" pitchFamily="2" charset="-122"/>
                <a:cs typeface="Aptos" panose="020B0004020202020204" pitchFamily="34" charset="0"/>
                <a:hlinkClick r:id="rId2"/>
              </a:rPr>
              <a:t>https://www.3gpp.org/ftp/workshop/2025-03-10_3GPP_6G_WS</a:t>
            </a:r>
            <a:endParaRPr lang="en-GB" sz="2800" u="sng" dirty="0">
              <a:solidFill>
                <a:srgbClr val="467886"/>
              </a:solidFill>
              <a:effectLst/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endParaRPr lang="en-US" sz="2800" dirty="0">
              <a:effectLst/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r>
              <a:rPr lang="en-US" sz="2800" b="1" dirty="0"/>
              <a:t>Dedicated email distribution list</a:t>
            </a:r>
            <a:r>
              <a:rPr lang="en-US" sz="2800" dirty="0"/>
              <a:t>: </a:t>
            </a:r>
            <a:r>
              <a:rPr lang="en-GB" sz="2400" u="sng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DengXian" panose="02010600030101010101" pitchFamily="2" charset="-122"/>
                <a:cs typeface="Aptos" panose="020B0004020202020204" pitchFamily="34" charset="0"/>
                <a:hlinkClick r:id="rId3"/>
              </a:rPr>
              <a:t>3GPP_6G_WS@LIST.ETSI.ORG</a:t>
            </a:r>
            <a:endParaRPr lang="en-GB" sz="2400" u="sng" dirty="0">
              <a:solidFill>
                <a:srgbClr val="467886"/>
              </a:solidFill>
              <a:effectLst/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pPr lvl="1"/>
            <a:r>
              <a:rPr lang="en-US" sz="2000" dirty="0"/>
              <a:t>There is no subscription to this list, we will add all people registered to the 6G workshop to the list after the end of the registration deadline – Feb 17, 2359 (UTC).</a:t>
            </a:r>
          </a:p>
          <a:p>
            <a:pPr lvl="1"/>
            <a:r>
              <a:rPr lang="en-US" sz="2000" dirty="0"/>
              <a:t>Once we have added everyone, we will send an e-mail to the list informing you.</a:t>
            </a:r>
          </a:p>
          <a:p>
            <a:pPr lvl="1"/>
            <a:r>
              <a:rPr lang="en-US" sz="2000" dirty="0"/>
              <a:t>We will not use this list before the registration deadline. </a:t>
            </a:r>
          </a:p>
          <a:p>
            <a:pPr lvl="1"/>
            <a:r>
              <a:rPr lang="en-US" sz="2000" dirty="0"/>
              <a:t>We will check for any late registrations on a best-effort basis and add any new ones to the list.</a:t>
            </a:r>
          </a:p>
          <a:p>
            <a:pPr marL="609566" lvl="1" indent="0">
              <a:buNone/>
            </a:pPr>
            <a:endParaRPr lang="en-US" sz="1869" dirty="0">
              <a:effectLst/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r>
              <a:rPr lang="en-US" sz="2800" b="1" dirty="0"/>
              <a:t>Remote access</a:t>
            </a:r>
            <a:r>
              <a:rPr lang="en-US" sz="2800" dirty="0"/>
              <a:t>: One-way (listening only), best effort</a:t>
            </a:r>
          </a:p>
          <a:p>
            <a:pPr lvl="1"/>
            <a:r>
              <a:rPr lang="en-US" sz="2269" dirty="0"/>
              <a:t>GTW link will be provided to registered participants only over dedicated email distribution list</a:t>
            </a:r>
          </a:p>
          <a:p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3435321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11D3E9-D979-D31F-E15D-C209D81A3E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8698E-9783-6B30-0785-3EA7FDCA4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364" y="160237"/>
            <a:ext cx="8768848" cy="702730"/>
          </a:xfrm>
        </p:spPr>
        <p:txBody>
          <a:bodyPr/>
          <a:lstStyle/>
          <a:p>
            <a:r>
              <a:rPr lang="en-US" dirty="0"/>
              <a:t>6G Workshop Draft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3F141-C8A8-7576-4E24-3007982A1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954043"/>
            <a:ext cx="13825476" cy="5565510"/>
          </a:xfrm>
        </p:spPr>
        <p:txBody>
          <a:bodyPr/>
          <a:lstStyle/>
          <a:p>
            <a:r>
              <a:rPr lang="en-US" sz="2931" b="1" dirty="0"/>
              <a:t>Draft Agenda</a:t>
            </a:r>
          </a:p>
          <a:p>
            <a:pPr marL="609566" lvl="1" indent="0">
              <a:buNone/>
            </a:pPr>
            <a:r>
              <a:rPr lang="en-US" sz="2000" dirty="0"/>
              <a:t>1. Opening (9:00am, Monday, Mar 10 2025)</a:t>
            </a:r>
          </a:p>
          <a:p>
            <a:pPr marL="609566" lvl="1" indent="0">
              <a:buNone/>
            </a:pPr>
            <a:r>
              <a:rPr lang="en-US" sz="2000" dirty="0"/>
              <a:t>2. SA1 6G Study Status Update</a:t>
            </a:r>
          </a:p>
          <a:p>
            <a:pPr marL="609566" lvl="1" indent="0">
              <a:buNone/>
            </a:pPr>
            <a:r>
              <a:rPr lang="en-US" sz="2000" dirty="0"/>
              <a:t>3. Overall vision &amp; priorities for next generation (Monday Morning Joint Session)</a:t>
            </a:r>
          </a:p>
          <a:p>
            <a:pPr marL="609566" lvl="1" indent="0">
              <a:buNone/>
            </a:pPr>
            <a:r>
              <a:rPr lang="en-US" sz="1400" i="1" dirty="0"/>
              <a:t>Up to one contribution led per company/MRP, covering cross-TSG aspects; Presentations are to be prioritized to external orgs (MRPs only), and operators</a:t>
            </a:r>
          </a:p>
          <a:p>
            <a:pPr marL="609566" lvl="1" indent="0">
              <a:buNone/>
            </a:pPr>
            <a:r>
              <a:rPr lang="en-US" sz="2000" dirty="0"/>
              <a:t>4. Vision &amp; priorities for next generation radio technology (RAN Parallel Session)</a:t>
            </a:r>
          </a:p>
          <a:p>
            <a:pPr marL="609566" lvl="1" indent="0">
              <a:buNone/>
            </a:pPr>
            <a:r>
              <a:rPr lang="en-US" sz="1400" i="1" dirty="0"/>
              <a:t>Up to one contribution led per company, focusing on RAN-specific aspects</a:t>
            </a:r>
          </a:p>
          <a:p>
            <a:pPr marL="609566" lvl="1" indent="0">
              <a:buNone/>
            </a:pPr>
            <a:r>
              <a:rPr lang="en-US" sz="2000" dirty="0"/>
              <a:t>5. Vision &amp; priorities for next generation system architecture, core networks and protocols (SA/CT Parallel Session)</a:t>
            </a:r>
          </a:p>
          <a:p>
            <a:pPr marL="609566" lvl="1" indent="0">
              <a:buNone/>
            </a:pPr>
            <a:r>
              <a:rPr lang="en-US" sz="1200" i="1" dirty="0"/>
              <a:t>Up to one contribution led per company, focusing on SA/CT-specific aspects</a:t>
            </a:r>
          </a:p>
          <a:p>
            <a:pPr marL="609566" lvl="1" indent="0">
              <a:buNone/>
            </a:pPr>
            <a:r>
              <a:rPr lang="en-US" sz="2000" dirty="0"/>
              <a:t>6. Summary</a:t>
            </a:r>
          </a:p>
          <a:p>
            <a:pPr marL="609566" lvl="1" indent="0">
              <a:buNone/>
            </a:pPr>
            <a:r>
              <a:rPr lang="en-US" sz="1200" i="1" dirty="0"/>
              <a:t>No contributions please. TSG chairs will prepare a summary document</a:t>
            </a:r>
          </a:p>
          <a:p>
            <a:pPr marL="609566" lvl="1" indent="0">
              <a:buNone/>
            </a:pPr>
            <a:r>
              <a:rPr lang="en-US" sz="1800" dirty="0"/>
              <a:t>7. Closing (no later than 6:00pm, Tuesday, Mar 11 2025)</a:t>
            </a:r>
          </a:p>
          <a:p>
            <a:r>
              <a:rPr lang="en-US" sz="2931" b="1" dirty="0"/>
              <a:t>High-Level Guidance:</a:t>
            </a:r>
          </a:p>
          <a:p>
            <a:pPr marL="609566" lvl="1" indent="0">
              <a:buNone/>
            </a:pPr>
            <a:r>
              <a:rPr lang="en-US" sz="1800" i="1" dirty="0"/>
              <a:t>Note: please do not submit the same contribution to multiple AIs. Limited contributions will  be selected for online presentation due to time constraints. Contributions co-sourced by multiple companies are welcome.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452518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74873</TotalTime>
  <Words>609</Words>
  <Application>Microsoft Office PowerPoint</Application>
  <PresentationFormat>Custom</PresentationFormat>
  <Paragraphs>77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Aptos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3GPP 6G Workshop:  Agenda and Details</vt:lpstr>
      <vt:lpstr>6G Workshop</vt:lpstr>
      <vt:lpstr>6G Workshop : Deadlines</vt:lpstr>
      <vt:lpstr>6G Workshop: Additional Details</vt:lpstr>
      <vt:lpstr>6G Workshop Draft Agenda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Rapporteur</cp:lastModifiedBy>
  <cp:revision>749</cp:revision>
  <dcterms:created xsi:type="dcterms:W3CDTF">2018-05-24T11:49:12Z</dcterms:created>
  <dcterms:modified xsi:type="dcterms:W3CDTF">2024-12-03T07:28:10Z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