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6"/>
  </p:notesMasterIdLst>
  <p:handoutMasterIdLst>
    <p:handoutMasterId r:id="rId27"/>
  </p:handoutMasterIdLst>
  <p:sldIdLst>
    <p:sldId id="341" r:id="rId5"/>
    <p:sldId id="363" r:id="rId6"/>
    <p:sldId id="366" r:id="rId7"/>
    <p:sldId id="377" r:id="rId8"/>
    <p:sldId id="368" r:id="rId9"/>
    <p:sldId id="389" r:id="rId10"/>
    <p:sldId id="387" r:id="rId11"/>
    <p:sldId id="390" r:id="rId12"/>
    <p:sldId id="392" r:id="rId13"/>
    <p:sldId id="380" r:id="rId14"/>
    <p:sldId id="370" r:id="rId15"/>
    <p:sldId id="393" r:id="rId16"/>
    <p:sldId id="391" r:id="rId17"/>
    <p:sldId id="381" r:id="rId18"/>
    <p:sldId id="371" r:id="rId19"/>
    <p:sldId id="372" r:id="rId20"/>
    <p:sldId id="373" r:id="rId21"/>
    <p:sldId id="374" r:id="rId22"/>
    <p:sldId id="375" r:id="rId23"/>
    <p:sldId id="365" r:id="rId24"/>
    <p:sldId id="379" r:id="rId2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2A6EA8"/>
    <a:srgbClr val="00FF99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4A295D-96E0-4941-93DE-A44B9AAD42CF}" v="5" dt="2024-11-23T18:06:52.7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3" autoAdjust="0"/>
    <p:restoredTop sz="96652" autoAdjust="0"/>
  </p:normalViewPr>
  <p:slideViewPr>
    <p:cSldViewPr snapToGrid="0">
      <p:cViewPr varScale="1">
        <p:scale>
          <a:sx n="111" d="100"/>
          <a:sy n="111" d="100"/>
        </p:scale>
        <p:origin x="75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20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#106</a:t>
            </a:r>
          </a:p>
          <a:p>
            <a:pPr eaLnBrk="1" hangingPunct="1">
              <a:defRPr/>
            </a:pPr>
            <a:r>
              <a:rPr lang="en-US" altLang="en-US" sz="1200" b="1" baseline="0" dirty="0">
                <a:latin typeface="Arial "/>
              </a:rPr>
              <a:t>Madrid, ES,</a:t>
            </a:r>
            <a:r>
              <a:rPr lang="en-US" altLang="en-US" sz="1200" b="1" dirty="0">
                <a:latin typeface="Arial "/>
              </a:rPr>
              <a:t> 09</a:t>
            </a:r>
            <a:r>
              <a:rPr lang="en-US" altLang="en-US" sz="1200" b="1" baseline="0" dirty="0">
                <a:latin typeface="Arial "/>
              </a:rPr>
              <a:t> - 10 December </a:t>
            </a:r>
            <a:r>
              <a:rPr lang="en-US" altLang="en-US" sz="1200" b="1" dirty="0">
                <a:latin typeface="Arial "/>
              </a:rPr>
              <a:t>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</a:t>
            </a:r>
            <a:r>
              <a:rPr lang="sv-SE" altLang="en-US" sz="1200" b="1" baseline="0" dirty="0">
                <a:latin typeface="Arial "/>
              </a:rPr>
              <a:t>43016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CT</a:t>
            </a:r>
            <a:r>
              <a:rPr lang="en-US" altLang="en-US"/>
              <a:t>#106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4642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330846"/>
              </p:ext>
            </p:extLst>
          </p:nvPr>
        </p:nvGraphicFramePr>
        <p:xfrm>
          <a:off x="809898" y="1999343"/>
          <a:ext cx="10411095" cy="3059131"/>
        </p:xfrm>
        <a:graphic>
          <a:graphicData uri="http://schemas.openxmlformats.org/drawingml/2006/table">
            <a:tbl>
              <a:tblPr firstRow="1" firstCol="1" bandRow="1"/>
              <a:tblGrid>
                <a:gridCol w="12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8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CP-243168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31.117 (Rel-17) Mobile Equipment (ME) 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conformance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specification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Universal Subscriber Identity Module 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Application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Toolkit (USAT) 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application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behavioural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specification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non-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removable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Universal Subscriber Identity Module (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nrUSIM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V2.0.0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Arne </a:t>
                      </a:r>
                      <a:r>
                        <a:rPr lang="fr-FR" sz="18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Marquort</a:t>
                      </a: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, </a:t>
                      </a:r>
                      <a:r>
                        <a:rPr lang="fr-FR" sz="18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COmprion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Information and </a:t>
                      </a:r>
                      <a:r>
                        <a:rPr lang="fr-FR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Approval</a:t>
                      </a: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216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 continues and some progress made on work items (see work item status sheet)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25392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100%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completed.</a:t>
            </a:r>
          </a:p>
          <a:p>
            <a:r>
              <a:rPr lang="en-US" sz="2400" dirty="0"/>
              <a:t>Outstanding test work on 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CT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aspects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on UICC-terminal interface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testing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UEs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with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non-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removable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UICCs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now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100% (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see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TS 31.117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sent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approval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sz="2400" dirty="0"/>
          </a:p>
          <a:p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endParaRPr lang="en-GB" dirty="0"/>
          </a:p>
          <a:p>
            <a:pPr fontAlgn="auto" hangingPunct="1">
              <a:spcAft>
                <a:spcPts val="0"/>
              </a:spcAft>
            </a:pPr>
            <a:r>
              <a:rPr lang="en-GB" dirty="0"/>
              <a:t>For WID on 5GC/EPC enhancement for satellite access Phase 2 (5GSAT_Ph2), Approval of CR#1052r4 to TS 31.102 in document C6-240694 in CR-pack CP-243166  (revision of C6-240527) depends on approval of CR#0077r3 to TS 24.368 from CT1 (C1-246437) in CR-pack CP-243200.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CT6#115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CT6#117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47716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CT6#120bis</a:t>
            </a:r>
          </a:p>
          <a:p>
            <a:pPr lvl="3"/>
            <a:r>
              <a:rPr lang="en-US" altLang="fr-FR" dirty="0"/>
              <a:t>(19 – 22 November 2024, 	Orlando, US 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CT6#121</a:t>
            </a:r>
          </a:p>
          <a:p>
            <a:pPr lvl="3"/>
            <a:r>
              <a:rPr lang="en-US" altLang="fr-FR" dirty="0"/>
              <a:t>(18  – 21 February 2025, Athens, GR)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121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41</a:t>
            </a:r>
          </a:p>
          <a:p>
            <a:pPr lvl="1"/>
            <a:r>
              <a:rPr lang="en-US" dirty="0"/>
              <a:t>Cat A(2)/B (16)/C (0)/F (19)/D (4) </a:t>
            </a:r>
          </a:p>
          <a:p>
            <a:pPr lvl="1"/>
            <a:r>
              <a:rPr lang="en-US" dirty="0"/>
              <a:t>Rel-15(0) / Rel-16(0) / Re-17(11) / Rel-18 (26) / Rel-19(4)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3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CT6#120bis: 99 registered (91 F2F, 8 online), </a:t>
            </a:r>
          </a:p>
          <a:p>
            <a:pPr lvl="2"/>
            <a:r>
              <a:rPr lang="en-US" altLang="fr-FR" dirty="0"/>
              <a:t>68 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064520"/>
              </p:ext>
            </p:extLst>
          </p:nvPr>
        </p:nvGraphicFramePr>
        <p:xfrm>
          <a:off x="209550" y="2282825"/>
          <a:ext cx="11742738" cy="2672601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CP-243264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ProSe support in NPN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China Telecomunication Corp.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Update to support of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in NPN by means of using the USIM, e.g. configuration to support 5G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in NPN.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CP-243266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Proximity-based Services in 5GS Phase 3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CATT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Potential update to support of Proximity-based Services in 5GS Phase 3 by means of using the USIM, e.g. configuration for 5G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multi-hop UE-to-network relay and multi-hop UE-to-UE relay.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327392"/>
              </p:ext>
            </p:extLst>
          </p:nvPr>
        </p:nvGraphicFramePr>
        <p:xfrm>
          <a:off x="173255" y="1917065"/>
          <a:ext cx="11779033" cy="3215489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fontAlgn="base"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080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679002"/>
              </p:ext>
            </p:extLst>
          </p:nvPr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880799"/>
              </p:ext>
            </p:extLst>
          </p:nvPr>
        </p:nvGraphicFramePr>
        <p:xfrm>
          <a:off x="838200" y="1816481"/>
          <a:ext cx="10691270" cy="3222801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FS_GBA_U_API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new UICC application for NSSAA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FS_NS_Slice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-USIM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970057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Signal level Enhanced Network SElection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CP-222237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7009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980063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 based services in 5GS Phase 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CP-223110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9655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990062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 of Further Architecture Enhancement for UAV and UAM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CP-230191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04/24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990079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pre-configuration for 5MBS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CP-230201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035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MBS support for V2X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CP-231290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73410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Enhancement of Network Slicing UICC application for network slice-specific authentication and authorization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eNS_UICC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CP-231351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3629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CP-231107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91721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990023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CP-233211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093855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1000021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MPS_WLAN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MPS_WLAN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06/24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CP-240299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635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Rel-19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7568755"/>
              </p:ext>
            </p:extLst>
          </p:nvPr>
        </p:nvGraphicFramePr>
        <p:xfrm>
          <a:off x="838200" y="1816481"/>
          <a:ext cx="10691270" cy="1774578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CP-241022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105016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conformance test for NB-IoT/eMTC Non-Terrestrial Networks in EPS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IoT_SAT_UEConTest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CP-242075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79753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105070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CP-242250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105008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method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TEST_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CP-242028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105040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Proximity-based Services in 5GS Phase 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CP-242108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105083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ProSe support in NPN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TEI19_ProSe_NPN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CP-242106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8504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892616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1395</Words>
  <Application>Microsoft Office PowerPoint</Application>
  <PresentationFormat>Breitbild</PresentationFormat>
  <Paragraphs>411</Paragraphs>
  <Slides>21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9" baseType="lpstr"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CT WG6 Status Report  to TSG CT#106</vt:lpstr>
      <vt:lpstr>TSG CT WG6 Officials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Work Plan Rel-19</vt:lpstr>
      <vt:lpstr>Exception sheets</vt:lpstr>
      <vt:lpstr>TS/TR sent to CT plenary</vt:lpstr>
      <vt:lpstr>Release 19 Status</vt:lpstr>
      <vt:lpstr>Release 18 Status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671</cp:revision>
  <dcterms:created xsi:type="dcterms:W3CDTF">2010-02-05T13:52:04Z</dcterms:created>
  <dcterms:modified xsi:type="dcterms:W3CDTF">2024-11-30T10:38:01Z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