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8"/>
  </p:notesMasterIdLst>
  <p:handoutMasterIdLst>
    <p:handoutMasterId r:id="rId39"/>
  </p:handoutMasterIdLst>
  <p:sldIdLst>
    <p:sldId id="341" r:id="rId2"/>
    <p:sldId id="363" r:id="rId3"/>
    <p:sldId id="366" r:id="rId4"/>
    <p:sldId id="377" r:id="rId5"/>
    <p:sldId id="448" r:id="rId6"/>
    <p:sldId id="449" r:id="rId7"/>
    <p:sldId id="450" r:id="rId8"/>
    <p:sldId id="451" r:id="rId9"/>
    <p:sldId id="505" r:id="rId10"/>
    <p:sldId id="473" r:id="rId11"/>
    <p:sldId id="499" r:id="rId12"/>
    <p:sldId id="500" r:id="rId13"/>
    <p:sldId id="501" r:id="rId14"/>
    <p:sldId id="477" r:id="rId15"/>
    <p:sldId id="370" r:id="rId16"/>
    <p:sldId id="394" r:id="rId17"/>
    <p:sldId id="395" r:id="rId18"/>
    <p:sldId id="459" r:id="rId19"/>
    <p:sldId id="503" r:id="rId20"/>
    <p:sldId id="502" r:id="rId21"/>
    <p:sldId id="373" r:id="rId22"/>
    <p:sldId id="491" r:id="rId23"/>
    <p:sldId id="375" r:id="rId24"/>
    <p:sldId id="507" r:id="rId25"/>
    <p:sldId id="506" r:id="rId26"/>
    <p:sldId id="508" r:id="rId27"/>
    <p:sldId id="365" r:id="rId28"/>
    <p:sldId id="376" r:id="rId29"/>
    <p:sldId id="426" r:id="rId30"/>
    <p:sldId id="509" r:id="rId31"/>
    <p:sldId id="510" r:id="rId32"/>
    <p:sldId id="511" r:id="rId33"/>
    <p:sldId id="512" r:id="rId34"/>
    <p:sldId id="513" r:id="rId35"/>
    <p:sldId id="514" r:id="rId36"/>
    <p:sldId id="379" r:id="rId37"/>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PS" lastIdx="1" clrIdx="0">
    <p:extLst>
      <p:ext uri="{19B8F6BF-5375-455C-9EA6-DF929625EA0E}">
        <p15:presenceInfo xmlns:p15="http://schemas.microsoft.com/office/powerpoint/2012/main" userId="Rapporteur" providerId="None"/>
      </p:ext>
    </p:extLst>
  </p:cmAuthor>
  <p:cmAuthor id="2" name="Song Yue" initials="Yue" lastIdx="1" clrIdx="1">
    <p:extLst>
      <p:ext uri="{19B8F6BF-5375-455C-9EA6-DF929625EA0E}">
        <p15:presenceInfo xmlns:p15="http://schemas.microsoft.com/office/powerpoint/2012/main" userId="Song Yu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0000"/>
    <a:srgbClr val="0000FF"/>
    <a:srgbClr val="75B91A"/>
    <a:srgbClr val="FF6600"/>
    <a:srgbClr val="33CC33"/>
    <a:srgbClr val="000000"/>
    <a:srgbClr val="FFFFFF"/>
    <a:srgbClr val="694646"/>
    <a:srgbClr val="1A46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79" autoAdjust="0"/>
    <p:restoredTop sz="96513" autoAdjust="0"/>
  </p:normalViewPr>
  <p:slideViewPr>
    <p:cSldViewPr snapToGrid="0">
      <p:cViewPr varScale="1">
        <p:scale>
          <a:sx n="88" d="100"/>
          <a:sy n="88" d="100"/>
        </p:scale>
        <p:origin x="178" y="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r>
              <a:rPr lang="en-US" sz="1400" dirty="0"/>
              <a:t>R16  CAT F CRs</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Sheet1!$A$2:$A$13</c:f>
              <c:strCache>
                <c:ptCount val="12"/>
                <c:pt idx="0">
                  <c:v>CT#95</c:v>
                </c:pt>
                <c:pt idx="1">
                  <c:v>CT#96</c:v>
                </c:pt>
                <c:pt idx="2">
                  <c:v>CT#97</c:v>
                </c:pt>
                <c:pt idx="3">
                  <c:v>CT#98</c:v>
                </c:pt>
                <c:pt idx="4">
                  <c:v>CT#99</c:v>
                </c:pt>
                <c:pt idx="5">
                  <c:v>CT#100</c:v>
                </c:pt>
                <c:pt idx="6">
                  <c:v>CT#101</c:v>
                </c:pt>
                <c:pt idx="7">
                  <c:v>CT#102</c:v>
                </c:pt>
                <c:pt idx="8">
                  <c:v>CT#103</c:v>
                </c:pt>
                <c:pt idx="9">
                  <c:v>CT#104</c:v>
                </c:pt>
                <c:pt idx="10">
                  <c:v>CT#105</c:v>
                </c:pt>
                <c:pt idx="11">
                  <c:v>CT#106</c:v>
                </c:pt>
              </c:strCache>
            </c:strRef>
          </c:cat>
          <c:val>
            <c:numRef>
              <c:f>Sheet1!$B$2:$B$13</c:f>
              <c:numCache>
                <c:formatCode>General</c:formatCode>
                <c:ptCount val="12"/>
                <c:pt idx="0">
                  <c:v>47</c:v>
                </c:pt>
                <c:pt idx="1">
                  <c:v>23</c:v>
                </c:pt>
                <c:pt idx="2">
                  <c:v>26</c:v>
                </c:pt>
                <c:pt idx="3">
                  <c:v>11</c:v>
                </c:pt>
                <c:pt idx="4">
                  <c:v>9</c:v>
                </c:pt>
                <c:pt idx="5">
                  <c:v>12</c:v>
                </c:pt>
                <c:pt idx="6">
                  <c:v>6</c:v>
                </c:pt>
                <c:pt idx="7">
                  <c:v>4</c:v>
                </c:pt>
                <c:pt idx="8">
                  <c:v>10</c:v>
                </c:pt>
                <c:pt idx="9">
                  <c:v>4</c:v>
                </c:pt>
                <c:pt idx="10">
                  <c:v>4</c:v>
                </c:pt>
                <c:pt idx="11">
                  <c:v>2</c:v>
                </c:pt>
              </c:numCache>
            </c:numRef>
          </c:val>
          <c:extLst>
            <c:ext xmlns:c16="http://schemas.microsoft.com/office/drawing/2014/chart" uri="{C3380CC4-5D6E-409C-BE32-E72D297353CC}">
              <c16:uniqueId val="{00000000-6289-4CFC-B589-CA43B29C0184}"/>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r>
              <a:rPr lang="en-US" sz="1400" dirty="0"/>
              <a:t>R17</a:t>
            </a:r>
            <a:r>
              <a:rPr lang="en-US" sz="1400" baseline="0" dirty="0"/>
              <a:t> CAT F</a:t>
            </a:r>
            <a:r>
              <a:rPr lang="en-US" sz="1400" dirty="0"/>
              <a:t> CRs</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Sheet1!$A$2:$A$13</c:f>
              <c:strCache>
                <c:ptCount val="12"/>
                <c:pt idx="0">
                  <c:v>CT#95</c:v>
                </c:pt>
                <c:pt idx="1">
                  <c:v>CT#96</c:v>
                </c:pt>
                <c:pt idx="2">
                  <c:v>CT#97</c:v>
                </c:pt>
                <c:pt idx="3">
                  <c:v>CT#98</c:v>
                </c:pt>
                <c:pt idx="4">
                  <c:v>CT#99</c:v>
                </c:pt>
                <c:pt idx="5">
                  <c:v>CT#100</c:v>
                </c:pt>
                <c:pt idx="6">
                  <c:v>CT#101</c:v>
                </c:pt>
                <c:pt idx="7">
                  <c:v>CT#102</c:v>
                </c:pt>
                <c:pt idx="8">
                  <c:v>CT#103</c:v>
                </c:pt>
                <c:pt idx="9">
                  <c:v>CT#104</c:v>
                </c:pt>
                <c:pt idx="10">
                  <c:v>CT#105</c:v>
                </c:pt>
                <c:pt idx="11">
                  <c:v>CT#106</c:v>
                </c:pt>
              </c:strCache>
            </c:strRef>
          </c:cat>
          <c:val>
            <c:numRef>
              <c:f>Sheet1!$B$2:$B$13</c:f>
              <c:numCache>
                <c:formatCode>General</c:formatCode>
                <c:ptCount val="12"/>
                <c:pt idx="0">
                  <c:v>152</c:v>
                </c:pt>
                <c:pt idx="1">
                  <c:v>128</c:v>
                </c:pt>
                <c:pt idx="2">
                  <c:v>187</c:v>
                </c:pt>
                <c:pt idx="3">
                  <c:v>81</c:v>
                </c:pt>
                <c:pt idx="4">
                  <c:v>46</c:v>
                </c:pt>
                <c:pt idx="5">
                  <c:v>47</c:v>
                </c:pt>
                <c:pt idx="6">
                  <c:v>37</c:v>
                </c:pt>
                <c:pt idx="7">
                  <c:v>45</c:v>
                </c:pt>
                <c:pt idx="8">
                  <c:v>41</c:v>
                </c:pt>
                <c:pt idx="9">
                  <c:v>17</c:v>
                </c:pt>
                <c:pt idx="10">
                  <c:v>11</c:v>
                </c:pt>
                <c:pt idx="11">
                  <c:v>9</c:v>
                </c:pt>
              </c:numCache>
            </c:numRef>
          </c:val>
          <c:extLst>
            <c:ext xmlns:c16="http://schemas.microsoft.com/office/drawing/2014/chart" uri="{C3380CC4-5D6E-409C-BE32-E72D297353CC}">
              <c16:uniqueId val="{00000000-6289-4CFC-B589-CA43B29C0184}"/>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r>
              <a:rPr lang="en-US" sz="1400" dirty="0"/>
              <a:t>R18</a:t>
            </a:r>
            <a:r>
              <a:rPr lang="en-US" sz="1400" baseline="0" dirty="0"/>
              <a:t> CAT F</a:t>
            </a:r>
            <a:r>
              <a:rPr lang="en-US" sz="1400" dirty="0"/>
              <a:t> CRs</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Sheet1!$A$2:$A$6</c:f>
              <c:strCache>
                <c:ptCount val="5"/>
                <c:pt idx="0">
                  <c:v>CT#102</c:v>
                </c:pt>
                <c:pt idx="1">
                  <c:v>CT#103</c:v>
                </c:pt>
                <c:pt idx="2">
                  <c:v>CT#104</c:v>
                </c:pt>
                <c:pt idx="3">
                  <c:v>CT#105</c:v>
                </c:pt>
                <c:pt idx="4">
                  <c:v>CT#106</c:v>
                </c:pt>
              </c:strCache>
            </c:strRef>
          </c:cat>
          <c:val>
            <c:numRef>
              <c:f>Sheet1!$B$2:$B$6</c:f>
              <c:numCache>
                <c:formatCode>General</c:formatCode>
                <c:ptCount val="5"/>
                <c:pt idx="0">
                  <c:v>274</c:v>
                </c:pt>
                <c:pt idx="1">
                  <c:v>157</c:v>
                </c:pt>
                <c:pt idx="2">
                  <c:v>279</c:v>
                </c:pt>
                <c:pt idx="3">
                  <c:v>88</c:v>
                </c:pt>
                <c:pt idx="4">
                  <c:v>50</c:v>
                </c:pt>
              </c:numCache>
            </c:numRef>
          </c:val>
          <c:extLst>
            <c:ext xmlns:c16="http://schemas.microsoft.com/office/drawing/2014/chart" uri="{C3380CC4-5D6E-409C-BE32-E72D297353CC}">
              <c16:uniqueId val="{00000000-6289-4CFC-B589-CA43B29C0184}"/>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dk1">
                    <a:lumMod val="75000"/>
                    <a:lumOff val="25000"/>
                  </a:schemeClr>
                </a:solidFill>
                <a:latin typeface="+mn-lt"/>
                <a:ea typeface="+mn-ea"/>
                <a:cs typeface="+mn-cs"/>
              </a:defRPr>
            </a:pPr>
            <a:r>
              <a:rPr lang="en-US" altLang="zh-CN" sz="1600" dirty="0"/>
              <a:t>R19 CRs/</a:t>
            </a:r>
            <a:r>
              <a:rPr lang="en-US" altLang="zh-CN" sz="1600" dirty="0" err="1"/>
              <a:t>pCRs</a:t>
            </a:r>
            <a:endParaRPr lang="zh-CN" altLang="en-US" sz="1600" dirty="0"/>
          </a:p>
        </c:rich>
      </c:tx>
      <c:overlay val="0"/>
      <c:spPr>
        <a:noFill/>
        <a:ln>
          <a:noFill/>
        </a:ln>
        <a:effectLst/>
      </c:spPr>
      <c:txPr>
        <a:bodyPr rot="0" spcFirstLastPara="1" vertOverflow="ellipsis" vert="horz" wrap="square" anchor="ctr" anchorCtr="1"/>
        <a:lstStyle/>
        <a:p>
          <a:pPr>
            <a:defRPr sz="16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CAT B</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Sheet1!$A$2:$A$3</c:f>
              <c:strCache>
                <c:ptCount val="2"/>
                <c:pt idx="0">
                  <c:v>CT#105</c:v>
                </c:pt>
                <c:pt idx="1">
                  <c:v>CT#106</c:v>
                </c:pt>
              </c:strCache>
            </c:strRef>
          </c:cat>
          <c:val>
            <c:numRef>
              <c:f>Sheet1!$B$2:$B$3</c:f>
              <c:numCache>
                <c:formatCode>General</c:formatCode>
                <c:ptCount val="2"/>
                <c:pt idx="0">
                  <c:v>33</c:v>
                </c:pt>
                <c:pt idx="1">
                  <c:v>130</c:v>
                </c:pt>
              </c:numCache>
            </c:numRef>
          </c:val>
          <c:extLst>
            <c:ext xmlns:c16="http://schemas.microsoft.com/office/drawing/2014/chart" uri="{C3380CC4-5D6E-409C-BE32-E72D297353CC}">
              <c16:uniqueId val="{00000000-CF3E-4DCB-A92C-6E388E61D6C7}"/>
            </c:ext>
          </c:extLst>
        </c:ser>
        <c:ser>
          <c:idx val="1"/>
          <c:order val="1"/>
          <c:tx>
            <c:strRef>
              <c:f>Sheet1!$C$1</c:f>
              <c:strCache>
                <c:ptCount val="1"/>
                <c:pt idx="0">
                  <c:v>CAT F/D</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Sheet1!$A$2:$A$3</c:f>
              <c:strCache>
                <c:ptCount val="2"/>
                <c:pt idx="0">
                  <c:v>CT#105</c:v>
                </c:pt>
                <c:pt idx="1">
                  <c:v>CT#106</c:v>
                </c:pt>
              </c:strCache>
            </c:strRef>
          </c:cat>
          <c:val>
            <c:numRef>
              <c:f>Sheet1!$C$2:$C$3</c:f>
              <c:numCache>
                <c:formatCode>General</c:formatCode>
                <c:ptCount val="2"/>
                <c:pt idx="0">
                  <c:v>73</c:v>
                </c:pt>
                <c:pt idx="1">
                  <c:v>112</c:v>
                </c:pt>
              </c:numCache>
            </c:numRef>
          </c:val>
          <c:extLst>
            <c:ext xmlns:c16="http://schemas.microsoft.com/office/drawing/2014/chart" uri="{C3380CC4-5D6E-409C-BE32-E72D297353CC}">
              <c16:uniqueId val="{00000001-CF3E-4DCB-A92C-6E388E61D6C7}"/>
            </c:ext>
          </c:extLst>
        </c:ser>
        <c:ser>
          <c:idx val="2"/>
          <c:order val="2"/>
          <c:tx>
            <c:strRef>
              <c:f>Sheet1!$D$1</c:f>
              <c:strCache>
                <c:ptCount val="1"/>
                <c:pt idx="0">
                  <c:v>pCR </c:v>
                </c:pt>
              </c:strCache>
            </c:strRef>
          </c:tx>
          <c:spPr>
            <a:solidFill>
              <a:srgbClr val="75B91A">
                <a:alpha val="85000"/>
              </a:srgb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Sheet1!$A$2:$A$3</c:f>
              <c:strCache>
                <c:ptCount val="2"/>
                <c:pt idx="0">
                  <c:v>CT#105</c:v>
                </c:pt>
                <c:pt idx="1">
                  <c:v>CT#106</c:v>
                </c:pt>
              </c:strCache>
            </c:strRef>
          </c:cat>
          <c:val>
            <c:numRef>
              <c:f>Sheet1!$D$2:$D$3</c:f>
              <c:numCache>
                <c:formatCode>General</c:formatCode>
                <c:ptCount val="2"/>
                <c:pt idx="0">
                  <c:v>12</c:v>
                </c:pt>
                <c:pt idx="1">
                  <c:v>15</c:v>
                </c:pt>
              </c:numCache>
            </c:numRef>
          </c:val>
          <c:extLst>
            <c:ext xmlns:c16="http://schemas.microsoft.com/office/drawing/2014/chart" uri="{C3380CC4-5D6E-409C-BE32-E72D297353CC}">
              <c16:uniqueId val="{00000003-CF3E-4DCB-A92C-6E388E61D6C7}"/>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40840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CT#106</a:t>
            </a:r>
          </a:p>
          <a:p>
            <a:pPr eaLnBrk="1" hangingPunct="1">
              <a:defRPr/>
            </a:pPr>
            <a:r>
              <a:rPr lang="en-US" altLang="zh-CN" sz="1200" b="1" dirty="0">
                <a:latin typeface="Arial "/>
              </a:rPr>
              <a:t>Madrid, Spain</a:t>
            </a:r>
            <a:r>
              <a:rPr lang="en-US" altLang="en-US" sz="1200" b="1" dirty="0">
                <a:latin typeface="Arial "/>
              </a:rPr>
              <a:t>;</a:t>
            </a:r>
            <a:r>
              <a:rPr lang="zh-CN" altLang="en-US" sz="1200" b="1" dirty="0">
                <a:latin typeface="Arial "/>
              </a:rPr>
              <a:t> </a:t>
            </a:r>
            <a:r>
              <a:rPr lang="en-US" altLang="zh-CN" sz="1200" b="1" dirty="0">
                <a:latin typeface="Arial "/>
              </a:rPr>
              <a:t>9</a:t>
            </a:r>
            <a:r>
              <a:rPr lang="en-US" altLang="en-US" sz="1200" b="1" dirty="0">
                <a:latin typeface="Arial "/>
              </a:rPr>
              <a:t>th – 10th </a:t>
            </a:r>
            <a:r>
              <a:rPr lang="en-US" altLang="zh-CN" sz="1200" b="1" dirty="0">
                <a:latin typeface="Arial "/>
              </a:rPr>
              <a:t>December</a:t>
            </a:r>
            <a:r>
              <a:rPr lang="en-US" altLang="en-US" sz="1200" b="1" dirty="0">
                <a:latin typeface="Arial "/>
              </a:rPr>
              <a:t> 2024</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CP-243015</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ct/TSG_CT/CT_106_Madrid/Docs/CP-243070.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hyperlink" Target="mailto:iroshi.ishikawa.ev@nttdocomo.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jpeg"/><Relationship Id="rId11" Type="http://schemas.openxmlformats.org/officeDocument/2006/relationships/image" Target="../media/image6.jpeg"/><Relationship Id="rId5" Type="http://schemas.openxmlformats.org/officeDocument/2006/relationships/hyperlink" Target="mailto:kimmo.kymalainen@3gpp.org" TargetMode="External"/><Relationship Id="rId10" Type="http://schemas.openxmlformats.org/officeDocument/2006/relationships/image" Target="../media/image5.jpeg"/><Relationship Id="rId4" Type="http://schemas.openxmlformats.org/officeDocument/2006/relationships/hyperlink" Target="mailto:songyue@chinamobile.com" TargetMode="External"/><Relationship Id="rId9" Type="http://schemas.openxmlformats.org/officeDocument/2006/relationships/hyperlink" Target="mailto:li.zhijun3@zte.com.cn" TargetMode="External"/></Relationships>
</file>

<file path=ppt/slides/_rels/slide2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tsg_ct/WG4_protocollars_ex-CN4/CT4_125_Hefei/Docs/C4-244026.zip" TargetMode="External"/><Relationship Id="rId2" Type="http://schemas.openxmlformats.org/officeDocument/2006/relationships/hyperlink" Target="https://www.3gpp.org/ftp/Information/WI_Sheet/CP-241025.zip" TargetMode="External"/><Relationship Id="rId1" Type="http://schemas.openxmlformats.org/officeDocument/2006/relationships/slideLayout" Target="../slideLayouts/slideLayout2.xml"/><Relationship Id="rId4" Type="http://schemas.openxmlformats.org/officeDocument/2006/relationships/hyperlink" Target="https://www.3gpp.org/ftp/tsg_ct/WG4_protocollars_ex-CN4/TSGCT4_119_Chicago/Docs/C4-235577.zip" TargetMode="External"/></Relationships>
</file>

<file path=ppt/slides/_rels/slide23.xml.rels><?xml version="1.0" encoding="UTF-8" standalone="yes"?>
<Relationships xmlns="http://schemas.openxmlformats.org/package/2006/relationships"><Relationship Id="rId2" Type="http://schemas.openxmlformats.org/officeDocument/2006/relationships/hyperlink" Target="https://www.3gpp.org/ftp/tsg_ct/WG4_protocollars_ex-CN4/CT4_125_Hefei/Docs/C4-244018.zip"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tsg_ct/WG4_protocollars_ex-CN4/CT4_126_Orlando/Docs/C4-245015.zip" TargetMode="External"/><Relationship Id="rId2" Type="http://schemas.openxmlformats.org/officeDocument/2006/relationships/hyperlink" Target="https://www.3gpp.org/ftp/tsg_ct/WG4_protocollars_ex-CN4/CT4_126_Orlando/Docs/C4-245013.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3gpp.org/ftp/tsg_ct/WG4_protocollars_ex-CN4/CT4_126_Orlando/Docs/C4-245306.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www.3gpp.org/ftp/tsg_ct/TSG_CT/CT_106_Madrid/Docs/CP-243169.zip"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ct/TSG_CT/CT_106_Madrid/Docs/CP-243018.zip" TargetMode="External"/><Relationship Id="rId2" Type="http://schemas.openxmlformats.org/officeDocument/2006/relationships/hyperlink" Target="https://www.3gpp.org/ftp/tsg_ct/TSG_CT/CT_106_Madrid/Docs/CP-243017.zip" TargetMode="External"/><Relationship Id="rId1" Type="http://schemas.openxmlformats.org/officeDocument/2006/relationships/slideLayout" Target="../slideLayouts/slideLayout2.xml"/><Relationship Id="rId5" Type="http://schemas.openxmlformats.org/officeDocument/2006/relationships/hyperlink" Target="https://www.3gpp.org/ftp/tsg_ct/TSG_CT/CT_106_Madrid/Docs/CP-243048.zip" TargetMode="External"/><Relationship Id="rId4" Type="http://schemas.openxmlformats.org/officeDocument/2006/relationships/hyperlink" Target="https://www.3gpp.org/ftp/tsg_ct/TSG_CT/CT_106_Madrid/Docs/CP-243019.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ct/TSG_CT/CT_106_Madrid/Docs/CP-243047.zip" TargetMode="External"/><Relationship Id="rId2" Type="http://schemas.openxmlformats.org/officeDocument/2006/relationships/hyperlink" Target="https://www.3gpp.org/ftp/tsg_ct/TSG_CT/CT_106_Madrid/Docs/CP-243049.zi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3gpp.org/ftp/tsg_ct/WG4_protocollars_ex-CN4/CT4_126_Orlando/Docs/C4-245296.zip"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ct/WG4_protocollars_ex-CN4/CT4_125_Hefei/Docs/C4-244495.zip" TargetMode="External"/><Relationship Id="rId2" Type="http://schemas.openxmlformats.org/officeDocument/2006/relationships/hyperlink" Target="https://www.3gpp.org/ftp/tsg_ct/WG4_protocollars_ex-CN4/CT4_125_Hefei/Docs/C4-244325.zip" TargetMode="External"/><Relationship Id="rId1" Type="http://schemas.openxmlformats.org/officeDocument/2006/relationships/slideLayout" Target="../slideLayouts/slideLayout2.xml"/><Relationship Id="rId5" Type="http://schemas.openxmlformats.org/officeDocument/2006/relationships/hyperlink" Target="https://www.3gpp.org/ftp/tsg_ct/WG4_protocollars_ex-CN4/CT4_126_Orlando/Docs/C4-245313.zip" TargetMode="External"/><Relationship Id="rId4" Type="http://schemas.openxmlformats.org/officeDocument/2006/relationships/hyperlink" Target="https://www.3gpp.org/ftp/tsg_ct/WG4_protocollars_ex-CN4/CT4_126_Orlando/Docs/C4-245460.zip"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ct/WG4_protocollars_ex-CN4/CT4_126_Orlando/Docs/C4-245313.zip" TargetMode="External"/><Relationship Id="rId2" Type="http://schemas.openxmlformats.org/officeDocument/2006/relationships/hyperlink" Target="https://www.3gpp.org/ftp/tsg_ct/WG4_protocollars_ex-CN4/CT4_126_Orlando/Docs/C4-245297.zip" TargetMode="External"/><Relationship Id="rId1" Type="http://schemas.openxmlformats.org/officeDocument/2006/relationships/slideLayout" Target="../slideLayouts/slideLayout2.xml"/><Relationship Id="rId4" Type="http://schemas.openxmlformats.org/officeDocument/2006/relationships/hyperlink" Target="https://www.3gpp.org/ftp/tsg_ct/WG4_protocollars_ex-CN4/CT4_126_Orlando/Docs/C4-245360.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539806"/>
            <a:ext cx="9144000" cy="2387600"/>
          </a:xfrm>
        </p:spPr>
        <p:txBody>
          <a:bodyPr/>
          <a:lstStyle/>
          <a:p>
            <a:pPr eaLnBrk="1" hangingPunct="1"/>
            <a:r>
              <a:rPr lang="en-US" altLang="en-US" dirty="0"/>
              <a:t>CT WG4 Status Report </a:t>
            </a:r>
            <a:br>
              <a:rPr lang="en-US" altLang="en-US" dirty="0"/>
            </a:br>
            <a:r>
              <a:rPr lang="en-US" altLang="en-US" dirty="0"/>
              <a:t>to TSG CT#106</a:t>
            </a:r>
            <a:endParaRPr lang="en-GB" altLang="en-US" dirty="0"/>
          </a:p>
        </p:txBody>
      </p:sp>
      <p:sp>
        <p:nvSpPr>
          <p:cNvPr id="3075" name="Text Placeholder 2"/>
          <p:cNvSpPr>
            <a:spLocks noGrp="1"/>
          </p:cNvSpPr>
          <p:nvPr>
            <p:ph type="subTitle" idx="1"/>
          </p:nvPr>
        </p:nvSpPr>
        <p:spPr>
          <a:xfrm>
            <a:off x="1524000" y="4317650"/>
            <a:ext cx="9144000" cy="1655762"/>
          </a:xfrm>
        </p:spPr>
        <p:txBody>
          <a:bodyPr/>
          <a:lstStyle/>
          <a:p>
            <a:pPr marL="0" indent="0" eaLnBrk="1" hangingPunct="1">
              <a:buFontTx/>
              <a:buNone/>
            </a:pPr>
            <a:r>
              <a:rPr lang="en-US" altLang="zh-CN" dirty="0"/>
              <a:t>Yue Song</a:t>
            </a:r>
            <a:endParaRPr lang="en-GB" altLang="en-US" dirty="0"/>
          </a:p>
          <a:p>
            <a:pPr marL="0" indent="0" eaLnBrk="1" hangingPunct="1">
              <a:buFontTx/>
              <a:buNone/>
            </a:pPr>
            <a:r>
              <a:rPr lang="fi-FI" altLang="en-US" sz="2000" dirty="0"/>
              <a:t>3GPP CT4 Chair</a:t>
            </a:r>
            <a:r>
              <a:rPr lang="en-GB" altLang="en-US" sz="2000" dirty="0"/>
              <a:t>, China Mobile</a:t>
            </a:r>
            <a:endParaRPr lang="en-GB"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CT4 Led (1/2)</a:t>
            </a:r>
          </a:p>
        </p:txBody>
      </p:sp>
      <p:graphicFrame>
        <p:nvGraphicFramePr>
          <p:cNvPr id="8" name="Table 7"/>
          <p:cNvGraphicFramePr>
            <a:graphicFrameLocks noGrp="1"/>
          </p:cNvGraphicFramePr>
          <p:nvPr>
            <p:extLst>
              <p:ext uri="{D42A27DB-BD31-4B8C-83A1-F6EECF244321}">
                <p14:modId xmlns:p14="http://schemas.microsoft.com/office/powerpoint/2010/main" val="3025746564"/>
              </p:ext>
            </p:extLst>
          </p:nvPr>
        </p:nvGraphicFramePr>
        <p:xfrm>
          <a:off x="129207" y="1785067"/>
          <a:ext cx="11820346" cy="3833702"/>
        </p:xfrm>
        <a:graphic>
          <a:graphicData uri="http://schemas.openxmlformats.org/drawingml/2006/table">
            <a:tbl>
              <a:tblPr firstRow="1" firstCol="1" bandRow="1"/>
              <a:tblGrid>
                <a:gridCol w="606289">
                  <a:extLst>
                    <a:ext uri="{9D8B030D-6E8A-4147-A177-3AD203B41FA5}">
                      <a16:colId xmlns:a16="http://schemas.microsoft.com/office/drawing/2014/main" val="37050211"/>
                    </a:ext>
                  </a:extLst>
                </a:gridCol>
                <a:gridCol w="4810539">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14407">
                  <a:extLst>
                    <a:ext uri="{9D8B030D-6E8A-4147-A177-3AD203B41FA5}">
                      <a16:colId xmlns:a16="http://schemas.microsoft.com/office/drawing/2014/main" val="3431085799"/>
                    </a:ext>
                  </a:extLst>
                </a:gridCol>
                <a:gridCol w="739670">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Name</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Target</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New%</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1000001</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Reducing Information Exposure over SBI</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US" sz="1100" b="0" i="0" u="none" strike="noStrike" kern="1200"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FS_RedInfExp_SBI</a:t>
                      </a: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ctr" defTabSz="914400" rtl="0" eaLnBrk="1" fontAlgn="t"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ctr" defTabSz="914400" rtl="0" eaLnBrk="1" fontAlgn="t"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CP-231350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ctr" defTabSz="914400" rtl="0" eaLnBrk="1" fontAlgn="t"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ctr" defTabSz="914400" rtl="0" eaLnBrk="1" fontAlgn="t"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814054746"/>
                  </a:ext>
                </a:extLst>
              </a:tr>
              <a:tr h="277052">
                <a:tc>
                  <a:txBody>
                    <a:bodyPr/>
                    <a:lstStyle/>
                    <a:p>
                      <a:pPr algn="l" fontAlgn="ctr"/>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1010003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IMS Disaster Prevention and Restoration Enhancement</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FS_IMS_RES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CP-232281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100%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See Note below</a:t>
                      </a: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792905707"/>
                  </a:ext>
                </a:extLst>
              </a:tr>
              <a:tr h="277052">
                <a:tc>
                  <a:txBody>
                    <a:bodyPr/>
                    <a:lstStyle/>
                    <a:p>
                      <a:pPr algn="l" fontAlgn="ctr"/>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1040053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on Minimize the Number of Policy Associations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TEI19_MINPA</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CP-241295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1867927347"/>
                  </a:ext>
                </a:extLst>
              </a:tr>
              <a:tr h="277052">
                <a:tc>
                  <a:txBody>
                    <a:bodyPr/>
                    <a:lstStyle/>
                    <a:p>
                      <a:pPr algn="l" fontAlgn="ctr"/>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1040051</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Service Based Interface Protocol Improvements Release 19</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SBIProtoc19</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CP-241021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043023265"/>
                  </a:ext>
                </a:extLst>
              </a:tr>
              <a:tr h="277052">
                <a:tc>
                  <a:txBody>
                    <a:bodyPr/>
                    <a:lstStyle/>
                    <a:p>
                      <a:pPr algn="l" fontAlgn="ctr"/>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1040003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Subscriber Data Migration</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SUBDMIG</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2024-6-17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30%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CP-241023</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80%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4138631854"/>
                  </a:ext>
                </a:extLst>
              </a:tr>
              <a:tr h="277052">
                <a:tc>
                  <a:txBody>
                    <a:bodyPr/>
                    <a:lstStyle/>
                    <a:p>
                      <a:pPr algn="l" fontAlgn="ctr"/>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1040005</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Protocol for AI Data Collection from UPF</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FS_PAIDC_UPF</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2024-6-17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CP-241025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315838085"/>
                  </a:ext>
                </a:extLst>
              </a:tr>
              <a:tr h="277052">
                <a:tc>
                  <a:txBody>
                    <a:bodyPr/>
                    <a:lstStyle/>
                    <a:p>
                      <a:pPr algn="l" fontAlgn="ctr"/>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1050001</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UPF enhancement for Exposure And SBA Phase 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UPEAS_Ph2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CP-242021</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70%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330756078"/>
                  </a:ext>
                </a:extLst>
              </a:tr>
              <a:tr h="277052">
                <a:tc>
                  <a:txBody>
                    <a:bodyPr/>
                    <a:lstStyle/>
                    <a:p>
                      <a:pPr algn="l" fontAlgn="ctr"/>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1050002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Architecture support of roaming value-added services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TEI19_RVAS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2025-6-6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CP-242022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573886731"/>
                  </a:ext>
                </a:extLst>
              </a:tr>
              <a:tr h="277052">
                <a:tc>
                  <a:txBody>
                    <a:bodyPr/>
                    <a:lstStyle/>
                    <a:p>
                      <a:pPr algn="l" fontAlgn="ctr"/>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1050003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On-demand broadcast of GNSS assistance enhancement</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TEI19_OBGAD</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CP-242023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1458827380"/>
                  </a:ext>
                </a:extLst>
              </a:tr>
              <a:tr h="277052">
                <a:tc>
                  <a:txBody>
                    <a:bodyPr/>
                    <a:lstStyle/>
                    <a:p>
                      <a:pPr algn="l" fontAlgn="ctr"/>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1050004</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Indirect Network Sharing</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TEI19_NetShare</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CP-242024</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630613596"/>
                  </a:ext>
                </a:extLst>
              </a:tr>
              <a:tr h="277052">
                <a:tc>
                  <a:txBody>
                    <a:bodyPr/>
                    <a:lstStyle/>
                    <a:p>
                      <a:pPr algn="l" fontAlgn="ctr"/>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1050005</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NF discovery and selection by target PLMN</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TEI19_NFsel_by_tPLMN</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70%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80%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681742571"/>
                  </a:ext>
                </a:extLst>
              </a:tr>
              <a:tr h="277052">
                <a:tc>
                  <a:txBody>
                    <a:bodyPr/>
                    <a:lstStyle/>
                    <a:p>
                      <a:pPr algn="l" fontAlgn="ctr"/>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1050006</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enhancement of support for Edge Computing in 5G Core network - Phase 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eEDGE_5GC_Ph3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CP-242026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182535357"/>
                  </a:ext>
                </a:extLst>
              </a:tr>
            </a:tbl>
          </a:graphicData>
        </a:graphic>
      </p:graphicFrame>
      <p:sp>
        <p:nvSpPr>
          <p:cNvPr id="3" name="Content Placeholder 2">
            <a:extLst>
              <a:ext uri="{FF2B5EF4-FFF2-40B4-BE49-F238E27FC236}">
                <a16:creationId xmlns:a16="http://schemas.microsoft.com/office/drawing/2014/main" id="{D101380B-6202-C64A-85C0-5D725E521265}"/>
              </a:ext>
            </a:extLst>
          </p:cNvPr>
          <p:cNvSpPr txBox="1">
            <a:spLocks/>
          </p:cNvSpPr>
          <p:nvPr/>
        </p:nvSpPr>
        <p:spPr bwMode="auto">
          <a:xfrm>
            <a:off x="156356" y="5569080"/>
            <a:ext cx="3559967"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
        <p:nvSpPr>
          <p:cNvPr id="4" name="文本框 3">
            <a:extLst>
              <a:ext uri="{FF2B5EF4-FFF2-40B4-BE49-F238E27FC236}">
                <a16:creationId xmlns:a16="http://schemas.microsoft.com/office/drawing/2014/main" id="{465530CF-A9E4-DCE8-F071-4BB3F6D3423C}"/>
              </a:ext>
            </a:extLst>
          </p:cNvPr>
          <p:cNvSpPr txBox="1"/>
          <p:nvPr/>
        </p:nvSpPr>
        <p:spPr>
          <a:xfrm>
            <a:off x="4009938" y="5704514"/>
            <a:ext cx="7709482" cy="738664"/>
          </a:xfrm>
          <a:prstGeom prst="rect">
            <a:avLst/>
          </a:prstGeom>
          <a:noFill/>
        </p:spPr>
        <p:txBody>
          <a:bodyPr wrap="square" rtlCol="0">
            <a:spAutoFit/>
          </a:bodyPr>
          <a:lstStyle/>
          <a:p>
            <a:r>
              <a:rPr lang="en-US" altLang="zh-CN" sz="1400" i="1" dirty="0"/>
              <a:t>Note: The study has been completed, since the solutions may have impact on stage2 CT4 has sent LS to SA2 consulting for their opinion on the outcome of the study, therefore the TR is not yet sent for approval </a:t>
            </a:r>
            <a:endParaRPr lang="zh-CN" altLang="en-US" sz="1400" i="1" dirty="0"/>
          </a:p>
        </p:txBody>
      </p:sp>
    </p:spTree>
    <p:extLst>
      <p:ext uri="{BB962C8B-B14F-4D97-AF65-F5344CB8AC3E}">
        <p14:creationId xmlns:p14="http://schemas.microsoft.com/office/powerpoint/2010/main" val="22244747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CT4 Led (2/2)</a:t>
            </a:r>
          </a:p>
        </p:txBody>
      </p:sp>
      <p:graphicFrame>
        <p:nvGraphicFramePr>
          <p:cNvPr id="8" name="Table 7"/>
          <p:cNvGraphicFramePr>
            <a:graphicFrameLocks noGrp="1"/>
          </p:cNvGraphicFramePr>
          <p:nvPr>
            <p:extLst>
              <p:ext uri="{D42A27DB-BD31-4B8C-83A1-F6EECF244321}">
                <p14:modId xmlns:p14="http://schemas.microsoft.com/office/powerpoint/2010/main" val="2200089743"/>
              </p:ext>
            </p:extLst>
          </p:nvPr>
        </p:nvGraphicFramePr>
        <p:xfrm>
          <a:off x="129207" y="1785067"/>
          <a:ext cx="11820346" cy="3899614"/>
        </p:xfrm>
        <a:graphic>
          <a:graphicData uri="http://schemas.openxmlformats.org/drawingml/2006/table">
            <a:tbl>
              <a:tblPr firstRow="1" firstCol="1" bandRow="1"/>
              <a:tblGrid>
                <a:gridCol w="606289">
                  <a:extLst>
                    <a:ext uri="{9D8B030D-6E8A-4147-A177-3AD203B41FA5}">
                      <a16:colId xmlns:a16="http://schemas.microsoft.com/office/drawing/2014/main" val="37050211"/>
                    </a:ext>
                  </a:extLst>
                </a:gridCol>
                <a:gridCol w="4810539">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14407">
                  <a:extLst>
                    <a:ext uri="{9D8B030D-6E8A-4147-A177-3AD203B41FA5}">
                      <a16:colId xmlns:a16="http://schemas.microsoft.com/office/drawing/2014/main" val="3431085799"/>
                    </a:ext>
                  </a:extLst>
                </a:gridCol>
                <a:gridCol w="739670">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Name</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Target</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New%</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77052">
                <a:tc>
                  <a:txBody>
                    <a:bodyPr/>
                    <a:lstStyle/>
                    <a:p>
                      <a:pPr algn="l" fontAlgn="ctr"/>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1050007</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MPS for IMS Messaging and SMS services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MPS4msg</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t"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60%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CP-242027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t"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70%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t"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814054746"/>
                  </a:ext>
                </a:extLst>
              </a:tr>
              <a:tr h="277052">
                <a:tc>
                  <a:txBody>
                    <a:bodyPr/>
                    <a:lstStyle/>
                    <a:p>
                      <a:pPr algn="l" fontAlgn="ctr"/>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1050009</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Identifying non-3GPP Devices Connecting behind a UE or 5G-RG</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UIA_ARC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CP-242029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792905707"/>
                  </a:ext>
                </a:extLst>
              </a:tr>
              <a:tr h="277052">
                <a:tc>
                  <a:txBody>
                    <a:bodyPr/>
                    <a:lstStyle/>
                    <a:p>
                      <a:pPr algn="l" fontAlgn="ctr"/>
                      <a:r>
                        <a:rPr lang="en-US"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1060001</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      CT4 aspects of Subscription control for reference time distribution in EPS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TEI19_TIME_SUB_EPS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2024-12-9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867927347"/>
                  </a:ext>
                </a:extLst>
              </a:tr>
              <a:tr h="277052">
                <a:tc>
                  <a:txBody>
                    <a:bodyPr/>
                    <a:lstStyle/>
                    <a:p>
                      <a:pPr algn="l" fontAlgn="ctr"/>
                      <a:r>
                        <a:rPr lang="en-US"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1060002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      CT4 aspects of 5G NR </a:t>
                      </a:r>
                      <a:r>
                        <a:rPr lang="en-US" sz="1100" b="0" i="0" u="none" strike="noStrike" kern="1200" dirty="0" err="1">
                          <a:solidFill>
                            <a:srgbClr val="FF0000"/>
                          </a:solidFill>
                          <a:effectLst/>
                          <a:latin typeface="Arial" panose="020B0604020202020204" pitchFamily="34" charset="0"/>
                          <a:ea typeface="等线" panose="02010600030101010101" pitchFamily="2" charset="-122"/>
                          <a:cs typeface="Arial" panose="020B0604020202020204" pitchFamily="34" charset="0"/>
                        </a:rPr>
                        <a:t>Femto</a:t>
                      </a:r>
                      <a:endPar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5G_Femto</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043023265"/>
                  </a:ext>
                </a:extLst>
              </a:tr>
              <a:tr h="277052">
                <a:tc>
                  <a:txBody>
                    <a:bodyPr/>
                    <a:lstStyle/>
                    <a:p>
                      <a:pPr algn="l" fontAlgn="ctr"/>
                      <a:r>
                        <a:rPr lang="en-US"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1060003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Reducing Information Exposure over SBI</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err="1">
                          <a:solidFill>
                            <a:srgbClr val="FF0000"/>
                          </a:solidFill>
                          <a:effectLst/>
                          <a:latin typeface="Arial" panose="020B0604020202020204" pitchFamily="34" charset="0"/>
                          <a:ea typeface="等线" panose="02010600030101010101" pitchFamily="2" charset="-122"/>
                          <a:cs typeface="Arial" panose="020B0604020202020204" pitchFamily="34" charset="0"/>
                        </a:rPr>
                        <a:t>RedInfExp_SBI</a:t>
                      </a:r>
                      <a:endPar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4138631854"/>
                  </a:ext>
                </a:extLst>
              </a:tr>
              <a:tr h="277052">
                <a:tc>
                  <a:txBody>
                    <a:bodyPr/>
                    <a:lstStyle/>
                    <a:p>
                      <a:pPr algn="l" fontAlgn="ctr"/>
                      <a:r>
                        <a:rPr lang="en-US"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1060005</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 CT4 Aspects on Deferred 5GC-MT-LR Procedure for Periodic Location Events based </a:t>
                      </a:r>
                      <a:r>
                        <a:rPr lang="en-US" sz="1100" b="0" i="0" u="none" strike="noStrike" kern="1200" dirty="0" err="1">
                          <a:solidFill>
                            <a:srgbClr val="FF0000"/>
                          </a:solidFill>
                          <a:effectLst/>
                          <a:latin typeface="Arial" panose="020B0604020202020204" pitchFamily="34" charset="0"/>
                          <a:ea typeface="等线" panose="02010600030101010101" pitchFamily="2" charset="-122"/>
                          <a:cs typeface="Arial" panose="020B0604020202020204" pitchFamily="34" charset="0"/>
                        </a:rPr>
                        <a:t>NRPPa</a:t>
                      </a:r>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 Periodic Measurement Reports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TEI19_DLPMR</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2025-3-3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315838085"/>
                  </a:ext>
                </a:extLst>
              </a:tr>
              <a:tr h="277052">
                <a:tc>
                  <a:txBody>
                    <a:bodyPr/>
                    <a:lstStyle/>
                    <a:p>
                      <a:pPr algn="l" fontAlgn="ctr"/>
                      <a:endPar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330756078"/>
                  </a:ext>
                </a:extLst>
              </a:tr>
              <a:tr h="277052">
                <a:tc>
                  <a:txBody>
                    <a:bodyPr/>
                    <a:lstStyle/>
                    <a:p>
                      <a:pPr algn="l" fontAlgn="ctr"/>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573886731"/>
                  </a:ext>
                </a:extLst>
              </a:tr>
              <a:tr h="277052">
                <a:tc>
                  <a:txBody>
                    <a:bodyPr/>
                    <a:lstStyle/>
                    <a:p>
                      <a:pPr algn="l" fontAlgn="ctr"/>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458827380"/>
                  </a:ext>
                </a:extLst>
              </a:tr>
              <a:tr h="277052">
                <a:tc>
                  <a:txBody>
                    <a:bodyPr/>
                    <a:lstStyle/>
                    <a:p>
                      <a:pPr algn="l" fontAlgn="ctr"/>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630613596"/>
                  </a:ext>
                </a:extLst>
              </a:tr>
              <a:tr h="277052">
                <a:tc>
                  <a:txBody>
                    <a:bodyPr/>
                    <a:lstStyle/>
                    <a:p>
                      <a:pPr algn="l" fontAlgn="ctr"/>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681742571"/>
                  </a:ext>
                </a:extLst>
              </a:tr>
              <a:tr h="277052">
                <a:tc>
                  <a:txBody>
                    <a:bodyPr/>
                    <a:lstStyle/>
                    <a:p>
                      <a:pPr algn="l" fontAlgn="ctr"/>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182535357"/>
                  </a:ext>
                </a:extLst>
              </a:tr>
            </a:tbl>
          </a:graphicData>
        </a:graphic>
      </p:graphicFrame>
      <p:sp>
        <p:nvSpPr>
          <p:cNvPr id="3" name="Content Placeholder 2">
            <a:extLst>
              <a:ext uri="{FF2B5EF4-FFF2-40B4-BE49-F238E27FC236}">
                <a16:creationId xmlns:a16="http://schemas.microsoft.com/office/drawing/2014/main" id="{D101380B-6202-C64A-85C0-5D725E521265}"/>
              </a:ext>
            </a:extLst>
          </p:cNvPr>
          <p:cNvSpPr txBox="1">
            <a:spLocks/>
          </p:cNvSpPr>
          <p:nvPr/>
        </p:nvSpPr>
        <p:spPr bwMode="auto">
          <a:xfrm>
            <a:off x="156356" y="551884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Tree>
    <p:extLst>
      <p:ext uri="{BB962C8B-B14F-4D97-AF65-F5344CB8AC3E}">
        <p14:creationId xmlns:p14="http://schemas.microsoft.com/office/powerpoint/2010/main" val="4389114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CT4 Supported (1/2)</a:t>
            </a:r>
          </a:p>
        </p:txBody>
      </p:sp>
      <p:graphicFrame>
        <p:nvGraphicFramePr>
          <p:cNvPr id="8" name="Table 7"/>
          <p:cNvGraphicFramePr>
            <a:graphicFrameLocks noGrp="1"/>
          </p:cNvGraphicFramePr>
          <p:nvPr>
            <p:extLst>
              <p:ext uri="{D42A27DB-BD31-4B8C-83A1-F6EECF244321}">
                <p14:modId xmlns:p14="http://schemas.microsoft.com/office/powerpoint/2010/main" val="2652807666"/>
              </p:ext>
            </p:extLst>
          </p:nvPr>
        </p:nvGraphicFramePr>
        <p:xfrm>
          <a:off x="129207" y="1785067"/>
          <a:ext cx="11820346" cy="3688474"/>
        </p:xfrm>
        <a:graphic>
          <a:graphicData uri="http://schemas.openxmlformats.org/drawingml/2006/table">
            <a:tbl>
              <a:tblPr firstRow="1" firstCol="1" bandRow="1"/>
              <a:tblGrid>
                <a:gridCol w="606289">
                  <a:extLst>
                    <a:ext uri="{9D8B030D-6E8A-4147-A177-3AD203B41FA5}">
                      <a16:colId xmlns:a16="http://schemas.microsoft.com/office/drawing/2014/main" val="37050211"/>
                    </a:ext>
                  </a:extLst>
                </a:gridCol>
                <a:gridCol w="4810539">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14407">
                  <a:extLst>
                    <a:ext uri="{9D8B030D-6E8A-4147-A177-3AD203B41FA5}">
                      <a16:colId xmlns:a16="http://schemas.microsoft.com/office/drawing/2014/main" val="3431085799"/>
                    </a:ext>
                  </a:extLst>
                </a:gridCol>
                <a:gridCol w="739670">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Name</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Target</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New%</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1040057</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Enhancing Parameter Provisioning with static UE IP address and UP security policy</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TEI19_IP_SP_EXP</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2024-6-17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CP-241297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814054746"/>
                  </a:ext>
                </a:extLst>
              </a:tr>
              <a:tr h="277052">
                <a:tc>
                  <a:txBody>
                    <a:bodyPr/>
                    <a:lstStyle/>
                    <a:p>
                      <a:pPr marL="0" algn="l" defTabSz="914400" rtl="0" eaLnBrk="1" fontAlgn="ctr" latinLnBrk="0" hangingPunct="1"/>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1040055</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Providing per-subscriber VLAN instructions from UDM and DN-AAA</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TEI19_VLANSUB</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2024-6-17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kumimoji="0" lang="en-GB" altLang="zh-CN" sz="1100" b="0" i="0" u="none" strike="noStrike" kern="1200" cap="none" spc="0" normalizeH="0" baseline="0" noProof="0" dirty="0">
                          <a:ln>
                            <a:noFill/>
                          </a:ln>
                          <a:solidFill>
                            <a:schemeClr val="tx1"/>
                          </a:solidFill>
                          <a:effectLst/>
                          <a:uLnTx/>
                          <a:uFillTx/>
                          <a:latin typeface="Arial" panose="020B0604020202020204" pitchFamily="34" charset="0"/>
                          <a:ea typeface="等线" panose="02010600030101010101" pitchFamily="2" charset="-122"/>
                          <a:cs typeface="Arial" panose="020B0604020202020204" pitchFamily="34" charset="0"/>
                        </a:rPr>
                        <a:t>0%</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CP-241072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792905707"/>
                  </a:ext>
                </a:extLst>
              </a:tr>
              <a:tr h="277052">
                <a:tc>
                  <a:txBody>
                    <a:bodyPr/>
                    <a:lstStyle/>
                    <a:p>
                      <a:pPr marL="0" algn="l" defTabSz="914400" rtl="0" eaLnBrk="1" fontAlgn="ctr" latinLnBrk="0" hangingPunct="1"/>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1040066</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Protocol enhancements for Mission Critical Services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MCProtoc19</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2024-6-17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Arial" panose="020B0604020202020204" pitchFamily="34" charset="0"/>
                          <a:ea typeface="等线" panose="02010600030101010101" pitchFamily="2" charset="-122"/>
                          <a:cs typeface="Arial" panose="020B0604020202020204" pitchFamily="34" charset="0"/>
                        </a:rPr>
                        <a:t>0%</a:t>
                      </a: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CP-241283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867927347"/>
                  </a:ext>
                </a:extLst>
              </a:tr>
              <a:tr h="277052">
                <a:tc>
                  <a:txBody>
                    <a:bodyPr/>
                    <a:lstStyle/>
                    <a:p>
                      <a:pPr marL="0" algn="l" defTabSz="914400" rtl="0" eaLnBrk="1" fontAlgn="ctr" latinLnBrk="0" hangingPunct="1"/>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1040068</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Enhancement of controlling RAT utilization</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ECRATU</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2024-6-17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kumimoji="0" lang="en-GB" altLang="zh-CN" sz="1100" b="0" i="0" u="none" strike="noStrike" kern="1200" cap="none" spc="0" normalizeH="0" baseline="0" noProof="0" dirty="0">
                          <a:ln>
                            <a:noFill/>
                          </a:ln>
                          <a:solidFill>
                            <a:schemeClr val="tx1"/>
                          </a:solidFill>
                          <a:effectLst/>
                          <a:uLnTx/>
                          <a:uFillTx/>
                          <a:latin typeface="Arial" panose="020B0604020202020204" pitchFamily="34" charset="0"/>
                          <a:ea typeface="等线" panose="02010600030101010101" pitchFamily="2" charset="-122"/>
                          <a:cs typeface="Arial" panose="020B0604020202020204" pitchFamily="34" charset="0"/>
                        </a:rPr>
                        <a:t>0%</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CP-241298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50%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043023265"/>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1050102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Vehicle Mounted Relays Phase 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VMR_Ph2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2025-6-6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CP-242253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70%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4138631854"/>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1050049</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Core Network Enhanced Support for Artificial Intelligence (AI)/Machine Learning (ML)</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AIML_CN</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CP-242247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50%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315838085"/>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1050086</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QoS monitoring enhancement </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TEI19_QME</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CP-242061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330756078"/>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1050069</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Next Generation Real time Communication services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NG_RTC_Ph2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CP-242250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30%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573886731"/>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1050043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integration of satellite components in the 5G architecture Phase 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5GSAT_Ph3_ARCH</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CP-242103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10%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458827380"/>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1050039</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Proximity-based Services in 5GS Phase 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5G_ProSe_Ph3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CP-242108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70%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630613596"/>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1050059</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Multi Access </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MASSS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CP-242259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681742571"/>
                  </a:ext>
                </a:extLst>
              </a:tr>
            </a:tbl>
          </a:graphicData>
        </a:graphic>
      </p:graphicFrame>
      <p:sp>
        <p:nvSpPr>
          <p:cNvPr id="3" name="Content Placeholder 2">
            <a:extLst>
              <a:ext uri="{FF2B5EF4-FFF2-40B4-BE49-F238E27FC236}">
                <a16:creationId xmlns:a16="http://schemas.microsoft.com/office/drawing/2014/main" id="{D101380B-6202-C64A-85C0-5D725E521265}"/>
              </a:ext>
            </a:extLst>
          </p:cNvPr>
          <p:cNvSpPr txBox="1">
            <a:spLocks/>
          </p:cNvSpPr>
          <p:nvPr/>
        </p:nvSpPr>
        <p:spPr bwMode="auto">
          <a:xfrm>
            <a:off x="156356" y="551884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Tree>
    <p:extLst>
      <p:ext uri="{BB962C8B-B14F-4D97-AF65-F5344CB8AC3E}">
        <p14:creationId xmlns:p14="http://schemas.microsoft.com/office/powerpoint/2010/main" val="12366771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CT4 Supported (2/2)</a:t>
            </a:r>
          </a:p>
        </p:txBody>
      </p:sp>
      <p:graphicFrame>
        <p:nvGraphicFramePr>
          <p:cNvPr id="8" name="Table 7"/>
          <p:cNvGraphicFramePr>
            <a:graphicFrameLocks noGrp="1"/>
          </p:cNvGraphicFramePr>
          <p:nvPr>
            <p:extLst>
              <p:ext uri="{D42A27DB-BD31-4B8C-83A1-F6EECF244321}">
                <p14:modId xmlns:p14="http://schemas.microsoft.com/office/powerpoint/2010/main" val="1877246159"/>
              </p:ext>
            </p:extLst>
          </p:nvPr>
        </p:nvGraphicFramePr>
        <p:xfrm>
          <a:off x="129207" y="1785067"/>
          <a:ext cx="11820346" cy="3424826"/>
        </p:xfrm>
        <a:graphic>
          <a:graphicData uri="http://schemas.openxmlformats.org/drawingml/2006/table">
            <a:tbl>
              <a:tblPr firstRow="1" firstCol="1" bandRow="1"/>
              <a:tblGrid>
                <a:gridCol w="606289">
                  <a:extLst>
                    <a:ext uri="{9D8B030D-6E8A-4147-A177-3AD203B41FA5}">
                      <a16:colId xmlns:a16="http://schemas.microsoft.com/office/drawing/2014/main" val="37050211"/>
                    </a:ext>
                  </a:extLst>
                </a:gridCol>
                <a:gridCol w="4810539">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14407">
                  <a:extLst>
                    <a:ext uri="{9D8B030D-6E8A-4147-A177-3AD203B41FA5}">
                      <a16:colId xmlns:a16="http://schemas.microsoft.com/office/drawing/2014/main" val="3431085799"/>
                    </a:ext>
                  </a:extLst>
                </a:gridCol>
                <a:gridCol w="739670">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Name</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Target</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New%</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1050082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a:t>
                      </a:r>
                      <a:r>
                        <a:rPr lang="en-US" sz="1100" b="0" i="0" u="none" strike="noStrike" kern="1200"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ProSe</a:t>
                      </a: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support in NPN</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TEI19_ProSe_NPN</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CP-242106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95%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814054746"/>
                  </a:ext>
                </a:extLst>
              </a:tr>
              <a:tr h="277052">
                <a:tc>
                  <a:txBody>
                    <a:bodyPr/>
                    <a:lstStyle/>
                    <a:p>
                      <a:pPr marL="0" algn="l" defTabSz="914400" rtl="0" eaLnBrk="1" fontAlgn="ctr" latinLnBrk="0" hangingPunct="1"/>
                      <a:endParaRPr lang="en-US"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      CT4 aspects of Extended Reality and Media service (XRM) Phase 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XRM_Ph2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792905707"/>
                  </a:ext>
                </a:extLst>
              </a:tr>
              <a:tr h="277052">
                <a:tc>
                  <a:txBody>
                    <a:bodyPr/>
                    <a:lstStyle/>
                    <a:p>
                      <a:pPr marL="0" algn="l" defTabSz="914400" rtl="0" eaLnBrk="1" fontAlgn="ctr" latinLnBrk="0" hangingPunct="1"/>
                      <a:endParaRPr lang="en-US"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      CT4 aspects of Phase3 for UAS, UAV and UAM</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UAS_Ph3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867927347"/>
                  </a:ext>
                </a:extLst>
              </a:tr>
              <a:tr h="277052">
                <a:tc>
                  <a:txBody>
                    <a:bodyPr/>
                    <a:lstStyle/>
                    <a:p>
                      <a:pPr marL="0" algn="l" defTabSz="914400" rtl="0" eaLnBrk="1" fontAlgn="ctr" latinLnBrk="0" hangingPunct="1"/>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043023265"/>
                  </a:ext>
                </a:extLst>
              </a:tr>
              <a:tr h="277052">
                <a:tc>
                  <a:txBody>
                    <a:bodyPr/>
                    <a:lstStyle/>
                    <a:p>
                      <a:pPr marL="0" algn="l" defTabSz="914400" rtl="0" eaLnBrk="1" fontAlgn="ctr" latinLnBrk="0" hangingPunct="1"/>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4138631854"/>
                  </a:ext>
                </a:extLst>
              </a:tr>
              <a:tr h="277052">
                <a:tc>
                  <a:txBody>
                    <a:bodyPr/>
                    <a:lstStyle/>
                    <a:p>
                      <a:pPr marL="0" algn="l" defTabSz="914400" rtl="0" eaLnBrk="1" fontAlgn="ctr" latinLnBrk="0" hangingPunct="1"/>
                      <a:endPar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315838085"/>
                  </a:ext>
                </a:extLst>
              </a:tr>
              <a:tr h="277052">
                <a:tc>
                  <a:txBody>
                    <a:bodyPr/>
                    <a:lstStyle/>
                    <a:p>
                      <a:pPr marL="0" algn="l" defTabSz="914400" rtl="0" eaLnBrk="1" fontAlgn="ctr" latinLnBrk="0" hangingPunct="1"/>
                      <a:endPar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330756078"/>
                  </a:ext>
                </a:extLst>
              </a:tr>
              <a:tr h="277052">
                <a:tc>
                  <a:txBody>
                    <a:bodyPr/>
                    <a:lstStyle/>
                    <a:p>
                      <a:pPr marL="0" algn="l" defTabSz="914400" rtl="0" eaLnBrk="1" fontAlgn="ctr" latinLnBrk="0" hangingPunct="1"/>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573886731"/>
                  </a:ext>
                </a:extLst>
              </a:tr>
              <a:tr h="277052">
                <a:tc>
                  <a:txBody>
                    <a:bodyPr/>
                    <a:lstStyle/>
                    <a:p>
                      <a:pPr marL="0" algn="l" defTabSz="914400" rtl="0" eaLnBrk="1" fontAlgn="ctr" latinLnBrk="0" hangingPunct="1"/>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458827380"/>
                  </a:ext>
                </a:extLst>
              </a:tr>
              <a:tr h="277052">
                <a:tc>
                  <a:txBody>
                    <a:bodyPr/>
                    <a:lstStyle/>
                    <a:p>
                      <a:pPr marL="0" algn="l" defTabSz="914400" rtl="0" eaLnBrk="1" fontAlgn="ctr" latinLnBrk="0" hangingPunct="1"/>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630613596"/>
                  </a:ext>
                </a:extLst>
              </a:tr>
              <a:tr h="277052">
                <a:tc>
                  <a:txBody>
                    <a:bodyPr/>
                    <a:lstStyle/>
                    <a:p>
                      <a:pPr marL="0" algn="l" defTabSz="914400" rtl="0" eaLnBrk="1" fontAlgn="ctr" latinLnBrk="0" hangingPunct="1"/>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681742571"/>
                  </a:ext>
                </a:extLst>
              </a:tr>
            </a:tbl>
          </a:graphicData>
        </a:graphic>
      </p:graphicFrame>
      <p:sp>
        <p:nvSpPr>
          <p:cNvPr id="3" name="Content Placeholder 2">
            <a:extLst>
              <a:ext uri="{FF2B5EF4-FFF2-40B4-BE49-F238E27FC236}">
                <a16:creationId xmlns:a16="http://schemas.microsoft.com/office/drawing/2014/main" id="{D101380B-6202-C64A-85C0-5D725E521265}"/>
              </a:ext>
            </a:extLst>
          </p:cNvPr>
          <p:cNvSpPr txBox="1">
            <a:spLocks/>
          </p:cNvSpPr>
          <p:nvPr/>
        </p:nvSpPr>
        <p:spPr bwMode="auto">
          <a:xfrm>
            <a:off x="156356" y="551884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Tree>
    <p:extLst>
      <p:ext uri="{BB962C8B-B14F-4D97-AF65-F5344CB8AC3E}">
        <p14:creationId xmlns:p14="http://schemas.microsoft.com/office/powerpoint/2010/main" val="18159190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altLang="zh-CN" dirty="0"/>
              <a:t>Work Plan Highlighting </a:t>
            </a:r>
            <a:endParaRPr lang="en-US" dirty="0"/>
          </a:p>
        </p:txBody>
      </p:sp>
      <p:sp>
        <p:nvSpPr>
          <p:cNvPr id="4" name="Content Placeholder 2">
            <a:extLst>
              <a:ext uri="{FF2B5EF4-FFF2-40B4-BE49-F238E27FC236}">
                <a16:creationId xmlns:a16="http://schemas.microsoft.com/office/drawing/2014/main" id="{CE4CE639-F787-A845-F411-F5A6E074EDE4}"/>
              </a:ext>
            </a:extLst>
          </p:cNvPr>
          <p:cNvSpPr>
            <a:spLocks noGrp="1"/>
          </p:cNvSpPr>
          <p:nvPr>
            <p:ph idx="1"/>
          </p:nvPr>
        </p:nvSpPr>
        <p:spPr>
          <a:xfrm>
            <a:off x="496957" y="2009377"/>
            <a:ext cx="10515600" cy="3139093"/>
          </a:xfrm>
        </p:spPr>
        <p:txBody>
          <a:bodyPr/>
          <a:lstStyle/>
          <a:p>
            <a:r>
              <a:rPr lang="en-US" altLang="ja-JP" sz="2400" dirty="0">
                <a:latin typeface="Arial" panose="020B0604020202020204" pitchFamily="34" charset="0"/>
                <a:ea typeface="MS PGothic" pitchFamily="34" charset="-128"/>
                <a:cs typeface="Arial" panose="020B0604020202020204" pitchFamily="34" charset="0"/>
              </a:rPr>
              <a:t>The study items (“</a:t>
            </a:r>
            <a:r>
              <a:rPr lang="en-US" altLang="ja-JP" sz="2400" dirty="0" err="1">
                <a:latin typeface="Arial" panose="020B0604020202020204" pitchFamily="34" charset="0"/>
                <a:ea typeface="MS PGothic" pitchFamily="34" charset="-128"/>
                <a:cs typeface="Arial" panose="020B0604020202020204" pitchFamily="34" charset="0"/>
              </a:rPr>
              <a:t>FS_RedInfExp_SBI</a:t>
            </a:r>
            <a:r>
              <a:rPr lang="en-US" altLang="ja-JP" sz="2400" dirty="0">
                <a:latin typeface="Arial" panose="020B0604020202020204" pitchFamily="34" charset="0"/>
                <a:ea typeface="MS PGothic" pitchFamily="34" charset="-128"/>
                <a:cs typeface="Arial" panose="020B0604020202020204" pitchFamily="34" charset="0"/>
              </a:rPr>
              <a:t>” and “FS_IMS_RES” ) which were shifted from Rel-18 to Rel-19 are now completed. For “FS_IMS_RES” CT4 is waiting for the feedback from SA2 on the outcome of the study</a:t>
            </a:r>
          </a:p>
          <a:p>
            <a:r>
              <a:rPr lang="en-GB" altLang="ja-JP" sz="2400" dirty="0">
                <a:latin typeface="Arial" panose="020B0604020202020204" pitchFamily="34" charset="0"/>
                <a:ea typeface="MS PGothic" pitchFamily="34" charset="-128"/>
                <a:cs typeface="Arial" panose="020B0604020202020204" pitchFamily="34" charset="0"/>
              </a:rPr>
              <a:t> </a:t>
            </a:r>
            <a:r>
              <a:rPr lang="en-GB" altLang="ja-JP" sz="2400" b="1" dirty="0">
                <a:solidFill>
                  <a:srgbClr val="0070C0"/>
                </a:solidFill>
                <a:latin typeface="Arial" panose="020B0604020202020204" pitchFamily="34" charset="0"/>
                <a:ea typeface="MS PGothic" pitchFamily="34" charset="-128"/>
                <a:cs typeface="Arial" panose="020B0604020202020204" pitchFamily="34" charset="0"/>
              </a:rPr>
              <a:t>4</a:t>
            </a:r>
            <a:r>
              <a:rPr lang="en-GB" altLang="ja-JP" sz="2400" dirty="0">
                <a:latin typeface="Arial" panose="020B0604020202020204" pitchFamily="34" charset="0"/>
                <a:ea typeface="MS PGothic" pitchFamily="34" charset="-128"/>
                <a:cs typeface="Arial" panose="020B0604020202020204" pitchFamily="34" charset="0"/>
              </a:rPr>
              <a:t> new work items are agreed by CT4</a:t>
            </a:r>
          </a:p>
          <a:p>
            <a:r>
              <a:rPr lang="en-GB" altLang="ja-JP" sz="2400" dirty="0">
                <a:latin typeface="Arial" panose="020B0604020202020204" pitchFamily="34" charset="0"/>
                <a:ea typeface="MS PGothic" pitchFamily="34" charset="-128"/>
                <a:cs typeface="Arial" panose="020B0604020202020204" pitchFamily="34" charset="0"/>
              </a:rPr>
              <a:t> </a:t>
            </a:r>
            <a:r>
              <a:rPr lang="en-GB" altLang="ja-JP" sz="2400" b="1" dirty="0">
                <a:solidFill>
                  <a:srgbClr val="0070C0"/>
                </a:solidFill>
                <a:latin typeface="Arial" panose="020B0604020202020204" pitchFamily="34" charset="0"/>
                <a:ea typeface="MS PGothic" pitchFamily="34" charset="-128"/>
                <a:cs typeface="Arial" panose="020B0604020202020204" pitchFamily="34" charset="0"/>
              </a:rPr>
              <a:t>1 </a:t>
            </a:r>
            <a:r>
              <a:rPr lang="en-GB" altLang="ja-JP" sz="2400" dirty="0">
                <a:latin typeface="Arial" panose="020B0604020202020204" pitchFamily="34" charset="0"/>
                <a:ea typeface="MS PGothic" pitchFamily="34" charset="-128"/>
                <a:cs typeface="Arial" panose="020B0604020202020204" pitchFamily="34" charset="0"/>
              </a:rPr>
              <a:t>new work items are endorsed by CT4</a:t>
            </a:r>
          </a:p>
          <a:p>
            <a:r>
              <a:rPr lang="en-GB" altLang="ja-JP" sz="2400" b="1" dirty="0">
                <a:solidFill>
                  <a:srgbClr val="0070C0"/>
                </a:solidFill>
                <a:latin typeface="Arial" panose="020B0604020202020204" pitchFamily="34" charset="0"/>
                <a:ea typeface="MS PGothic" pitchFamily="34" charset="-128"/>
                <a:cs typeface="Arial" panose="020B0604020202020204" pitchFamily="34" charset="0"/>
              </a:rPr>
              <a:t> 2</a:t>
            </a:r>
            <a:r>
              <a:rPr lang="en-GB" altLang="ja-JP" sz="2400" dirty="0">
                <a:latin typeface="Arial" panose="020B0604020202020204" pitchFamily="34" charset="0"/>
                <a:ea typeface="MS PGothic" pitchFamily="34" charset="-128"/>
                <a:cs typeface="Arial" panose="020B0604020202020204" pitchFamily="34" charset="0"/>
              </a:rPr>
              <a:t> </a:t>
            </a:r>
            <a:r>
              <a:rPr lang="en-GB" altLang="ja-JP" sz="2400" dirty="0" err="1">
                <a:latin typeface="Arial" panose="020B0604020202020204" pitchFamily="34" charset="0"/>
                <a:ea typeface="MS PGothic" pitchFamily="34" charset="-128"/>
                <a:cs typeface="Arial" panose="020B0604020202020204" pitchFamily="34" charset="0"/>
              </a:rPr>
              <a:t>TEI_xxx</a:t>
            </a:r>
            <a:r>
              <a:rPr lang="en-GB" altLang="ja-JP" sz="2400" dirty="0">
                <a:latin typeface="Arial" panose="020B0604020202020204" pitchFamily="34" charset="0"/>
                <a:ea typeface="MS PGothic" pitchFamily="34" charset="-128"/>
                <a:cs typeface="Arial" panose="020B0604020202020204" pitchFamily="34" charset="0"/>
              </a:rPr>
              <a:t> mini WIs are completed</a:t>
            </a:r>
            <a:endParaRPr lang="en-US" altLang="ja-JP" sz="2400" dirty="0">
              <a:latin typeface="Arial" panose="020B0604020202020204" pitchFamily="34" charset="0"/>
              <a:ea typeface="MS PGothic" pitchFamily="34" charset="-128"/>
              <a:cs typeface="Arial" panose="020B0604020202020204" pitchFamily="34" charset="0"/>
            </a:endParaRPr>
          </a:p>
        </p:txBody>
      </p:sp>
    </p:spTree>
    <p:extLst>
      <p:ext uri="{BB962C8B-B14F-4D97-AF65-F5344CB8AC3E}">
        <p14:creationId xmlns:p14="http://schemas.microsoft.com/office/powerpoint/2010/main" val="22227185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393412764"/>
              </p:ext>
            </p:extLst>
          </p:nvPr>
        </p:nvGraphicFramePr>
        <p:xfrm>
          <a:off x="776032" y="2116664"/>
          <a:ext cx="10411095" cy="787325"/>
        </p:xfrm>
        <a:graphic>
          <a:graphicData uri="http://schemas.openxmlformats.org/drawingml/2006/table">
            <a:tbl>
              <a:tblPr firstRow="1" firstCol="1" bandRow="1"/>
              <a:tblGrid>
                <a:gridCol w="1193445">
                  <a:extLst>
                    <a:ext uri="{9D8B030D-6E8A-4147-A177-3AD203B41FA5}">
                      <a16:colId xmlns:a16="http://schemas.microsoft.com/office/drawing/2014/main" val="20000"/>
                    </a:ext>
                  </a:extLst>
                </a:gridCol>
                <a:gridCol w="2990149">
                  <a:extLst>
                    <a:ext uri="{9D8B030D-6E8A-4147-A177-3AD203B41FA5}">
                      <a16:colId xmlns:a16="http://schemas.microsoft.com/office/drawing/2014/main" val="20001"/>
                    </a:ext>
                  </a:extLst>
                </a:gridCol>
                <a:gridCol w="1381539">
                  <a:extLst>
                    <a:ext uri="{9D8B030D-6E8A-4147-A177-3AD203B41FA5}">
                      <a16:colId xmlns:a16="http://schemas.microsoft.com/office/drawing/2014/main" val="20002"/>
                    </a:ext>
                  </a:extLst>
                </a:gridCol>
                <a:gridCol w="2206487">
                  <a:extLst>
                    <a:ext uri="{9D8B030D-6E8A-4147-A177-3AD203B41FA5}">
                      <a16:colId xmlns:a16="http://schemas.microsoft.com/office/drawing/2014/main" val="20003"/>
                    </a:ext>
                  </a:extLst>
                </a:gridCol>
                <a:gridCol w="2639475">
                  <a:extLst>
                    <a:ext uri="{9D8B030D-6E8A-4147-A177-3AD203B41FA5}">
                      <a16:colId xmlns:a16="http://schemas.microsoft.com/office/drawing/2014/main" val="20004"/>
                    </a:ext>
                  </a:extLst>
                </a:gridCol>
              </a:tblGrid>
              <a:tr h="335132">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5219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000000"/>
                          </a:solidFill>
                          <a:effectLst/>
                          <a:uLnTx/>
                          <a:uFillTx/>
                          <a:latin typeface="+mn-lt"/>
                          <a:ea typeface="+mn-ea"/>
                          <a:cs typeface="+mn-cs"/>
                          <a:hlinkClick r:id="rId2"/>
                        </a:rPr>
                        <a:t>CP-243070</a:t>
                      </a: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altLang="zh-CN" sz="1800" kern="1200" dirty="0">
                          <a:solidFill>
                            <a:schemeClr val="tx1"/>
                          </a:solidFill>
                          <a:effectLst/>
                          <a:latin typeface="+mn-lt"/>
                          <a:ea typeface="+mn-ea"/>
                          <a:cs typeface="+mn-cs"/>
                        </a:rPr>
                        <a:t>TR 29.857</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v2.0.0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altLang="zh-CN" sz="1600" dirty="0" err="1">
                          <a:effectLst/>
                          <a:latin typeface="Arial" panose="020B0604020202020204" pitchFamily="34" charset="0"/>
                          <a:ea typeface="Times New Roman" panose="02020603050405020304" pitchFamily="18" charset="0"/>
                          <a:cs typeface="Arial" panose="020B0604020202020204" pitchFamily="34" charset="0"/>
                        </a:rPr>
                        <a:t>Nivedya</a:t>
                      </a:r>
                      <a:r>
                        <a:rPr lang="en-US" altLang="zh-CN" sz="1600" dirty="0">
                          <a:effectLst/>
                          <a:latin typeface="Arial" panose="020B0604020202020204" pitchFamily="34" charset="0"/>
                          <a:ea typeface="Times New Roman" panose="02020603050405020304" pitchFamily="18" charset="0"/>
                          <a:cs typeface="Arial" panose="020B0604020202020204" pitchFamily="34" charset="0"/>
                        </a:rPr>
                        <a:t> (Samsung)</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spcAft>
                          <a:spcPts val="0"/>
                        </a:spcAft>
                      </a:pPr>
                      <a:r>
                        <a:rPr lang="en-US" sz="1600" kern="1200" dirty="0">
                          <a:solidFill>
                            <a:srgbClr val="000000"/>
                          </a:solidFill>
                          <a:effectLst/>
                          <a:latin typeface="Arial" panose="020B0604020202020204" pitchFamily="34" charset="0"/>
                          <a:ea typeface="Times New Roman"/>
                          <a:cs typeface="Arial" panose="020B0604020202020204" pitchFamily="34" charset="0"/>
                        </a:rPr>
                        <a:t>Approval</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46921988"/>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426372901"/>
              </p:ext>
            </p:extLst>
          </p:nvPr>
        </p:nvGraphicFramePr>
        <p:xfrm>
          <a:off x="776032" y="1855410"/>
          <a:ext cx="9047522" cy="821115"/>
        </p:xfrm>
        <a:graphic>
          <a:graphicData uri="http://schemas.openxmlformats.org/drawingml/2006/table">
            <a:tbl>
              <a:tblPr firstRow="1" firstCol="1" bandRow="1"/>
              <a:tblGrid>
                <a:gridCol w="1222101">
                  <a:extLst>
                    <a:ext uri="{9D8B030D-6E8A-4147-A177-3AD203B41FA5}">
                      <a16:colId xmlns:a16="http://schemas.microsoft.com/office/drawing/2014/main" val="20000"/>
                    </a:ext>
                  </a:extLst>
                </a:gridCol>
                <a:gridCol w="4695372">
                  <a:extLst>
                    <a:ext uri="{9D8B030D-6E8A-4147-A177-3AD203B41FA5}">
                      <a16:colId xmlns:a16="http://schemas.microsoft.com/office/drawing/2014/main" val="20001"/>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426614">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450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dirty="0">
                        <a:ln>
                          <a:noFill/>
                        </a:ln>
                        <a:solidFill>
                          <a:srgbClr val="5B9BD5">
                            <a:lumMod val="75000"/>
                          </a:srgbClr>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88900" indent="0" algn="l" defTabSz="914400" rtl="0" eaLnBrk="1" fontAlgn="t" latinLnBrk="0" hangingPunct="1"/>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88900" marR="0" indent="0" algn="l" defTabSz="914400" rtl="0" eaLnBrk="1" fontAlgn="t" latinLnBrk="0" hangingPunct="1">
                        <a:spcBef>
                          <a:spcPts val="0"/>
                        </a:spcBef>
                        <a:spcAft>
                          <a:spcPts val="0"/>
                        </a:spcAft>
                      </a:pPr>
                      <a:endParaRPr lang="en-US" altLang="zh-CN" sz="1600" b="0" i="0" u="none" strike="noStrike" kern="1200" dirty="0">
                        <a:solidFill>
                          <a:srgbClr val="000000"/>
                        </a:solidFill>
                        <a:effectLst/>
                        <a:latin typeface="+mn-lt"/>
                        <a:ea typeface="+mn-ea"/>
                        <a:cs typeface="+mn-cs"/>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88900" indent="0" algn="l" defTabSz="914400" rtl="0" eaLnBrk="1" fontAlgn="t" latinLnBrk="0" hangingPunct="1">
                        <a:spcAft>
                          <a:spcPts val="0"/>
                        </a:spcAft>
                      </a:pPr>
                      <a:endParaRPr lang="en-GB" sz="1600" b="0" i="0" u="none" strike="noStrike" kern="1200" noProof="0" dirty="0">
                        <a:solidFill>
                          <a:srgbClr val="000000"/>
                        </a:solidFill>
                        <a:effectLst/>
                        <a:latin typeface="+mn-lt"/>
                        <a:ea typeface="+mn-ea"/>
                        <a:cs typeface="+mn-cs"/>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a:t>Exception sheets to CT plenary</a:t>
            </a:r>
          </a:p>
        </p:txBody>
      </p:sp>
      <p:sp>
        <p:nvSpPr>
          <p:cNvPr id="3" name="TextBox 4">
            <a:extLst>
              <a:ext uri="{FF2B5EF4-FFF2-40B4-BE49-F238E27FC236}">
                <a16:creationId xmlns:a16="http://schemas.microsoft.com/office/drawing/2014/main" id="{AFA9EBAA-B4C6-3B8B-05B6-7F67A38E9051}"/>
              </a:ext>
            </a:extLst>
          </p:cNvPr>
          <p:cNvSpPr txBox="1"/>
          <p:nvPr/>
        </p:nvSpPr>
        <p:spPr>
          <a:xfrm rot="20522904">
            <a:off x="3910590" y="2380986"/>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28385216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xfrm>
            <a:off x="436268" y="2162801"/>
            <a:ext cx="6788499"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Rel-16 </a:t>
            </a:r>
          </a:p>
          <a:p>
            <a:r>
              <a:rPr lang="en-US" altLang="zh-CN" sz="2000" b="1" dirty="0">
                <a:solidFill>
                  <a:srgbClr val="0070C0"/>
                </a:solidFill>
                <a:latin typeface="Arial" panose="020B0604020202020204" pitchFamily="34" charset="0"/>
                <a:cs typeface="Arial" panose="020B0604020202020204" pitchFamily="34" charset="0"/>
              </a:rPr>
              <a:t>2</a:t>
            </a:r>
            <a:r>
              <a:rPr lang="en-US" altLang="zh-CN" sz="2000" dirty="0">
                <a:latin typeface="Arial" panose="020B0604020202020204" pitchFamily="34" charset="0"/>
                <a:cs typeface="Arial" panose="020B0604020202020204" pitchFamily="34" charset="0"/>
              </a:rPr>
              <a:t> essential corrections were agreed for Rel-16</a:t>
            </a:r>
            <a:endParaRPr lang="en-US" sz="2000" dirty="0">
              <a:latin typeface="Arial" panose="020B0604020202020204" pitchFamily="34" charset="0"/>
              <a:cs typeface="Arial" panose="020B0604020202020204" pitchFamily="34" charset="0"/>
            </a:endParaRPr>
          </a:p>
          <a:p>
            <a:pPr marL="228600" lvl="1">
              <a:spcBef>
                <a:spcPts val="1000"/>
              </a:spcBef>
              <a:buBlip>
                <a:blip r:embed="rId2"/>
              </a:buBlip>
            </a:pPr>
            <a:r>
              <a:rPr lang="en-US" sz="2000" dirty="0">
                <a:latin typeface="Arial" panose="020B0604020202020204" pitchFamily="34" charset="0"/>
                <a:cs typeface="Arial" panose="020B0604020202020204" pitchFamily="34" charset="0"/>
              </a:rPr>
              <a:t>All CRs are agreed by consensus and we agreed that they fulfill FASMO criteria.</a:t>
            </a:r>
            <a:endParaRPr lang="de-DE" sz="2000" dirty="0">
              <a:latin typeface="Arial" panose="020B0604020202020204" pitchFamily="34" charset="0"/>
              <a:cs typeface="Arial" panose="020B0604020202020204" pitchFamily="34" charset="0"/>
            </a:endParaRPr>
          </a:p>
          <a:p>
            <a:pPr marL="0" lvl="1" indent="0">
              <a:spcBef>
                <a:spcPts val="1000"/>
              </a:spcBef>
              <a:buNone/>
            </a:pP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graphicFrame>
        <p:nvGraphicFramePr>
          <p:cNvPr id="6" name="图表 5">
            <a:extLst>
              <a:ext uri="{FF2B5EF4-FFF2-40B4-BE49-F238E27FC236}">
                <a16:creationId xmlns:a16="http://schemas.microsoft.com/office/drawing/2014/main" id="{A1C92AA4-00B8-54D8-F51B-6945517232EE}"/>
              </a:ext>
            </a:extLst>
          </p:cNvPr>
          <p:cNvGraphicFramePr/>
          <p:nvPr>
            <p:extLst>
              <p:ext uri="{D42A27DB-BD31-4B8C-83A1-F6EECF244321}">
                <p14:modId xmlns:p14="http://schemas.microsoft.com/office/powerpoint/2010/main" val="4099813992"/>
              </p:ext>
            </p:extLst>
          </p:nvPr>
        </p:nvGraphicFramePr>
        <p:xfrm>
          <a:off x="7295103" y="2152750"/>
          <a:ext cx="4230356" cy="242929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044114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17 Status</a:t>
            </a:r>
          </a:p>
        </p:txBody>
      </p:sp>
      <p:sp>
        <p:nvSpPr>
          <p:cNvPr id="3" name="Espace réservé du contenu 2"/>
          <p:cNvSpPr>
            <a:spLocks noGrp="1"/>
          </p:cNvSpPr>
          <p:nvPr>
            <p:ph idx="1"/>
          </p:nvPr>
        </p:nvSpPr>
        <p:spPr>
          <a:xfrm>
            <a:off x="436268" y="2162801"/>
            <a:ext cx="6788499"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Rel-17 </a:t>
            </a:r>
          </a:p>
          <a:p>
            <a:r>
              <a:rPr lang="en-US" altLang="zh-CN" sz="2000" b="1" dirty="0">
                <a:solidFill>
                  <a:srgbClr val="0070C0"/>
                </a:solidFill>
                <a:latin typeface="Arial" panose="020B0604020202020204" pitchFamily="34" charset="0"/>
                <a:cs typeface="Arial" panose="020B0604020202020204" pitchFamily="34" charset="0"/>
              </a:rPr>
              <a:t>9</a:t>
            </a:r>
            <a:r>
              <a:rPr lang="en-US" altLang="zh-CN" sz="2000" dirty="0">
                <a:latin typeface="Arial" panose="020B0604020202020204" pitchFamily="34" charset="0"/>
                <a:cs typeface="Arial" panose="020B0604020202020204" pitchFamily="34" charset="0"/>
              </a:rPr>
              <a:t> CAT F CRs were agreed for Rel-17</a:t>
            </a:r>
            <a:endParaRPr lang="en-US" sz="2000" dirty="0">
              <a:latin typeface="Arial" panose="020B0604020202020204" pitchFamily="34" charset="0"/>
              <a:cs typeface="Arial" panose="020B0604020202020204" pitchFamily="34" charset="0"/>
            </a:endParaRPr>
          </a:p>
          <a:p>
            <a:pPr marL="228600" lvl="1">
              <a:spcBef>
                <a:spcPts val="1000"/>
              </a:spcBef>
              <a:buBlip>
                <a:blip r:embed="rId2"/>
              </a:buBlip>
            </a:pPr>
            <a:r>
              <a:rPr lang="en-US" altLang="zh-CN" sz="2000" dirty="0">
                <a:latin typeface="Arial" panose="020B0604020202020204" pitchFamily="34" charset="0"/>
                <a:cs typeface="Arial" panose="020B0604020202020204" pitchFamily="34" charset="0"/>
              </a:rPr>
              <a:t>All CRs are agreed by consensus and we agreed that they fulfill FASMO criteria.</a:t>
            </a:r>
            <a:endParaRPr lang="de-DE" altLang="zh-CN" sz="2000" dirty="0">
              <a:latin typeface="Arial" panose="020B0604020202020204" pitchFamily="34" charset="0"/>
              <a:cs typeface="Arial" panose="020B0604020202020204" pitchFamily="34" charset="0"/>
            </a:endParaRPr>
          </a:p>
        </p:txBody>
      </p:sp>
      <p:graphicFrame>
        <p:nvGraphicFramePr>
          <p:cNvPr id="6" name="图表 5">
            <a:extLst>
              <a:ext uri="{FF2B5EF4-FFF2-40B4-BE49-F238E27FC236}">
                <a16:creationId xmlns:a16="http://schemas.microsoft.com/office/drawing/2014/main" id="{A1C92AA4-00B8-54D8-F51B-6945517232EE}"/>
              </a:ext>
            </a:extLst>
          </p:cNvPr>
          <p:cNvGraphicFramePr/>
          <p:nvPr>
            <p:extLst>
              <p:ext uri="{D42A27DB-BD31-4B8C-83A1-F6EECF244321}">
                <p14:modId xmlns:p14="http://schemas.microsoft.com/office/powerpoint/2010/main" val="78662350"/>
              </p:ext>
            </p:extLst>
          </p:nvPr>
        </p:nvGraphicFramePr>
        <p:xfrm>
          <a:off x="7295103" y="2152750"/>
          <a:ext cx="4230356" cy="23690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344961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18 Status</a:t>
            </a:r>
          </a:p>
        </p:txBody>
      </p:sp>
      <p:sp>
        <p:nvSpPr>
          <p:cNvPr id="3" name="Espace réservé du contenu 2"/>
          <p:cNvSpPr>
            <a:spLocks noGrp="1"/>
          </p:cNvSpPr>
          <p:nvPr>
            <p:ph idx="1"/>
          </p:nvPr>
        </p:nvSpPr>
        <p:spPr>
          <a:xfrm>
            <a:off x="436268" y="2162801"/>
            <a:ext cx="6788499"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Rel-18 </a:t>
            </a:r>
          </a:p>
          <a:p>
            <a:r>
              <a:rPr lang="en-US" altLang="zh-CN" sz="2000" b="1" dirty="0">
                <a:solidFill>
                  <a:srgbClr val="0070C0"/>
                </a:solidFill>
                <a:latin typeface="Arial" panose="020B0604020202020204" pitchFamily="34" charset="0"/>
                <a:cs typeface="Arial" panose="020B0604020202020204" pitchFamily="34" charset="0"/>
              </a:rPr>
              <a:t>50</a:t>
            </a:r>
            <a:r>
              <a:rPr lang="en-US" altLang="zh-CN" sz="2000" dirty="0">
                <a:latin typeface="Arial" panose="020B0604020202020204" pitchFamily="34" charset="0"/>
                <a:cs typeface="Arial" panose="020B0604020202020204" pitchFamily="34" charset="0"/>
              </a:rPr>
              <a:t> CAT F CRs were agreed for Rel-18</a:t>
            </a:r>
            <a:endParaRPr lang="en-US" sz="2000" dirty="0">
              <a:latin typeface="Arial" panose="020B0604020202020204" pitchFamily="34" charset="0"/>
              <a:cs typeface="Arial" panose="020B0604020202020204" pitchFamily="34" charset="0"/>
            </a:endParaRPr>
          </a:p>
          <a:p>
            <a:pPr marL="228600" lvl="1">
              <a:spcBef>
                <a:spcPts val="1000"/>
              </a:spcBef>
              <a:buBlip>
                <a:blip r:embed="rId2"/>
              </a:buBlip>
            </a:pPr>
            <a:r>
              <a:rPr lang="en-US" altLang="zh-CN" sz="2000" dirty="0">
                <a:latin typeface="Arial" panose="020B0604020202020204" pitchFamily="34" charset="0"/>
                <a:cs typeface="Arial" panose="020B0604020202020204" pitchFamily="34" charset="0"/>
              </a:rPr>
              <a:t>All CRs are agreed by consensus and we agreed that they fulfill FASMO criteria.</a:t>
            </a:r>
            <a:endParaRPr lang="de-DE" altLang="zh-CN" sz="2000" dirty="0">
              <a:latin typeface="Arial" panose="020B0604020202020204" pitchFamily="34" charset="0"/>
              <a:cs typeface="Arial" panose="020B0604020202020204" pitchFamily="34" charset="0"/>
            </a:endParaRPr>
          </a:p>
        </p:txBody>
      </p:sp>
      <p:graphicFrame>
        <p:nvGraphicFramePr>
          <p:cNvPr id="6" name="图表 5">
            <a:extLst>
              <a:ext uri="{FF2B5EF4-FFF2-40B4-BE49-F238E27FC236}">
                <a16:creationId xmlns:a16="http://schemas.microsoft.com/office/drawing/2014/main" id="{A1C92AA4-00B8-54D8-F51B-6945517232EE}"/>
              </a:ext>
            </a:extLst>
          </p:cNvPr>
          <p:cNvGraphicFramePr/>
          <p:nvPr>
            <p:extLst>
              <p:ext uri="{D42A27DB-BD31-4B8C-83A1-F6EECF244321}">
                <p14:modId xmlns:p14="http://schemas.microsoft.com/office/powerpoint/2010/main" val="664610749"/>
              </p:ext>
            </p:extLst>
          </p:nvPr>
        </p:nvGraphicFramePr>
        <p:xfrm>
          <a:off x="7295103" y="2152750"/>
          <a:ext cx="4230356" cy="23690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57273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100" name="Content Placeholder 2"/>
          <p:cNvSpPr txBox="1">
            <a:spLocks/>
          </p:cNvSpPr>
          <p:nvPr/>
        </p:nvSpPr>
        <p:spPr bwMode="auto">
          <a:xfrm>
            <a:off x="2051201" y="2420518"/>
            <a:ext cx="3343275" cy="15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a:t>
            </a:r>
            <a:r>
              <a:rPr lang="en-US" altLang="zh-CN" sz="1800" dirty="0"/>
              <a:t>C</a:t>
            </a:r>
            <a:r>
              <a:rPr lang="fr-FR" altLang="en-US" sz="1800" dirty="0"/>
              <a:t>hair</a:t>
            </a:r>
          </a:p>
          <a:p>
            <a:pPr>
              <a:lnSpc>
                <a:spcPct val="100000"/>
              </a:lnSpc>
              <a:spcBef>
                <a:spcPct val="0"/>
              </a:spcBef>
              <a:buFontTx/>
              <a:buNone/>
            </a:pPr>
            <a:r>
              <a:rPr lang="fr-FR" altLang="en-US" sz="1800" dirty="0"/>
              <a:t>CCSA</a:t>
            </a:r>
            <a:br>
              <a:rPr lang="fr-FR" altLang="en-US" sz="1800" dirty="0"/>
            </a:br>
            <a:r>
              <a:rPr lang="en-US" sz="1800" dirty="0">
                <a:hlinkClick r:id="rId4"/>
              </a:rPr>
              <a:t>songyue@chinamobile.com</a:t>
            </a:r>
            <a:endParaRPr 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250787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4103" name="Content Placeholder 2"/>
          <p:cNvSpPr txBox="1">
            <a:spLocks/>
          </p:cNvSpPr>
          <p:nvPr/>
        </p:nvSpPr>
        <p:spPr bwMode="auto">
          <a:xfrm>
            <a:off x="2156354" y="452418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hlinkClick r:id="rId5"/>
              </a:rPr>
              <a:t>kimmo.kymalainen@3gpp.org</a:t>
            </a:r>
            <a:endParaRPr lang="en-US" altLang="en-US" sz="1800" dirty="0"/>
          </a:p>
          <a:p>
            <a:pPr>
              <a:lnSpc>
                <a:spcPct val="100000"/>
              </a:lnSpc>
              <a:spcBef>
                <a:spcPct val="0"/>
              </a:spcBef>
              <a:buFontTx/>
              <a:buNone/>
            </a:pPr>
            <a:endParaRPr lang="en-US" altLang="en-US" sz="1800" dirty="0"/>
          </a:p>
        </p:txBody>
      </p:sp>
      <p:pic>
        <p:nvPicPr>
          <p:cNvPr id="4106" name="Picture 3"/>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9298" y="460038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2"/>
          <p:cNvSpPr txBox="1">
            <a:spLocks/>
          </p:cNvSpPr>
          <p:nvPr/>
        </p:nvSpPr>
        <p:spPr bwMode="auto">
          <a:xfrm>
            <a:off x="7458075" y="2357764"/>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Hiroshi Ishikawa</a:t>
            </a:r>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a:t>TTC</a:t>
            </a:r>
            <a:br>
              <a:rPr lang="fr-FR" altLang="en-US" sz="1800" dirty="0"/>
            </a:br>
            <a:r>
              <a:rPr lang="en-US" sz="1800" dirty="0">
                <a:hlinkClick r:id="rId7"/>
              </a:rPr>
              <a:t>hiroshi.ishikawa.ev</a:t>
            </a:r>
            <a:r>
              <a:rPr lang="en-US" altLang="en-US" sz="1800" dirty="0">
                <a:hlinkClick r:id="rId7"/>
              </a:rPr>
              <a:t>@nttdocomo.</a:t>
            </a:r>
            <a:r>
              <a:rPr lang="en-US" sz="1800" dirty="0">
                <a:hlinkClick r:id="rId7"/>
              </a:rPr>
              <a:t>com</a:t>
            </a:r>
            <a:endParaRPr lang="en-US" sz="1800" dirty="0"/>
          </a:p>
          <a:p>
            <a:pPr>
              <a:buFontTx/>
              <a:buNone/>
            </a:pPr>
            <a:endParaRPr lang="fr-FR" altLang="en-US" sz="1800" dirty="0"/>
          </a:p>
          <a:p>
            <a:pPr>
              <a:buFontTx/>
              <a:buNone/>
            </a:pPr>
            <a:endParaRPr lang="en-US" altLang="en-US" sz="1800" dirty="0"/>
          </a:p>
        </p:txBody>
      </p:sp>
      <p:pic>
        <p:nvPicPr>
          <p:cNvPr id="2" name="Picture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16231" y="2456497"/>
            <a:ext cx="1133893" cy="1486720"/>
          </a:xfrm>
          <a:prstGeom prst="rect">
            <a:avLst/>
          </a:prstGeom>
        </p:spPr>
      </p:pic>
      <p:sp>
        <p:nvSpPr>
          <p:cNvPr id="6" name="Content Placeholder 2">
            <a:extLst>
              <a:ext uri="{FF2B5EF4-FFF2-40B4-BE49-F238E27FC236}">
                <a16:creationId xmlns:a16="http://schemas.microsoft.com/office/drawing/2014/main" id="{62DC9D45-E89F-34E7-7BB9-9A8CFA2CB0E0}"/>
              </a:ext>
            </a:extLst>
          </p:cNvPr>
          <p:cNvSpPr txBox="1">
            <a:spLocks/>
          </p:cNvSpPr>
          <p:nvPr/>
        </p:nvSpPr>
        <p:spPr bwMode="auto">
          <a:xfrm>
            <a:off x="7458075" y="4352946"/>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800" dirty="0"/>
              <a:t>Li Zhijun</a:t>
            </a:r>
            <a:endParaRPr lang="fr-FR" altLang="en-US" sz="1800" dirty="0"/>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a:t>ETSI</a:t>
            </a:r>
            <a:br>
              <a:rPr lang="fr-FR" altLang="en-US" sz="1800" dirty="0"/>
            </a:br>
            <a:r>
              <a:rPr lang="en-US" altLang="zh-CN" sz="1800" dirty="0">
                <a:hlinkClick r:id="rId9"/>
              </a:rPr>
              <a:t>li.zhijun3</a:t>
            </a:r>
            <a:r>
              <a:rPr lang="en-US" altLang="en-US" sz="1800" dirty="0">
                <a:hlinkClick r:id="rId9"/>
              </a:rPr>
              <a:t>@zte.com.cn</a:t>
            </a:r>
            <a:endParaRPr lang="en-US" altLang="en-US" sz="1800" dirty="0"/>
          </a:p>
          <a:p>
            <a:pPr>
              <a:lnSpc>
                <a:spcPct val="100000"/>
              </a:lnSpc>
              <a:spcBef>
                <a:spcPct val="0"/>
              </a:spcBef>
              <a:buNone/>
            </a:pPr>
            <a:endParaRPr lang="fr-FR" altLang="en-US" sz="1800" dirty="0"/>
          </a:p>
          <a:p>
            <a:pPr>
              <a:buFontTx/>
              <a:buNone/>
            </a:pPr>
            <a:endParaRPr lang="en-US" altLang="en-US" sz="1800" dirty="0"/>
          </a:p>
        </p:txBody>
      </p:sp>
      <p:pic>
        <p:nvPicPr>
          <p:cNvPr id="8" name="图片 7">
            <a:extLst>
              <a:ext uri="{FF2B5EF4-FFF2-40B4-BE49-F238E27FC236}">
                <a16:creationId xmlns:a16="http://schemas.microsoft.com/office/drawing/2014/main" id="{3C2520BF-DF7C-8135-34DE-D086C62B84D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7927" b="8344"/>
          <a:stretch/>
        </p:blipFill>
        <p:spPr>
          <a:xfrm>
            <a:off x="5996000" y="4228099"/>
            <a:ext cx="1313758" cy="1571418"/>
          </a:xfrm>
          <a:prstGeom prst="rect">
            <a:avLst/>
          </a:prstGeom>
        </p:spPr>
      </p:pic>
      <p:pic>
        <p:nvPicPr>
          <p:cNvPr id="5" name="图片 4">
            <a:extLst>
              <a:ext uri="{FF2B5EF4-FFF2-40B4-BE49-F238E27FC236}">
                <a16:creationId xmlns:a16="http://schemas.microsoft.com/office/drawing/2014/main" id="{464ACDC6-9DE8-0D49-DA77-0B8CCF6E497C}"/>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b="8211"/>
          <a:stretch/>
        </p:blipFill>
        <p:spPr>
          <a:xfrm>
            <a:off x="628650" y="1982015"/>
            <a:ext cx="1422551" cy="190883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19 Status</a:t>
            </a:r>
          </a:p>
        </p:txBody>
      </p:sp>
      <p:sp>
        <p:nvSpPr>
          <p:cNvPr id="5" name="Espace réservé du contenu 2">
            <a:extLst>
              <a:ext uri="{FF2B5EF4-FFF2-40B4-BE49-F238E27FC236}">
                <a16:creationId xmlns:a16="http://schemas.microsoft.com/office/drawing/2014/main" id="{89B6A2AF-515E-318C-C0CD-75E87BE6C0CC}"/>
              </a:ext>
            </a:extLst>
          </p:cNvPr>
          <p:cNvSpPr>
            <a:spLocks noGrp="1"/>
          </p:cNvSpPr>
          <p:nvPr>
            <p:ph idx="1"/>
          </p:nvPr>
        </p:nvSpPr>
        <p:spPr>
          <a:xfrm>
            <a:off x="436269" y="2162801"/>
            <a:ext cx="5659732"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Rel-19 </a:t>
            </a:r>
          </a:p>
          <a:p>
            <a:r>
              <a:rPr lang="en-US" altLang="zh-CN" sz="2000" b="1" dirty="0">
                <a:solidFill>
                  <a:srgbClr val="0070C0"/>
                </a:solidFill>
                <a:latin typeface="Arial" panose="020B0604020202020204" pitchFamily="34" charset="0"/>
                <a:cs typeface="Arial" panose="020B0604020202020204" pitchFamily="34" charset="0"/>
              </a:rPr>
              <a:t>130</a:t>
            </a:r>
            <a:r>
              <a:rPr lang="en-US" altLang="zh-CN" sz="2000" dirty="0">
                <a:latin typeface="Arial" panose="020B0604020202020204" pitchFamily="34" charset="0"/>
                <a:cs typeface="Arial" panose="020B0604020202020204" pitchFamily="34" charset="0"/>
              </a:rPr>
              <a:t> CAT B CRs were agreed for Rel-19</a:t>
            </a:r>
            <a:endParaRPr lang="en-US" sz="2000" dirty="0">
              <a:latin typeface="Arial" panose="020B0604020202020204" pitchFamily="34" charset="0"/>
              <a:cs typeface="Arial" panose="020B0604020202020204" pitchFamily="34" charset="0"/>
            </a:endParaRPr>
          </a:p>
          <a:p>
            <a:pPr marL="228600" lvl="1">
              <a:spcBef>
                <a:spcPts val="1000"/>
              </a:spcBef>
              <a:buBlip>
                <a:blip r:embed="rId2"/>
              </a:buBlip>
            </a:pPr>
            <a:r>
              <a:rPr lang="en-US" altLang="zh-CN" sz="2000" b="1" dirty="0">
                <a:solidFill>
                  <a:srgbClr val="0070C0"/>
                </a:solidFill>
                <a:latin typeface="Arial" panose="020B0604020202020204" pitchFamily="34" charset="0"/>
                <a:cs typeface="Arial" panose="020B0604020202020204" pitchFamily="34" charset="0"/>
              </a:rPr>
              <a:t>112</a:t>
            </a:r>
            <a:r>
              <a:rPr lang="en-US" altLang="zh-CN" sz="2000" dirty="0">
                <a:latin typeface="Arial" panose="020B0604020202020204" pitchFamily="34" charset="0"/>
                <a:cs typeface="Arial" panose="020B0604020202020204" pitchFamily="34" charset="0"/>
              </a:rPr>
              <a:t> CAT F/D CRs were agreed for Rel-19</a:t>
            </a:r>
          </a:p>
          <a:p>
            <a:pPr marL="228600" lvl="1">
              <a:spcBef>
                <a:spcPts val="1000"/>
              </a:spcBef>
              <a:buBlip>
                <a:blip r:embed="rId2"/>
              </a:buBlip>
            </a:pPr>
            <a:r>
              <a:rPr lang="en-US" altLang="zh-CN" sz="2000" b="1" dirty="0">
                <a:solidFill>
                  <a:srgbClr val="0070C0"/>
                </a:solidFill>
                <a:latin typeface="Arial" panose="020B0604020202020204" pitchFamily="34" charset="0"/>
                <a:cs typeface="Arial" panose="020B0604020202020204" pitchFamily="34" charset="0"/>
              </a:rPr>
              <a:t>15</a:t>
            </a:r>
            <a:r>
              <a:rPr lang="en-US" altLang="zh-CN" sz="2000" dirty="0">
                <a:latin typeface="Arial" panose="020B0604020202020204" pitchFamily="34" charset="0"/>
                <a:cs typeface="Arial" panose="020B0604020202020204" pitchFamily="34" charset="0"/>
              </a:rPr>
              <a:t> </a:t>
            </a:r>
            <a:r>
              <a:rPr lang="en-US" altLang="zh-CN" sz="2000" dirty="0" err="1">
                <a:latin typeface="Arial" panose="020B0604020202020204" pitchFamily="34" charset="0"/>
                <a:cs typeface="Arial" panose="020B0604020202020204" pitchFamily="34" charset="0"/>
              </a:rPr>
              <a:t>pCRs</a:t>
            </a:r>
            <a:r>
              <a:rPr lang="en-US" altLang="zh-CN" sz="2000" dirty="0">
                <a:latin typeface="Arial" panose="020B0604020202020204" pitchFamily="34" charset="0"/>
                <a:cs typeface="Arial" panose="020B0604020202020204" pitchFamily="34" charset="0"/>
              </a:rPr>
              <a:t> were agreed for Rel-19</a:t>
            </a:r>
          </a:p>
        </p:txBody>
      </p:sp>
      <p:graphicFrame>
        <p:nvGraphicFramePr>
          <p:cNvPr id="6" name="图表 5">
            <a:extLst>
              <a:ext uri="{FF2B5EF4-FFF2-40B4-BE49-F238E27FC236}">
                <a16:creationId xmlns:a16="http://schemas.microsoft.com/office/drawing/2014/main" id="{84ACC878-07B3-8648-A48B-7F02A2640C5D}"/>
              </a:ext>
            </a:extLst>
          </p:cNvPr>
          <p:cNvGraphicFramePr/>
          <p:nvPr>
            <p:extLst>
              <p:ext uri="{D42A27DB-BD31-4B8C-83A1-F6EECF244321}">
                <p14:modId xmlns:p14="http://schemas.microsoft.com/office/powerpoint/2010/main" val="2603875914"/>
              </p:ext>
            </p:extLst>
          </p:nvPr>
        </p:nvGraphicFramePr>
        <p:xfrm>
          <a:off x="6226624" y="2244495"/>
          <a:ext cx="4866752" cy="29705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431221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val="20000"/>
                    </a:ext>
                  </a:extLst>
                </a:gridCol>
                <a:gridCol w="3705214">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CB852093-2BE7-9FAF-8287-3C2F27259BDB}"/>
              </a:ext>
            </a:extLst>
          </p:cNvPr>
          <p:cNvSpPr>
            <a:spLocks noGrp="1"/>
          </p:cNvSpPr>
          <p:nvPr>
            <p:ph idx="1"/>
          </p:nvPr>
        </p:nvSpPr>
        <p:spPr>
          <a:xfrm>
            <a:off x="838199" y="1895198"/>
            <a:ext cx="10515600" cy="4351338"/>
          </a:xfrm>
        </p:spPr>
        <p:txBody>
          <a:bodyPr/>
          <a:lstStyle/>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There are </a:t>
            </a:r>
            <a:r>
              <a:rPr lang="en-US" altLang="zh-CN" sz="2400" b="1" dirty="0">
                <a:solidFill>
                  <a:srgbClr val="0070C0"/>
                </a:solidFill>
                <a:latin typeface="Arial" panose="020B0604020202020204" pitchFamily="34" charset="0"/>
                <a:ea typeface="MS PGothic" panose="020B0600070205080204" pitchFamily="34" charset="-128"/>
                <a:cs typeface="Arial" panose="020B0604020202020204" pitchFamily="34" charset="0"/>
              </a:rPr>
              <a:t>49</a:t>
            </a:r>
            <a:r>
              <a:rPr lang="en-US" altLang="zh-CN" sz="2400" dirty="0">
                <a:latin typeface="Arial" panose="020B0604020202020204" pitchFamily="34" charset="0"/>
                <a:ea typeface="MS PGothic" panose="020B0600070205080204" pitchFamily="34" charset="-128"/>
                <a:cs typeface="Arial" panose="020B0604020202020204" pitchFamily="34" charset="0"/>
              </a:rPr>
              <a:t> CRs agreed with dependencies on SA, </a:t>
            </a:r>
            <a:r>
              <a:rPr lang="en-US" altLang="zh-CN" sz="2400" b="1" dirty="0">
                <a:solidFill>
                  <a:srgbClr val="0070C0"/>
                </a:solidFill>
                <a:latin typeface="Arial" panose="020B0604020202020204" pitchFamily="34" charset="0"/>
                <a:ea typeface="MS PGothic" panose="020B0600070205080204" pitchFamily="34" charset="-128"/>
                <a:cs typeface="Arial" panose="020B0604020202020204" pitchFamily="34" charset="0"/>
              </a:rPr>
              <a:t>1</a:t>
            </a:r>
            <a:r>
              <a:rPr lang="en-US" altLang="zh-CN" sz="2400" dirty="0">
                <a:latin typeface="Arial" panose="020B0604020202020204" pitchFamily="34" charset="0"/>
                <a:ea typeface="MS PGothic" panose="020B0600070205080204" pitchFamily="34" charset="-128"/>
                <a:cs typeface="Arial" panose="020B0604020202020204" pitchFamily="34" charset="0"/>
              </a:rPr>
              <a:t> CR agreed with dependency on RAN3</a:t>
            </a:r>
          </a:p>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 CT4 has started the work on FS_PAIDC (see </a:t>
            </a:r>
            <a:r>
              <a:rPr lang="en-US" altLang="zh-CN" sz="2400" dirty="0">
                <a:latin typeface="Arial" panose="020B0604020202020204" pitchFamily="34" charset="0"/>
                <a:ea typeface="MS PGothic" panose="020B0600070205080204" pitchFamily="34" charset="-128"/>
                <a:cs typeface="Arial" panose="020B0604020202020204" pitchFamily="34" charset="0"/>
                <a:hlinkClick r:id="rId2"/>
              </a:rPr>
              <a:t>CP-241025</a:t>
            </a:r>
            <a:r>
              <a:rPr lang="en-US" altLang="zh-CN" sz="2400" dirty="0">
                <a:latin typeface="Arial" panose="020B0604020202020204" pitchFamily="34" charset="0"/>
                <a:ea typeface="MS PGothic" panose="020B0600070205080204" pitchFamily="34" charset="-128"/>
                <a:cs typeface="Arial" panose="020B0604020202020204" pitchFamily="34" charset="0"/>
              </a:rPr>
              <a:t>), solutions which potentially impact other WG (e.g. CT3) were submitted. It is decided by CT4 that the study will be kept within CT4, when all the potential solutions are on the table, CT4 will consult with other WGs on how to proceed.</a:t>
            </a:r>
          </a:p>
          <a:p>
            <a:pPr>
              <a:spcBef>
                <a:spcPts val="0"/>
              </a:spcBef>
              <a:spcAft>
                <a:spcPts val="600"/>
              </a:spcAft>
            </a:pPr>
            <a:r>
              <a:rPr lang="en-US" altLang="zh-CN" sz="2400" b="0" i="0" u="none" strike="noStrike" kern="1200" dirty="0">
                <a:solidFill>
                  <a:schemeClr val="tx1"/>
                </a:solidFill>
                <a:effectLst/>
                <a:latin typeface="Arial" panose="020B0604020202020204" pitchFamily="34" charset="0"/>
                <a:ea typeface="MS PGothic" panose="020B0600070205080204" pitchFamily="34" charset="-128"/>
                <a:cs typeface="Arial" panose="020B0604020202020204" pitchFamily="34" charset="0"/>
              </a:rPr>
              <a:t> CT4 received the reply LS (</a:t>
            </a:r>
            <a:r>
              <a:rPr lang="en-US" altLang="zh-CN" sz="2400" dirty="0">
                <a:latin typeface="Arial" panose="020B0604020202020204" pitchFamily="34" charset="0"/>
                <a:ea typeface="MS PGothic" panose="020B0600070205080204" pitchFamily="34" charset="-128"/>
                <a:cs typeface="Arial" panose="020B0604020202020204" pitchFamily="34" charset="0"/>
                <a:hlinkClick r:id="rId3"/>
              </a:rPr>
              <a:t>C4-244026</a:t>
            </a:r>
            <a:r>
              <a:rPr lang="en-US" altLang="zh-CN" sz="2400" b="0" i="0" u="none" strike="noStrike" kern="1200" dirty="0">
                <a:solidFill>
                  <a:schemeClr val="tx1"/>
                </a:solidFill>
                <a:effectLst/>
                <a:latin typeface="Arial" panose="020B0604020202020204" pitchFamily="34" charset="0"/>
                <a:ea typeface="MS PGothic" panose="020B0600070205080204" pitchFamily="34" charset="-128"/>
                <a:cs typeface="Arial" panose="020B0604020202020204" pitchFamily="34" charset="0"/>
              </a:rPr>
              <a:t>) from SA3 to </a:t>
            </a:r>
            <a:r>
              <a:rPr lang="en-US" altLang="zh-CN" sz="2400" b="0" i="0" u="none" strike="noStrike" kern="1200" dirty="0">
                <a:solidFill>
                  <a:schemeClr val="tx1"/>
                </a:solidFill>
                <a:effectLst/>
                <a:latin typeface="Arial" panose="020B0604020202020204" pitchFamily="34" charset="0"/>
                <a:ea typeface="MS PGothic" panose="020B0600070205080204" pitchFamily="34" charset="-128"/>
                <a:cs typeface="Arial" panose="020B0604020202020204" pitchFamily="34" charset="0"/>
                <a:hlinkClick r:id="rId4"/>
              </a:rPr>
              <a:t>C4-235577</a:t>
            </a:r>
            <a:r>
              <a:rPr lang="en-US" altLang="zh-CN" sz="2400" b="0" i="0" u="none" strike="noStrike" kern="1200" dirty="0">
                <a:solidFill>
                  <a:schemeClr val="tx1"/>
                </a:solidFill>
                <a:effectLst/>
                <a:latin typeface="Arial" panose="020B0604020202020204" pitchFamily="34" charset="0"/>
                <a:ea typeface="MS PGothic" panose="020B0600070205080204" pitchFamily="34" charset="-128"/>
                <a:cs typeface="Arial" panose="020B0604020202020204" pitchFamily="34" charset="0"/>
              </a:rPr>
              <a:t>, there are still some scenarios not clarified in the reply LS. Considering SA3 work load and this is a Rel-18 topic (</a:t>
            </a:r>
            <a:r>
              <a:rPr lang="en-US" altLang="zh-CN" sz="2400" b="0" i="0" u="none" strike="noStrike" kern="1200" dirty="0" err="1">
                <a:solidFill>
                  <a:schemeClr val="tx1"/>
                </a:solidFill>
                <a:effectLst/>
                <a:latin typeface="Arial" panose="020B0604020202020204" pitchFamily="34" charset="0"/>
                <a:ea typeface="MS PGothic" panose="020B0600070205080204" pitchFamily="34" charset="-128"/>
                <a:cs typeface="Arial" panose="020B0604020202020204" pitchFamily="34" charset="0"/>
              </a:rPr>
              <a:t>HN_Auth</a:t>
            </a:r>
            <a:r>
              <a:rPr lang="en-US" altLang="zh-CN" sz="2400" b="0" i="0" u="none" strike="noStrike" kern="1200" dirty="0">
                <a:solidFill>
                  <a:schemeClr val="tx1"/>
                </a:solidFill>
                <a:effectLst/>
                <a:latin typeface="Arial" panose="020B0604020202020204" pitchFamily="34" charset="0"/>
                <a:ea typeface="MS PGothic" panose="020B0600070205080204" pitchFamily="34" charset="-128"/>
                <a:cs typeface="Arial" panose="020B0604020202020204" pitchFamily="34" charset="0"/>
              </a:rPr>
              <a:t>), CT4 decided not to send further LS, and will work base on CT4’s understanding. </a:t>
            </a:r>
            <a:endParaRPr lang="en-US" altLang="zh-CN" sz="20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p:txBody>
      </p:sp>
      <p:sp>
        <p:nvSpPr>
          <p:cNvPr id="4" name="Titre 1">
            <a:extLst>
              <a:ext uri="{FF2B5EF4-FFF2-40B4-BE49-F238E27FC236}">
                <a16:creationId xmlns:a16="http://schemas.microsoft.com/office/drawing/2014/main" id="{01979517-CB98-F2A3-9381-8F8A8215B34B}"/>
              </a:ext>
            </a:extLst>
          </p:cNvPr>
          <p:cNvSpPr>
            <a:spLocks noGrp="1"/>
          </p:cNvSpPr>
          <p:nvPr>
            <p:ph type="title"/>
          </p:nvPr>
        </p:nvSpPr>
        <p:spPr>
          <a:xfrm>
            <a:off x="838200" y="365125"/>
            <a:ext cx="10515600" cy="1325563"/>
          </a:xfrm>
        </p:spPr>
        <p:txBody>
          <a:bodyPr/>
          <a:lstStyle/>
          <a:p>
            <a:r>
              <a:rPr lang="en-US" dirty="0"/>
              <a:t>For Information to CT</a:t>
            </a:r>
          </a:p>
        </p:txBody>
      </p:sp>
    </p:spTree>
    <p:extLst>
      <p:ext uri="{BB962C8B-B14F-4D97-AF65-F5344CB8AC3E}">
        <p14:creationId xmlns:p14="http://schemas.microsoft.com/office/powerpoint/2010/main" val="41657064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 (1/)</a:t>
            </a:r>
          </a:p>
        </p:txBody>
      </p:sp>
      <p:sp>
        <p:nvSpPr>
          <p:cNvPr id="4" name="内容占位符 1">
            <a:extLst>
              <a:ext uri="{FF2B5EF4-FFF2-40B4-BE49-F238E27FC236}">
                <a16:creationId xmlns:a16="http://schemas.microsoft.com/office/drawing/2014/main" id="{C1067AC6-D30D-AFC4-DFE9-020A9FB5CEB5}"/>
              </a:ext>
            </a:extLst>
          </p:cNvPr>
          <p:cNvSpPr>
            <a:spLocks noGrp="1"/>
          </p:cNvSpPr>
          <p:nvPr>
            <p:ph idx="1"/>
          </p:nvPr>
        </p:nvSpPr>
        <p:spPr>
          <a:xfrm>
            <a:off x="838199" y="1895198"/>
            <a:ext cx="10790583" cy="4351338"/>
          </a:xfrm>
        </p:spPr>
        <p:txBody>
          <a:bodyPr/>
          <a:lstStyle/>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 CT4 discussed the LS from RAN on Avoiding Cross-TSG TEI (see </a:t>
            </a:r>
            <a:r>
              <a:rPr lang="en-US" altLang="zh-CN" sz="2400" dirty="0">
                <a:latin typeface="Arial" panose="020B0604020202020204" pitchFamily="34" charset="0"/>
                <a:ea typeface="MS PGothic" panose="020B0600070205080204" pitchFamily="34" charset="-128"/>
                <a:cs typeface="Arial" panose="020B0604020202020204" pitchFamily="34" charset="0"/>
                <a:hlinkClick r:id="rId2"/>
              </a:rPr>
              <a:t>C4-244018</a:t>
            </a:r>
            <a:r>
              <a:rPr lang="en-US" altLang="zh-CN" sz="2400" dirty="0">
                <a:latin typeface="Arial" panose="020B0604020202020204" pitchFamily="34" charset="0"/>
                <a:ea typeface="MS PGothic" panose="020B0600070205080204" pitchFamily="34" charset="-128"/>
                <a:cs typeface="Arial" panose="020B0604020202020204" pitchFamily="34" charset="0"/>
              </a:rPr>
              <a:t>). The following principle was agreed by CT4:</a:t>
            </a:r>
            <a:br>
              <a:rPr lang="en-US" altLang="zh-CN" sz="2400" dirty="0">
                <a:latin typeface="Arial" panose="020B0604020202020204" pitchFamily="34" charset="0"/>
                <a:ea typeface="MS PGothic" panose="020B0600070205080204" pitchFamily="34" charset="-128"/>
                <a:cs typeface="Arial" panose="020B0604020202020204" pitchFamily="34" charset="0"/>
              </a:rPr>
            </a:br>
            <a:br>
              <a:rPr lang="en-US" altLang="zh-CN" sz="2400" dirty="0">
                <a:latin typeface="Arial" panose="020B0604020202020204" pitchFamily="34" charset="0"/>
                <a:ea typeface="MS PGothic" panose="020B0600070205080204" pitchFamily="34" charset="-128"/>
                <a:cs typeface="Arial" panose="020B0604020202020204" pitchFamily="34" charset="0"/>
              </a:rPr>
            </a:br>
            <a:r>
              <a:rPr lang="en-US" altLang="zh-CN" sz="2400" i="1" dirty="0">
                <a:solidFill>
                  <a:srgbClr val="0070C0"/>
                </a:solidFill>
                <a:latin typeface="Arial" panose="020B0604020202020204" pitchFamily="34" charset="0"/>
                <a:ea typeface="MS PGothic" panose="020B0600070205080204" pitchFamily="34" charset="-128"/>
                <a:cs typeface="Arial" panose="020B0604020202020204" pitchFamily="34" charset="0"/>
              </a:rPr>
              <a:t>If it is about a missing block in the dedicated work item of previous releases and it is decided to introduce it from the latest release using TEIXX WIC, we can send LS using TEIXX plus the dedicated WIC of earlier release. Otherwise a TEIXX_YY mini WID </a:t>
            </a:r>
            <a:r>
              <a:rPr lang="en-US" altLang="zh-CN" sz="2400" i="1">
                <a:solidFill>
                  <a:srgbClr val="0070C0"/>
                </a:solidFill>
                <a:latin typeface="Arial" panose="020B0604020202020204" pitchFamily="34" charset="0"/>
                <a:ea typeface="MS PGothic" panose="020B0600070205080204" pitchFamily="34" charset="-128"/>
                <a:cs typeface="Arial" panose="020B0604020202020204" pitchFamily="34" charset="0"/>
              </a:rPr>
              <a:t>is needed.</a:t>
            </a:r>
            <a:br>
              <a:rPr lang="en-US" altLang="zh-CN" sz="2400" dirty="0">
                <a:latin typeface="Arial" panose="020B0604020202020204" pitchFamily="34" charset="0"/>
                <a:ea typeface="MS PGothic" panose="020B0600070205080204" pitchFamily="34" charset="-128"/>
                <a:cs typeface="Arial" panose="020B0604020202020204" pitchFamily="34" charset="0"/>
              </a:rPr>
            </a:br>
            <a:br>
              <a:rPr lang="en-US" altLang="zh-CN" sz="2400" dirty="0">
                <a:latin typeface="Arial" panose="020B0604020202020204" pitchFamily="34" charset="0"/>
                <a:ea typeface="MS PGothic" panose="020B0600070205080204" pitchFamily="34" charset="-128"/>
                <a:cs typeface="Arial" panose="020B0604020202020204" pitchFamily="34" charset="0"/>
              </a:rPr>
            </a:br>
            <a:r>
              <a:rPr lang="en-US" altLang="zh-CN" sz="2400" dirty="0">
                <a:latin typeface="Arial" panose="020B0604020202020204" pitchFamily="34" charset="0"/>
                <a:ea typeface="MS PGothic" panose="020B0600070205080204" pitchFamily="34" charset="-128"/>
                <a:cs typeface="Arial" panose="020B0604020202020204" pitchFamily="34" charset="0"/>
              </a:rPr>
              <a:t>CT is kindly requested to make sure the principle is aligned across (at least) CT WGs</a:t>
            </a:r>
          </a:p>
        </p:txBody>
      </p:sp>
    </p:spTree>
    <p:extLst>
      <p:ext uri="{BB962C8B-B14F-4D97-AF65-F5344CB8AC3E}">
        <p14:creationId xmlns:p14="http://schemas.microsoft.com/office/powerpoint/2010/main" val="34840872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 (2/)</a:t>
            </a:r>
          </a:p>
        </p:txBody>
      </p:sp>
      <p:sp>
        <p:nvSpPr>
          <p:cNvPr id="4" name="内容占位符 1">
            <a:extLst>
              <a:ext uri="{FF2B5EF4-FFF2-40B4-BE49-F238E27FC236}">
                <a16:creationId xmlns:a16="http://schemas.microsoft.com/office/drawing/2014/main" id="{C1067AC6-D30D-AFC4-DFE9-020A9FB5CEB5}"/>
              </a:ext>
            </a:extLst>
          </p:cNvPr>
          <p:cNvSpPr>
            <a:spLocks noGrp="1"/>
          </p:cNvSpPr>
          <p:nvPr>
            <p:ph idx="1"/>
          </p:nvPr>
        </p:nvSpPr>
        <p:spPr>
          <a:xfrm>
            <a:off x="838199" y="1895198"/>
            <a:ext cx="10790583" cy="4351338"/>
          </a:xfrm>
        </p:spPr>
        <p:txBody>
          <a:bodyPr/>
          <a:lstStyle/>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 CT4 has received </a:t>
            </a:r>
            <a:r>
              <a:rPr lang="en-US" altLang="zh-CN" sz="2400" dirty="0" err="1">
                <a:latin typeface="Arial" panose="020B0604020202020204" pitchFamily="34" charset="0"/>
                <a:ea typeface="MS PGothic" panose="020B0600070205080204" pitchFamily="34" charset="-128"/>
                <a:cs typeface="Arial" panose="020B0604020202020204" pitchFamily="34" charset="0"/>
              </a:rPr>
              <a:t>LSes</a:t>
            </a:r>
            <a:r>
              <a:rPr lang="en-US" altLang="zh-CN" sz="2400" dirty="0">
                <a:latin typeface="Arial" panose="020B0604020202020204" pitchFamily="34" charset="0"/>
                <a:ea typeface="MS PGothic" panose="020B0600070205080204" pitchFamily="34" charset="-128"/>
                <a:cs typeface="Arial" panose="020B0604020202020204" pitchFamily="34" charset="0"/>
              </a:rPr>
              <a:t> from SA5 (</a:t>
            </a:r>
            <a:r>
              <a:rPr lang="en-US" altLang="zh-CN" sz="2400" dirty="0">
                <a:latin typeface="Arial" panose="020B0604020202020204" pitchFamily="34" charset="0"/>
                <a:ea typeface="MS PGothic" panose="020B0600070205080204" pitchFamily="34" charset="-128"/>
                <a:cs typeface="Arial" panose="020B0604020202020204" pitchFamily="34" charset="0"/>
                <a:hlinkClick r:id="rId2"/>
              </a:rPr>
              <a:t>C4-245013</a:t>
            </a:r>
            <a:r>
              <a:rPr lang="en-US" altLang="zh-CN" sz="2400" dirty="0">
                <a:latin typeface="Arial" panose="020B0604020202020204" pitchFamily="34" charset="0"/>
                <a:ea typeface="MS PGothic" panose="020B0600070205080204" pitchFamily="34" charset="-128"/>
                <a:cs typeface="Arial" panose="020B0604020202020204" pitchFamily="34" charset="0"/>
              </a:rPr>
              <a:t>) and RAN3 (</a:t>
            </a:r>
            <a:r>
              <a:rPr lang="en-US" altLang="zh-CN" sz="2400" dirty="0">
                <a:latin typeface="Arial" panose="020B0604020202020204" pitchFamily="34" charset="0"/>
                <a:ea typeface="MS PGothic" panose="020B0600070205080204" pitchFamily="34" charset="-128"/>
                <a:cs typeface="Arial" panose="020B0604020202020204" pitchFamily="34" charset="0"/>
                <a:hlinkClick r:id="rId3"/>
              </a:rPr>
              <a:t>C4-245015</a:t>
            </a:r>
            <a:r>
              <a:rPr lang="en-US" altLang="zh-CN" sz="2400" dirty="0">
                <a:latin typeface="Arial" panose="020B0604020202020204" pitchFamily="34" charset="0"/>
                <a:ea typeface="MS PGothic" panose="020B0600070205080204" pitchFamily="34" charset="-128"/>
                <a:cs typeface="Arial" panose="020B0604020202020204" pitchFamily="34" charset="0"/>
              </a:rPr>
              <a:t>) on non-inclusive term. However SA5 and RAN3 are not in line. CT is kindly requested to report this to SA and RAN seeking for alignment on the term, so that CT4 knows whether their specification needs update.</a:t>
            </a:r>
          </a:p>
        </p:txBody>
      </p:sp>
    </p:spTree>
    <p:extLst>
      <p:ext uri="{BB962C8B-B14F-4D97-AF65-F5344CB8AC3E}">
        <p14:creationId xmlns:p14="http://schemas.microsoft.com/office/powerpoint/2010/main" val="5981317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 (3/)</a:t>
            </a:r>
          </a:p>
        </p:txBody>
      </p:sp>
      <p:sp>
        <p:nvSpPr>
          <p:cNvPr id="4" name="内容占位符 1">
            <a:extLst>
              <a:ext uri="{FF2B5EF4-FFF2-40B4-BE49-F238E27FC236}">
                <a16:creationId xmlns:a16="http://schemas.microsoft.com/office/drawing/2014/main" id="{C1067AC6-D30D-AFC4-DFE9-020A9FB5CEB5}"/>
              </a:ext>
            </a:extLst>
          </p:cNvPr>
          <p:cNvSpPr>
            <a:spLocks noGrp="1"/>
          </p:cNvSpPr>
          <p:nvPr>
            <p:ph idx="1"/>
          </p:nvPr>
        </p:nvSpPr>
        <p:spPr>
          <a:xfrm>
            <a:off x="838199" y="1895198"/>
            <a:ext cx="10790583" cy="4351338"/>
          </a:xfrm>
        </p:spPr>
        <p:txBody>
          <a:bodyPr/>
          <a:lstStyle/>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For 5G APIs, if there are URI query parameters defined as array or JSON object, the format of the query parameters shall be documented in the corresponding </a:t>
            </a:r>
            <a:r>
              <a:rPr lang="en-US" altLang="zh-CN" sz="2400" dirty="0" err="1">
                <a:latin typeface="Arial" panose="020B0604020202020204" pitchFamily="34" charset="0"/>
                <a:ea typeface="MS PGothic" panose="020B0600070205080204" pitchFamily="34" charset="-128"/>
                <a:cs typeface="Arial" panose="020B0604020202020204" pitchFamily="34" charset="0"/>
              </a:rPr>
              <a:t>yaml</a:t>
            </a:r>
            <a:r>
              <a:rPr lang="en-US" altLang="zh-CN" sz="2400" dirty="0">
                <a:latin typeface="Arial" panose="020B0604020202020204" pitchFamily="34" charset="0"/>
                <a:ea typeface="MS PGothic" panose="020B0600070205080204" pitchFamily="34" charset="-128"/>
                <a:cs typeface="Arial" panose="020B0604020202020204" pitchFamily="34" charset="0"/>
              </a:rPr>
              <a:t> file (see clause 5.3.13 of TS 29.501). However there are some specifications fail to follow this rule, which may lead to interoperability issues. </a:t>
            </a:r>
            <a:br>
              <a:rPr lang="en-US" altLang="zh-CN" sz="2400" dirty="0">
                <a:latin typeface="Arial" panose="020B0604020202020204" pitchFamily="34" charset="0"/>
                <a:ea typeface="MS PGothic" panose="020B0600070205080204" pitchFamily="34" charset="-128"/>
                <a:cs typeface="Arial" panose="020B0604020202020204" pitchFamily="34" charset="0"/>
              </a:rPr>
            </a:br>
            <a:r>
              <a:rPr lang="en-US" altLang="zh-CN" sz="2400" dirty="0">
                <a:latin typeface="Arial" panose="020B0604020202020204" pitchFamily="34" charset="0"/>
                <a:ea typeface="MS PGothic" panose="020B0600070205080204" pitchFamily="34" charset="-128"/>
                <a:cs typeface="Arial" panose="020B0604020202020204" pitchFamily="34" charset="0"/>
              </a:rPr>
              <a:t>CT4 has agreed a CR in </a:t>
            </a:r>
            <a:r>
              <a:rPr lang="en-US" altLang="zh-CN" sz="2400" dirty="0">
                <a:latin typeface="Arial" panose="020B0604020202020204" pitchFamily="34" charset="0"/>
                <a:ea typeface="MS PGothic" panose="020B0600070205080204" pitchFamily="34" charset="-128"/>
                <a:cs typeface="Arial" panose="020B0604020202020204" pitchFamily="34" charset="0"/>
                <a:hlinkClick r:id="rId2"/>
              </a:rPr>
              <a:t>C4-245306</a:t>
            </a:r>
            <a:r>
              <a:rPr lang="en-US" altLang="zh-CN" sz="2400" dirty="0">
                <a:latin typeface="Arial" panose="020B0604020202020204" pitchFamily="34" charset="0"/>
                <a:ea typeface="MS PGothic" panose="020B0600070205080204" pitchFamily="34" charset="-128"/>
                <a:cs typeface="Arial" panose="020B0604020202020204" pitchFamily="34" charset="0"/>
              </a:rPr>
              <a:t> to clarify that if the formatting definition is missing from the </a:t>
            </a:r>
            <a:r>
              <a:rPr lang="en-US" altLang="zh-CN" sz="2400" dirty="0" err="1">
                <a:latin typeface="Arial" panose="020B0604020202020204" pitchFamily="34" charset="0"/>
                <a:ea typeface="MS PGothic" panose="020B0600070205080204" pitchFamily="34" charset="-128"/>
                <a:cs typeface="Arial" panose="020B0604020202020204" pitchFamily="34" charset="0"/>
              </a:rPr>
              <a:t>yaml</a:t>
            </a:r>
            <a:r>
              <a:rPr lang="en-US" altLang="zh-CN" sz="2400" dirty="0">
                <a:latin typeface="Arial" panose="020B0604020202020204" pitchFamily="34" charset="0"/>
                <a:ea typeface="MS PGothic" panose="020B0600070205080204" pitchFamily="34" charset="-128"/>
                <a:cs typeface="Arial" panose="020B0604020202020204" pitchFamily="34" charset="0"/>
              </a:rPr>
              <a:t> file, the default format defined in TS29.501 shall apply. In addition, CT4 also agreed that rapporteurs shall bring CRs (from Rel-19 onwards) to add the formatting definition (if missing).</a:t>
            </a:r>
            <a:br>
              <a:rPr lang="en-US" altLang="zh-CN" sz="2400" dirty="0">
                <a:latin typeface="Arial" panose="020B0604020202020204" pitchFamily="34" charset="0"/>
                <a:ea typeface="MS PGothic" panose="020B0600070205080204" pitchFamily="34" charset="-128"/>
                <a:cs typeface="Arial" panose="020B0604020202020204" pitchFamily="34" charset="0"/>
              </a:rPr>
            </a:br>
            <a:r>
              <a:rPr lang="en-US" altLang="zh-CN" sz="2400" dirty="0">
                <a:latin typeface="Arial" panose="020B0604020202020204" pitchFamily="34" charset="0"/>
                <a:ea typeface="MS PGothic" panose="020B0600070205080204" pitchFamily="34" charset="-128"/>
                <a:cs typeface="Arial" panose="020B0604020202020204" pitchFamily="34" charset="0"/>
              </a:rPr>
              <a:t>Considering this issue may also happen in the specifications under remit of WGs e.g. CT3, SA5, CT is kindly requested to align CT WGs and convey the above information to SA </a:t>
            </a:r>
          </a:p>
        </p:txBody>
      </p:sp>
    </p:spTree>
    <p:extLst>
      <p:ext uri="{BB962C8B-B14F-4D97-AF65-F5344CB8AC3E}">
        <p14:creationId xmlns:p14="http://schemas.microsoft.com/office/powerpoint/2010/main" val="39870457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 (4/)</a:t>
            </a:r>
          </a:p>
        </p:txBody>
      </p:sp>
      <p:sp>
        <p:nvSpPr>
          <p:cNvPr id="4" name="内容占位符 1">
            <a:extLst>
              <a:ext uri="{FF2B5EF4-FFF2-40B4-BE49-F238E27FC236}">
                <a16:creationId xmlns:a16="http://schemas.microsoft.com/office/drawing/2014/main" id="{C1067AC6-D30D-AFC4-DFE9-020A9FB5CEB5}"/>
              </a:ext>
            </a:extLst>
          </p:cNvPr>
          <p:cNvSpPr>
            <a:spLocks noGrp="1"/>
          </p:cNvSpPr>
          <p:nvPr>
            <p:ph idx="1"/>
          </p:nvPr>
        </p:nvSpPr>
        <p:spPr>
          <a:xfrm>
            <a:off x="838199" y="1895198"/>
            <a:ext cx="10790583" cy="3725426"/>
          </a:xfrm>
        </p:spPr>
        <p:txBody>
          <a:bodyPr/>
          <a:lstStyle/>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CT4 discussed the topic on 5G API version update due to cross reference of data type.  Since this issue cannot be handled solely by CT4, CT is requested to discuss </a:t>
            </a:r>
            <a:r>
              <a:rPr lang="en-US" altLang="zh-CN" sz="2400" dirty="0">
                <a:latin typeface="Arial" panose="020B0604020202020204" pitchFamily="34" charset="0"/>
                <a:ea typeface="MS PGothic" panose="020B0600070205080204" pitchFamily="34" charset="-128"/>
                <a:cs typeface="Arial" panose="020B0604020202020204" pitchFamily="34" charset="0"/>
                <a:hlinkClick r:id="rId2"/>
              </a:rPr>
              <a:t>CP-243169</a:t>
            </a:r>
            <a:r>
              <a:rPr lang="en-US" altLang="zh-CN" sz="2400" dirty="0">
                <a:latin typeface="Arial" panose="020B0604020202020204" pitchFamily="34" charset="0"/>
                <a:ea typeface="MS PGothic" panose="020B0600070205080204" pitchFamily="34" charset="-128"/>
                <a:cs typeface="Arial" panose="020B0604020202020204" pitchFamily="34" charset="0"/>
              </a:rPr>
              <a:t> and provide guidance/instruction to CT WGs.</a:t>
            </a:r>
            <a:br>
              <a:rPr lang="en-US" altLang="zh-CN" sz="2400" dirty="0">
                <a:latin typeface="Arial" panose="020B0604020202020204" pitchFamily="34" charset="0"/>
                <a:ea typeface="MS PGothic" panose="020B0600070205080204" pitchFamily="34" charset="-128"/>
                <a:cs typeface="Arial" panose="020B0604020202020204" pitchFamily="34" charset="0"/>
              </a:rPr>
            </a:br>
            <a:br>
              <a:rPr lang="en-US" altLang="zh-CN" sz="2400" dirty="0">
                <a:latin typeface="Arial" panose="020B0604020202020204" pitchFamily="34" charset="0"/>
                <a:ea typeface="MS PGothic" panose="020B0600070205080204" pitchFamily="34" charset="-128"/>
                <a:cs typeface="Arial" panose="020B0604020202020204" pitchFamily="34" charset="0"/>
              </a:rPr>
            </a:br>
            <a:endParaRPr lang="en-US" altLang="zh-CN" sz="2400" dirty="0">
              <a:latin typeface="Arial" panose="020B060402020202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9643212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a:xfrm>
            <a:off x="788505" y="1905137"/>
            <a:ext cx="10515600" cy="4351338"/>
          </a:xfrm>
        </p:spPr>
        <p:txBody>
          <a:bodyPr/>
          <a:lstStyle/>
          <a:p>
            <a:r>
              <a:rPr lang="en-US" altLang="ja-JP" sz="3200" dirty="0">
                <a:ea typeface="MS PGothic" pitchFamily="34" charset="-128"/>
                <a:cs typeface="Arial" pitchFamily="34" charset="0"/>
              </a:rPr>
              <a:t>The Chair wants to:</a:t>
            </a:r>
          </a:p>
          <a:p>
            <a:pPr lvl="1"/>
            <a:r>
              <a:rPr lang="en-GB" altLang="ja-JP" sz="2000" dirty="0">
                <a:latin typeface="Arial "/>
                <a:ea typeface="MS PGothic" pitchFamily="34" charset="-128"/>
                <a:cs typeface="Arial" pitchFamily="34" charset="0"/>
              </a:rPr>
              <a:t>Thank CT4 delegates for their hard work,  their dedication and their excellent team spirit and to be open for compromises during the discussions and in the offline discussion.</a:t>
            </a:r>
          </a:p>
          <a:p>
            <a:pPr lvl="1"/>
            <a:r>
              <a:rPr lang="en-GB" altLang="ja-JP" sz="2000" dirty="0">
                <a:latin typeface="Arial "/>
                <a:ea typeface="MS PGothic" pitchFamily="34" charset="-128"/>
                <a:cs typeface="Arial" pitchFamily="34" charset="0"/>
              </a:rPr>
              <a:t>Thank the CT4 vice chairs for chairing the parallel sessions, their support  before and during the meeting. </a:t>
            </a:r>
          </a:p>
          <a:p>
            <a:pPr lvl="1"/>
            <a:r>
              <a:rPr lang="en-GB" altLang="ja-JP" sz="2000" dirty="0">
                <a:latin typeface="Arial "/>
                <a:ea typeface="MS PGothic" pitchFamily="34" charset="-128"/>
                <a:cs typeface="Arial" pitchFamily="34" charset="0"/>
              </a:rPr>
              <a:t>Thank the WI and spec rapporteurs for their priceless coordination work and the pre-editing work of the 5GC specifications and check of the Open API files. The number of open API files are increasing but handled by the same number of delegates</a:t>
            </a:r>
          </a:p>
          <a:p>
            <a:pPr lvl="1"/>
            <a:r>
              <a:rPr lang="en-GB" altLang="ja-JP" sz="2000" dirty="0">
                <a:latin typeface="Arial "/>
                <a:ea typeface="MS PGothic" pitchFamily="34" charset="-128"/>
                <a:cs typeface="Arial" pitchFamily="34" charset="0"/>
              </a:rPr>
              <a:t>Thank Kimmo for his excellent work and support as MCC. </a:t>
            </a:r>
          </a:p>
          <a:p>
            <a:pPr lvl="1"/>
            <a:r>
              <a:rPr lang="en-GB" altLang="ja-JP" sz="2000" dirty="0">
                <a:latin typeface="Arial "/>
                <a:ea typeface="MS PGothic" pitchFamily="34" charset="-128"/>
                <a:cs typeface="Arial" pitchFamily="34" charset="0"/>
              </a:rPr>
              <a:t>Thanks to the Host of the meeting and the support during the meeting.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31242" y="2991678"/>
            <a:ext cx="10515600" cy="1034084"/>
          </a:xfrm>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  </a:t>
            </a:r>
          </a:p>
        </p:txBody>
      </p:sp>
      <p:graphicFrame>
        <p:nvGraphicFramePr>
          <p:cNvPr id="5" name="Table 4"/>
          <p:cNvGraphicFramePr>
            <a:graphicFrameLocks noGrp="1"/>
          </p:cNvGraphicFramePr>
          <p:nvPr>
            <p:extLst>
              <p:ext uri="{D42A27DB-BD31-4B8C-83A1-F6EECF244321}">
                <p14:modId xmlns:p14="http://schemas.microsoft.com/office/powerpoint/2010/main" val="3786331627"/>
              </p:ext>
            </p:extLst>
          </p:nvPr>
        </p:nvGraphicFramePr>
        <p:xfrm>
          <a:off x="542537" y="2079132"/>
          <a:ext cx="10967779" cy="4082307"/>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15000"/>
                        </a:lnSpc>
                        <a:spcAft>
                          <a:spcPts val="800"/>
                        </a:spcAft>
                      </a:pPr>
                      <a:r>
                        <a:rPr lang="en-GB" sz="12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C4-245190</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Support monitoring event for store and forward operation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29.128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0084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23.682-0495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C4-245396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Event Notification for PS Data Off Status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29.175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0024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23.228-1421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C4-245397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IMS AS Event Exposure Service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29.175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0028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23.228-1409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C4-245352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Definition of Nimsas_ImsEE Service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29.175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0030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23.228-1409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C4-245533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monitoring event for store and forward operation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29.230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0717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23.682-0495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C4-245373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handling of headers in N4 interface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0882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23.501-5454</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23.502-4877</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23.503-1329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C4-245320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Description for handling of allowed VLAN tags and use of VLAN Handling Information in SMF</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0884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23.501-5693</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23.502-5048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C4-245380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N6 Delay Measurement and Reporting</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0888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23.502-4985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C4-245400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MPQUIC-IP and MPQUIC-E support</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0889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23.501-5493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C4-245401</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PDU Set based handling for non-3GPP accesses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0890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23.501-5608</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23.316-2135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dirty="0" err="1">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373337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en-US" altLang="fr-FR" dirty="0"/>
              <a:t>CT4#125 </a:t>
            </a:r>
            <a:r>
              <a:rPr lang="en-US" altLang="zh-CN" dirty="0"/>
              <a:t>Hefei</a:t>
            </a:r>
            <a:r>
              <a:rPr lang="en-US" altLang="fr-FR" dirty="0"/>
              <a:t> (CN)</a:t>
            </a:r>
          </a:p>
          <a:p>
            <a:pPr lvl="2"/>
            <a:r>
              <a:rPr lang="en-US" altLang="fr-FR" dirty="0"/>
              <a:t>CT4#126 Orlando (US)</a:t>
            </a:r>
          </a:p>
          <a:p>
            <a:pPr marL="914400" lvl="2" indent="0">
              <a:buNone/>
            </a:pPr>
            <a:endParaRPr lang="en-US" altLang="fr-FR" dirty="0"/>
          </a:p>
          <a:p>
            <a:pPr lvl="1"/>
            <a:r>
              <a:rPr lang="en-US" altLang="fr-FR" dirty="0"/>
              <a:t>E-meeting:</a:t>
            </a:r>
          </a:p>
          <a:p>
            <a:pPr lvl="2"/>
            <a:r>
              <a:rPr lang="en-US" altLang="fr-FR" dirty="0"/>
              <a:t>None</a:t>
            </a:r>
          </a:p>
          <a:p>
            <a:pPr marL="457200" lvl="1" indent="0">
              <a:buNone/>
            </a:pPr>
            <a:endParaRPr lang="en-US" altLang="fr-FR" dirty="0"/>
          </a:p>
          <a:p>
            <a:pPr lvl="2"/>
            <a:endParaRPr lang="en-US" altLang="fr-FR" dirty="0"/>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en-US" altLang="fr-FR" dirty="0"/>
              <a:t>CT4#127 Athens (GR)</a:t>
            </a:r>
          </a:p>
          <a:p>
            <a:pPr marL="914400" lvl="2" indent="0">
              <a:buNone/>
            </a:pPr>
            <a:endParaRPr lang="en-US" altLang="fr-FR" dirty="0"/>
          </a:p>
          <a:p>
            <a:pPr lvl="1"/>
            <a:r>
              <a:rPr lang="en-US" altLang="fr-FR" dirty="0"/>
              <a:t>E-meeting:</a:t>
            </a:r>
          </a:p>
          <a:p>
            <a:pPr lvl="2"/>
            <a:r>
              <a:rPr lang="en-US" altLang="fr-FR" dirty="0"/>
              <a:t>None</a:t>
            </a:r>
            <a:endParaRPr lang="en-US" altLang="fr-FR" b="1" dirty="0">
              <a:solidFill>
                <a:srgbClr val="FF0000"/>
              </a:solidFill>
            </a:endParaRPr>
          </a:p>
          <a:p>
            <a:pPr marL="914400" lvl="2" indent="0">
              <a:buNone/>
            </a:pPr>
            <a:endParaRPr lang="en-US" altLang="fr-FR" dirty="0"/>
          </a:p>
          <a:p>
            <a:pPr marL="914400" lvl="2" indent="0">
              <a:buNone/>
            </a:pPr>
            <a:endParaRPr lang="en-US" altLang="fr-FR" dirty="0"/>
          </a:p>
          <a:p>
            <a:pPr marL="0" indent="0">
              <a:buNone/>
            </a:pPr>
            <a:endParaRPr lang="en-US" altLang="fr-FR"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  </a:t>
            </a:r>
          </a:p>
        </p:txBody>
      </p:sp>
      <p:graphicFrame>
        <p:nvGraphicFramePr>
          <p:cNvPr id="5" name="Table 4"/>
          <p:cNvGraphicFramePr>
            <a:graphicFrameLocks noGrp="1"/>
          </p:cNvGraphicFramePr>
          <p:nvPr>
            <p:extLst>
              <p:ext uri="{D42A27DB-BD31-4B8C-83A1-F6EECF244321}">
                <p14:modId xmlns:p14="http://schemas.microsoft.com/office/powerpoint/2010/main" val="2223852136"/>
              </p:ext>
            </p:extLst>
          </p:nvPr>
        </p:nvGraphicFramePr>
        <p:xfrm>
          <a:off x="542537" y="2079132"/>
          <a:ext cx="10967779" cy="3641541"/>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C4-245402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L4S support for non-3GPP accesses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0891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23.501-5422</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23.316-2129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C4-245403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Identification and marking of Data Burst Size in DL GTP-U packets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0892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23.501-5784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C4-245466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differentiated QoS handling for multiplexed media flows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0893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23.501-5783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C4-245101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Transferring media related information over N6 using connect-UDP for e2e encrypted traffic</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0894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23.501-5711</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23.501-5728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C4-245416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MoQ Transport protocol on N4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0897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23.501-5632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C4-245463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MoQ on N4 for encrypted XRM traffic</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0898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23.501-5632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C4-245451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monitoring event for store and forward operation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0865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23.682-0495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C4-245096</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PDU Set based handling for non-3GPP accesses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29.281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0136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23.501-5608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C4-245452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monitoring event for store and forward operation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29.336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0188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23.682-0495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C4-245464</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Mapped Slices Support for Non-Roaming Scenarios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0825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23.501-5682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4062177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  </a:t>
            </a:r>
          </a:p>
        </p:txBody>
      </p:sp>
      <p:graphicFrame>
        <p:nvGraphicFramePr>
          <p:cNvPr id="5" name="Table 4"/>
          <p:cNvGraphicFramePr>
            <a:graphicFrameLocks noGrp="1"/>
          </p:cNvGraphicFramePr>
          <p:nvPr>
            <p:extLst>
              <p:ext uri="{D42A27DB-BD31-4B8C-83A1-F6EECF244321}">
                <p14:modId xmlns:p14="http://schemas.microsoft.com/office/powerpoint/2010/main" val="3527933543"/>
              </p:ext>
            </p:extLst>
          </p:nvPr>
        </p:nvGraphicFramePr>
        <p:xfrm>
          <a:off x="542537" y="2079132"/>
          <a:ext cx="10967779" cy="3756768"/>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C4-245465</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Mapped Slices Support for Non-Roaming Scenarios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0826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23.501-5682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C4-245470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VLAN tag handling information and allowed VLAN Tags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1358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23.501-5693</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23.502-5048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dirty="0" err="1">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C4-245379</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N6 delay measurement protocols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1091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23.502-4985</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23.501-5443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C4-245439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Addition of missing service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1093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23.288-1215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C4-245301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Addition of missing service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1094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23.288-1216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C4-245383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New LMF service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1095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23.273-0574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C4-245481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Supporting vertical federated learning</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1097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23.288-1198</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23.501-5630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dirty="0" err="1">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C4-245469</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Add iat to access token claim</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1098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33.501-2051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C4-245479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IMS AS registration to NRF</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1103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23.502-4872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C4-245336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NRPPa Periodic Indication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0193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23.273-0589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835482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  </a:t>
            </a:r>
          </a:p>
        </p:txBody>
      </p:sp>
      <p:graphicFrame>
        <p:nvGraphicFramePr>
          <p:cNvPr id="5" name="Table 4"/>
          <p:cNvGraphicFramePr>
            <a:graphicFrameLocks noGrp="1"/>
          </p:cNvGraphicFramePr>
          <p:nvPr>
            <p:extLst>
              <p:ext uri="{D42A27DB-BD31-4B8C-83A1-F6EECF244321}">
                <p14:modId xmlns:p14="http://schemas.microsoft.com/office/powerpoint/2010/main" val="2014163389"/>
              </p:ext>
            </p:extLst>
          </p:nvPr>
        </p:nvGraphicFramePr>
        <p:xfrm>
          <a:off x="542537" y="2079132"/>
          <a:ext cx="10967779" cy="3850202"/>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C4-245406</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NRPPa Periodic Indication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1145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23.273-0589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C4-245426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Correction for the deferred 5GC-MT-LR procedure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1147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23.273-0560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C4-245427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Correction for the deferred 5GC-MT-LR procedure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1148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23.273-0560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C4-245428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Correction for the deferred 5GC-MT-LR procedure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1149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23.273-0560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C4-245429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Correction for the deferred 5GC-MT-LR procedure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1150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23.273-0560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C4-245377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Add UE positioning capabilities to event Exposure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1153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23.273-0584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C4-245462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NSAC handling on maximum number of UEs with at least one PDU Session/PDN Connection in Hierarchical architecture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29.536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0138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23.502-5105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C4-245467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MoQ Relay Address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29.556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0046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23.501-5632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C4-245347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IMS subscribe and Notify framework in HSS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29.562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0155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23.228-1409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C4-245474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Event Exposure for Handling of Payload Headers Functionality</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29.564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0118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23.501-5454</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23.502-4877</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23.503-1329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dirty="0" err="1">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dirty="0" err="1">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626753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  </a:t>
            </a:r>
          </a:p>
        </p:txBody>
      </p:sp>
      <p:graphicFrame>
        <p:nvGraphicFramePr>
          <p:cNvPr id="5" name="Table 4"/>
          <p:cNvGraphicFramePr>
            <a:graphicFrameLocks noGrp="1"/>
          </p:cNvGraphicFramePr>
          <p:nvPr>
            <p:extLst>
              <p:ext uri="{D42A27DB-BD31-4B8C-83A1-F6EECF244321}">
                <p14:modId xmlns:p14="http://schemas.microsoft.com/office/powerpoint/2010/main" val="3424164713"/>
              </p:ext>
            </p:extLst>
          </p:nvPr>
        </p:nvGraphicFramePr>
        <p:xfrm>
          <a:off x="542537" y="2079132"/>
          <a:ext cx="10967779" cy="3526314"/>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C4-245454</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MPQUIC-IP and MPQUIC-E capabilities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0600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23.502-4980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C4-245478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Add ImsEvent to the IMS common data</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0603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23.228-1409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C4-245414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MoQ Transport protocol</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0608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23.501-5632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C4-245387</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additional ULI in MWAB</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0297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23.501-5687</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23.502-5067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C4-245407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NRPPa Periodic Indication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0299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23.273-0589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C4-245334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Update to support NRPPa related measurements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0300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23.273-0615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C4-245335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Update to support NRPPa related measurements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0301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23.273-0615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C4-245354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Updates on the Reference model</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0304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23.273-0537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C4-245534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LMF Enhancements for LMF based AI/ML Positioning - Stage 3 aspects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0307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23.273-0574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C4-245425</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Network Slice Area Scope of MDT</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0611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38.413-1189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dirty="0">
                          <a:solidFill>
                            <a:schemeClr val="accent2"/>
                          </a:solidFill>
                          <a:effectLst/>
                          <a:latin typeface="Aptos" panose="020B0004020202020204" pitchFamily="34" charset="0"/>
                          <a:ea typeface="等线" panose="02010600030101010101" pitchFamily="2" charset="-122"/>
                          <a:cs typeface="Times New Roman" panose="02020603050405020304" pitchFamily="18" charset="0"/>
                        </a:rPr>
                        <a:t>RAN3</a:t>
                      </a:r>
                      <a:endParaRPr lang="zh-CN" sz="1200" kern="100" dirty="0">
                        <a:solidFill>
                          <a:schemeClr val="accent2"/>
                        </a:solidFill>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8551424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  </a:t>
            </a:r>
          </a:p>
        </p:txBody>
      </p:sp>
      <p:graphicFrame>
        <p:nvGraphicFramePr>
          <p:cNvPr id="5" name="Table 4"/>
          <p:cNvGraphicFramePr>
            <a:graphicFrameLocks noGrp="1"/>
          </p:cNvGraphicFramePr>
          <p:nvPr>
            <p:extLst>
              <p:ext uri="{D42A27DB-BD31-4B8C-83A1-F6EECF244321}">
                <p14:modId xmlns:p14="http://schemas.microsoft.com/office/powerpoint/2010/main" val="2628136940"/>
              </p:ext>
            </p:extLst>
          </p:nvPr>
        </p:nvGraphicFramePr>
        <p:xfrm>
          <a:off x="542537" y="2079132"/>
          <a:ext cx="10967779" cy="3867042"/>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15000"/>
                        </a:lnSpc>
                        <a:spcAft>
                          <a:spcPts val="800"/>
                        </a:spcAft>
                      </a:pPr>
                      <a:r>
                        <a:rPr lang="en-GB" sz="12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C4-244542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Updates on SL-MT-LR for periodic triggered Location Events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24.080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0121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24.571-0090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b="1" kern="100" dirty="0">
                          <a:solidFill>
                            <a:srgbClr val="000000"/>
                          </a:solidFill>
                          <a:effectLst/>
                          <a:latin typeface="Aptos" panose="020B0004020202020204" pitchFamily="34" charset="0"/>
                          <a:ea typeface="等线" panose="02010600030101010101" pitchFamily="2" charset="-122"/>
                          <a:cs typeface="Times New Roman" panose="02020603050405020304" pitchFamily="18" charset="0"/>
                        </a:rPr>
                        <a:t>CT1</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C4-244440</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Including Pending PDN Connection Restoration Indication during EPS to 5GS mobility</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29.274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2112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23.007-0399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b="1" kern="100" dirty="0">
                          <a:effectLst/>
                          <a:latin typeface="Aptos" panose="020B0004020202020204" pitchFamily="34" charset="0"/>
                          <a:ea typeface="等线" panose="02010600030101010101" pitchFamily="2" charset="-122"/>
                          <a:cs typeface="Times New Roman" panose="02020603050405020304" pitchFamily="18" charset="0"/>
                        </a:rPr>
                        <a:t>CT4</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C4-245026</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PGW Change Indication for the restoration of a PDN connection during EPS to 5GS mobility</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0800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23.007-0399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b="1" kern="100" dirty="0">
                          <a:effectLst/>
                          <a:latin typeface="Aptos" panose="020B0004020202020204" pitchFamily="34" charset="0"/>
                          <a:ea typeface="等线" panose="02010600030101010101" pitchFamily="2" charset="-122"/>
                          <a:cs typeface="Times New Roman" panose="02020603050405020304" pitchFamily="18" charset="0"/>
                        </a:rPr>
                        <a:t>CT4</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C4-244435</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5G ProSe Multi-hop UE-to-Network Relay and Multi-hop UE-to-UE Relay</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0291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29.519-0555</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29.519-0556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a:effectLst/>
                          <a:latin typeface="Aptos" panose="020B0004020202020204" pitchFamily="34" charset="0"/>
                          <a:ea typeface="等线" panose="02010600030101010101" pitchFamily="2" charset="-122"/>
                          <a:cs typeface="Times New Roman" panose="02020603050405020304" pitchFamily="18" charset="0"/>
                        </a:rPr>
                        <a:t>CT3</a:t>
                      </a:r>
                      <a:br>
                        <a:rPr lang="en-GB" sz="1200" b="1" kern="100">
                          <a:effectLst/>
                          <a:latin typeface="Aptos" panose="020B0004020202020204" pitchFamily="34" charset="0"/>
                          <a:ea typeface="等线" panose="02010600030101010101" pitchFamily="2" charset="-122"/>
                          <a:cs typeface="Times New Roman" panose="02020603050405020304" pitchFamily="18" charset="0"/>
                        </a:rPr>
                      </a:br>
                      <a:r>
                        <a:rPr lang="en-GB" sz="1200" b="1" kern="100">
                          <a:effectLst/>
                          <a:latin typeface="Aptos" panose="020B0004020202020204" pitchFamily="34" charset="0"/>
                          <a:ea typeface="等线" panose="02010600030101010101" pitchFamily="2" charset="-122"/>
                          <a:cs typeface="Times New Roman" panose="02020603050405020304" pitchFamily="18" charset="0"/>
                        </a:rPr>
                        <a:t>CT3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C4-245378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N6 delay consideration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0292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29.519-0561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a:effectLst/>
                          <a:latin typeface="Aptos" panose="020B0004020202020204" pitchFamily="34" charset="0"/>
                          <a:ea typeface="等线" panose="02010600030101010101" pitchFamily="2" charset="-122"/>
                          <a:cs typeface="Times New Roman" panose="02020603050405020304" pitchFamily="18" charset="0"/>
                        </a:rPr>
                        <a:t>CT3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C4-245530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Feature addition in UDR Feature negotiation table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0293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29.519-0560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a:effectLst/>
                          <a:latin typeface="Aptos" panose="020B0004020202020204" pitchFamily="34" charset="0"/>
                          <a:ea typeface="等线" panose="02010600030101010101" pitchFamily="2" charset="-122"/>
                          <a:cs typeface="Times New Roman" panose="02020603050405020304" pitchFamily="18" charset="0"/>
                        </a:rPr>
                        <a:t>CT3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C4-245539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non-3GPP device information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0294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29.519-0565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dirty="0">
                          <a:effectLst/>
                          <a:latin typeface="Aptos" panose="020B0004020202020204" pitchFamily="34" charset="0"/>
                          <a:ea typeface="等线" panose="02010600030101010101" pitchFamily="2" charset="-122"/>
                          <a:cs typeface="Times New Roman" panose="02020603050405020304" pitchFamily="18" charset="0"/>
                        </a:rPr>
                        <a:t>CT3</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C4-244381</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Validity time in authorization data for service specific and NIDD authorization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0523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29.503-1345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a:effectLst/>
                          <a:latin typeface="Aptos" panose="020B0004020202020204" pitchFamily="34" charset="0"/>
                          <a:ea typeface="等线" panose="02010600030101010101" pitchFamily="2" charset="-122"/>
                          <a:cs typeface="Times New Roman" panose="02020603050405020304" pitchFamily="18" charset="0"/>
                        </a:rPr>
                        <a:t>CT4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C4-244550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Indicate the UPF capabilities in NRF</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1061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29.571-0585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a:effectLst/>
                          <a:latin typeface="Aptos" panose="020B0004020202020204" pitchFamily="34" charset="0"/>
                          <a:ea typeface="等线" panose="02010600030101010101" pitchFamily="2" charset="-122"/>
                          <a:cs typeface="Times New Roman" panose="02020603050405020304" pitchFamily="18" charset="0"/>
                        </a:rPr>
                        <a:t>CT4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C4-244544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Discovery of UPF based on supported operator configurable UPF capability</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1064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29.571-0586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dirty="0">
                          <a:effectLst/>
                          <a:latin typeface="Aptos" panose="020B0004020202020204" pitchFamily="34" charset="0"/>
                          <a:ea typeface="等线" panose="02010600030101010101" pitchFamily="2" charset="-122"/>
                          <a:cs typeface="Times New Roman" panose="02020603050405020304" pitchFamily="18" charset="0"/>
                        </a:rPr>
                        <a:t>CT4</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5104230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  </a:t>
            </a:r>
          </a:p>
        </p:txBody>
      </p:sp>
      <p:graphicFrame>
        <p:nvGraphicFramePr>
          <p:cNvPr id="5" name="Table 4"/>
          <p:cNvGraphicFramePr>
            <a:graphicFrameLocks noGrp="1"/>
          </p:cNvGraphicFramePr>
          <p:nvPr>
            <p:extLst>
              <p:ext uri="{D42A27DB-BD31-4B8C-83A1-F6EECF244321}">
                <p14:modId xmlns:p14="http://schemas.microsoft.com/office/powerpoint/2010/main" val="1627085759"/>
              </p:ext>
            </p:extLst>
          </p:nvPr>
        </p:nvGraphicFramePr>
        <p:xfrm>
          <a:off x="542537" y="2079132"/>
          <a:ext cx="10967779" cy="3411087"/>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C4-244368</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Updates on relative velocity</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0296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29.572-0295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b="1" kern="100" dirty="0">
                          <a:effectLst/>
                          <a:latin typeface="Aptos" panose="020B0004020202020204" pitchFamily="34" charset="0"/>
                          <a:ea typeface="等线" panose="02010600030101010101" pitchFamily="2" charset="-122"/>
                          <a:cs typeface="Times New Roman" panose="02020603050405020304" pitchFamily="18" charset="0"/>
                        </a:rPr>
                        <a:t>CT4</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874932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45499"/>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Yue Song</a:t>
            </a:r>
          </a:p>
          <a:p>
            <a:pPr algn="ctr">
              <a:spcBef>
                <a:spcPct val="0"/>
              </a:spcBef>
              <a:buFontTx/>
              <a:buNone/>
            </a:pPr>
            <a:r>
              <a:rPr lang="fi-FI" altLang="en-US" sz="1400" dirty="0">
                <a:latin typeface="Arial" pitchFamily="34" charset="0"/>
                <a:cs typeface="Arial" pitchFamily="34" charset="0"/>
              </a:rPr>
              <a:t>3GPP TSG CT WG4 Chair</a:t>
            </a:r>
          </a:p>
          <a:p>
            <a:pPr algn="ctr">
              <a:spcBef>
                <a:spcPct val="0"/>
              </a:spcBef>
              <a:buFontTx/>
              <a:buNone/>
            </a:pPr>
            <a:r>
              <a:rPr lang="fi-FI" altLang="en-US" sz="1400" dirty="0">
                <a:solidFill>
                  <a:srgbClr val="7F7F7F"/>
                </a:solidFill>
                <a:latin typeface="Arial" pitchFamily="34" charset="0"/>
              </a:rPr>
              <a:t>songyue</a:t>
            </a:r>
            <a:r>
              <a:rPr lang="fi-FI" altLang="en-US" sz="1400" dirty="0">
                <a:solidFill>
                  <a:srgbClr val="7F7F7F"/>
                </a:solidFill>
                <a:latin typeface="Arial" pitchFamily="34" charset="0"/>
                <a:cs typeface="Arial" pitchFamily="34" charset="0"/>
              </a:rPr>
              <a:t>@chinamobile.com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256943" y="1867726"/>
            <a:ext cx="5796723" cy="4351338"/>
          </a:xfrm>
        </p:spPr>
        <p:txBody>
          <a:bodyPr/>
          <a:lstStyle/>
          <a:p>
            <a:r>
              <a:rPr lang="en-US" sz="2400" dirty="0"/>
              <a:t>Number of handled documents</a:t>
            </a:r>
          </a:p>
          <a:p>
            <a:pPr lvl="1"/>
            <a:r>
              <a:rPr lang="en-US" altLang="zh-CN" sz="1600" dirty="0"/>
              <a:t>CT4#125: </a:t>
            </a:r>
            <a:r>
              <a:rPr lang="en-US" altLang="zh-CN" sz="1600" b="1" dirty="0">
                <a:solidFill>
                  <a:srgbClr val="0070C0"/>
                </a:solidFill>
              </a:rPr>
              <a:t>550</a:t>
            </a:r>
          </a:p>
          <a:p>
            <a:pPr lvl="1"/>
            <a:r>
              <a:rPr lang="en-US" altLang="zh-CN" sz="1600" dirty="0"/>
              <a:t>CT4#126: </a:t>
            </a:r>
            <a:r>
              <a:rPr lang="en-US" altLang="zh-CN" sz="1600" b="1" dirty="0">
                <a:solidFill>
                  <a:srgbClr val="0070C0"/>
                </a:solidFill>
              </a:rPr>
              <a:t>540</a:t>
            </a:r>
          </a:p>
          <a:p>
            <a:r>
              <a:rPr lang="en-US" sz="2400" dirty="0"/>
              <a:t>Agreed CRs </a:t>
            </a:r>
          </a:p>
          <a:p>
            <a:pPr lvl="1"/>
            <a:r>
              <a:rPr lang="en-US" altLang="zh-CN" sz="1600" dirty="0"/>
              <a:t>CT4#125: </a:t>
            </a:r>
            <a:r>
              <a:rPr lang="en-US" altLang="zh-CN" sz="1600" b="1" dirty="0">
                <a:solidFill>
                  <a:srgbClr val="0070C0"/>
                </a:solidFill>
              </a:rPr>
              <a:t>162 </a:t>
            </a:r>
            <a:r>
              <a:rPr lang="en-US" altLang="zh-CN" sz="1600" dirty="0"/>
              <a:t> 60 (B), 79 (F/D), 23 (A) </a:t>
            </a:r>
          </a:p>
          <a:p>
            <a:pPr lvl="1"/>
            <a:r>
              <a:rPr lang="en-US" altLang="zh-CN" sz="1600" dirty="0"/>
              <a:t>CT4#126: </a:t>
            </a:r>
            <a:r>
              <a:rPr lang="en-US" altLang="zh-CN" sz="1600" b="1" dirty="0">
                <a:solidFill>
                  <a:srgbClr val="0070C0"/>
                </a:solidFill>
              </a:rPr>
              <a:t>199 </a:t>
            </a:r>
            <a:r>
              <a:rPr lang="en-US" altLang="zh-CN" sz="1600" dirty="0"/>
              <a:t> 83 (B), 101 (F/D), 15 (A) </a:t>
            </a:r>
          </a:p>
          <a:p>
            <a:r>
              <a:rPr lang="en-US" sz="2400" dirty="0"/>
              <a:t>Agreed </a:t>
            </a:r>
            <a:r>
              <a:rPr lang="en-US" sz="2400" dirty="0" err="1"/>
              <a:t>pCRs</a:t>
            </a:r>
            <a:endParaRPr lang="en-US" sz="2400" dirty="0"/>
          </a:p>
          <a:p>
            <a:pPr lvl="1"/>
            <a:r>
              <a:rPr lang="en-US" altLang="zh-CN" sz="1600" dirty="0"/>
              <a:t>CT4#125: </a:t>
            </a:r>
            <a:r>
              <a:rPr lang="en-US" altLang="zh-CN" sz="1600" b="1" dirty="0">
                <a:solidFill>
                  <a:srgbClr val="0070C0"/>
                </a:solidFill>
              </a:rPr>
              <a:t>12  </a:t>
            </a:r>
            <a:r>
              <a:rPr lang="en-US" altLang="zh-CN" sz="1600" dirty="0"/>
              <a:t>7</a:t>
            </a:r>
            <a:r>
              <a:rPr lang="zh-CN" altLang="en-US" sz="1600" dirty="0"/>
              <a:t> </a:t>
            </a:r>
            <a:r>
              <a:rPr lang="en-US" altLang="zh-CN" sz="1600" dirty="0"/>
              <a:t>(29.889), 4 (29.866),</a:t>
            </a:r>
            <a:r>
              <a:rPr lang="zh-CN" altLang="en-US" sz="1600" dirty="0"/>
              <a:t> </a:t>
            </a:r>
            <a:r>
              <a:rPr lang="en-US" altLang="zh-CN" sz="1600" dirty="0"/>
              <a:t>1 (29.857)</a:t>
            </a:r>
          </a:p>
          <a:p>
            <a:pPr lvl="1"/>
            <a:r>
              <a:rPr lang="en-US" altLang="zh-CN" sz="1600" dirty="0"/>
              <a:t>CT4#126: </a:t>
            </a:r>
            <a:r>
              <a:rPr lang="en-US" altLang="zh-CN" sz="1600" b="1" dirty="0">
                <a:solidFill>
                  <a:srgbClr val="0070C0"/>
                </a:solidFill>
              </a:rPr>
              <a:t>3  </a:t>
            </a:r>
            <a:r>
              <a:rPr lang="en-US" altLang="zh-CN" sz="1600" dirty="0"/>
              <a:t>3</a:t>
            </a:r>
            <a:r>
              <a:rPr lang="zh-CN" altLang="en-US" sz="1600" dirty="0"/>
              <a:t> </a:t>
            </a:r>
            <a:r>
              <a:rPr lang="en-US" altLang="zh-CN" sz="1600" dirty="0"/>
              <a:t>(29.889)</a:t>
            </a:r>
          </a:p>
          <a:p>
            <a:r>
              <a:rPr lang="en-US" sz="2400" dirty="0"/>
              <a:t>Attendances</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US" altLang="zh-CN"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CT4#125: </a:t>
            </a:r>
            <a:r>
              <a:rPr lang="en-US" altLang="zh-CN" sz="1600" b="1" dirty="0">
                <a:solidFill>
                  <a:srgbClr val="0070C0"/>
                </a:solidFill>
                <a:latin typeface="Calibri" panose="020F0502020204030204"/>
                <a:ea typeface="宋体" panose="02010600030101010101" pitchFamily="2" charset="-122"/>
              </a:rPr>
              <a:t>140</a:t>
            </a:r>
            <a:r>
              <a:rPr lang="en-US" altLang="zh-CN" sz="1600" b="1" dirty="0">
                <a:solidFill>
                  <a:srgbClr val="0070C0"/>
                </a:solidFill>
              </a:rPr>
              <a:t>/161</a:t>
            </a:r>
            <a:r>
              <a:rPr lang="en-US" altLang="zh-CN" sz="1600" dirty="0"/>
              <a:t> (F2F) ,  </a:t>
            </a:r>
            <a:r>
              <a:rPr lang="en-US" altLang="zh-CN" sz="1600" b="1" dirty="0">
                <a:solidFill>
                  <a:srgbClr val="0070C0"/>
                </a:solidFill>
              </a:rPr>
              <a:t>0/20</a:t>
            </a:r>
            <a:r>
              <a:rPr lang="en-US" altLang="zh-CN" sz="1600" dirty="0"/>
              <a:t> (online)</a:t>
            </a:r>
          </a:p>
          <a:p>
            <a:pPr lvl="1">
              <a:defRPr/>
            </a:pPr>
            <a:r>
              <a:rPr kumimoji="0" lang="en-US" altLang="zh-CN"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CT4#126: </a:t>
            </a:r>
            <a:r>
              <a:rPr lang="en-US" altLang="zh-CN" sz="1600" b="1" dirty="0">
                <a:solidFill>
                  <a:srgbClr val="0070C0"/>
                </a:solidFill>
                <a:latin typeface="Calibri" panose="020F0502020204030204"/>
                <a:ea typeface="宋体" panose="02010600030101010101" pitchFamily="2" charset="-122"/>
              </a:rPr>
              <a:t>177</a:t>
            </a:r>
            <a:r>
              <a:rPr lang="en-US" altLang="zh-CN" sz="1600" b="1" dirty="0">
                <a:solidFill>
                  <a:srgbClr val="0070C0"/>
                </a:solidFill>
              </a:rPr>
              <a:t>/212</a:t>
            </a:r>
            <a:r>
              <a:rPr lang="en-US" altLang="zh-CN" sz="1600" dirty="0"/>
              <a:t> (F2F) ,  </a:t>
            </a:r>
            <a:r>
              <a:rPr lang="en-US" altLang="zh-CN" sz="1600" b="1" dirty="0">
                <a:solidFill>
                  <a:srgbClr val="0070C0"/>
                </a:solidFill>
              </a:rPr>
              <a:t>0/17</a:t>
            </a:r>
            <a:r>
              <a:rPr lang="en-US" altLang="zh-CN" sz="1600" dirty="0"/>
              <a:t> (online)</a:t>
            </a:r>
          </a:p>
          <a:p>
            <a:pPr marL="457200" lvl="1" indent="0">
              <a:buNone/>
              <a:defRPr/>
            </a:pPr>
            <a:br>
              <a:rPr lang="en-US" altLang="zh-CN" sz="1600" dirty="0"/>
            </a:br>
            <a:br>
              <a:rPr lang="en-US" altLang="fr-FR" sz="1600" dirty="0"/>
            </a:br>
            <a:endParaRPr lang="en-US" altLang="fr-FR" sz="1000" dirty="0"/>
          </a:p>
          <a:p>
            <a:pPr lvl="2"/>
            <a:endParaRPr lang="en-US" altLang="fr-FR" sz="1600" dirty="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a:t>some statistics</a:t>
            </a:r>
          </a:p>
          <a:p>
            <a:pPr lvl="1"/>
            <a:r>
              <a:rPr lang="en-US" sz="2000" dirty="0"/>
              <a:t>In Meeting rooms  we  had 20 to 30 delegates depending on the topic.</a:t>
            </a:r>
          </a:p>
          <a:p>
            <a:pPr lvl="1"/>
            <a:r>
              <a:rPr lang="de-DE" altLang="zh-CN" sz="2000" dirty="0"/>
              <a:t>Both CT4#125 and CT4#126 w</a:t>
            </a:r>
            <a:r>
              <a:rPr lang="en-US" altLang="zh-CN" sz="2000" dirty="0"/>
              <a:t>ere</a:t>
            </a:r>
            <a:r>
              <a:rPr lang="de-DE" altLang="zh-CN" sz="2000" dirty="0"/>
              <a:t> 5 </a:t>
            </a:r>
            <a:r>
              <a:rPr lang="en-GB" altLang="zh-CN" sz="2000" dirty="0"/>
              <a:t>days</a:t>
            </a:r>
            <a:r>
              <a:rPr lang="de-DE" altLang="zh-CN" sz="2000" dirty="0"/>
              <a:t> </a:t>
            </a:r>
            <a:r>
              <a:rPr lang="en-GB" altLang="zh-CN" sz="2000" dirty="0"/>
              <a:t>long</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fr-FR" sz="3600" dirty="0"/>
              <a:t>New 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2217355737"/>
              </p:ext>
            </p:extLst>
          </p:nvPr>
        </p:nvGraphicFramePr>
        <p:xfrm>
          <a:off x="240404" y="1786285"/>
          <a:ext cx="11577226" cy="4131795"/>
        </p:xfrm>
        <a:graphic>
          <a:graphicData uri="http://schemas.openxmlformats.org/drawingml/2006/table">
            <a:tbl>
              <a:tblPr firstRow="1" firstCol="1" bandRow="1"/>
              <a:tblGrid>
                <a:gridCol w="1434580">
                  <a:extLst>
                    <a:ext uri="{9D8B030D-6E8A-4147-A177-3AD203B41FA5}">
                      <a16:colId xmlns:a16="http://schemas.microsoft.com/office/drawing/2014/main" val="20000"/>
                    </a:ext>
                  </a:extLst>
                </a:gridCol>
                <a:gridCol w="4023106">
                  <a:extLst>
                    <a:ext uri="{9D8B030D-6E8A-4147-A177-3AD203B41FA5}">
                      <a16:colId xmlns:a16="http://schemas.microsoft.com/office/drawing/2014/main" val="20001"/>
                    </a:ext>
                  </a:extLst>
                </a:gridCol>
                <a:gridCol w="1551510">
                  <a:extLst>
                    <a:ext uri="{9D8B030D-6E8A-4147-A177-3AD203B41FA5}">
                      <a16:colId xmlns:a16="http://schemas.microsoft.com/office/drawing/2014/main" val="20002"/>
                    </a:ext>
                  </a:extLst>
                </a:gridCol>
                <a:gridCol w="4568030">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000000"/>
                          </a:solidFill>
                          <a:effectLst/>
                          <a:uLnTx/>
                          <a:uFillTx/>
                          <a:latin typeface="+mn-lt"/>
                          <a:ea typeface="+mn-ea"/>
                          <a:cs typeface="+mn-cs"/>
                          <a:hlinkClick r:id="rId2"/>
                        </a:rPr>
                        <a:t>CP-243017</a:t>
                      </a: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WID new   Rel-19 New WID on CT Aspects on Subscription control for reference time distribution in EPS</a:t>
                      </a:r>
                      <a:endParaRPr lang="zh-CN" altLang="en-US" sz="1600" b="0" i="0" u="none" strike="noStrike" kern="1200" dirty="0">
                        <a:solidFill>
                          <a:srgbClr val="000000"/>
                        </a:solidFill>
                        <a:effectLst/>
                        <a:latin typeface="+mn-lt"/>
                        <a:ea typeface="+mn-ea"/>
                        <a:cs typeface="+mn-cs"/>
                      </a:endParaRPr>
                    </a:p>
                    <a:p>
                      <a:pPr marL="88900" indent="0" algn="l" defTabSz="914400" rtl="0" eaLnBrk="1" fontAlgn="t" latinLnBrk="0" hangingPunct="1"/>
                      <a:r>
                        <a:rPr lang="en-GB" sz="1600" b="0" i="0" u="none" strike="noStrike" kern="1200" dirty="0">
                          <a:solidFill>
                            <a:srgbClr val="000000"/>
                          </a:solidFill>
                          <a:effectLst/>
                          <a:latin typeface="+mn-lt"/>
                          <a:ea typeface="+mn-ea"/>
                          <a:cs typeface="+mn-cs"/>
                        </a:rPr>
                        <a:t> </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a:solidFill>
                            <a:srgbClr val="000000"/>
                          </a:solidFill>
                          <a:effectLst/>
                          <a:latin typeface="+mn-lt"/>
                          <a:ea typeface="+mn-ea"/>
                          <a:cs typeface="+mn-cs"/>
                        </a:rPr>
                        <a:t>Qualcomm Incorporated</a:t>
                      </a:r>
                      <a:endParaRPr lang="zh-CN" altLang="en-US" sz="1600" b="0" i="0" u="none" strike="noStrike" kern="1200">
                        <a:solidFill>
                          <a:srgbClr val="000000"/>
                        </a:solidFill>
                        <a:effectLst/>
                        <a:latin typeface="+mn-lt"/>
                        <a:ea typeface="+mn-ea"/>
                        <a:cs typeface="+mn-cs"/>
                      </a:endParaRPr>
                    </a:p>
                    <a:p>
                      <a:pPr marL="88900" indent="0" algn="l" defTabSz="914400" rtl="0" eaLnBrk="1" fontAlgn="t" latinLnBrk="0" hangingPunct="1"/>
                      <a:r>
                        <a:rPr lang="en-GB" sz="1600" b="0" i="0" u="none" strike="noStrike" kern="1200">
                          <a:solidFill>
                            <a:srgbClr val="000000"/>
                          </a:solidFill>
                          <a:effectLst/>
                          <a:latin typeface="+mn-lt"/>
                          <a:ea typeface="+mn-ea"/>
                          <a:cs typeface="+mn-cs"/>
                        </a:rPr>
                        <a:t> </a:t>
                      </a:r>
                      <a:endParaRPr lang="zh-CN" altLang="en-US" sz="1600" b="0" i="0" u="none" strike="noStrike" kern="120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74650" marR="0" lvl="0" indent="-2857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US" altLang="zh-CN" sz="1600" b="0" i="0" u="none" strike="noStrike" kern="1200" dirty="0">
                          <a:solidFill>
                            <a:srgbClr val="000000"/>
                          </a:solidFill>
                          <a:effectLst/>
                          <a:latin typeface="+mn-lt"/>
                          <a:ea typeface="+mn-ea"/>
                          <a:cs typeface="+mn-cs"/>
                        </a:rPr>
                        <a:t>EPS subscription enhancement: Impact on S6a to indicates whether the UE is subscribed to receive time reference information.</a:t>
                      </a:r>
                    </a:p>
                    <a:p>
                      <a:pPr marL="374650" marR="0" lvl="0" indent="-2857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US" altLang="zh-CN" sz="1600" b="0" i="0" u="none" strike="noStrike" kern="1200" dirty="0">
                          <a:solidFill>
                            <a:srgbClr val="000000"/>
                          </a:solidFill>
                          <a:effectLst/>
                          <a:latin typeface="+mn-lt"/>
                          <a:ea typeface="+mn-ea"/>
                          <a:cs typeface="+mn-cs"/>
                        </a:rPr>
                        <a:t>MM context update: Indication whether the UE is subscribed to receive time reference information.</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89568102"/>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000000"/>
                          </a:solidFill>
                          <a:effectLst/>
                          <a:uLnTx/>
                          <a:uFillTx/>
                          <a:latin typeface="+mn-lt"/>
                          <a:ea typeface="+mn-ea"/>
                          <a:cs typeface="+mn-cs"/>
                          <a:hlinkClick r:id="rId3"/>
                        </a:rPr>
                        <a:t>CP-243018</a:t>
                      </a: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WID new   Rel-19 New WID on CT aspects of 5G NR </a:t>
                      </a:r>
                      <a:r>
                        <a:rPr lang="en-GB" sz="1600" b="0" i="0" u="none" strike="noStrike" kern="1200" dirty="0" err="1">
                          <a:solidFill>
                            <a:srgbClr val="000000"/>
                          </a:solidFill>
                          <a:effectLst/>
                          <a:latin typeface="+mn-lt"/>
                          <a:ea typeface="+mn-ea"/>
                          <a:cs typeface="+mn-cs"/>
                        </a:rPr>
                        <a:t>Femto</a:t>
                      </a:r>
                      <a:endParaRPr lang="zh-CN" altLang="en-US" sz="1600" b="0" i="0" u="none" strike="noStrike" kern="1200" dirty="0">
                        <a:solidFill>
                          <a:srgbClr val="000000"/>
                        </a:solidFill>
                        <a:effectLst/>
                        <a:latin typeface="+mn-lt"/>
                        <a:ea typeface="+mn-ea"/>
                        <a:cs typeface="+mn-cs"/>
                      </a:endParaRPr>
                    </a:p>
                    <a:p>
                      <a:pPr marL="88900" indent="0" algn="l" defTabSz="914400" rtl="0" eaLnBrk="1" fontAlgn="t" latinLnBrk="0" hangingPunct="1"/>
                      <a:r>
                        <a:rPr lang="en-GB" sz="1600" b="0" i="0" u="none" strike="noStrike" kern="1200" dirty="0">
                          <a:solidFill>
                            <a:srgbClr val="000000"/>
                          </a:solidFill>
                          <a:effectLst/>
                          <a:latin typeface="+mn-lt"/>
                          <a:ea typeface="+mn-ea"/>
                          <a:cs typeface="+mn-cs"/>
                        </a:rPr>
                        <a:t> </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NTT DOCOMO</a:t>
                      </a:r>
                      <a:endParaRPr lang="zh-CN" altLang="en-US" sz="1600" b="0" i="0" u="none" strike="noStrike" kern="1200" dirty="0">
                        <a:solidFill>
                          <a:srgbClr val="000000"/>
                        </a:solidFill>
                        <a:effectLst/>
                        <a:latin typeface="+mn-lt"/>
                        <a:ea typeface="+mn-ea"/>
                        <a:cs typeface="+mn-cs"/>
                      </a:endParaRPr>
                    </a:p>
                    <a:p>
                      <a:pPr marL="88900" indent="0" algn="l" defTabSz="914400" rtl="0" eaLnBrk="1" fontAlgn="t" latinLnBrk="0" hangingPunct="1"/>
                      <a:r>
                        <a:rPr lang="en-GB" sz="1600" b="0" i="0" u="none" strike="noStrike" kern="1200" dirty="0">
                          <a:solidFill>
                            <a:srgbClr val="000000"/>
                          </a:solidFill>
                          <a:effectLst/>
                          <a:latin typeface="+mn-lt"/>
                          <a:ea typeface="+mn-ea"/>
                          <a:cs typeface="+mn-cs"/>
                        </a:rPr>
                        <a:t> </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74650" indent="-285750" algn="l" defTabSz="914400" rtl="0" eaLnBrk="1" fontAlgn="t" latinLnBrk="0" hangingPunct="1">
                        <a:lnSpc>
                          <a:spcPct val="100000"/>
                        </a:lnSpc>
                        <a:spcAft>
                          <a:spcPts val="0"/>
                        </a:spcAft>
                        <a:buFont typeface="Arial" panose="020B0604020202020204" pitchFamily="34" charset="0"/>
                        <a:buChar char="•"/>
                      </a:pPr>
                      <a:r>
                        <a:rPr lang="en-US" altLang="zh-CN" sz="1600" b="0" i="0" u="none" strike="noStrike" kern="1200" dirty="0">
                          <a:solidFill>
                            <a:srgbClr val="000000"/>
                          </a:solidFill>
                          <a:effectLst/>
                          <a:latin typeface="+mn-lt"/>
                          <a:ea typeface="+mn-ea"/>
                          <a:cs typeface="+mn-cs"/>
                        </a:rPr>
                        <a:t>T</a:t>
                      </a:r>
                      <a:r>
                        <a:rPr lang="en-US" sz="1600" b="0" i="0" u="none" strike="noStrike" kern="1200" dirty="0">
                          <a:solidFill>
                            <a:srgbClr val="000000"/>
                          </a:solidFill>
                          <a:effectLst/>
                          <a:latin typeface="+mn-lt"/>
                          <a:ea typeface="+mn-ea"/>
                          <a:cs typeface="+mn-cs"/>
                        </a:rPr>
                        <a:t>o support 5G </a:t>
                      </a:r>
                      <a:r>
                        <a:rPr lang="en-US" sz="1600" b="0" i="0" u="none" strike="noStrike" kern="1200" dirty="0" err="1">
                          <a:solidFill>
                            <a:srgbClr val="000000"/>
                          </a:solidFill>
                          <a:effectLst/>
                          <a:latin typeface="+mn-lt"/>
                          <a:ea typeface="+mn-ea"/>
                          <a:cs typeface="+mn-cs"/>
                        </a:rPr>
                        <a:t>Femto</a:t>
                      </a:r>
                      <a:r>
                        <a:rPr lang="en-US" sz="1600" b="0" i="0" u="none" strike="noStrike" kern="1200" dirty="0">
                          <a:solidFill>
                            <a:srgbClr val="000000"/>
                          </a:solidFill>
                          <a:effectLst/>
                          <a:latin typeface="+mn-lt"/>
                          <a:ea typeface="+mn-ea"/>
                          <a:cs typeface="+mn-cs"/>
                        </a:rPr>
                        <a:t> information provisioning by the CAG owner or an authorized administrator for non-roaming scenarios and local services access</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58464746"/>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000000"/>
                          </a:solidFill>
                          <a:effectLst/>
                          <a:uLnTx/>
                          <a:uFillTx/>
                          <a:latin typeface="+mn-lt"/>
                          <a:ea typeface="+mn-ea"/>
                          <a:cs typeface="+mn-cs"/>
                          <a:hlinkClick r:id="rId4"/>
                        </a:rPr>
                        <a:t>CP-243019</a:t>
                      </a: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spcAft>
                          <a:spcPts val="900"/>
                        </a:spcAft>
                      </a:pPr>
                      <a:r>
                        <a:rPr lang="en-US" sz="1600" b="0" i="0" u="none" strike="noStrike" kern="1200" dirty="0">
                          <a:solidFill>
                            <a:srgbClr val="000000"/>
                          </a:solidFill>
                          <a:effectLst/>
                          <a:latin typeface="+mn-lt"/>
                          <a:ea typeface="+mn-ea"/>
                          <a:cs typeface="+mn-cs"/>
                        </a:rPr>
                        <a:t>WID new   Rel-19 New WID on Reducing Information Exposure over SBI </a:t>
                      </a:r>
                      <a:endParaRPr lang="zh-CN" altLang="en-US" sz="1600" b="0" i="0" u="none" strike="noStrike" kern="1200" dirty="0">
                        <a:solidFill>
                          <a:srgbClr val="000000"/>
                        </a:solidFill>
                        <a:effectLst/>
                        <a:latin typeface="+mn-lt"/>
                        <a:ea typeface="+mn-ea"/>
                        <a:cs typeface="+mn-cs"/>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altLang="zh-CN" sz="1600" b="0" i="0" u="none" strike="noStrike" kern="1200" dirty="0">
                          <a:solidFill>
                            <a:srgbClr val="000000"/>
                          </a:solidFill>
                          <a:effectLst/>
                          <a:latin typeface="+mn-lt"/>
                          <a:ea typeface="+mn-ea"/>
                          <a:cs typeface="+mn-cs"/>
                        </a:rPr>
                        <a:t>Samsung</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74650" marR="0" lvl="0" indent="-2857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US" altLang="zh-CN" sz="1600" b="0" i="0" u="none" strike="noStrike" kern="1200" dirty="0">
                          <a:solidFill>
                            <a:srgbClr val="000000"/>
                          </a:solidFill>
                          <a:effectLst/>
                          <a:latin typeface="+mn-lt"/>
                          <a:ea typeface="+mn-ea"/>
                          <a:cs typeface="+mn-cs"/>
                        </a:rPr>
                        <a:t>Enhancements to NRF APIs to reduce </a:t>
                      </a:r>
                      <a:r>
                        <a:rPr lang="en-US" altLang="zh-CN" sz="1800" kern="1200" dirty="0">
                          <a:solidFill>
                            <a:schemeClr val="tx1"/>
                          </a:solidFill>
                          <a:effectLst/>
                          <a:latin typeface="+mn-lt"/>
                          <a:ea typeface="+mn-ea"/>
                          <a:cs typeface="+mn-cs"/>
                        </a:rPr>
                        <a:t>excessive data exposed by NRF</a:t>
                      </a:r>
                      <a:endParaRPr lang="en-US" altLang="zh-CN" sz="1600" b="0" i="0" u="none" strike="noStrike" kern="1200" dirty="0">
                        <a:solidFill>
                          <a:srgbClr val="000000"/>
                        </a:solidFill>
                        <a:effectLst/>
                        <a:latin typeface="+mn-lt"/>
                        <a:ea typeface="+mn-ea"/>
                        <a:cs typeface="+mn-cs"/>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5914663"/>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000000"/>
                          </a:solidFill>
                          <a:effectLst/>
                          <a:uLnTx/>
                          <a:uFillTx/>
                          <a:latin typeface="+mn-lt"/>
                          <a:ea typeface="+mn-ea"/>
                          <a:cs typeface="+mn-cs"/>
                          <a:hlinkClick r:id="rId5"/>
                        </a:rPr>
                        <a:t>CP-243048</a:t>
                      </a: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spcAft>
                          <a:spcPts val="900"/>
                        </a:spcAft>
                      </a:pPr>
                      <a:r>
                        <a:rPr lang="en-US" sz="1600" b="0" i="0" u="none" strike="noStrike" kern="1200" dirty="0">
                          <a:solidFill>
                            <a:srgbClr val="000000"/>
                          </a:solidFill>
                          <a:effectLst/>
                          <a:latin typeface="+mn-lt"/>
                          <a:ea typeface="+mn-ea"/>
                          <a:cs typeface="+mn-cs"/>
                        </a:rPr>
                        <a:t>WID new   Rel-19 New WID on CT Aspects on TEI19_DLPMRl</a:t>
                      </a:r>
                      <a:endParaRPr lang="zh-CN" altLang="en-US" sz="1600" b="0" i="0" u="none" strike="noStrike" kern="1200" dirty="0">
                        <a:solidFill>
                          <a:srgbClr val="000000"/>
                        </a:solidFill>
                        <a:effectLst/>
                        <a:latin typeface="+mn-lt"/>
                        <a:ea typeface="+mn-ea"/>
                        <a:cs typeface="+mn-cs"/>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altLang="zh-CN" sz="1600" b="0" i="0" u="none" strike="noStrike" kern="1200" dirty="0">
                          <a:solidFill>
                            <a:srgbClr val="000000"/>
                          </a:solidFill>
                          <a:effectLst/>
                          <a:latin typeface="+mn-lt"/>
                          <a:ea typeface="+mn-ea"/>
                          <a:cs typeface="+mn-cs"/>
                        </a:rPr>
                        <a:t>Ericsson</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74650" indent="-285750" algn="l" defTabSz="914400" rtl="0" eaLnBrk="1" fontAlgn="t" latinLnBrk="0" hangingPunct="1">
                        <a:lnSpc>
                          <a:spcPct val="100000"/>
                        </a:lnSpc>
                        <a:spcAft>
                          <a:spcPts val="0"/>
                        </a:spcAft>
                        <a:buFont typeface="Arial" panose="020B0604020202020204" pitchFamily="34" charset="0"/>
                        <a:buChar char="•"/>
                      </a:pPr>
                      <a:r>
                        <a:rPr lang="en-US" sz="1600" b="0" i="0" u="none" strike="noStrike" kern="1200" dirty="0">
                          <a:solidFill>
                            <a:srgbClr val="000000"/>
                          </a:solidFill>
                          <a:effectLst/>
                          <a:latin typeface="+mn-lt"/>
                          <a:ea typeface="+mn-ea"/>
                          <a:cs typeface="+mn-cs"/>
                        </a:rPr>
                        <a:t>Enhancements to LMF API, AMF API and GMLC API to support periodic location events reports</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7946449"/>
                  </a:ext>
                </a:extLst>
              </a:tr>
            </a:tbl>
          </a:graphicData>
        </a:graphic>
      </p:graphicFrame>
    </p:spTree>
    <p:extLst>
      <p:ext uri="{BB962C8B-B14F-4D97-AF65-F5344CB8AC3E}">
        <p14:creationId xmlns:p14="http://schemas.microsoft.com/office/powerpoint/2010/main" val="42152686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zh-CN" sz="3600" dirty="0"/>
              <a:t>Revised</a:t>
            </a:r>
            <a:r>
              <a:rPr lang="en-US" altLang="fr-FR" sz="3600" dirty="0"/>
              <a:t> Study/Work Items led by CT4</a:t>
            </a:r>
          </a:p>
        </p:txBody>
      </p:sp>
      <p:graphicFrame>
        <p:nvGraphicFramePr>
          <p:cNvPr id="2" name="Tableau 3">
            <a:extLst>
              <a:ext uri="{FF2B5EF4-FFF2-40B4-BE49-F238E27FC236}">
                <a16:creationId xmlns:a16="http://schemas.microsoft.com/office/drawing/2014/main" id="{948BAE33-7F6D-9254-E585-C088846627D7}"/>
              </a:ext>
            </a:extLst>
          </p:cNvPr>
          <p:cNvGraphicFramePr>
            <a:graphicFrameLocks noGrp="1"/>
          </p:cNvGraphicFramePr>
          <p:nvPr>
            <p:extLst>
              <p:ext uri="{D42A27DB-BD31-4B8C-83A1-F6EECF244321}">
                <p14:modId xmlns:p14="http://schemas.microsoft.com/office/powerpoint/2010/main" val="2218568242"/>
              </p:ext>
            </p:extLst>
          </p:nvPr>
        </p:nvGraphicFramePr>
        <p:xfrm>
          <a:off x="240404" y="1866560"/>
          <a:ext cx="11577226" cy="2302124"/>
        </p:xfrm>
        <a:graphic>
          <a:graphicData uri="http://schemas.openxmlformats.org/drawingml/2006/table">
            <a:tbl>
              <a:tblPr firstRow="1" firstCol="1" bandRow="1"/>
              <a:tblGrid>
                <a:gridCol w="1434580">
                  <a:extLst>
                    <a:ext uri="{9D8B030D-6E8A-4147-A177-3AD203B41FA5}">
                      <a16:colId xmlns:a16="http://schemas.microsoft.com/office/drawing/2014/main" val="20000"/>
                    </a:ext>
                  </a:extLst>
                </a:gridCol>
                <a:gridCol w="4023106">
                  <a:extLst>
                    <a:ext uri="{9D8B030D-6E8A-4147-A177-3AD203B41FA5}">
                      <a16:colId xmlns:a16="http://schemas.microsoft.com/office/drawing/2014/main" val="20001"/>
                    </a:ext>
                  </a:extLst>
                </a:gridCol>
                <a:gridCol w="1551510">
                  <a:extLst>
                    <a:ext uri="{9D8B030D-6E8A-4147-A177-3AD203B41FA5}">
                      <a16:colId xmlns:a16="http://schemas.microsoft.com/office/drawing/2014/main" val="20002"/>
                    </a:ext>
                  </a:extLst>
                </a:gridCol>
                <a:gridCol w="4568030">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000000"/>
                          </a:solidFill>
                          <a:effectLst/>
                          <a:uLnTx/>
                          <a:uFillTx/>
                          <a:latin typeface="+mn-lt"/>
                          <a:ea typeface="+mn-ea"/>
                          <a:cs typeface="+mn-cs"/>
                          <a:hlinkClick r:id="rId2"/>
                        </a:rPr>
                        <a:t>CP-243049</a:t>
                      </a: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fontAlgn="t"/>
                      <a:r>
                        <a:rPr lang="en-US" sz="1600" b="0" i="0" u="none" strike="noStrike" dirty="0">
                          <a:solidFill>
                            <a:srgbClr val="000000"/>
                          </a:solidFill>
                          <a:effectLst/>
                          <a:latin typeface="+mn-lt"/>
                        </a:rPr>
                        <a:t>WID revised   Rel-19 CT aspects of enhancement of support for Edge Computing in 5G Core network - Phase 3</a:t>
                      </a:r>
                      <a:endParaRPr lang="en-GB" sz="16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dirty="0">
                          <a:effectLst/>
                          <a:latin typeface="+mn-lt"/>
                          <a:ea typeface="Times New Roman" panose="02020603050405020304" pitchFamily="18" charset="0"/>
                        </a:rPr>
                        <a:t>Nokia</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7000"/>
                        </a:lnSpc>
                        <a:spcBef>
                          <a:spcPts val="0"/>
                        </a:spcBef>
                        <a:spcAft>
                          <a:spcPts val="800"/>
                        </a:spcAft>
                        <a:buClrTx/>
                        <a:buSzTx/>
                        <a:buFont typeface="Arial" panose="020B0604020202020204" pitchFamily="34" charset="0"/>
                        <a:buNone/>
                        <a:tabLst/>
                        <a:defRPr/>
                      </a:pPr>
                      <a:r>
                        <a:rPr lang="en-US" altLang="zh-CN" sz="1600" b="0" i="0" u="none" strike="noStrike" kern="1200" dirty="0">
                          <a:solidFill>
                            <a:srgbClr val="000000"/>
                          </a:solidFill>
                          <a:effectLst/>
                          <a:latin typeface="+mn-lt"/>
                          <a:ea typeface="+mn-ea"/>
                          <a:cs typeface="+mn-cs"/>
                        </a:rPr>
                        <a:t>Delta: To change the </a:t>
                      </a:r>
                      <a:r>
                        <a:rPr lang="en-US" altLang="zh-CN" sz="1600" b="0" i="0" u="none" strike="noStrike" kern="1200" dirty="0" err="1">
                          <a:solidFill>
                            <a:srgbClr val="000000"/>
                          </a:solidFill>
                          <a:effectLst/>
                          <a:latin typeface="+mn-lt"/>
                          <a:ea typeface="+mn-ea"/>
                          <a:cs typeface="+mn-cs"/>
                        </a:rPr>
                        <a:t>rapporteurship</a:t>
                      </a:r>
                      <a:r>
                        <a:rPr lang="en-US" altLang="zh-CN" sz="1600" b="0" i="0" u="none" strike="noStrike" kern="1200" dirty="0">
                          <a:solidFill>
                            <a:srgbClr val="000000"/>
                          </a:solidFill>
                          <a:effectLst/>
                          <a:latin typeface="+mn-lt"/>
                          <a:ea typeface="+mn-ea"/>
                          <a:cs typeface="+mn-cs"/>
                        </a:rPr>
                        <a:t> from Intel to Nokia; to update the objectives and expected output</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17551398"/>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000000"/>
                          </a:solidFill>
                          <a:effectLst/>
                          <a:uLnTx/>
                          <a:uFillTx/>
                          <a:latin typeface="+mn-lt"/>
                          <a:ea typeface="+mn-ea"/>
                          <a:cs typeface="+mn-cs"/>
                          <a:hlinkClick r:id="rId3"/>
                        </a:rPr>
                        <a:t>CP-243047</a:t>
                      </a: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fontAlgn="t"/>
                      <a:r>
                        <a:rPr lang="en-US" sz="1600" b="0" i="0" u="none" strike="noStrike" dirty="0">
                          <a:solidFill>
                            <a:srgbClr val="000000"/>
                          </a:solidFill>
                          <a:effectLst/>
                          <a:latin typeface="+mn-lt"/>
                        </a:rPr>
                        <a:t>WID revised   Rel-19 revised WID on MPS4msg</a:t>
                      </a:r>
                      <a:endParaRPr lang="en-GB" sz="16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dirty="0" err="1">
                          <a:effectLst/>
                          <a:latin typeface="+mn-lt"/>
                          <a:ea typeface="Times New Roman" panose="02020603050405020304" pitchFamily="18" charset="0"/>
                        </a:rPr>
                        <a:t>Peraton</a:t>
                      </a:r>
                      <a:r>
                        <a:rPr lang="en-US" sz="1600" dirty="0">
                          <a:effectLst/>
                          <a:latin typeface="+mn-lt"/>
                          <a:ea typeface="Times New Roman" panose="02020603050405020304" pitchFamily="18" charset="0"/>
                        </a:rPr>
                        <a:t> Labs, CISA ECD, AT&amp;T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7000"/>
                        </a:lnSpc>
                        <a:spcBef>
                          <a:spcPts val="0"/>
                        </a:spcBef>
                        <a:spcAft>
                          <a:spcPts val="800"/>
                        </a:spcAft>
                        <a:buClrTx/>
                        <a:buSzTx/>
                        <a:buFont typeface="Arial" panose="020B0604020202020204" pitchFamily="34" charset="0"/>
                        <a:buNone/>
                        <a:tabLst/>
                        <a:defRPr/>
                      </a:pPr>
                      <a:r>
                        <a:rPr lang="en-US" altLang="zh-CN" sz="1600" b="0" i="0" u="none" strike="noStrike" kern="1200" dirty="0">
                          <a:solidFill>
                            <a:srgbClr val="000000"/>
                          </a:solidFill>
                          <a:effectLst/>
                          <a:latin typeface="+mn-lt"/>
                          <a:ea typeface="+mn-ea"/>
                          <a:cs typeface="+mn-cs"/>
                        </a:rPr>
                        <a:t>Delta: CT1 impact due to paging for SMS over NAS with priority for MPS for Messaging is confirmed; CT3 impact due to authorize the request from the P-CSCF based on MPS subscription is confirmed</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5652278"/>
                  </a:ext>
                </a:extLst>
              </a:tr>
            </a:tbl>
          </a:graphicData>
        </a:graphic>
      </p:graphicFrame>
    </p:spTree>
    <p:extLst>
      <p:ext uri="{BB962C8B-B14F-4D97-AF65-F5344CB8AC3E}">
        <p14:creationId xmlns:p14="http://schemas.microsoft.com/office/powerpoint/2010/main" val="14770271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fr-FR" sz="3600" dirty="0"/>
              <a:t>New Agreed Study/Work Items endorsed by CT4</a:t>
            </a:r>
          </a:p>
        </p:txBody>
      </p:sp>
      <p:graphicFrame>
        <p:nvGraphicFramePr>
          <p:cNvPr id="4" name="Tableau 3">
            <a:extLst>
              <a:ext uri="{FF2B5EF4-FFF2-40B4-BE49-F238E27FC236}">
                <a16:creationId xmlns:a16="http://schemas.microsoft.com/office/drawing/2014/main" id="{8B48A61C-01D9-C10C-27B8-840866366BA4}"/>
              </a:ext>
            </a:extLst>
          </p:cNvPr>
          <p:cNvGraphicFramePr>
            <a:graphicFrameLocks noGrp="1"/>
          </p:cNvGraphicFramePr>
          <p:nvPr>
            <p:extLst>
              <p:ext uri="{D42A27DB-BD31-4B8C-83A1-F6EECF244321}">
                <p14:modId xmlns:p14="http://schemas.microsoft.com/office/powerpoint/2010/main" val="3017706682"/>
              </p:ext>
            </p:extLst>
          </p:nvPr>
        </p:nvGraphicFramePr>
        <p:xfrm>
          <a:off x="439184" y="1906316"/>
          <a:ext cx="11022714" cy="1487198"/>
        </p:xfrm>
        <a:graphic>
          <a:graphicData uri="http://schemas.openxmlformats.org/drawingml/2006/table">
            <a:tbl>
              <a:tblPr firstRow="1" firstCol="1" bandRow="1"/>
              <a:tblGrid>
                <a:gridCol w="1365868">
                  <a:extLst>
                    <a:ext uri="{9D8B030D-6E8A-4147-A177-3AD203B41FA5}">
                      <a16:colId xmlns:a16="http://schemas.microsoft.com/office/drawing/2014/main" val="20000"/>
                    </a:ext>
                  </a:extLst>
                </a:gridCol>
                <a:gridCol w="3830412">
                  <a:extLst>
                    <a:ext uri="{9D8B030D-6E8A-4147-A177-3AD203B41FA5}">
                      <a16:colId xmlns:a16="http://schemas.microsoft.com/office/drawing/2014/main" val="20001"/>
                    </a:ext>
                  </a:extLst>
                </a:gridCol>
                <a:gridCol w="1477197">
                  <a:extLst>
                    <a:ext uri="{9D8B030D-6E8A-4147-A177-3AD203B41FA5}">
                      <a16:colId xmlns:a16="http://schemas.microsoft.com/office/drawing/2014/main" val="20002"/>
                    </a:ext>
                  </a:extLst>
                </a:gridCol>
                <a:gridCol w="4349237">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103057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sz="16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hlinkClick r:id="rId2"/>
                        </a:rPr>
                        <a:t>C4-245296</a:t>
                      </a:r>
                      <a:endParaRPr kumimoji="0" lang="zh-CN" altLang="en-US" sz="16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600" b="0" i="0" u="none" strike="noStrike" kern="1200" cap="none" spc="0" normalizeH="0" baseline="0">
                          <a:ln>
                            <a:noFill/>
                          </a:ln>
                          <a:solidFill>
                            <a:srgbClr val="000000"/>
                          </a:solidFill>
                          <a:effectLst/>
                          <a:uLnTx/>
                          <a:uFillTx/>
                          <a:latin typeface="Calibri" panose="020F0502020204030204"/>
                          <a:ea typeface="宋体" panose="02010600030101010101" pitchFamily="2" charset="-122"/>
                          <a:cs typeface="+mn-cs"/>
                        </a:rPr>
                        <a:t>WID new   Rel-19 New WID on CT aspects of Extended Reality and Media service (XRM) Phase 2</a:t>
                      </a:r>
                      <a:endParaRPr kumimoji="0" lang="zh-CN" altLang="en-US" sz="1600" b="0" i="0" u="none" strike="noStrike" kern="1200" cap="none" spc="0" normalizeH="0" baseline="0">
                        <a:ln>
                          <a:noFill/>
                        </a:ln>
                        <a:solidFill>
                          <a:srgbClr val="000000"/>
                        </a:solidFill>
                        <a:effectLst/>
                        <a:uLnTx/>
                        <a:uFillTx/>
                        <a:latin typeface="Calibri" panose="020F0502020204030204"/>
                        <a:ea typeface="宋体" panose="02010600030101010101" pitchFamily="2" charset="-122"/>
                        <a:cs typeface="+mn-cs"/>
                      </a:endParaRPr>
                    </a:p>
                    <a:p>
                      <a:r>
                        <a:rPr kumimoji="0" lang="en-GB" sz="1600" b="0" i="0" u="none" strike="noStrike" kern="1200" cap="none" spc="0" normalizeH="0" baseline="0">
                          <a:ln>
                            <a:noFill/>
                          </a:ln>
                          <a:solidFill>
                            <a:srgbClr val="000000"/>
                          </a:solidFill>
                          <a:effectLst/>
                          <a:uLnTx/>
                          <a:uFillTx/>
                          <a:latin typeface="Calibri" panose="020F0502020204030204"/>
                          <a:ea typeface="宋体" panose="02010600030101010101" pitchFamily="2" charset="-122"/>
                          <a:cs typeface="+mn-cs"/>
                        </a:rPr>
                        <a:t> </a:t>
                      </a:r>
                      <a:endParaRPr kumimoji="0" lang="zh-CN" altLang="en-US" sz="1600" b="0" i="0" u="none" strike="noStrike" kern="1200" cap="none" spc="0" normalizeH="0" baseline="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0" lang="en-GB" sz="16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rPr>
                        <a:t>Nokia</a:t>
                      </a:r>
                      <a:endParaRPr kumimoji="0" lang="zh-CN" altLang="en-US" sz="16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endParaRPr>
                    </a:p>
                    <a:p>
                      <a:r>
                        <a:rPr kumimoji="0" lang="en-GB" sz="16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rPr>
                        <a:t> </a:t>
                      </a:r>
                      <a:endParaRPr kumimoji="0" lang="zh-CN" altLang="en-US" sz="16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3231596"/>
                  </a:ext>
                </a:extLst>
              </a:tr>
            </a:tbl>
          </a:graphicData>
        </a:graphic>
      </p:graphicFrame>
    </p:spTree>
    <p:extLst>
      <p:ext uri="{BB962C8B-B14F-4D97-AF65-F5344CB8AC3E}">
        <p14:creationId xmlns:p14="http://schemas.microsoft.com/office/powerpoint/2010/main" val="399971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zh-CN" sz="3600" dirty="0"/>
              <a:t>Revised</a:t>
            </a:r>
            <a:r>
              <a:rPr lang="en-US" altLang="fr-FR" sz="3600" dirty="0"/>
              <a:t> Study/Work Items endorsed by CT4(1/2) </a:t>
            </a:r>
          </a:p>
        </p:txBody>
      </p:sp>
      <p:graphicFrame>
        <p:nvGraphicFramePr>
          <p:cNvPr id="2" name="Tableau 3">
            <a:extLst>
              <a:ext uri="{FF2B5EF4-FFF2-40B4-BE49-F238E27FC236}">
                <a16:creationId xmlns:a16="http://schemas.microsoft.com/office/drawing/2014/main" id="{FFF85B8B-AD18-E451-8D19-C559A1012BCE}"/>
              </a:ext>
            </a:extLst>
          </p:cNvPr>
          <p:cNvGraphicFramePr>
            <a:graphicFrameLocks noGrp="1"/>
          </p:cNvGraphicFramePr>
          <p:nvPr>
            <p:extLst>
              <p:ext uri="{D42A27DB-BD31-4B8C-83A1-F6EECF244321}">
                <p14:modId xmlns:p14="http://schemas.microsoft.com/office/powerpoint/2010/main" val="3228554514"/>
              </p:ext>
            </p:extLst>
          </p:nvPr>
        </p:nvGraphicFramePr>
        <p:xfrm>
          <a:off x="439184" y="1906316"/>
          <a:ext cx="11022714" cy="3626543"/>
        </p:xfrm>
        <a:graphic>
          <a:graphicData uri="http://schemas.openxmlformats.org/drawingml/2006/table">
            <a:tbl>
              <a:tblPr firstRow="1" firstCol="1" bandRow="1"/>
              <a:tblGrid>
                <a:gridCol w="1365868">
                  <a:extLst>
                    <a:ext uri="{9D8B030D-6E8A-4147-A177-3AD203B41FA5}">
                      <a16:colId xmlns:a16="http://schemas.microsoft.com/office/drawing/2014/main" val="20000"/>
                    </a:ext>
                  </a:extLst>
                </a:gridCol>
                <a:gridCol w="3830412">
                  <a:extLst>
                    <a:ext uri="{9D8B030D-6E8A-4147-A177-3AD203B41FA5}">
                      <a16:colId xmlns:a16="http://schemas.microsoft.com/office/drawing/2014/main" val="20001"/>
                    </a:ext>
                  </a:extLst>
                </a:gridCol>
                <a:gridCol w="1477197">
                  <a:extLst>
                    <a:ext uri="{9D8B030D-6E8A-4147-A177-3AD203B41FA5}">
                      <a16:colId xmlns:a16="http://schemas.microsoft.com/office/drawing/2014/main" val="20002"/>
                    </a:ext>
                  </a:extLst>
                </a:gridCol>
                <a:gridCol w="4349237">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699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2"/>
                        </a:rPr>
                        <a:t>C4-244325</a:t>
                      </a: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a:solidFill>
                            <a:srgbClr val="000000"/>
                          </a:solidFill>
                          <a:effectLst/>
                          <a:latin typeface="+mn-lt"/>
                          <a:ea typeface="+mn-ea"/>
                          <a:cs typeface="+mn-cs"/>
                        </a:rPr>
                        <a:t>WID revised   Rel-19 Revised WID on CT Aspects of Phase 3 for UAS, UAV and UAM</a:t>
                      </a:r>
                      <a:endParaRPr lang="zh-CN" altLang="en-US" sz="1600" b="0" i="0" u="none" strike="noStrike" kern="1200">
                        <a:solidFill>
                          <a:srgbClr val="000000"/>
                        </a:solidFill>
                        <a:effectLst/>
                        <a:latin typeface="+mn-lt"/>
                        <a:ea typeface="+mn-ea"/>
                        <a:cs typeface="+mn-cs"/>
                      </a:endParaRPr>
                    </a:p>
                    <a:p>
                      <a:pPr marL="88900" indent="0" algn="l" defTabSz="914400" rtl="0" eaLnBrk="1" fontAlgn="t" latinLnBrk="0" hangingPunct="1"/>
                      <a:r>
                        <a:rPr lang="en-GB" sz="1600" b="0" i="0" u="none" strike="noStrike" kern="1200">
                          <a:solidFill>
                            <a:srgbClr val="000000"/>
                          </a:solidFill>
                          <a:effectLst/>
                          <a:latin typeface="+mn-lt"/>
                          <a:ea typeface="+mn-ea"/>
                          <a:cs typeface="+mn-cs"/>
                        </a:rPr>
                        <a:t> </a:t>
                      </a:r>
                      <a:endParaRPr lang="zh-CN" altLang="en-US" sz="1600" b="0" i="0" u="none" strike="noStrike" kern="120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a:solidFill>
                            <a:srgbClr val="000000"/>
                          </a:solidFill>
                          <a:effectLst/>
                          <a:latin typeface="+mn-lt"/>
                          <a:ea typeface="+mn-ea"/>
                          <a:cs typeface="+mn-cs"/>
                        </a:rPr>
                        <a:t>LG Electronics, Ericsson</a:t>
                      </a:r>
                      <a:endParaRPr lang="zh-CN" altLang="en-US" sz="1600" b="0" i="0" u="none" strike="noStrike" kern="1200">
                        <a:solidFill>
                          <a:srgbClr val="000000"/>
                        </a:solidFill>
                        <a:effectLst/>
                        <a:latin typeface="+mn-lt"/>
                        <a:ea typeface="+mn-ea"/>
                        <a:cs typeface="+mn-cs"/>
                      </a:endParaRPr>
                    </a:p>
                    <a:p>
                      <a:pPr marL="88900" indent="0" algn="l" defTabSz="914400" rtl="0" eaLnBrk="1" fontAlgn="t" latinLnBrk="0" hangingPunct="1"/>
                      <a:r>
                        <a:rPr lang="en-GB" sz="1600" b="0" i="0" u="none" strike="noStrike" kern="1200">
                          <a:solidFill>
                            <a:srgbClr val="000000"/>
                          </a:solidFill>
                          <a:effectLst/>
                          <a:latin typeface="+mn-lt"/>
                          <a:ea typeface="+mn-ea"/>
                          <a:cs typeface="+mn-cs"/>
                        </a:rPr>
                        <a:t> </a:t>
                      </a:r>
                      <a:endParaRPr lang="zh-CN" altLang="en-US" sz="1600" b="0" i="0" u="none" strike="noStrike" kern="120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3231596"/>
                  </a:ext>
                </a:extLst>
              </a:tr>
              <a:tr h="3699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3"/>
                        </a:rPr>
                        <a:t>C4-244495</a:t>
                      </a: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WID revised   Rel-19 Revised WID on CT aspects of Enhancing Parameter Provisioning with static UE IP address and UP security policy</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Ericsson</a:t>
                      </a:r>
                      <a:endParaRPr lang="zh-CN" altLang="en-US" sz="1600" b="0" i="0" u="none" strike="noStrike" kern="1200" dirty="0">
                        <a:solidFill>
                          <a:srgbClr val="000000"/>
                        </a:solidFill>
                        <a:effectLst/>
                        <a:latin typeface="+mn-lt"/>
                        <a:ea typeface="+mn-ea"/>
                        <a:cs typeface="+mn-cs"/>
                      </a:endParaRPr>
                    </a:p>
                    <a:p>
                      <a:pPr marL="88900" indent="0" algn="l" defTabSz="914400" rtl="0" eaLnBrk="1" fontAlgn="t" latinLnBrk="0" hangingPunct="1"/>
                      <a:r>
                        <a:rPr lang="en-GB" sz="1600" b="0" i="0" u="none" strike="noStrike" kern="1200" dirty="0">
                          <a:solidFill>
                            <a:srgbClr val="000000"/>
                          </a:solidFill>
                          <a:effectLst/>
                          <a:latin typeface="+mn-lt"/>
                          <a:ea typeface="+mn-ea"/>
                          <a:cs typeface="+mn-cs"/>
                        </a:rPr>
                        <a:t> </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02930378"/>
                  </a:ext>
                </a:extLst>
              </a:tr>
              <a:tr h="3699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4"/>
                        </a:rPr>
                        <a:t>C4-245460</a:t>
                      </a: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WID revised   Rel-19 Revised WID on CT aspects of </a:t>
                      </a:r>
                      <a:r>
                        <a:rPr lang="en-GB" sz="1600" b="0" i="0" u="none" strike="noStrike" kern="1200" dirty="0" err="1">
                          <a:solidFill>
                            <a:srgbClr val="000000"/>
                          </a:solidFill>
                          <a:effectLst/>
                          <a:latin typeface="+mn-lt"/>
                          <a:ea typeface="+mn-ea"/>
                          <a:cs typeface="+mn-cs"/>
                        </a:rPr>
                        <a:t>ProSe</a:t>
                      </a:r>
                      <a:r>
                        <a:rPr lang="en-GB" sz="1600" b="0" i="0" u="none" strike="noStrike" kern="1200" dirty="0">
                          <a:solidFill>
                            <a:srgbClr val="000000"/>
                          </a:solidFill>
                          <a:effectLst/>
                          <a:latin typeface="+mn-lt"/>
                          <a:ea typeface="+mn-ea"/>
                          <a:cs typeface="+mn-cs"/>
                        </a:rPr>
                        <a:t> support in NPN</a:t>
                      </a:r>
                      <a:endParaRPr lang="zh-CN" altLang="en-US" sz="1600" b="0" i="0" u="none" strike="noStrike" kern="1200" dirty="0">
                        <a:solidFill>
                          <a:srgbClr val="000000"/>
                        </a:solidFill>
                        <a:effectLst/>
                        <a:latin typeface="+mn-lt"/>
                        <a:ea typeface="+mn-ea"/>
                        <a:cs typeface="+mn-cs"/>
                      </a:endParaRPr>
                    </a:p>
                    <a:p>
                      <a:pPr marL="88900" indent="0" algn="l" defTabSz="914400" rtl="0" eaLnBrk="1" fontAlgn="t" latinLnBrk="0" hangingPunct="1"/>
                      <a:r>
                        <a:rPr lang="en-GB" sz="1600" b="0" i="0" u="none" strike="noStrike" kern="1200" dirty="0">
                          <a:solidFill>
                            <a:srgbClr val="000000"/>
                          </a:solidFill>
                          <a:effectLst/>
                          <a:latin typeface="+mn-lt"/>
                          <a:ea typeface="+mn-ea"/>
                          <a:cs typeface="+mn-cs"/>
                        </a:rPr>
                        <a:t> </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a:solidFill>
                            <a:srgbClr val="000000"/>
                          </a:solidFill>
                          <a:effectLst/>
                          <a:latin typeface="+mn-lt"/>
                          <a:ea typeface="+mn-ea"/>
                          <a:cs typeface="+mn-cs"/>
                        </a:rPr>
                        <a:t>China Telecomunication Corp.</a:t>
                      </a:r>
                      <a:endParaRPr lang="zh-CN" altLang="en-US" sz="1600" b="0" i="0" u="none" strike="noStrike" kern="1200">
                        <a:solidFill>
                          <a:srgbClr val="000000"/>
                        </a:solidFill>
                        <a:effectLst/>
                        <a:latin typeface="+mn-lt"/>
                        <a:ea typeface="+mn-ea"/>
                        <a:cs typeface="+mn-cs"/>
                      </a:endParaRPr>
                    </a:p>
                    <a:p>
                      <a:pPr marL="88900" indent="0" algn="l" defTabSz="914400" rtl="0" eaLnBrk="1" fontAlgn="t" latinLnBrk="0" hangingPunct="1"/>
                      <a:r>
                        <a:rPr lang="en-GB" sz="1600" b="0" i="0" u="none" strike="noStrike" kern="1200">
                          <a:solidFill>
                            <a:srgbClr val="000000"/>
                          </a:solidFill>
                          <a:effectLst/>
                          <a:latin typeface="+mn-lt"/>
                          <a:ea typeface="+mn-ea"/>
                          <a:cs typeface="+mn-cs"/>
                        </a:rPr>
                        <a:t> </a:t>
                      </a:r>
                      <a:endParaRPr lang="zh-CN" altLang="en-US" sz="1600" b="0" i="0" u="none" strike="noStrike" kern="120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33094"/>
                  </a:ext>
                </a:extLst>
              </a:tr>
              <a:tr h="3699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mn-lt"/>
                          <a:ea typeface="+mn-ea"/>
                          <a:cs typeface="+mn-cs"/>
                          <a:hlinkClick r:id="rId5"/>
                        </a:rPr>
                        <a:t>C4-245313</a:t>
                      </a:r>
                      <a:endParaRPr kumimoji="0" lang="zh-CN" altLang="en-US" sz="1600" b="0" i="0" u="none" strike="noStrike" kern="1200" cap="none" spc="0" normalizeH="0" baseline="0" noProof="0" dirty="0">
                        <a:ln>
                          <a:noFill/>
                        </a:ln>
                        <a:solidFill>
                          <a:srgbClr val="000000"/>
                        </a:solidFill>
                        <a:effectLst/>
                        <a:uLnTx/>
                        <a:uFillTx/>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sz="1600" b="0" i="0" u="none" strike="noStrike" kern="1200" dirty="0">
                          <a:solidFill>
                            <a:srgbClr val="000000"/>
                          </a:solidFill>
                          <a:effectLst/>
                          <a:latin typeface="+mn-lt"/>
                          <a:ea typeface="+mn-ea"/>
                          <a:cs typeface="+mn-cs"/>
                        </a:rPr>
                        <a:t>WID revised   Rel-19 Enhancement of controlling RAT utilization</a:t>
                      </a:r>
                      <a:r>
                        <a:rPr lang="en-GB" sz="1600" b="0" i="0" u="none" strike="noStrike" kern="1200" dirty="0">
                          <a:solidFill>
                            <a:srgbClr val="000000"/>
                          </a:solidFill>
                          <a:effectLst/>
                          <a:latin typeface="+mn-lt"/>
                          <a:ea typeface="+mn-ea"/>
                          <a:cs typeface="+mn-cs"/>
                        </a:rPr>
                        <a:t> </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altLang="zh-CN" sz="1600" b="0" i="0" u="none" strike="noStrike" kern="1200" dirty="0">
                          <a:solidFill>
                            <a:srgbClr val="000000"/>
                          </a:solidFill>
                          <a:effectLst/>
                          <a:latin typeface="+mn-lt"/>
                          <a:ea typeface="+mn-ea"/>
                          <a:cs typeface="+mn-cs"/>
                        </a:rPr>
                        <a:t>Vodafone</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06673052"/>
                  </a:ext>
                </a:extLst>
              </a:tr>
            </a:tbl>
          </a:graphicData>
        </a:graphic>
      </p:graphicFrame>
    </p:spTree>
    <p:extLst>
      <p:ext uri="{BB962C8B-B14F-4D97-AF65-F5344CB8AC3E}">
        <p14:creationId xmlns:p14="http://schemas.microsoft.com/office/powerpoint/2010/main" val="1839806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zh-CN" sz="3600" dirty="0"/>
              <a:t>Revised</a:t>
            </a:r>
            <a:r>
              <a:rPr lang="en-US" altLang="fr-FR" sz="3600" dirty="0"/>
              <a:t> Study/Work Items endorsed by CT4(2/2) </a:t>
            </a:r>
          </a:p>
        </p:txBody>
      </p:sp>
      <p:graphicFrame>
        <p:nvGraphicFramePr>
          <p:cNvPr id="2" name="Tableau 3">
            <a:extLst>
              <a:ext uri="{FF2B5EF4-FFF2-40B4-BE49-F238E27FC236}">
                <a16:creationId xmlns:a16="http://schemas.microsoft.com/office/drawing/2014/main" id="{FFF85B8B-AD18-E451-8D19-C559A1012BCE}"/>
              </a:ext>
            </a:extLst>
          </p:cNvPr>
          <p:cNvGraphicFramePr>
            <a:graphicFrameLocks noGrp="1"/>
          </p:cNvGraphicFramePr>
          <p:nvPr>
            <p:extLst>
              <p:ext uri="{D42A27DB-BD31-4B8C-83A1-F6EECF244321}">
                <p14:modId xmlns:p14="http://schemas.microsoft.com/office/powerpoint/2010/main" val="3261735872"/>
              </p:ext>
            </p:extLst>
          </p:nvPr>
        </p:nvGraphicFramePr>
        <p:xfrm>
          <a:off x="439184" y="1906316"/>
          <a:ext cx="11022714" cy="2407343"/>
        </p:xfrm>
        <a:graphic>
          <a:graphicData uri="http://schemas.openxmlformats.org/drawingml/2006/table">
            <a:tbl>
              <a:tblPr firstRow="1" firstCol="1" bandRow="1"/>
              <a:tblGrid>
                <a:gridCol w="1365868">
                  <a:extLst>
                    <a:ext uri="{9D8B030D-6E8A-4147-A177-3AD203B41FA5}">
                      <a16:colId xmlns:a16="http://schemas.microsoft.com/office/drawing/2014/main" val="20000"/>
                    </a:ext>
                  </a:extLst>
                </a:gridCol>
                <a:gridCol w="3830412">
                  <a:extLst>
                    <a:ext uri="{9D8B030D-6E8A-4147-A177-3AD203B41FA5}">
                      <a16:colId xmlns:a16="http://schemas.microsoft.com/office/drawing/2014/main" val="20001"/>
                    </a:ext>
                  </a:extLst>
                </a:gridCol>
                <a:gridCol w="1477197">
                  <a:extLst>
                    <a:ext uri="{9D8B030D-6E8A-4147-A177-3AD203B41FA5}">
                      <a16:colId xmlns:a16="http://schemas.microsoft.com/office/drawing/2014/main" val="20002"/>
                    </a:ext>
                  </a:extLst>
                </a:gridCol>
                <a:gridCol w="4349237">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699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2"/>
                        </a:rPr>
                        <a:t>C4-245297</a:t>
                      </a: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sz="1600" b="0" i="0" u="none" strike="noStrike" kern="1200" dirty="0">
                          <a:solidFill>
                            <a:srgbClr val="000000"/>
                          </a:solidFill>
                          <a:effectLst/>
                          <a:latin typeface="+mn-lt"/>
                          <a:ea typeface="+mn-ea"/>
                          <a:cs typeface="+mn-cs"/>
                        </a:rPr>
                        <a:t>WID revised   Rel-19 Revised WID on CT aspects of Proximity-based Services in 5GS Phase 3</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sz="1600" b="0" i="0" u="none" strike="noStrike" kern="1200" dirty="0">
                          <a:solidFill>
                            <a:srgbClr val="000000"/>
                          </a:solidFill>
                          <a:effectLst/>
                          <a:latin typeface="+mn-lt"/>
                          <a:ea typeface="+mn-ea"/>
                          <a:cs typeface="+mn-cs"/>
                        </a:rPr>
                        <a:t>CATT</a:t>
                      </a:r>
                      <a:endParaRPr lang="zh-CN" altLang="en-US" sz="1600" b="0" i="0" u="none" strike="noStrike" kern="1200" dirty="0">
                        <a:solidFill>
                          <a:srgbClr val="000000"/>
                        </a:solidFill>
                        <a:effectLst/>
                        <a:latin typeface="+mn-lt"/>
                        <a:ea typeface="+mn-ea"/>
                        <a:cs typeface="+mn-cs"/>
                      </a:endParaRPr>
                    </a:p>
                    <a:p>
                      <a:pPr marL="88900" indent="0" algn="l" defTabSz="914400" rtl="0" eaLnBrk="1" fontAlgn="t" latinLnBrk="0" hangingPunct="1"/>
                      <a:r>
                        <a:rPr lang="en-GB" sz="1600" b="0" i="0" u="none" strike="noStrike" kern="1200" dirty="0">
                          <a:solidFill>
                            <a:srgbClr val="000000"/>
                          </a:solidFill>
                          <a:effectLst/>
                          <a:latin typeface="+mn-lt"/>
                          <a:ea typeface="+mn-ea"/>
                          <a:cs typeface="+mn-cs"/>
                        </a:rPr>
                        <a:t> </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33094"/>
                  </a:ext>
                </a:extLst>
              </a:tr>
              <a:tr h="3699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mn-lt"/>
                          <a:ea typeface="+mn-ea"/>
                          <a:cs typeface="+mn-cs"/>
                          <a:hlinkClick r:id="rId3"/>
                        </a:rPr>
                        <a:t>C4-245313</a:t>
                      </a:r>
                      <a:endParaRPr kumimoji="0" lang="zh-CN" altLang="en-US" sz="1600" b="0" i="0" u="none" strike="noStrike" kern="1200" cap="none" spc="0" normalizeH="0" baseline="0" noProof="0" dirty="0">
                        <a:ln>
                          <a:noFill/>
                        </a:ln>
                        <a:solidFill>
                          <a:srgbClr val="000000"/>
                        </a:solidFill>
                        <a:effectLst/>
                        <a:uLnTx/>
                        <a:uFillTx/>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sz="1600" b="0" i="0" u="none" strike="noStrike" kern="1200" dirty="0">
                          <a:solidFill>
                            <a:srgbClr val="000000"/>
                          </a:solidFill>
                          <a:effectLst/>
                          <a:latin typeface="+mn-lt"/>
                          <a:ea typeface="+mn-ea"/>
                          <a:cs typeface="+mn-cs"/>
                        </a:rPr>
                        <a:t>WID revised   Rel-19 Revised WID on CT aspects of Multi-Access (ATSSS_Ph4)</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altLang="zh-CN" sz="1600" b="0" i="0" u="none" strike="noStrike" kern="1200" dirty="0">
                          <a:solidFill>
                            <a:srgbClr val="000000"/>
                          </a:solidFill>
                          <a:effectLst/>
                          <a:latin typeface="+mn-lt"/>
                          <a:ea typeface="+mn-ea"/>
                          <a:cs typeface="+mn-cs"/>
                        </a:rPr>
                        <a:t>Apple</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06673052"/>
                  </a:ext>
                </a:extLst>
              </a:tr>
              <a:tr h="3699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mn-lt"/>
                          <a:ea typeface="+mn-ea"/>
                          <a:cs typeface="+mn-cs"/>
                          <a:hlinkClick r:id="rId4"/>
                        </a:rPr>
                        <a:t>C4-245360</a:t>
                      </a:r>
                      <a:endParaRPr kumimoji="0" lang="zh-CN" altLang="en-US" sz="1600" b="0" i="0" u="none" strike="noStrike" kern="1200" cap="none" spc="0" normalizeH="0" baseline="0" noProof="0" dirty="0">
                        <a:ln>
                          <a:noFill/>
                        </a:ln>
                        <a:solidFill>
                          <a:srgbClr val="000000"/>
                        </a:solidFill>
                        <a:effectLst/>
                        <a:uLnTx/>
                        <a:uFillTx/>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spcAft>
                          <a:spcPts val="900"/>
                        </a:spcAft>
                      </a:pPr>
                      <a:r>
                        <a:rPr lang="en-US" sz="1600" b="0" i="0" u="none" strike="noStrike" kern="1200" dirty="0">
                          <a:solidFill>
                            <a:srgbClr val="000000"/>
                          </a:solidFill>
                          <a:effectLst/>
                          <a:latin typeface="+mn-lt"/>
                          <a:ea typeface="+mn-ea"/>
                          <a:cs typeface="+mn-cs"/>
                        </a:rPr>
                        <a:t>WID revised Rel-19 Revised WID on CT aspects of 5GS enhancement on QoS monitoring enhancement</a:t>
                      </a:r>
                      <a:endParaRPr lang="zh-CN" altLang="en-US" sz="1600" b="0" i="0" u="none" strike="noStrike" kern="1200" dirty="0">
                        <a:solidFill>
                          <a:srgbClr val="000000"/>
                        </a:solidFill>
                        <a:effectLst/>
                        <a:latin typeface="+mn-lt"/>
                        <a:ea typeface="+mn-ea"/>
                        <a:cs typeface="+mn-cs"/>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altLang="zh-CN" sz="1600" b="0" i="0" u="none" strike="noStrike" kern="1200" dirty="0">
                          <a:solidFill>
                            <a:srgbClr val="000000"/>
                          </a:solidFill>
                          <a:effectLst/>
                          <a:latin typeface="+mn-lt"/>
                          <a:ea typeface="+mn-ea"/>
                          <a:cs typeface="+mn-cs"/>
                        </a:rPr>
                        <a:t>China Mobile</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69513316"/>
                  </a:ext>
                </a:extLst>
              </a:tr>
            </a:tbl>
          </a:graphicData>
        </a:graphic>
      </p:graphicFrame>
    </p:spTree>
    <p:extLst>
      <p:ext uri="{BB962C8B-B14F-4D97-AF65-F5344CB8AC3E}">
        <p14:creationId xmlns:p14="http://schemas.microsoft.com/office/powerpoint/2010/main" val="3982995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127173</TotalTime>
  <Words>3470</Words>
  <Application>Microsoft Office PowerPoint</Application>
  <PresentationFormat>宽屏</PresentationFormat>
  <Paragraphs>905</Paragraphs>
  <Slides>36</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36</vt:i4>
      </vt:variant>
    </vt:vector>
  </HeadingPairs>
  <TitlesOfParts>
    <vt:vector size="43" baseType="lpstr">
      <vt:lpstr>Arial </vt:lpstr>
      <vt:lpstr>Aptos</vt:lpstr>
      <vt:lpstr>Arial</vt:lpstr>
      <vt:lpstr>Calibri</vt:lpstr>
      <vt:lpstr>Calibri Light</vt:lpstr>
      <vt:lpstr>Times New Roman</vt:lpstr>
      <vt:lpstr>Office Theme</vt:lpstr>
      <vt:lpstr>CT WG4 Status Report  to TSG CT#106</vt:lpstr>
      <vt:lpstr>TSG CT4 Officials</vt:lpstr>
      <vt:lpstr>Meeting Calendar</vt:lpstr>
      <vt:lpstr>TSG WG CT4 Statistics</vt:lpstr>
      <vt:lpstr>New Agreed Study/Work Items led by CT4</vt:lpstr>
      <vt:lpstr>Revised Study/Work Items led by CT4</vt:lpstr>
      <vt:lpstr>New Agreed Study/Work Items endorsed by CT4</vt:lpstr>
      <vt:lpstr>Revised Study/Work Items endorsed by CT4(1/2) </vt:lpstr>
      <vt:lpstr>Revised Study/Work Items endorsed by CT4(2/2) </vt:lpstr>
      <vt:lpstr>Work Plan CT4 Led (1/2)</vt:lpstr>
      <vt:lpstr>Work Plan CT4 Led (2/2)</vt:lpstr>
      <vt:lpstr>Work Plan CT4 Supported (1/2)</vt:lpstr>
      <vt:lpstr>Work Plan CT4 Supported (2/2)</vt:lpstr>
      <vt:lpstr>Work Plan Highlighting </vt:lpstr>
      <vt:lpstr>TS/TR sent to CT plenary</vt:lpstr>
      <vt:lpstr>Exception sheets to CT plenary</vt:lpstr>
      <vt:lpstr>Release 16 Status</vt:lpstr>
      <vt:lpstr>Release 17 Status</vt:lpstr>
      <vt:lpstr>Release 18 Status</vt:lpstr>
      <vt:lpstr>Release 19 Status</vt:lpstr>
      <vt:lpstr>Backward Incompatible Changes</vt:lpstr>
      <vt:lpstr>For Information to CT</vt:lpstr>
      <vt:lpstr>For Action to CT (1/)</vt:lpstr>
      <vt:lpstr>For Action to CT (2/)</vt:lpstr>
      <vt:lpstr>For Action to CT (3/)</vt:lpstr>
      <vt:lpstr>For Action to CT (4/)</vt:lpstr>
      <vt:lpstr>Acknowledgement</vt:lpstr>
      <vt:lpstr>Annex</vt:lpstr>
      <vt:lpstr>CRs for Conditional Approval  </vt:lpstr>
      <vt:lpstr>CRs for Conditional Approval  </vt:lpstr>
      <vt:lpstr>CRs for Conditional Approval  </vt:lpstr>
      <vt:lpstr>CRs for Conditional Approval  </vt:lpstr>
      <vt:lpstr>CRs for Conditional Approval  </vt:lpstr>
      <vt:lpstr>CRs for Conditional Approval  </vt:lpstr>
      <vt:lpstr>CRs for Conditional Approval  </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Song Yue</cp:lastModifiedBy>
  <cp:revision>2313</cp:revision>
  <cp:lastPrinted>2021-03-17T12:26:32Z</cp:lastPrinted>
  <dcterms:created xsi:type="dcterms:W3CDTF">2010-02-05T13:52:04Z</dcterms:created>
  <dcterms:modified xsi:type="dcterms:W3CDTF">2024-11-29T07:22:04Z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(3)MIp/u5V4cj/vEHrRuyIlQFU2y46mzIUrt68gj/EXkdHgrizv0qxQja0AmufhoBXhUZmZpPo6
jFzoxKVeJCTjhzDTFG5TdOLBa+rKjkKIJBPOJiPXrORuDySY6Z2TGaok5rLlK7aemum884GU
O6E3ZVqhg85aT0sqMaq8XMky2VvteNnybFDj+U3uBW9aTcXuUiZAGktlRGqS9OXlqFWwRgjm
uA9+ez0H+MIoIol1d6</vt:lpwstr>
  </property>
  <property fmtid="{D5CDD505-2E9C-101B-9397-08002B2CF9AE}" pid="3" name="_2015_ms_pID_7253431">
    <vt:lpwstr>CYB3VuTlKwIUEWR+/a10o0nMun+4VbSU52RtkkYuMWm/TB6mEISEQ8
aOCpbuCdI6i3mUwMSPqg61l708QlxC+ERqMG/AP5NE0ZexvZeM3MZRD0BOYQAXSPRsFL3+1Z
+zcKP1dZNCia/+LMsq+uRTtPcdcx62vftP6M1ckRXS9V90xQYFmt7QF8cbfU3N2w6c34JiC+
17QAMRB41weoT6ogUW2wJhakktpGlLklw1NY</vt:lpwstr>
  </property>
  <property fmtid="{D5CDD505-2E9C-101B-9397-08002B2CF9AE}" pid="4" name="_2015_ms_pID_7253432">
    <vt:lpwstr>wQ==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1678464151</vt:lpwstr>
  </property>
</Properties>
</file>