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2"/>
  </p:notesMasterIdLst>
  <p:handoutMasterIdLst>
    <p:handoutMasterId r:id="rId13"/>
  </p:handoutMasterIdLst>
  <p:sldIdLst>
    <p:sldId id="528" r:id="rId2"/>
    <p:sldId id="551" r:id="rId3"/>
    <p:sldId id="567" r:id="rId4"/>
    <p:sldId id="554" r:id="rId5"/>
    <p:sldId id="562" r:id="rId6"/>
    <p:sldId id="566" r:id="rId7"/>
    <p:sldId id="537" r:id="rId8"/>
    <p:sldId id="568" r:id="rId9"/>
    <p:sldId id="565" r:id="rId10"/>
    <p:sldId id="545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0066FF"/>
    <a:srgbClr val="3399FF"/>
    <a:srgbClr val="FFFFFF"/>
    <a:srgbClr val="EAEFF7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35" autoAdjust="0"/>
    <p:restoredTop sz="86483" autoAdjust="0"/>
  </p:normalViewPr>
  <p:slideViewPr>
    <p:cSldViewPr snapToGrid="0">
      <p:cViewPr varScale="1">
        <p:scale>
          <a:sx n="78" d="100"/>
          <a:sy n="78" d="100"/>
        </p:scale>
        <p:origin x="523" y="62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4B5C43D-BC45-2816-CE60-49F997C8CD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487025" y="1463675"/>
            <a:ext cx="914400" cy="91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9252464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US" sz="5300" b="1" dirty="0"/>
              <a:t>SA6#64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Atle Monrad (</a:t>
            </a:r>
            <a:r>
              <a:rPr lang="en-US" altLang="en-US" dirty="0" err="1">
                <a:latin typeface="Arial" panose="020B0604020202020204" pitchFamily="34" charset="0"/>
              </a:rPr>
              <a:t>InterDigital</a:t>
            </a:r>
            <a:r>
              <a:rPr lang="en-US" altLang="en-US" sz="2400" dirty="0">
                <a:latin typeface="Arial" panose="020B0604020202020204" pitchFamily="34" charset="0"/>
              </a:rPr>
              <a:t>)</a:t>
            </a: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Arial" panose="020B0604020202020204" pitchFamily="34" charset="0"/>
              </a:rPr>
              <a:t>SA6 Chair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DA4365-A17B-D21D-5E46-5FDA8D960BD6}"/>
              </a:ext>
            </a:extLst>
          </p:cNvPr>
          <p:cNvSpPr txBox="1"/>
          <p:nvPr/>
        </p:nvSpPr>
        <p:spPr>
          <a:xfrm>
            <a:off x="180743" y="286939"/>
            <a:ext cx="9569311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CG Times (WN)"/>
              </a:rPr>
              <a:t>3GPP TSG-SA WG6 Meeting #64</a:t>
            </a:r>
            <a:r>
              <a:rPr lang="en-GB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CG Times (WN)"/>
              </a:rPr>
              <a:t>						S6-245743</a:t>
            </a:r>
            <a:endParaRPr lang="en-US" sz="1200" dirty="0">
              <a:effectLst/>
              <a:latin typeface="Arial" panose="020B0604020202020204" pitchFamily="34" charset="0"/>
              <a:ea typeface="SimSun" panose="02010600030101010101" pitchFamily="2" charset="-122"/>
              <a:cs typeface="CG Times (WN)"/>
            </a:endParaRPr>
          </a:p>
          <a:p>
            <a:r>
              <a:rPr lang="en-GB" sz="1800" b="1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Orlando (FL), USA, 18</a:t>
            </a:r>
            <a:r>
              <a:rPr lang="en-GB" sz="1800" b="1" baseline="300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th</a:t>
            </a:r>
            <a:r>
              <a:rPr lang="en-GB" sz="1800" b="1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 – 22</a:t>
            </a:r>
            <a:r>
              <a:rPr lang="en-GB" sz="1800" b="1" baseline="300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nd</a:t>
            </a:r>
            <a:r>
              <a:rPr lang="en-GB" sz="1800" b="1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 November </a:t>
            </a:r>
            <a:r>
              <a:rPr lang="en-GB" sz="1800" b="1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2024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Studies (1/2)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98596"/>
              </p:ext>
            </p:extLst>
          </p:nvPr>
        </p:nvGraphicFramePr>
        <p:xfrm>
          <a:off x="265862" y="1696182"/>
          <a:ext cx="11034150" cy="436514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525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5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79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3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971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SA6#64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53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enhanced application layer support for location services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err="1"/>
                        <a:t>FS_eLSAPP</a:t>
                      </a:r>
                      <a:endParaRPr lang="en-US" sz="12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(06/2023)</a:t>
                      </a:r>
                      <a:endParaRPr lang="en-US" sz="12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nb-NO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200" b="0" kern="120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2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4571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Service aspects for supporting the </a:t>
                      </a:r>
                      <a:r>
                        <a:rPr lang="en-GB" sz="12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eMMTel</a:t>
                      </a: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service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200" b="1" dirty="0" err="1"/>
                        <a:t>FS_eMMTelAPP</a:t>
                      </a:r>
                      <a:endParaRPr lang="en-US" sz="12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95%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nb-NO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200" b="0" kern="120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2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4571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layer support for AI/ML services</a:t>
                      </a: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FS_AIMLAPP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SA#101 (09/2023)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4890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enablement for Localized Mobile Metaverse Services</a:t>
                      </a: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FS_Metaverse_App</a:t>
                      </a:r>
                      <a:endParaRPr lang="en-US" sz="1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4784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enabler for XR Services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2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FS_XRApp</a:t>
                      </a:r>
                      <a:endParaRPr lang="en-US" sz="1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95%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nb-NO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200" b="0" kern="120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2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enablement for Satellite access enabled 5G Services</a:t>
                      </a: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FS_5GSAT_Ph3_App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7092257"/>
                  </a:ext>
                </a:extLst>
              </a:tr>
              <a:tr h="47928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CAPIF Phase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FS_CAPIF_Ph3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1" dirty="0"/>
                        <a:t>98</a:t>
                      </a:r>
                      <a:r>
                        <a:rPr lang="en-US" sz="12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nb-NO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200" b="0" kern="120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2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988794444"/>
                  </a:ext>
                </a:extLst>
              </a:tr>
              <a:tr h="3035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MC services support on IOPS mode of operation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12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FS_Generic_IOPS</a:t>
                      </a:r>
                      <a:r>
                        <a:rPr lang="en-GB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SA#104 (6/2024)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1" dirty="0"/>
                        <a:t>90%</a:t>
                      </a:r>
                      <a:endParaRPr lang="en-US" sz="12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1" dirty="0"/>
                        <a:t>100%</a:t>
                      </a:r>
                      <a:endParaRPr lang="en-US" sz="12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(12/2024)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nb-NO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200" b="0" kern="120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2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0228245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02219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Studies (2/2)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9326480"/>
              </p:ext>
            </p:extLst>
          </p:nvPr>
        </p:nvGraphicFramePr>
        <p:xfrm>
          <a:off x="265862" y="1653650"/>
          <a:ext cx="11034150" cy="1211549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525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5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79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3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971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SA6#64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SEAL enhancements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SEAL_Ph4</a:t>
                      </a:r>
                      <a:endParaRPr lang="en-US" sz="1600" b="1" dirty="0"/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(09/2024)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/>
                        <a:t>10%</a:t>
                      </a:r>
                      <a:endParaRPr lang="en-US" sz="1600" b="1" dirty="0"/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/>
                        <a:t>20%</a:t>
                      </a:r>
                      <a:endParaRPr lang="en-US" sz="1600" b="1" dirty="0"/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SA#107</a:t>
                      </a: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(03/2025)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972780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Work-Items (1/3)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0760240"/>
              </p:ext>
            </p:extLst>
          </p:nvPr>
        </p:nvGraphicFramePr>
        <p:xfrm>
          <a:off x="185179" y="1688898"/>
          <a:ext cx="11204480" cy="3816735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218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68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SA6#64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Enhanced Mission Critical Architecture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enhMC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SA#106</a:t>
                      </a:r>
                    </a:p>
                    <a:p>
                      <a:r>
                        <a:rPr lang="en-US" sz="1600" dirty="0"/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WI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Sharing of administrative configuration between interconnected MC service systems</a:t>
                      </a: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MCShAC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SA#106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WI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Railways specific Enhancements to Mission Critical </a:t>
                      </a:r>
                      <a:r>
                        <a:rPr lang="en-GB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Services Phase 5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FRMCS_Ph5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SA#106</a:t>
                      </a:r>
                    </a:p>
                    <a:p>
                      <a:r>
                        <a:rPr lang="en-US" sz="1600" dirty="0"/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WI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MSGin5G Service Phase 3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5GMARCH_Ph3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SA#106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WI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2895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MC services support on IOPS mode of operation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Generic_IOPS</a:t>
                      </a:r>
                      <a:r>
                        <a:rPr lang="en-GB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SA#105 (9/2024)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/>
                        <a:t>-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/>
                        <a:t>100%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(12/2024)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WI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8957058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64313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Work-Items (2/3)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2443233"/>
              </p:ext>
            </p:extLst>
          </p:nvPr>
        </p:nvGraphicFramePr>
        <p:xfrm>
          <a:off x="185179" y="1656999"/>
          <a:ext cx="11204480" cy="4150121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218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28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34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SA6#64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for enabling Edge Applications Phase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EDGEAPP_Ph3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WI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UAS applications Phase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UASAPP_Ph3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WI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Guidelines for CAPIF Usage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CAPIF_EXT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SA#105 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WI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b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nb-NO" sz="16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R18</a:t>
                      </a:r>
                      <a:endParaRPr lang="en-US" sz="16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SEAL DD (Data Delivery) Phase 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SEALDD_Ph2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WI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2895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Enhanced application layer support for location services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eLSAPP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(06/2024)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/>
                        <a:t>80%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</a:t>
                      </a: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WI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26338358"/>
                  </a:ext>
                </a:extLst>
              </a:tr>
              <a:tr h="289531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Technical Enhancements and Improvements for Release 19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TEI19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N/A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N/A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324028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909623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Work-Items (3/3)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4869226"/>
              </p:ext>
            </p:extLst>
          </p:nvPr>
        </p:nvGraphicFramePr>
        <p:xfrm>
          <a:off x="265862" y="1685549"/>
          <a:ext cx="11034150" cy="4106859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525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67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46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666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043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SA6#64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aspects for MMTel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>
                          <a:latin typeface="+mn-lt"/>
                        </a:rPr>
                        <a:t>MMTel_App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(06/2024)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>
                          <a:latin typeface="+mn-lt"/>
                        </a:rPr>
                        <a:t>20%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+mn-lt"/>
                        </a:rPr>
                        <a:t>60%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</a:t>
                      </a: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for AI/ML services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>
                          <a:latin typeface="+mn-lt"/>
                        </a:rPr>
                        <a:t>AIML_App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(06/2024)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>
                          <a:latin typeface="+mn-lt"/>
                        </a:rPr>
                        <a:t>75%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+mn-lt"/>
                        </a:rPr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WI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for mobile metaverse services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Metaverse_App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(06/2024)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>
                          <a:latin typeface="+mn-lt"/>
                        </a:rPr>
                        <a:t>60%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+mn-lt"/>
                        </a:rPr>
                        <a:t>80%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for XRM Services Phase 2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XRM_Ph2_App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(06/2024)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>
                          <a:latin typeface="+mn-lt"/>
                        </a:rPr>
                        <a:t>60%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+mn-lt"/>
                        </a:rPr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2895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for satellite access Phase 3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5GSAT_Ph3_App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(06/2024)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>
                          <a:latin typeface="+mn-lt"/>
                        </a:rPr>
                        <a:t>40%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+mn-lt"/>
                        </a:rPr>
                        <a:t>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2895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Common API Framework (CAPIF) Phase 3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CAPIF_Ph3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SA#105 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>
                          <a:latin typeface="+mn-lt"/>
                        </a:rPr>
                        <a:t>30%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+mn-lt"/>
                        </a:rPr>
                        <a:t>65%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7644539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666903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732576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/>
              <a:t>Rapporteurs to make the draft TRs/TSs available </a:t>
            </a:r>
            <a:r>
              <a:rPr lang="en-GB" altLang="en-US" sz="2400" u="sng" dirty="0">
                <a:highlight>
                  <a:srgbClr val="FFFF00"/>
                </a:highlight>
              </a:rPr>
              <a:t>Wednesday November 27</a:t>
            </a:r>
            <a:r>
              <a:rPr lang="en-GB" altLang="en-US" sz="2400" u="sng" baseline="30000" dirty="0">
                <a:highlight>
                  <a:srgbClr val="FFFF00"/>
                </a:highlight>
              </a:rPr>
              <a:t>th</a:t>
            </a:r>
            <a:r>
              <a:rPr lang="en-GB" altLang="en-US" sz="2400" u="sng" dirty="0">
                <a:highlight>
                  <a:srgbClr val="FFFF00"/>
                </a:highlight>
              </a:rPr>
              <a:t> 23:00 UTC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US" altLang="en-US" sz="2400" dirty="0"/>
              <a:t>All documents must be uploaded </a:t>
            </a:r>
            <a:r>
              <a:rPr lang="en-US" altLang="en-US" sz="2400" dirty="0">
                <a:highlight>
                  <a:srgbClr val="FFFF00"/>
                </a:highlight>
              </a:rPr>
              <a:t>before End-of-Meeting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GB" altLang="en-US" sz="2400" dirty="0"/>
              <a:t>Pre-SA6#65 conference calls (Dates are TBD) – Maximum 2 hours/call and 1 hour/topic</a:t>
            </a:r>
            <a:endParaRPr lang="en-IN" altLang="en-US" dirty="0"/>
          </a:p>
          <a:p>
            <a:pPr marL="767839" lvl="1" indent="-295323">
              <a:defRPr/>
            </a:pPr>
            <a:r>
              <a:rPr lang="en-GB" altLang="en-US" sz="1800" dirty="0"/>
              <a:t>Potential Topics</a:t>
            </a:r>
          </a:p>
          <a:p>
            <a:pPr marL="1225039" lvl="2" indent="-295323">
              <a:defRPr/>
            </a:pPr>
            <a:r>
              <a:rPr lang="en-GB" altLang="en-US" sz="1400" dirty="0"/>
              <a:t>???</a:t>
            </a:r>
          </a:p>
          <a:p>
            <a:pPr marL="767839" lvl="1" indent="-295323">
              <a:defRPr/>
            </a:pPr>
            <a:r>
              <a:rPr lang="en-GB" altLang="en-US" sz="1800" dirty="0"/>
              <a:t>Date Exclusions</a:t>
            </a:r>
          </a:p>
          <a:p>
            <a:pPr marL="1225039" lvl="2" indent="-295323">
              <a:defRPr/>
            </a:pPr>
            <a:r>
              <a:rPr lang="en-GB" altLang="en-US" sz="1400" dirty="0"/>
              <a:t>?</a:t>
            </a:r>
            <a:endParaRPr lang="en-GB" altLang="en-US" sz="1800" dirty="0"/>
          </a:p>
          <a:p>
            <a:pPr marL="1225039" lvl="2" indent="-295323">
              <a:defRPr/>
            </a:pPr>
            <a:endParaRPr lang="en-GB" altLang="en-US" sz="1400" dirty="0"/>
          </a:p>
          <a:p>
            <a:pPr marL="1225039" lvl="2" indent="-295323">
              <a:defRPr/>
            </a:pPr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Planning for Rel-20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0684544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/>
              <a:t>SA Chair request the SA-WGs to provide input on </a:t>
            </a:r>
            <a:r>
              <a:rPr lang="de-DE" sz="2400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WG </a:t>
            </a:r>
            <a:r>
              <a:rPr lang="de-DE" sz="2400" dirty="0" err="1">
                <a:effectLst/>
                <a:ea typeface="Aptos" panose="020B0004020202020204" pitchFamily="34" charset="0"/>
                <a:cs typeface="Aptos" panose="020B0004020202020204" pitchFamily="34" charset="0"/>
              </a:rPr>
              <a:t>capacity</a:t>
            </a:r>
            <a:r>
              <a:rPr lang="de-DE" sz="2400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 </a:t>
            </a:r>
            <a:r>
              <a:rPr lang="de-DE" sz="2400" dirty="0" err="1">
                <a:effectLst/>
                <a:ea typeface="Aptos" panose="020B0004020202020204" pitchFamily="34" charset="0"/>
                <a:cs typeface="Aptos" panose="020B0004020202020204" pitchFamily="34" charset="0"/>
              </a:rPr>
              <a:t>for</a:t>
            </a:r>
            <a:r>
              <a:rPr lang="de-DE" sz="2400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 Rel-20 (e.g., TU Budget, Max# </a:t>
            </a:r>
            <a:r>
              <a:rPr lang="de-DE" sz="2400" dirty="0" err="1">
                <a:effectLst/>
                <a:ea typeface="Aptos" panose="020B0004020202020204" pitchFamily="34" charset="0"/>
                <a:cs typeface="Aptos" panose="020B0004020202020204" pitchFamily="34" charset="0"/>
              </a:rPr>
              <a:t>of</a:t>
            </a:r>
            <a:r>
              <a:rPr lang="de-DE" sz="2400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 SIDs/WIDs, Max </a:t>
            </a:r>
            <a:r>
              <a:rPr lang="de-DE" sz="2400" dirty="0" err="1">
                <a:effectLst/>
                <a:ea typeface="Aptos" panose="020B0004020202020204" pitchFamily="34" charset="0"/>
                <a:cs typeface="Aptos" panose="020B0004020202020204" pitchFamily="34" charset="0"/>
              </a:rPr>
              <a:t>size</a:t>
            </a:r>
            <a:r>
              <a:rPr lang="de-DE" sz="2400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 per SID/WID)</a:t>
            </a:r>
          </a:p>
          <a:p>
            <a:pPr marL="354387" indent="-354387">
              <a:defRPr/>
            </a:pPr>
            <a:r>
              <a:rPr lang="en-US" sz="2400" dirty="0">
                <a:ea typeface="Aptos" panose="020B0004020202020204" pitchFamily="34" charset="0"/>
                <a:cs typeface="Aptos" panose="020B0004020202020204" pitchFamily="34" charset="0"/>
              </a:rPr>
              <a:t>I</a:t>
            </a:r>
            <a:r>
              <a:rPr lang="en-US" sz="2400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f unable to reach a consensus on the Rel-20 6G study TUs, input on the Rel-20 5G-Advanced capacity is required</a:t>
            </a:r>
          </a:p>
          <a:p>
            <a:pPr marL="354387" indent="-354387">
              <a:defRPr/>
            </a:pPr>
            <a:r>
              <a:rPr lang="en-US" altLang="en-US" sz="2400" dirty="0"/>
              <a:t>SA6 can expect to start the work on 6G in Q4, i.e. targeting approval it the 6G SID(s) at SA#109 (September 2025)</a:t>
            </a:r>
          </a:p>
          <a:p>
            <a:pPr marL="354387" indent="-354387">
              <a:defRPr/>
            </a:pPr>
            <a:r>
              <a:rPr lang="en-US" altLang="en-US" sz="2400" dirty="0"/>
              <a:t>S6-245070 is provided as a starting point for discussions</a:t>
            </a:r>
            <a:endParaRPr lang="en-GB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672167044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SA6 meeting schedule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7DFCEC6-974C-BF7E-35C1-DED404C62B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1811979"/>
              </p:ext>
            </p:extLst>
          </p:nvPr>
        </p:nvGraphicFramePr>
        <p:xfrm>
          <a:off x="949349" y="1573447"/>
          <a:ext cx="8237176" cy="47879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8772">
                  <a:extLst>
                    <a:ext uri="{9D8B030D-6E8A-4147-A177-3AD203B41FA5}">
                      <a16:colId xmlns:a16="http://schemas.microsoft.com/office/drawing/2014/main" val="2920460510"/>
                    </a:ext>
                  </a:extLst>
                </a:gridCol>
                <a:gridCol w="2631255">
                  <a:extLst>
                    <a:ext uri="{9D8B030D-6E8A-4147-A177-3AD203B41FA5}">
                      <a16:colId xmlns:a16="http://schemas.microsoft.com/office/drawing/2014/main" val="100316814"/>
                    </a:ext>
                  </a:extLst>
                </a:gridCol>
                <a:gridCol w="4597149">
                  <a:extLst>
                    <a:ext uri="{9D8B030D-6E8A-4147-A177-3AD203B41FA5}">
                      <a16:colId xmlns:a16="http://schemas.microsoft.com/office/drawing/2014/main" val="4076190511"/>
                    </a:ext>
                  </a:extLst>
                </a:gridCol>
              </a:tblGrid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Meeting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Date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Location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1777471"/>
                  </a:ext>
                </a:extLst>
              </a:tr>
              <a:tr h="148707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2024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39985792"/>
                  </a:ext>
                </a:extLst>
              </a:tr>
              <a:tr h="1487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SA6#64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18 – 22 November 2024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Orlando (FL), USA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21183370"/>
                  </a:ext>
                </a:extLst>
              </a:tr>
              <a:tr h="148707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2025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95838952"/>
                  </a:ext>
                </a:extLst>
              </a:tr>
              <a:tr h="1487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SA6#65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17 – 21 Feb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Athens, Greece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34185229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7 – 11 April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effectLst/>
                        </a:rPr>
                        <a:t>Gothenburg, Sweden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4558341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SA6#67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19 – 23 May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Japan,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6513644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25 – 29 August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Gothenburg, Sweden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31431862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SA6#69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13 – 17 October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China,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6742915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17 – 21 November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Dallas (TX), USA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22579862"/>
                  </a:ext>
                </a:extLst>
              </a:tr>
              <a:tr h="297414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en-GB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2026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0861699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9 – 13 Feb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India,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4373485"/>
                  </a:ext>
                </a:extLst>
              </a:tr>
              <a:tr h="743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13 – 17 April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EU,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68133183"/>
                  </a:ext>
                </a:extLst>
              </a:tr>
              <a:tr h="1895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18 – 22 May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Japan,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269286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24 – 28 August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EU, Location TBC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751714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12 – 16 October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EU, Location TBC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95614993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16 – 20 November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North America,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056669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646773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30436</TotalTime>
  <Words>1141</Words>
  <Application>Microsoft Office PowerPoint</Application>
  <PresentationFormat>Widescreen</PresentationFormat>
  <Paragraphs>309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Aptos</vt:lpstr>
      <vt:lpstr>Arial</vt:lpstr>
      <vt:lpstr>Calibri</vt:lpstr>
      <vt:lpstr>Calibri Light</vt:lpstr>
      <vt:lpstr>Times New Roman</vt:lpstr>
      <vt:lpstr>Office Theme</vt:lpstr>
      <vt:lpstr>   SA6#64 Work Plan Review</vt:lpstr>
      <vt:lpstr>Overview: Rel-19 Studies (1/2)</vt:lpstr>
      <vt:lpstr>Overview: Rel-19 Studies (2/2)</vt:lpstr>
      <vt:lpstr>Overview: Rel-19 Work-Items (1/3)</vt:lpstr>
      <vt:lpstr>Overview: Rel-19 Work-Items (2/3)</vt:lpstr>
      <vt:lpstr>Overview: Rel-19 Work-Items (3/3)</vt:lpstr>
      <vt:lpstr>Conference calls and other items</vt:lpstr>
      <vt:lpstr>Planning for Rel-20</vt:lpstr>
      <vt:lpstr>SA6 meeting schedule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Atle Monrad</cp:lastModifiedBy>
  <cp:revision>2312</cp:revision>
  <dcterms:created xsi:type="dcterms:W3CDTF">2010-02-05T13:52:04Z</dcterms:created>
  <dcterms:modified xsi:type="dcterms:W3CDTF">2024-11-22T21:05:53Z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2024-07-16T16:46:29Z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7180139b-377d-4d1a-aefb-0e6ae8e40984</vt:lpwstr>
  </property>
  <property fmtid="{D5CDD505-2E9C-101B-9397-08002B2CF9AE}" pid="10" name="MSIP_Label_4d2f777e-4347-4fc6-823a-b44ab313546a_ContentBits">
    <vt:lpwstr>0</vt:lpwstr>
  </property>
</Properties>
</file>