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5"/>
  </p:notesMasterIdLst>
  <p:handoutMasterIdLst>
    <p:handoutMasterId r:id="rId36"/>
  </p:handoutMasterIdLst>
  <p:sldIdLst>
    <p:sldId id="303" r:id="rId2"/>
    <p:sldId id="937" r:id="rId3"/>
    <p:sldId id="934" r:id="rId4"/>
    <p:sldId id="976" r:id="rId5"/>
    <p:sldId id="940" r:id="rId6"/>
    <p:sldId id="943" r:id="rId7"/>
    <p:sldId id="957" r:id="rId8"/>
    <p:sldId id="960" r:id="rId9"/>
    <p:sldId id="924" r:id="rId10"/>
    <p:sldId id="952" r:id="rId11"/>
    <p:sldId id="972" r:id="rId12"/>
    <p:sldId id="970" r:id="rId13"/>
    <p:sldId id="967" r:id="rId14"/>
    <p:sldId id="971" r:id="rId15"/>
    <p:sldId id="973" r:id="rId16"/>
    <p:sldId id="974" r:id="rId17"/>
    <p:sldId id="975" r:id="rId18"/>
    <p:sldId id="954" r:id="rId19"/>
    <p:sldId id="968" r:id="rId20"/>
    <p:sldId id="704" r:id="rId21"/>
    <p:sldId id="941" r:id="rId22"/>
    <p:sldId id="948" r:id="rId23"/>
    <p:sldId id="935" r:id="rId24"/>
    <p:sldId id="939" r:id="rId25"/>
    <p:sldId id="938" r:id="rId26"/>
    <p:sldId id="962" r:id="rId27"/>
    <p:sldId id="936" r:id="rId28"/>
    <p:sldId id="951" r:id="rId29"/>
    <p:sldId id="907" r:id="rId30"/>
    <p:sldId id="908" r:id="rId31"/>
    <p:sldId id="925" r:id="rId32"/>
    <p:sldId id="949" r:id="rId33"/>
    <p:sldId id="950" r:id="rId34"/>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72AF2F"/>
    <a:srgbClr val="C1E442"/>
    <a:srgbClr val="6600FF"/>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5" autoAdjust="0"/>
    <p:restoredTop sz="97931" autoAdjust="0"/>
  </p:normalViewPr>
  <p:slideViewPr>
    <p:cSldViewPr snapToGrid="0">
      <p:cViewPr varScale="1">
        <p:scale>
          <a:sx n="100" d="100"/>
          <a:sy n="100" d="100"/>
        </p:scale>
        <p:origin x="77" y="25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814" y="-344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11/19/2024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11/19/2024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S5-246319, SA5#158,</a:t>
            </a:r>
            <a:r>
              <a:rPr lang="en-US" sz="1100" b="1" spc="300" dirty="0">
                <a:ea typeface="+mn-ea"/>
                <a:cs typeface="Arial" panose="020B0604020202020204" pitchFamily="34" charset="0"/>
              </a:rPr>
              <a:t> Orlando, Florida, USA 18 - 22 November 2024</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hyperlink" Target="https://www.3gpp.org/ftp/Information/WI_Sheet/SP-220087.zip" TargetMode="External"/><Relationship Id="rId18" Type="http://schemas.openxmlformats.org/officeDocument/2006/relationships/hyperlink" Target="https://www.3gpp.org/ftp/Information/WI_Sheet/SP-240793.zip" TargetMode="External"/><Relationship Id="rId26" Type="http://schemas.openxmlformats.org/officeDocument/2006/relationships/hyperlink" Target="https://www.3gpp.org/ftp/Information/WI_Sheet/SP-220437.zip" TargetMode="External"/><Relationship Id="rId39" Type="http://schemas.openxmlformats.org/officeDocument/2006/relationships/hyperlink" Target="https://www.3gpp.org/ftp/Information/WI_Sheet/SP-221263.zip" TargetMode="External"/><Relationship Id="rId21" Type="http://schemas.openxmlformats.org/officeDocument/2006/relationships/hyperlink" Target="https://www.3gpp.org/ftp/Information/WI_Sheet/SP-220954.zip" TargetMode="External"/><Relationship Id="rId34" Type="http://schemas.openxmlformats.org/officeDocument/2006/relationships/hyperlink" Target="https://www.3gpp.org/ftp/Information/WI_Sheet/SP-220943.zip" TargetMode="External"/><Relationship Id="rId7" Type="http://schemas.openxmlformats.org/officeDocument/2006/relationships/hyperlink" Target="https://www.3gpp.org/ftp/Information/WI_Sheet/SP-231403.zip" TargetMode="External"/><Relationship Id="rId12" Type="http://schemas.openxmlformats.org/officeDocument/2006/relationships/hyperlink" Target="https://www.3gpp.org/ftp/Information/WI_Sheet/SP-230233.zip" TargetMode="External"/><Relationship Id="rId17" Type="http://schemas.openxmlformats.org/officeDocument/2006/relationships/hyperlink" Target="https://www.3gpp.org/ftp/Information/WI_Sheet/SP-230523.zip" TargetMode="External"/><Relationship Id="rId25" Type="http://schemas.openxmlformats.org/officeDocument/2006/relationships/hyperlink" Target="https://www.3gpp.org/ftp/Information/WI_Sheet/SP-231037.zip" TargetMode="External"/><Relationship Id="rId33" Type="http://schemas.openxmlformats.org/officeDocument/2006/relationships/hyperlink" Target="https://www.3gpp.org/ftp/Information/WI_Sheet/SP-230227.zip" TargetMode="External"/><Relationship Id="rId38" Type="http://schemas.openxmlformats.org/officeDocument/2006/relationships/hyperlink" Target="https://www.3gpp.org/ftp/Information/WI_Sheet/SP-220992.zip" TargetMode="External"/><Relationship Id="rId2" Type="http://schemas.openxmlformats.org/officeDocument/2006/relationships/hyperlink" Target="https://www.3gpp.org/ftp/Information/WI_Sheet/SP-230235.zip" TargetMode="External"/><Relationship Id="rId16" Type="http://schemas.openxmlformats.org/officeDocument/2006/relationships/hyperlink" Target="https://www.3gpp.org/ftp/Information/WI_Sheet/SP-230231.zip" TargetMode="External"/><Relationship Id="rId20" Type="http://schemas.openxmlformats.org/officeDocument/2006/relationships/hyperlink" Target="https://www.3gpp.org/ftp/Information/WI_Sheet/SP-230750.zip" TargetMode="External"/><Relationship Id="rId29" Type="http://schemas.openxmlformats.org/officeDocument/2006/relationships/hyperlink" Target="https://www.3gpp.org/ftp/Information/WI_Sheet/SP-220447.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20085.zip" TargetMode="External"/><Relationship Id="rId11" Type="http://schemas.openxmlformats.org/officeDocument/2006/relationships/hyperlink" Target="https://www.3gpp.org/ftp/Information/WI_Sheet/SP-230509.zip" TargetMode="External"/><Relationship Id="rId24" Type="http://schemas.openxmlformats.org/officeDocument/2006/relationships/hyperlink" Target="https://www.3gpp.org/ftp/Information/WI_Sheet/SP-231412.zip" TargetMode="External"/><Relationship Id="rId32" Type="http://schemas.openxmlformats.org/officeDocument/2006/relationships/hyperlink" Target="https://www.3gpp.org/ftp/Information/WI_Sheet/SP-230229.zip" TargetMode="External"/><Relationship Id="rId37" Type="http://schemas.openxmlformats.org/officeDocument/2006/relationships/hyperlink" Target="https://www.3gpp.org/ftp/Information/WI_Sheet/SP-220939.zip" TargetMode="External"/><Relationship Id="rId40" Type="http://schemas.openxmlformats.org/officeDocument/2006/relationships/hyperlink" Target="https://www.3gpp.org/ftp/Information/WI_Sheet/SP-231035.zip" TargetMode="External"/><Relationship Id="rId5" Type="http://schemas.openxmlformats.org/officeDocument/2006/relationships/hyperlink" Target="https://www.3gpp.org/ftp/Information/WI_Sheet/SP-230514.zip" TargetMode="External"/><Relationship Id="rId15" Type="http://schemas.openxmlformats.org/officeDocument/2006/relationships/hyperlink" Target="https://www.3gpp.org/ftp/Information/WI_Sheet/SP-220442.zip" TargetMode="External"/><Relationship Id="rId23" Type="http://schemas.openxmlformats.org/officeDocument/2006/relationships/hyperlink" Target="https://www.3gpp.org/ftp/Information/WI_Sheet/SP-220445.zip" TargetMode="External"/><Relationship Id="rId28" Type="http://schemas.openxmlformats.org/officeDocument/2006/relationships/hyperlink" Target="https://www.3gpp.org/ftp/Information/WI_Sheet/SP-190838.zip" TargetMode="External"/><Relationship Id="rId36" Type="http://schemas.openxmlformats.org/officeDocument/2006/relationships/hyperlink" Target="https://www.3gpp.org/ftp/Information/WI_Sheet/SP-220941.zip" TargetMode="External"/><Relationship Id="rId10" Type="http://schemas.openxmlformats.org/officeDocument/2006/relationships/hyperlink" Target="https://www.3gpp.org/ftp/Information/WI_Sheet/SP-220353.zip" TargetMode="External"/><Relationship Id="rId19" Type="http://schemas.openxmlformats.org/officeDocument/2006/relationships/hyperlink" Target="https://www.3gpp.org/ftp/Information/WI_Sheet/SP-220717.zip" TargetMode="External"/><Relationship Id="rId31" Type="http://schemas.openxmlformats.org/officeDocument/2006/relationships/hyperlink" Target="https://www.3gpp.org/ftp/Information/WI_Sheet/SP-240194.zip" TargetMode="External"/><Relationship Id="rId4" Type="http://schemas.openxmlformats.org/officeDocument/2006/relationships/hyperlink" Target="https://www.3gpp.org/ftp/Information/WI_Sheet/SP-220439.zip" TargetMode="External"/><Relationship Id="rId9" Type="http://schemas.openxmlformats.org/officeDocument/2006/relationships/hyperlink" Target="https://www.3gpp.org/ftp/Information/WI_Sheet/SP-230516.zip" TargetMode="External"/><Relationship Id="rId14" Type="http://schemas.openxmlformats.org/officeDocument/2006/relationships/hyperlink" Target="https://www.3gpp.org/ftp/Information/WI_Sheet/SP-230511.zip" TargetMode="External"/><Relationship Id="rId22" Type="http://schemas.openxmlformats.org/officeDocument/2006/relationships/hyperlink" Target="https://www.3gpp.org/ftp/Information/WI_Sheet/SP-230518.zip" TargetMode="External"/><Relationship Id="rId27" Type="http://schemas.openxmlformats.org/officeDocument/2006/relationships/hyperlink" Target="https://www.3gpp.org/ftp/Information/WI_Sheet/SP-230512.zip" TargetMode="External"/><Relationship Id="rId30" Type="http://schemas.openxmlformats.org/officeDocument/2006/relationships/hyperlink" Target="https://www.3gpp.org/ftp/Information/WI_Sheet/SP-230236.zip" TargetMode="External"/><Relationship Id="rId35" Type="http://schemas.openxmlformats.org/officeDocument/2006/relationships/hyperlink" Target="https://www.3gpp.org/ftp/Information/WI_Sheet/SP-230521.zip" TargetMode="External"/><Relationship Id="rId8" Type="http://schemas.openxmlformats.org/officeDocument/2006/relationships/hyperlink" Target="https://www.3gpp.org/ftp/Information/WI_Sheet/SP-220679.zip" TargetMode="External"/><Relationship Id="rId3" Type="http://schemas.openxmlformats.org/officeDocument/2006/relationships/hyperlink" Target="https://www.3gpp.org/ftp/Information/WI_Sheet/SP-230520.zip"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3gpp.org/ftp/Information/WI_Sheet/SP-231786.zip" TargetMode="External"/><Relationship Id="rId13" Type="http://schemas.openxmlformats.org/officeDocument/2006/relationships/hyperlink" Target="https://www.3gpp.org/ftp/Information/WI_Sheet/SP-240504.zip" TargetMode="External"/><Relationship Id="rId18" Type="http://schemas.openxmlformats.org/officeDocument/2006/relationships/hyperlink" Target="https://www.3gpp.org/ftp/Information/WI_Sheet/SP-240515.zip" TargetMode="External"/><Relationship Id="rId26" Type="http://schemas.openxmlformats.org/officeDocument/2006/relationships/hyperlink" Target="https://www.3gpp.org/ftp/Information/WI_Sheet/SP-240233.zip" TargetMode="External"/><Relationship Id="rId3" Type="http://schemas.openxmlformats.org/officeDocument/2006/relationships/hyperlink" Target="https://www.3gpp.org/ftp/Information/WI_Sheet/SP-240509.zip" TargetMode="External"/><Relationship Id="rId21" Type="http://schemas.openxmlformats.org/officeDocument/2006/relationships/hyperlink" Target="https://www.3gpp.org/ftp/Information/WI_Sheet/SP-240476.zip" TargetMode="External"/><Relationship Id="rId7" Type="http://schemas.openxmlformats.org/officeDocument/2006/relationships/hyperlink" Target="https://www.3gpp.org/ftp/Information/WI_Sheet/SP-240654.zip" TargetMode="External"/><Relationship Id="rId12" Type="http://schemas.openxmlformats.org/officeDocument/2006/relationships/hyperlink" Target="https://www.3gpp.org/ftp/Information/WI_Sheet/SP-240511.zip" TargetMode="External"/><Relationship Id="rId17" Type="http://schemas.openxmlformats.org/officeDocument/2006/relationships/hyperlink" Target="https://www.3gpp.org/ftp/Information/WI_Sheet/SP-240516.zip" TargetMode="External"/><Relationship Id="rId25" Type="http://schemas.openxmlformats.org/officeDocument/2006/relationships/hyperlink" Target="https://www.3gpp.org/ftp/Information/WI_Sheet/SP-231783.zip" TargetMode="External"/><Relationship Id="rId2" Type="http://schemas.openxmlformats.org/officeDocument/2006/relationships/hyperlink" Target="https://www.3gpp.org/ftp/Information/WI_Sheet/SP-240512.zip" TargetMode="External"/><Relationship Id="rId16" Type="http://schemas.openxmlformats.org/officeDocument/2006/relationships/hyperlink" Target="https://www.3gpp.org/ftp/Information/WI_Sheet/SP-240507.zip" TargetMode="External"/><Relationship Id="rId20" Type="http://schemas.openxmlformats.org/officeDocument/2006/relationships/hyperlink" Target="https://www.3gpp.org/ftp/Information/WI_Sheet/SP-231158.zip" TargetMode="External"/><Relationship Id="rId29" Type="http://schemas.openxmlformats.org/officeDocument/2006/relationships/hyperlink" Target="https://www.3gpp.org/ftp/Information/WI_Sheet/SP-231789.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40508.zip" TargetMode="External"/><Relationship Id="rId11" Type="http://schemas.openxmlformats.org/officeDocument/2006/relationships/hyperlink" Target="https://www.3gpp.org/ftp/Information/WI_Sheet/SP-240510.zip" TargetMode="External"/><Relationship Id="rId24" Type="http://schemas.openxmlformats.org/officeDocument/2006/relationships/hyperlink" Target="https://www.3gpp.org/ftp/Information/WI_Sheet/SP-231784.zip" TargetMode="External"/><Relationship Id="rId5" Type="http://schemas.openxmlformats.org/officeDocument/2006/relationships/hyperlink" Target="https://www.3gpp.org/ftp/Information/WI_Sheet/SP-240232.zip" TargetMode="External"/><Relationship Id="rId15" Type="http://schemas.openxmlformats.org/officeDocument/2006/relationships/hyperlink" Target="https://www.3gpp.org/ftp/Information/WI_Sheet/SP-240513.zip" TargetMode="External"/><Relationship Id="rId23" Type="http://schemas.openxmlformats.org/officeDocument/2006/relationships/hyperlink" Target="https://www.3gpp.org/ftp/Information/WI_Sheet/SP-231788.zip" TargetMode="External"/><Relationship Id="rId28" Type="http://schemas.openxmlformats.org/officeDocument/2006/relationships/hyperlink" Target="https://www.3gpp.org/ftp/Information/WI_Sheet/SP-231793.zip" TargetMode="External"/><Relationship Id="rId10" Type="http://schemas.openxmlformats.org/officeDocument/2006/relationships/hyperlink" Target="https://www.3gpp.org/ftp/Information/WI_Sheet/SP-241376.zip" TargetMode="External"/><Relationship Id="rId19" Type="http://schemas.openxmlformats.org/officeDocument/2006/relationships/hyperlink" Target="https://www.3gpp.org/ftp/Information/WI_Sheet/SP-230864.zip" TargetMode="External"/><Relationship Id="rId31" Type="http://schemas.openxmlformats.org/officeDocument/2006/relationships/hyperlink" Target="https://www.3gpp.org/ftp/Information/WI_Sheet/SP-241088.zip" TargetMode="External"/><Relationship Id="rId4" Type="http://schemas.openxmlformats.org/officeDocument/2006/relationships/hyperlink" Target="https://www.3gpp.org/ftp/Information/WI_Sheet/SP-240506.zip" TargetMode="External"/><Relationship Id="rId9" Type="http://schemas.openxmlformats.org/officeDocument/2006/relationships/hyperlink" Target="https://www.3gpp.org/ftp/Information/WI_Sheet/SP-240652.zip" TargetMode="External"/><Relationship Id="rId14" Type="http://schemas.openxmlformats.org/officeDocument/2006/relationships/hyperlink" Target="https://www.3gpp.org/ftp/Information/WI_Sheet/SP-240505.zip" TargetMode="External"/><Relationship Id="rId22" Type="http://schemas.openxmlformats.org/officeDocument/2006/relationships/hyperlink" Target="https://www.3gpp.org/ftp/Information/WI_Sheet/SP-241087.zip" TargetMode="External"/><Relationship Id="rId27" Type="http://schemas.openxmlformats.org/officeDocument/2006/relationships/hyperlink" Target="https://www.3gpp.org/ftp/Information/WI_Sheet/SP-231787.zip" TargetMode="External"/><Relationship Id="rId30" Type="http://schemas.openxmlformats.org/officeDocument/2006/relationships/hyperlink" Target="https://www.3gpp.org/ftp/Information/WI_Sheet/SP-231791.zip"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3gpp.org/ftp/Information/WI_Sheet/SP-2315739.zip" TargetMode="External"/><Relationship Id="rId13" Type="http://schemas.openxmlformats.org/officeDocument/2006/relationships/hyperlink" Target="https://www.3gpp.org/ftp/Information/WI_Sheet/SP-241381.zip" TargetMode="External"/><Relationship Id="rId18" Type="http://schemas.openxmlformats.org/officeDocument/2006/relationships/hyperlink" Target="https://www.3gpp.org/ftp/Information/WI_Sheet/SP-230779.zip" TargetMode="External"/><Relationship Id="rId26" Type="http://schemas.openxmlformats.org/officeDocument/2006/relationships/hyperlink" Target="https://www.3gpp.org/ftp/Information/WI_Sheet/SP-231160.zip" TargetMode="External"/><Relationship Id="rId3" Type="http://schemas.openxmlformats.org/officeDocument/2006/relationships/hyperlink" Target="https://www.3gpp.org/ftp/Information/WI_Sheet/SP-231182.zip" TargetMode="External"/><Relationship Id="rId21" Type="http://schemas.openxmlformats.org/officeDocument/2006/relationships/hyperlink" Target="https://www.3gpp.org/ftp/Information/WI_Sheet/SP-230778.zip" TargetMode="External"/><Relationship Id="rId7" Type="http://schemas.openxmlformats.org/officeDocument/2006/relationships/hyperlink" Target="https://www.3gpp.org/ftp/Information/WI_Sheet/SP-231806.zip" TargetMode="External"/><Relationship Id="rId12" Type="http://schemas.openxmlformats.org/officeDocument/2006/relationships/hyperlink" Target="https://www.3gpp.org/ftp/Information/WI_Sheet/SP-231741.zip" TargetMode="External"/><Relationship Id="rId17" Type="http://schemas.openxmlformats.org/officeDocument/2006/relationships/hyperlink" Target="https://www.3gpp.org/ftp/Information/WI_Sheet/SP-230780.zip" TargetMode="External"/><Relationship Id="rId25" Type="http://schemas.openxmlformats.org/officeDocument/2006/relationships/hyperlink" Target="https://www.3gpp.org/ftp/Information/WI_Sheet/SP-230989.zip" TargetMode="External"/><Relationship Id="rId2" Type="http://schemas.openxmlformats.org/officeDocument/2006/relationships/hyperlink" Target="https://www.3gpp.org/ftp/Information/WI_Sheet/SP-241008.zip" TargetMode="External"/><Relationship Id="rId16" Type="http://schemas.openxmlformats.org/officeDocument/2006/relationships/hyperlink" Target="https://www.3gpp.org/ftp/Information/WI_Sheet/SP-240741.zip" TargetMode="External"/><Relationship Id="rId20" Type="http://schemas.openxmlformats.org/officeDocument/2006/relationships/hyperlink" Target="https://www.3gpp.org/ftp/Information/WI_Sheet/SP-241005.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41390.zip" TargetMode="External"/><Relationship Id="rId11" Type="http://schemas.openxmlformats.org/officeDocument/2006/relationships/hyperlink" Target="https://www.3gpp.org/ftp/Information/WI_Sheet/SP-231161.zip" TargetMode="External"/><Relationship Id="rId24" Type="http://schemas.openxmlformats.org/officeDocument/2006/relationships/hyperlink" Target="https://www.3gpp.org/ftp/Information/WI_Sheet/SP-230988.zip" TargetMode="External"/><Relationship Id="rId5" Type="http://schemas.openxmlformats.org/officeDocument/2006/relationships/hyperlink" Target="https://www.3gpp.org/ftp/Information/WI_Sheet/SP-241010.zip" TargetMode="External"/><Relationship Id="rId15" Type="http://schemas.openxmlformats.org/officeDocument/2006/relationships/hyperlink" Target="https://www.3gpp.org/ftp/Information/WI_Sheet/SP-241382.zip" TargetMode="External"/><Relationship Id="rId23" Type="http://schemas.openxmlformats.org/officeDocument/2006/relationships/hyperlink" Target="https://www.3gpp.org/ftp/Information/WI_Sheet/SP-230781.zip" TargetMode="External"/><Relationship Id="rId10" Type="http://schemas.openxmlformats.org/officeDocument/2006/relationships/hyperlink" Target="https://www.3gpp.org/ftp/Information/WI_Sheet/SP-241375.zip" TargetMode="External"/><Relationship Id="rId19" Type="http://schemas.openxmlformats.org/officeDocument/2006/relationships/hyperlink" Target="https://www.3gpp.org/ftp/Information/WI_Sheet/SP-241019.zip" TargetMode="External"/><Relationship Id="rId4" Type="http://schemas.openxmlformats.org/officeDocument/2006/relationships/hyperlink" Target="https://www.3gpp.org/ftp/Information/WI_Sheet/SP-240296.zip" TargetMode="External"/><Relationship Id="rId9" Type="http://schemas.openxmlformats.org/officeDocument/2006/relationships/hyperlink" Target="https://www.3gpp.org/ftp/Information/WI_Sheet/SP-241207.zip" TargetMode="External"/><Relationship Id="rId14" Type="http://schemas.openxmlformats.org/officeDocument/2006/relationships/hyperlink" Target="https://www.3gpp.org/ftp/Information/WI_Sheet/SP-241017.zip" TargetMode="External"/><Relationship Id="rId22" Type="http://schemas.openxmlformats.org/officeDocument/2006/relationships/hyperlink" Target="https://www.3gpp.org/ftp/Information/WI_Sheet/SP-230692.zip"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US" altLang="zh-CN" sz="4800" b="1" dirty="0"/>
              <a:t>Rel-19 SA5 work planning</a:t>
            </a:r>
            <a:br>
              <a:rPr lang="en-GB" sz="4800" b="1" i="1" dirty="0"/>
            </a:br>
            <a:r>
              <a:rPr lang="en-GB" altLang="zh-CN" sz="2400" dirty="0">
                <a:latin typeface="Arial" pitchFamily="34" charset="0"/>
              </a:rPr>
              <a:t>SA5#</a:t>
            </a:r>
            <a:r>
              <a:rPr lang="fr-FR" altLang="zh-CN" sz="2400" dirty="0">
                <a:latin typeface="Arial" pitchFamily="34" charset="0"/>
              </a:rPr>
              <a:t>1</a:t>
            </a:r>
            <a:r>
              <a:rPr lang="en-US" altLang="zh-CN" sz="2400" dirty="0">
                <a:latin typeface="Arial" pitchFamily="34" charset="0"/>
              </a:rPr>
              <a:t>58</a:t>
            </a:r>
            <a:r>
              <a:rPr lang="fr-FR" altLang="zh-CN" sz="2400" dirty="0">
                <a:latin typeface="Arial" pitchFamily="34" charset="0"/>
              </a:rPr>
              <a:t>, </a:t>
            </a:r>
            <a:r>
              <a:rPr lang="en-US" altLang="zh-CN" sz="2400" dirty="0">
                <a:latin typeface="Arial" pitchFamily="34" charset="0"/>
              </a:rPr>
              <a:t>Orlando, Florida, USA 18 - 22 November 2024</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98646" y="4339138"/>
            <a:ext cx="8534400" cy="1752600"/>
          </a:xfrm>
        </p:spPr>
        <p:txBody>
          <a:bodyPr/>
          <a:lstStyle/>
          <a:p>
            <a:pPr>
              <a:lnSpc>
                <a:spcPct val="80000"/>
              </a:lnSpc>
            </a:pPr>
            <a:br>
              <a:rPr lang="en-US" altLang="en-US" sz="2667" dirty="0"/>
            </a:br>
            <a:r>
              <a:rPr lang="en-US" altLang="en-US" sz="2400" dirty="0">
                <a:latin typeface="Arial" charset="0"/>
              </a:rPr>
              <a:t>Zou Lan, 3GPP </a:t>
            </a:r>
            <a:r>
              <a:rPr lang="en-GB" altLang="zh-CN" sz="2400" dirty="0">
                <a:latin typeface="Arial" charset="0"/>
              </a:rPr>
              <a:t>SA5 Chair, </a:t>
            </a:r>
            <a:r>
              <a:rPr lang="en-US" altLang="zh-CN" sz="2400" dirty="0">
                <a:latin typeface="Arial" charset="0"/>
              </a:rPr>
              <a:t>HUAWEI</a:t>
            </a:r>
          </a:p>
          <a:p>
            <a:pPr>
              <a:lnSpc>
                <a:spcPct val="80000"/>
              </a:lnSpc>
            </a:pPr>
            <a:r>
              <a:rPr lang="en-GB" altLang="zh-CN" sz="2400" dirty="0">
                <a:latin typeface="Arial" charset="0"/>
              </a:rPr>
              <a:t>Thomas Tovinger, 3GPP SA5 Vice-Chair, ERICSSON</a:t>
            </a:r>
          </a:p>
          <a:p>
            <a:pPr>
              <a:lnSpc>
                <a:spcPct val="80000"/>
              </a:lnSpc>
            </a:pPr>
            <a:r>
              <a:rPr lang="en-GB" altLang="en-US" sz="2400" dirty="0">
                <a:latin typeface="Arial" charset="0"/>
              </a:rPr>
              <a:t>Anatoly Andrianov, </a:t>
            </a:r>
            <a:r>
              <a:rPr lang="en-GB" altLang="zh-CN" sz="2400" dirty="0">
                <a:latin typeface="Arial" charset="0"/>
              </a:rPr>
              <a:t>3GPP SA5 Vice-Chair, NOKIA</a:t>
            </a:r>
            <a:endParaRPr lang="en-US" altLang="en-US"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extLst>
              <p:ext uri="{D42A27DB-BD31-4B8C-83A1-F6EECF244321}">
                <p14:modId xmlns:p14="http://schemas.microsoft.com/office/powerpoint/2010/main" val="280410665"/>
              </p:ext>
            </p:extLst>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2.5 TU*1eetings = 2.5 TU (CRs)</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TU*4=8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3456388727"/>
                  </a:ext>
                </a:extLst>
              </a:tr>
              <a:tr h="583048">
                <a:tc>
                  <a:txBody>
                    <a:bodyPr/>
                    <a:lstStyle/>
                    <a:p>
                      <a:r>
                        <a:rPr lang="en-US" altLang="zh-CN" sz="1200" b="1" dirty="0">
                          <a:highlight>
                            <a:srgbClr val="FFFF00"/>
                          </a:highlight>
                          <a:latin typeface="+mn-lt"/>
                        </a:rPr>
                        <a:t>July. 2024~Dec.2024:</a:t>
                      </a:r>
                    </a:p>
                    <a:p>
                      <a:r>
                        <a:rPr lang="en-US" altLang="zh-CN" sz="1200" b="1" dirty="0">
                          <a:highlight>
                            <a:srgbClr val="FFFF00"/>
                          </a:highlight>
                          <a:latin typeface="+mn-lt"/>
                        </a:rPr>
                        <a:t>SA5#156~#158 (3 meetings)</a:t>
                      </a:r>
                      <a:endParaRPr lang="zh-CN" altLang="en-US" sz="1200" b="1" dirty="0">
                        <a:highlight>
                          <a:srgbClr val="FFFF00"/>
                        </a:highlight>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highlight>
                            <a:srgbClr val="FFFF00"/>
                          </a:highlight>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53567743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84601A1-5661-4E4B-8805-C95EC3B5B6B9}"/>
              </a:ext>
            </a:extLst>
          </p:cNvPr>
          <p:cNvGraphicFramePr>
            <a:graphicFrameLocks noGrp="1"/>
          </p:cNvGraphicFramePr>
          <p:nvPr>
            <p:extLst>
              <p:ext uri="{D42A27DB-BD31-4B8C-83A1-F6EECF244321}">
                <p14:modId xmlns:p14="http://schemas.microsoft.com/office/powerpoint/2010/main" val="1694839028"/>
              </p:ext>
            </p:extLst>
          </p:nvPr>
        </p:nvGraphicFramePr>
        <p:xfrm>
          <a:off x="157087" y="842010"/>
          <a:ext cx="8738260" cy="5173980"/>
        </p:xfrm>
        <a:graphic>
          <a:graphicData uri="http://schemas.openxmlformats.org/drawingml/2006/table">
            <a:tbl>
              <a:tblPr firstRow="1" bandRow="1">
                <a:tableStyleId>{72833802-FEF1-4C79-8D5D-14CF1EAF98D9}</a:tableStyleId>
              </a:tblPr>
              <a:tblGrid>
                <a:gridCol w="1676159">
                  <a:extLst>
                    <a:ext uri="{9D8B030D-6E8A-4147-A177-3AD203B41FA5}">
                      <a16:colId xmlns:a16="http://schemas.microsoft.com/office/drawing/2014/main" val="4071695017"/>
                    </a:ext>
                  </a:extLst>
                </a:gridCol>
                <a:gridCol w="1660189">
                  <a:extLst>
                    <a:ext uri="{9D8B030D-6E8A-4147-A177-3AD203B41FA5}">
                      <a16:colId xmlns:a16="http://schemas.microsoft.com/office/drawing/2014/main" val="3560591246"/>
                    </a:ext>
                  </a:extLst>
                </a:gridCol>
                <a:gridCol w="2155169">
                  <a:extLst>
                    <a:ext uri="{9D8B030D-6E8A-4147-A177-3AD203B41FA5}">
                      <a16:colId xmlns:a16="http://schemas.microsoft.com/office/drawing/2014/main" val="147559054"/>
                    </a:ext>
                  </a:extLst>
                </a:gridCol>
                <a:gridCol w="1721460">
                  <a:extLst>
                    <a:ext uri="{9D8B030D-6E8A-4147-A177-3AD203B41FA5}">
                      <a16:colId xmlns:a16="http://schemas.microsoft.com/office/drawing/2014/main" val="20003"/>
                    </a:ext>
                  </a:extLst>
                </a:gridCol>
                <a:gridCol w="1525283">
                  <a:extLst>
                    <a:ext uri="{9D8B030D-6E8A-4147-A177-3AD203B41FA5}">
                      <a16:colId xmlns:a16="http://schemas.microsoft.com/office/drawing/2014/main" val="20004"/>
                    </a:ext>
                  </a:extLst>
                </a:gridCol>
              </a:tblGrid>
              <a:tr h="144923">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OAM </a:t>
                      </a:r>
                      <a:r>
                        <a:rPr lang="en-GB" sz="900" b="1" kern="1200" dirty="0">
                          <a:solidFill>
                            <a:schemeClr val="tx1"/>
                          </a:solidFill>
                          <a:latin typeface="+mn-lt"/>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CH</a:t>
                      </a:r>
                      <a:r>
                        <a:rPr lang="en-US" altLang="zh-CN" sz="900" b="1" kern="1200" baseline="0" dirty="0">
                          <a:solidFill>
                            <a:schemeClr val="tx1"/>
                          </a:solidFill>
                          <a:latin typeface="+mn-lt"/>
                          <a:ea typeface="+mn-ea"/>
                          <a:cs typeface="Calibri" panose="020F0502020204030204" pitchFamily="34" charset="0"/>
                        </a:rPr>
                        <a:t> </a:t>
                      </a:r>
                      <a:r>
                        <a:rPr lang="en-GB" altLang="zh-CN" sz="900" b="1" kern="1200" dirty="0">
                          <a:solidFill>
                            <a:schemeClr val="tx1"/>
                          </a:solidFill>
                          <a:latin typeface="+mn-lt"/>
                          <a:ea typeface="+mn-ea"/>
                          <a:cs typeface="Calibri" panose="020F0502020204030204" pitchFamily="34" charset="0"/>
                        </a:rPr>
                        <a:t>yet</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FS_5GSAT_Ph3_CH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FS_NG_RTC_Ph2_CH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B05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 PM (not related)</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rgbClr val="00B050"/>
                          </a:solidFill>
                          <a:latin typeface="+mn-lt"/>
                          <a:cs typeface="Calibri" panose="020F0502020204030204" pitchFamily="34" charset="0"/>
                        </a:rPr>
                        <a:t>OAM (NRM) (to be provided) (Samsung)</a:t>
                      </a:r>
                      <a:endParaRPr lang="zh-CN" altLang="en-US" sz="900" b="0" dirty="0">
                        <a:solidFill>
                          <a:srgbClr val="00B050"/>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19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latin typeface="+mn-lt"/>
                          <a:cs typeface="Calibri" panose="020F0502020204030204" pitchFamily="34" charset="0"/>
                        </a:rPr>
                        <a:t>NA</a:t>
                      </a:r>
                      <a:endParaRPr lang="zh-CN" altLang="en-US" sz="900" b="0" dirty="0">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FS_UAS_CH </a:t>
                      </a:r>
                      <a:r>
                        <a:rPr lang="en-US" altLang="zh-CN" sz="900" b="0" i="0" u="none" strike="noStrike" dirty="0">
                          <a:solidFill>
                            <a:srgbClr val="00B050"/>
                          </a:solidFill>
                          <a:effectLst/>
                          <a:latin typeface="+mn-lt"/>
                          <a:ea typeface="等线" panose="02010600030101010101" pitchFamily="2" charset="-122"/>
                          <a:cs typeface="Calibri" panose="020F0502020204030204" pitchFamily="34" charset="0"/>
                        </a:rPr>
                        <a:t>(to be checked)</a:t>
                      </a:r>
                      <a:endParaRPr lang="zh-CN" altLang="en-US" sz="900" b="0" i="0" u="none" strike="noStrike" kern="1200" dirty="0">
                        <a:solidFill>
                          <a:srgbClr val="00B05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rPr>
                        <a:t>FS_UAS_CH only targets UAS_Ph2</a:t>
                      </a:r>
                      <a:endParaRPr lang="zh-CN" altLang="en-US" sz="900" dirty="0">
                        <a:highlight>
                          <a:srgbClr val="FFFF00"/>
                        </a:highlight>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 </a:t>
                      </a:r>
                      <a:r>
                        <a:rPr lang="en-US" altLang="zh-CN" sz="900" dirty="0">
                          <a:solidFill>
                            <a:srgbClr val="FF0000"/>
                          </a:solidFill>
                          <a:latin typeface="+mn-lt"/>
                          <a:cs typeface="Calibri" panose="020F0502020204030204" pitchFamily="34" charset="0"/>
                        </a:rPr>
                        <a:t>PM (not related)</a:t>
                      </a: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FS_AIML_MGT_Ph2</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FS_NWDAF_OAM_Ph2</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519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FS_AmbientIoT</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(TBD)</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r h="1787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FS_EnergySys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FS_Energy_OAM_Ph3</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67382115"/>
                  </a:ext>
                </a:extLst>
              </a:tr>
            </a:tbl>
          </a:graphicData>
        </a:graphic>
      </p:graphicFrame>
      <p:sp>
        <p:nvSpPr>
          <p:cNvPr id="10" name="Title 3">
            <a:extLst>
              <a:ext uri="{FF2B5EF4-FFF2-40B4-BE49-F238E27FC236}">
                <a16:creationId xmlns:a16="http://schemas.microsoft.com/office/drawing/2014/main" id="{0319C892-A58D-4127-A213-C9FDE9191EB2}"/>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1" name="TextBox 10">
            <a:extLst>
              <a:ext uri="{FF2B5EF4-FFF2-40B4-BE49-F238E27FC236}">
                <a16:creationId xmlns:a16="http://schemas.microsoft.com/office/drawing/2014/main" id="{030D44A9-ACBF-4437-A3AF-C7FBE5085C32}"/>
              </a:ext>
            </a:extLst>
          </p:cNvPr>
          <p:cNvSpPr txBox="1"/>
          <p:nvPr/>
        </p:nvSpPr>
        <p:spPr>
          <a:xfrm>
            <a:off x="8957912" y="569649"/>
            <a:ext cx="3234088" cy="3023905"/>
          </a:xfrm>
          <a:prstGeom prst="rect">
            <a:avLst/>
          </a:prstGeom>
          <a:solidFill>
            <a:schemeClr val="bg1"/>
          </a:solidFill>
        </p:spPr>
        <p:txBody>
          <a:bodyPr wrap="square" rtlCol="0">
            <a:spAutoFit/>
          </a:bodyPr>
          <a:lstStyle/>
          <a:p>
            <a:r>
              <a:rPr lang="en-US" altLang="zh-CN" sz="1200" b="1" dirty="0">
                <a:latin typeface="Calibri" panose="020F0502020204030204" pitchFamily="34" charset="0"/>
                <a:cs typeface="Calibri" panose="020F0502020204030204" pitchFamily="34" charset="0"/>
              </a:rPr>
              <a:t>OAM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NG_RTC_Ph2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228600" indent="-228600">
              <a:buFont typeface="+mj-lt"/>
              <a:buAutoNum type="arabicPeriod"/>
            </a:pPr>
            <a:r>
              <a:rPr lang="en-US" altLang="zh-CN" sz="1050" b="1" dirty="0">
                <a:solidFill>
                  <a:srgbClr val="FF3300"/>
                </a:solidFill>
                <a:latin typeface="Calibri" panose="020F0502020204030204" pitchFamily="34" charset="0"/>
                <a:cs typeface="Calibri" panose="020F0502020204030204" pitchFamily="34" charset="0"/>
              </a:rPr>
              <a:t>The following features, need to check whether OAM support are needed in Rel-19. </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5G_ProSe_Ph3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MASSS</a:t>
            </a:r>
          </a:p>
          <a:p>
            <a:pPr marL="358775" lvl="1" indent="-176213" fontAlgn="ctr">
              <a:buFont typeface="Wingdings" panose="05000000000000000000" pitchFamily="2" charset="2"/>
              <a:buChar char="Ø"/>
            </a:pPr>
            <a:r>
              <a:rPr lang="en-US" altLang="zh-CN" sz="1050" dirty="0" err="1">
                <a:solidFill>
                  <a:srgbClr val="FF3300"/>
                </a:solidFill>
                <a:latin typeface="Calibri" panose="020F0502020204030204" pitchFamily="34" charset="0"/>
                <a:cs typeface="Calibri" panose="020F0502020204030204" pitchFamily="34" charset="0"/>
              </a:rPr>
              <a:t>FS_AmbientIoT</a:t>
            </a:r>
            <a:endParaRPr lang="en-US" altLang="zh-CN" sz="1050" dirty="0">
              <a:solidFill>
                <a:srgbClr val="FF3300"/>
              </a:solidFill>
              <a:latin typeface="Calibri" panose="020F0502020204030204" pitchFamily="34" charset="0"/>
              <a:cs typeface="Calibri" panose="020F0502020204030204" pitchFamily="34" charset="0"/>
            </a:endParaRPr>
          </a:p>
        </p:txBody>
      </p:sp>
      <p:sp>
        <p:nvSpPr>
          <p:cNvPr id="12" name="矩形 1">
            <a:extLst>
              <a:ext uri="{FF2B5EF4-FFF2-40B4-BE49-F238E27FC236}">
                <a16:creationId xmlns:a16="http://schemas.microsoft.com/office/drawing/2014/main" id="{F8A76DE7-CF59-43EA-BF9A-B9CF0EC85BCB}"/>
              </a:ext>
            </a:extLst>
          </p:cNvPr>
          <p:cNvSpPr/>
          <p:nvPr/>
        </p:nvSpPr>
        <p:spPr>
          <a:xfrm>
            <a:off x="8973277" y="3495486"/>
            <a:ext cx="3061636" cy="3023905"/>
          </a:xfrm>
          <a:prstGeom prst="rect">
            <a:avLst/>
          </a:prstGeom>
          <a:solidFill>
            <a:schemeClr val="bg1"/>
          </a:solidFill>
        </p:spPr>
        <p:txBody>
          <a:bodyPr wrap="square">
            <a:spAutoFit/>
          </a:bodyPr>
          <a:lstStyle/>
          <a:p>
            <a:r>
              <a:rPr lang="en-US" altLang="zh-CN" sz="1200" b="1" dirty="0">
                <a:latin typeface="Calibri" panose="020F0502020204030204" pitchFamily="34" charset="0"/>
                <a:cs typeface="Calibri" panose="020F0502020204030204" pitchFamily="34" charset="0"/>
              </a:rPr>
              <a:t>CH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CH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MASSS</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need to check whether Charging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FS_EnergySys</a:t>
            </a:r>
            <a:endParaRPr lang="en-US" altLang="zh-CN" sz="105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271F56D-48A2-4030-B04B-97B859242669}"/>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121968977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A70F932F-3087-4B51-AA93-F58AB12C6E51}"/>
              </a:ext>
            </a:extLst>
          </p:cNvPr>
          <p:cNvGraphicFramePr>
            <a:graphicFrameLocks noGrp="1"/>
          </p:cNvGraphicFramePr>
          <p:nvPr>
            <p:extLst>
              <p:ext uri="{D42A27DB-BD31-4B8C-83A1-F6EECF244321}">
                <p14:modId xmlns:p14="http://schemas.microsoft.com/office/powerpoint/2010/main" val="3333756457"/>
              </p:ext>
            </p:extLst>
          </p:nvPr>
        </p:nvGraphicFramePr>
        <p:xfrm>
          <a:off x="487679" y="852044"/>
          <a:ext cx="4365058" cy="5291070"/>
        </p:xfrm>
        <a:graphic>
          <a:graphicData uri="http://schemas.openxmlformats.org/drawingml/2006/table">
            <a:tbl>
              <a:tblPr firstRow="1" bandRow="1">
                <a:tableStyleId>{72833802-FEF1-4C79-8D5D-14CF1EAF98D9}</a:tableStyleId>
              </a:tblPr>
              <a:tblGrid>
                <a:gridCol w="2284870">
                  <a:extLst>
                    <a:ext uri="{9D8B030D-6E8A-4147-A177-3AD203B41FA5}">
                      <a16:colId xmlns:a16="http://schemas.microsoft.com/office/drawing/2014/main" val="4071695017"/>
                    </a:ext>
                  </a:extLst>
                </a:gridCol>
                <a:gridCol w="1188530">
                  <a:extLst>
                    <a:ext uri="{9D8B030D-6E8A-4147-A177-3AD203B41FA5}">
                      <a16:colId xmlns:a16="http://schemas.microsoft.com/office/drawing/2014/main" val="3526857515"/>
                    </a:ext>
                  </a:extLst>
                </a:gridCol>
                <a:gridCol w="891658">
                  <a:extLst>
                    <a:ext uri="{9D8B030D-6E8A-4147-A177-3AD203B41FA5}">
                      <a16:colId xmlns:a16="http://schemas.microsoft.com/office/drawing/2014/main" val="4228444619"/>
                    </a:ext>
                  </a:extLst>
                </a:gridCol>
              </a:tblGrid>
              <a:tr h="181964">
                <a:tc>
                  <a:txBody>
                    <a:bodyPr/>
                    <a:lstStyle/>
                    <a:p>
                      <a:pPr algn="ctr"/>
                      <a:r>
                        <a:rPr lang="en-US" altLang="zh-CN" sz="1100" dirty="0">
                          <a:solidFill>
                            <a:schemeClr val="tx1"/>
                          </a:solidFill>
                          <a:latin typeface="+mn-lt"/>
                        </a:rPr>
                        <a:t>Acronym</a:t>
                      </a:r>
                      <a:endParaRPr lang="zh-CN" altLang="en-US" sz="11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100" b="1" kern="1200" dirty="0">
                          <a:solidFill>
                            <a:schemeClr val="tx1"/>
                          </a:solidFill>
                          <a:latin typeface="+mn-lt"/>
                          <a:ea typeface="+mn-ea"/>
                          <a:cs typeface="+mn-cs"/>
                        </a:rPr>
                        <a:t>OAM</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1" kern="1200" dirty="0">
                          <a:solidFill>
                            <a:schemeClr val="tx1"/>
                          </a:solidFill>
                          <a:latin typeface="Calibri" panose="020F0502020204030204" pitchFamily="34" charset="0"/>
                          <a:ea typeface="+mn-ea"/>
                          <a:cs typeface="Calibri" panose="020F0502020204030204" pitchFamily="34" charset="0"/>
                        </a:rPr>
                        <a:t>Not covered by SA5 yet</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968084"/>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237105">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Netw_Energy_NR_enh</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242619">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FS_Sensing_NR</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NR_AIML_air</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chemeClr val="tx1"/>
                          </a:solidFill>
                          <a:latin typeface="+mn-lt"/>
                        </a:rPr>
                        <a:t>FS_AIML_MGT_Ph2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other OAM (TBD)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NR_duplex_evo</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chemeClr val="tx1"/>
                          </a:solidFill>
                          <a:effectLst/>
                          <a:latin typeface="+mn-lt"/>
                          <a:ea typeface="等线" panose="02010600030101010101" pitchFamily="2" charset="-122"/>
                        </a:rPr>
                        <a:t>NA</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latin typeface="+mn-lt"/>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OAM (NRM+PM)</a:t>
                      </a:r>
                      <a:r>
                        <a:rPr lang="zh-CN" altLang="en-US" sz="900" b="1" dirty="0">
                          <a:solidFill>
                            <a:srgbClr val="FF0000"/>
                          </a:solidFill>
                          <a:latin typeface="+mn-lt"/>
                        </a:rPr>
                        <a:t>？？</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42619">
                <a:tc>
                  <a:txBody>
                    <a:bodyPr/>
                    <a:lstStyle/>
                    <a:p>
                      <a:pPr algn="ctr" fontAlgn="ctr"/>
                      <a:r>
                        <a:rPr lang="en-US" sz="1100" b="1" i="0" u="none" strike="noStrike" dirty="0" err="1">
                          <a:solidFill>
                            <a:srgbClr val="000000"/>
                          </a:solidFill>
                          <a:effectLst/>
                          <a:latin typeface="+mn-lt"/>
                          <a:ea typeface="等线" panose="02010600030101010101" pitchFamily="2" charset="-122"/>
                        </a:rPr>
                        <a:t>FS_Ambient_IoT_solutions</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4394">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FS_AIML_MGT_Ph2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other OAM (TBD)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66701964"/>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NR_Mob_Ph4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PM_KPI_5G_Ph4</a:t>
                      </a:r>
                    </a:p>
                    <a:p>
                      <a:pPr algn="ctr" fontAlgn="ctr"/>
                      <a:r>
                        <a:rPr lang="en-US" sz="9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mn-lt"/>
                          <a:ea typeface="等线" panose="02010600030101010101" pitchFamily="2" charset="-122"/>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4394">
                <a:tc>
                  <a:txBody>
                    <a:bodyPr/>
                    <a:lstStyle/>
                    <a:p>
                      <a:pPr algn="ctr" fontAlgn="ctr"/>
                      <a:r>
                        <a:rPr lang="nn-NO" sz="1100" b="1" i="0" u="none" strike="noStrike" dirty="0">
                          <a:solidFill>
                            <a:srgbClr val="000000"/>
                          </a:solidFill>
                          <a:effectLst/>
                          <a:latin typeface="+mn-lt"/>
                          <a:ea typeface="等线" panose="02010600030101010101" pitchFamily="2" charset="-122"/>
                        </a:rPr>
                        <a:t>LTE_TN_NR_NTN_mob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NR_ENDC_SON_MDT_Ph4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900" b="1" i="0" u="none" strike="noStrike" dirty="0">
                          <a:solidFill>
                            <a:srgbClr val="000000"/>
                          </a:solidFill>
                          <a:effectLst/>
                          <a:latin typeface="+mn-lt"/>
                          <a:ea typeface="等线" panose="02010600030101010101" pitchFamily="2" charset="-122"/>
                        </a:rPr>
                        <a:t>PM_KPI_5G_Ph4</a:t>
                      </a:r>
                    </a:p>
                    <a:p>
                      <a:pPr algn="ctr" fontAlgn="ctr"/>
                      <a:r>
                        <a:rPr lang="nn-NO" sz="900" b="1" i="0" u="none" strike="noStrike" dirty="0">
                          <a:solidFill>
                            <a:srgbClr val="000000"/>
                          </a:solidFill>
                          <a:effectLst/>
                          <a:latin typeface="+mn-lt"/>
                          <a:ea typeface="等线" panose="02010600030101010101" pitchFamily="2" charset="-122"/>
                        </a:rPr>
                        <a:t>AdNRM_Ph3</a:t>
                      </a:r>
                    </a:p>
                    <a:p>
                      <a:pPr algn="ctr" fontAlgn="ctr"/>
                      <a:r>
                        <a:rPr lang="nn-NO" sz="9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FS_NR_WAB_5GFemto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solidFill>
                            <a:schemeClr val="tx1"/>
                          </a:solidFill>
                          <a:latin typeface="+mn-lt"/>
                        </a:rPr>
                        <a:t>NA</a:t>
                      </a:r>
                      <a:endParaRPr lang="zh-CN" altLang="en-US" sz="9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5780545"/>
                  </a:ext>
                </a:extLst>
              </a:tr>
              <a:tr h="0">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FS_NR_AIML_NGRAN_enh</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FS_AIML_MGT_Ph2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FS_Energy_OAM_Ph3</a:t>
                      </a:r>
                      <a:endParaRPr lang="zh-CN" altLang="en-US" sz="9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1" kern="1200" dirty="0">
                        <a:solidFill>
                          <a:schemeClr val="tx1"/>
                        </a:solidFill>
                        <a:highlight>
                          <a:srgbClr val="00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13" name="Title 3">
            <a:extLst>
              <a:ext uri="{FF2B5EF4-FFF2-40B4-BE49-F238E27FC236}">
                <a16:creationId xmlns:a16="http://schemas.microsoft.com/office/drawing/2014/main" id="{651ED9DD-CCE9-42E3-80DE-FDD6212B966B}"/>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4" name="矩形 8">
            <a:extLst>
              <a:ext uri="{FF2B5EF4-FFF2-40B4-BE49-F238E27FC236}">
                <a16:creationId xmlns:a16="http://schemas.microsoft.com/office/drawing/2014/main" id="{38040192-84DD-45F3-8C8E-E098BE8331F8}"/>
              </a:ext>
            </a:extLst>
          </p:cNvPr>
          <p:cNvSpPr/>
          <p:nvPr/>
        </p:nvSpPr>
        <p:spPr>
          <a:xfrm>
            <a:off x="9001704" y="75996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15" name="矩形 9">
            <a:extLst>
              <a:ext uri="{FF2B5EF4-FFF2-40B4-BE49-F238E27FC236}">
                <a16:creationId xmlns:a16="http://schemas.microsoft.com/office/drawing/2014/main" id="{B06CCFD3-BF34-402C-93F7-C6A683989159}"/>
              </a:ext>
            </a:extLst>
          </p:cNvPr>
          <p:cNvSpPr/>
          <p:nvPr/>
        </p:nvSpPr>
        <p:spPr>
          <a:xfrm>
            <a:off x="9001704" y="101717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16" name="矩形 10">
            <a:extLst>
              <a:ext uri="{FF2B5EF4-FFF2-40B4-BE49-F238E27FC236}">
                <a16:creationId xmlns:a16="http://schemas.microsoft.com/office/drawing/2014/main" id="{59B57DAA-0AD1-4E02-895F-17B810DC08A0}"/>
              </a:ext>
            </a:extLst>
          </p:cNvPr>
          <p:cNvSpPr/>
          <p:nvPr/>
        </p:nvSpPr>
        <p:spPr>
          <a:xfrm>
            <a:off x="9001704" y="127438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17" name="TextBox 16">
            <a:extLst>
              <a:ext uri="{FF2B5EF4-FFF2-40B4-BE49-F238E27FC236}">
                <a16:creationId xmlns:a16="http://schemas.microsoft.com/office/drawing/2014/main" id="{7ADF38CE-F4E3-4358-B560-EC34356E789D}"/>
              </a:ext>
            </a:extLst>
          </p:cNvPr>
          <p:cNvSpPr txBox="1"/>
          <p:nvPr/>
        </p:nvSpPr>
        <p:spPr>
          <a:xfrm>
            <a:off x="4950420" y="1166842"/>
            <a:ext cx="6887758" cy="4154984"/>
          </a:xfrm>
          <a:prstGeom prst="rect">
            <a:avLst/>
          </a:prstGeom>
          <a:noFill/>
        </p:spPr>
        <p:txBody>
          <a:bodyPr wrap="square" rtlCol="0">
            <a:spAutoFit/>
          </a:bodyPr>
          <a:lstStyle/>
          <a:p>
            <a:r>
              <a:rPr lang="en-US" altLang="zh-CN" sz="1200" b="1" dirty="0">
                <a:latin typeface="+mn-lt"/>
                <a:cs typeface="Calibri" panose="020F0502020204030204" pitchFamily="34" charset="0"/>
              </a:rPr>
              <a:t>OAM Summary:</a:t>
            </a:r>
          </a:p>
          <a:p>
            <a:r>
              <a:rPr lang="en-US" altLang="zh-CN" sz="1200" b="1" dirty="0">
                <a:latin typeface="+mn-lt"/>
                <a:cs typeface="Calibri" panose="020F0502020204030204" pitchFamily="34" charset="0"/>
              </a:rPr>
              <a:t>RAN1: </a:t>
            </a:r>
          </a:p>
          <a:p>
            <a:r>
              <a:rPr lang="en-US" altLang="zh-CN" sz="1200" dirty="0">
                <a:latin typeface="+mn-lt"/>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200" dirty="0">
                <a:latin typeface="+mn-lt"/>
                <a:cs typeface="Calibri" panose="020F0502020204030204" pitchFamily="34" charset="0"/>
              </a:rPr>
              <a:t>NR_MIMO_ph5-Core</a:t>
            </a: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FS_NR_7_24GHz_CHmod</a:t>
            </a:r>
            <a:endParaRPr lang="zh-CN" altLang="zh-CN" sz="1200" dirty="0">
              <a:latin typeface="+mn-lt"/>
              <a:cs typeface="Calibri" panose="020F0502020204030204" pitchFamily="34" charset="0"/>
            </a:endParaRP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NR_MIMO_Ph5</a:t>
            </a:r>
          </a:p>
          <a:p>
            <a:pPr marL="285750" indent="-285750" fontAlgn="ctr">
              <a:buFont typeface="Wingdings" panose="05000000000000000000" pitchFamily="2" charset="2"/>
              <a:buChar char="Ø"/>
            </a:pPr>
            <a:r>
              <a:rPr lang="en-US" altLang="zh-CN" sz="1200" dirty="0" err="1">
                <a:solidFill>
                  <a:srgbClr val="000000"/>
                </a:solidFill>
                <a:latin typeface="+mn-lt"/>
                <a:cs typeface="Calibri" panose="020F0502020204030204" pitchFamily="34" charset="0"/>
              </a:rPr>
              <a:t>Netw_Energy_NR_enh</a:t>
            </a:r>
            <a:r>
              <a:rPr lang="en-US" altLang="zh-CN" sz="1200" dirty="0">
                <a:solidFill>
                  <a:srgbClr val="000000"/>
                </a:solidFill>
                <a:latin typeface="+mn-lt"/>
                <a:cs typeface="Calibri" panose="020F0502020204030204" pitchFamily="34" charset="0"/>
              </a:rPr>
              <a:t>-Core</a:t>
            </a:r>
          </a:p>
          <a:p>
            <a:pPr marL="285750" indent="-285750" fontAlgn="ctr">
              <a:buFont typeface="Wingdings" panose="05000000000000000000" pitchFamily="2" charset="2"/>
              <a:buChar char="Ø"/>
            </a:pPr>
            <a:r>
              <a:rPr lang="en-US" altLang="zh-CN" sz="1200" dirty="0" err="1">
                <a:latin typeface="+mn-lt"/>
                <a:cs typeface="Calibri" panose="020F0502020204030204" pitchFamily="34" charset="0"/>
              </a:rPr>
              <a:t>NR_duplex_evo</a:t>
            </a:r>
            <a:endParaRPr lang="zh-CN" altLang="zh-CN" sz="1200" dirty="0">
              <a:latin typeface="+mn-lt"/>
              <a:cs typeface="Calibri" panose="020F0502020204030204" pitchFamily="34" charset="0"/>
            </a:endParaRPr>
          </a:p>
          <a:p>
            <a:r>
              <a:rPr lang="en-US" altLang="zh-CN" sz="1200" b="1" dirty="0">
                <a:solidFill>
                  <a:srgbClr val="FF0000"/>
                </a:solidFill>
                <a:latin typeface="+mn-lt"/>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FS_Sensing_NR</a:t>
            </a:r>
            <a:endParaRPr lang="en-US" altLang="zh-CN" sz="1200" dirty="0">
              <a:solidFill>
                <a:srgbClr val="FF0000"/>
              </a:solidFill>
              <a:latin typeface="+mn-lt"/>
              <a:cs typeface="Calibri" panose="020F0502020204030204" pitchFamily="34" charset="0"/>
            </a:endParaRP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NR_LPWUS-Core</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FS_Ambient_IoT_solutions</a:t>
            </a:r>
            <a:endParaRPr lang="en-US" altLang="zh-CN" sz="1200" dirty="0">
              <a:solidFill>
                <a:srgbClr val="FF0000"/>
              </a:solidFill>
              <a:latin typeface="+mn-lt"/>
              <a:cs typeface="Calibri" panose="020F0502020204030204" pitchFamily="34" charset="0"/>
            </a:endParaRPr>
          </a:p>
          <a:p>
            <a:endParaRPr lang="en-US" altLang="zh-CN" sz="1200" dirty="0">
              <a:latin typeface="+mn-lt"/>
              <a:cs typeface="Calibri" panose="020F0502020204030204" pitchFamily="34" charset="0"/>
            </a:endParaRPr>
          </a:p>
          <a:p>
            <a:r>
              <a:rPr lang="en-US" altLang="zh-CN" sz="1200" b="1" dirty="0">
                <a:latin typeface="+mn-lt"/>
                <a:cs typeface="Calibri" panose="020F0502020204030204" pitchFamily="34" charset="0"/>
              </a:rPr>
              <a:t>RAN2: </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NR_XR_Ph3-Core</a:t>
            </a:r>
          </a:p>
          <a:p>
            <a:endParaRPr lang="en-US" altLang="zh-CN" sz="1200" dirty="0">
              <a:latin typeface="+mn-lt"/>
              <a:cs typeface="Calibri" panose="020F0502020204030204" pitchFamily="34" charset="0"/>
            </a:endParaRPr>
          </a:p>
          <a:p>
            <a:pPr lvl="0"/>
            <a:r>
              <a:rPr lang="en-US" altLang="zh-CN" sz="1200" b="1" dirty="0">
                <a:latin typeface="+mn-lt"/>
                <a:cs typeface="Calibri" panose="020F0502020204030204" pitchFamily="34" charset="0"/>
              </a:rPr>
              <a:t>RAN3:</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FS_NR_WAB_5GFemto</a:t>
            </a:r>
          </a:p>
          <a:p>
            <a:endParaRPr lang="en-US" altLang="zh-CN" sz="1200" dirty="0">
              <a:solidFill>
                <a:srgbClr val="FF0000"/>
              </a:solidFill>
              <a:latin typeface="+mn-lt"/>
              <a:cs typeface="Calibri" panose="020F0502020204030204" pitchFamily="34" charset="0"/>
            </a:endParaRPr>
          </a:p>
          <a:p>
            <a:pPr lvl="0"/>
            <a:r>
              <a:rPr lang="en-US" altLang="zh-CN" sz="1200" b="1" dirty="0">
                <a:solidFill>
                  <a:prstClr val="black"/>
                </a:solidFill>
                <a:latin typeface="Calibri"/>
                <a:cs typeface="Calibri" panose="020F0502020204030204" pitchFamily="34" charset="0"/>
              </a:rPr>
              <a:t>CH Summary: </a:t>
            </a:r>
            <a:r>
              <a:rPr lang="en-US" altLang="zh-CN" sz="1200" dirty="0">
                <a:latin typeface="+mn-lt"/>
                <a:cs typeface="Calibri" panose="020F0502020204030204" pitchFamily="34" charset="0"/>
              </a:rPr>
              <a:t>There are no extra CH features related to RAN features.</a:t>
            </a:r>
          </a:p>
        </p:txBody>
      </p:sp>
      <p:sp>
        <p:nvSpPr>
          <p:cNvPr id="18" name="TextBox 17">
            <a:extLst>
              <a:ext uri="{FF2B5EF4-FFF2-40B4-BE49-F238E27FC236}">
                <a16:creationId xmlns:a16="http://schemas.microsoft.com/office/drawing/2014/main" id="{928C24C2-975D-43A0-A1A1-E307C1FD90FF}"/>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0350320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4FC2EF-B784-4D14-9096-12E14DC7767D}"/>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8" name="Table 5">
            <a:extLst>
              <a:ext uri="{FF2B5EF4-FFF2-40B4-BE49-F238E27FC236}">
                <a16:creationId xmlns:a16="http://schemas.microsoft.com/office/drawing/2014/main" id="{2BBE2A99-2FDC-47D2-B7D4-6A7E98135F33}"/>
              </a:ext>
            </a:extLst>
          </p:cNvPr>
          <p:cNvGraphicFramePr>
            <a:graphicFrameLocks noGrp="1"/>
          </p:cNvGraphicFramePr>
          <p:nvPr>
            <p:extLst>
              <p:ext uri="{D42A27DB-BD31-4B8C-83A1-F6EECF244321}">
                <p14:modId xmlns:p14="http://schemas.microsoft.com/office/powerpoint/2010/main" val="2337126236"/>
              </p:ext>
            </p:extLst>
          </p:nvPr>
        </p:nvGraphicFramePr>
        <p:xfrm>
          <a:off x="224818" y="819151"/>
          <a:ext cx="11742363" cy="5636160"/>
        </p:xfrm>
        <a:graphic>
          <a:graphicData uri="http://schemas.openxmlformats.org/drawingml/2006/table">
            <a:tbl>
              <a:tblPr firstRow="1" bandRow="1"/>
              <a:tblGrid>
                <a:gridCol w="785064">
                  <a:extLst>
                    <a:ext uri="{9D8B030D-6E8A-4147-A177-3AD203B41FA5}">
                      <a16:colId xmlns:a16="http://schemas.microsoft.com/office/drawing/2014/main" val="4071695017"/>
                    </a:ext>
                  </a:extLst>
                </a:gridCol>
                <a:gridCol w="1148928">
                  <a:extLst>
                    <a:ext uri="{9D8B030D-6E8A-4147-A177-3AD203B41FA5}">
                      <a16:colId xmlns:a16="http://schemas.microsoft.com/office/drawing/2014/main" val="3614201570"/>
                    </a:ext>
                  </a:extLst>
                </a:gridCol>
                <a:gridCol w="1011558">
                  <a:extLst>
                    <a:ext uri="{9D8B030D-6E8A-4147-A177-3AD203B41FA5}">
                      <a16:colId xmlns:a16="http://schemas.microsoft.com/office/drawing/2014/main" val="3327203166"/>
                    </a:ext>
                  </a:extLst>
                </a:gridCol>
                <a:gridCol w="968550">
                  <a:extLst>
                    <a:ext uri="{9D8B030D-6E8A-4147-A177-3AD203B41FA5}">
                      <a16:colId xmlns:a16="http://schemas.microsoft.com/office/drawing/2014/main" val="3630350376"/>
                    </a:ext>
                  </a:extLst>
                </a:gridCol>
                <a:gridCol w="710470">
                  <a:extLst>
                    <a:ext uri="{9D8B030D-6E8A-4147-A177-3AD203B41FA5}">
                      <a16:colId xmlns:a16="http://schemas.microsoft.com/office/drawing/2014/main" val="3202688"/>
                    </a:ext>
                  </a:extLst>
                </a:gridCol>
                <a:gridCol w="710470">
                  <a:extLst>
                    <a:ext uri="{9D8B030D-6E8A-4147-A177-3AD203B41FA5}">
                      <a16:colId xmlns:a16="http://schemas.microsoft.com/office/drawing/2014/main" val="1560111670"/>
                    </a:ext>
                  </a:extLst>
                </a:gridCol>
                <a:gridCol w="710470">
                  <a:extLst>
                    <a:ext uri="{9D8B030D-6E8A-4147-A177-3AD203B41FA5}">
                      <a16:colId xmlns:a16="http://schemas.microsoft.com/office/drawing/2014/main" val="1913383577"/>
                    </a:ext>
                  </a:extLst>
                </a:gridCol>
                <a:gridCol w="691304">
                  <a:extLst>
                    <a:ext uri="{9D8B030D-6E8A-4147-A177-3AD203B41FA5}">
                      <a16:colId xmlns:a16="http://schemas.microsoft.com/office/drawing/2014/main" val="3584294532"/>
                    </a:ext>
                  </a:extLst>
                </a:gridCol>
                <a:gridCol w="919002">
                  <a:extLst>
                    <a:ext uri="{9D8B030D-6E8A-4147-A177-3AD203B41FA5}">
                      <a16:colId xmlns:a16="http://schemas.microsoft.com/office/drawing/2014/main" val="790597164"/>
                    </a:ext>
                  </a:extLst>
                </a:gridCol>
                <a:gridCol w="1332171">
                  <a:extLst>
                    <a:ext uri="{9D8B030D-6E8A-4147-A177-3AD203B41FA5}">
                      <a16:colId xmlns:a16="http://schemas.microsoft.com/office/drawing/2014/main" val="2567962841"/>
                    </a:ext>
                  </a:extLst>
                </a:gridCol>
                <a:gridCol w="924843">
                  <a:extLst>
                    <a:ext uri="{9D8B030D-6E8A-4147-A177-3AD203B41FA5}">
                      <a16:colId xmlns:a16="http://schemas.microsoft.com/office/drawing/2014/main" val="105663574"/>
                    </a:ext>
                  </a:extLst>
                </a:gridCol>
                <a:gridCol w="1829533">
                  <a:extLst>
                    <a:ext uri="{9D8B030D-6E8A-4147-A177-3AD203B41FA5}">
                      <a16:colId xmlns:a16="http://schemas.microsoft.com/office/drawing/2014/main" val="4221935209"/>
                    </a:ext>
                  </a:extLst>
                </a:gridCol>
              </a:tblGrid>
              <a:tr h="166210">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Abbreviation</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Acronym</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SA4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SA6</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CT4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Other related groups</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2557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22.261 (AIML)</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AIML_CN(R19)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NR_AIML_air</a:t>
                      </a:r>
                      <a:r>
                        <a:rPr lang="en-US" altLang="zh-CN" sz="700" dirty="0">
                          <a:latin typeface="Calibri" panose="020F0502020204030204" pitchFamily="34" charset="0"/>
                          <a:cs typeface="Calibri" panose="020F0502020204030204" pitchFamily="34" charset="0"/>
                        </a:rPr>
                        <a:t>-Core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FS_NR_AIML_Mob</a:t>
                      </a:r>
                      <a:endParaRPr lang="en-US" altLang="zh-CN" sz="700" dirty="0">
                        <a:latin typeface="Calibri" panose="020F0502020204030204" pitchFamily="34" charset="0"/>
                        <a:cs typeface="Calibri" panose="020F0502020204030204" pitchFamily="34" charset="0"/>
                      </a:endParaRPr>
                    </a:p>
                    <a:p>
                      <a:r>
                        <a:rPr lang="en-US" altLang="zh-CN" sz="700" dirty="0">
                          <a:latin typeface="Calibri" panose="020F0502020204030204" pitchFamily="34" charset="0"/>
                          <a:cs typeface="Calibri" panose="020F0502020204030204" pitchFamily="34" charset="0"/>
                        </a:rPr>
                        <a:t>(R19)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FS_NR_AIML_NGRAN_enh</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a:latin typeface="Calibri" panose="020F0502020204030204" pitchFamily="34" charset="0"/>
                          <a:cs typeface="Calibri" panose="020F0502020204030204" pitchFamily="34" charset="0"/>
                        </a:rPr>
                        <a:t>3GPP SA (TR 22.850)</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0968084"/>
                  </a:ext>
                </a:extLst>
              </a:tr>
              <a:tr h="1662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 (EE</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cost index)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2557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22.125 (UAV pre-flight)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GSMA/CAMARA/ETSI ZSM/TMF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1662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1662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1662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NFV</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1662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1662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1662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FS_PlanM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1662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1662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SREP</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FS_Data_SREP</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2557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highlight>
                            <a:srgbClr val="FFFF00"/>
                          </a:highlight>
                          <a:latin typeface="Calibri" panose="020F0502020204030204" pitchFamily="34" charset="0"/>
                          <a:cs typeface="Calibri" panose="020F0502020204030204" pitchFamily="34" charset="0"/>
                        </a:rPr>
                        <a:t>TS 22.137 (Sensing KPI) (TBD)</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0"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 (TBD) </a:t>
                      </a:r>
                      <a:endParaRPr lang="zh-CN" altLang="en-US" sz="700" b="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NR_Mob_Ph4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X</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NR_ENDC_SON_MDT_Ph4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2557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highlight>
                            <a:srgbClr val="FFFF00"/>
                          </a:highlight>
                          <a:latin typeface="Calibri" panose="020F0502020204030204" pitchFamily="34" charset="0"/>
                          <a:cs typeface="Calibri" panose="020F0502020204030204" pitchFamily="34" charset="0"/>
                        </a:rPr>
                        <a:t>VMR_Ph2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eEDGE_5GC_Ph3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1"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NR_Mob_Ph4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NR_ENDC_SON_MDT_Ph4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b="0" dirty="0">
                          <a:latin typeface="Calibri" panose="020F0502020204030204" pitchFamily="34" charset="0"/>
                          <a:cs typeface="Calibri" panose="020F0502020204030204" pitchFamily="34" charset="0"/>
                        </a:rPr>
                        <a:t>SBIProtoc19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GSMA (GST)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1757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3174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5GSAT_Ph3_ARCH (R19)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Calibri" panose="020F0502020204030204" pitchFamily="34" charset="0"/>
                          <a:ea typeface="+mn-ea"/>
                          <a:cs typeface="Calibri" panose="020F0502020204030204" pitchFamily="34" charset="0"/>
                        </a:rPr>
                        <a:t>NR_NTN_Ph3-Core</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IoT_NTN_Ph3-Core(R19)</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LTE_TN_NR_NTN_mob</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1662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2557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RedcapM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FS_NR_RedCap_OAM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NR_REDCAP_Ph2</a:t>
                      </a:r>
                    </a:p>
                    <a:p>
                      <a:r>
                        <a:rPr lang="en-US" altLang="zh-CN" sz="700" dirty="0">
                          <a:latin typeface="Calibri" panose="020F0502020204030204" pitchFamily="34" charset="0"/>
                          <a:cs typeface="Calibri" panose="020F0502020204030204" pitchFamily="34" charset="0"/>
                        </a:rPr>
                        <a:t>(R18)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NR_redcap_enh</a:t>
                      </a:r>
                      <a:r>
                        <a:rPr lang="en-US" altLang="zh-CN" sz="700" dirty="0">
                          <a:latin typeface="Calibri" panose="020F0502020204030204" pitchFamily="34" charset="0"/>
                          <a:cs typeface="Calibri" panose="020F0502020204030204" pitchFamily="34" charset="0"/>
                        </a:rPr>
                        <a:t>-Core (R18)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2557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23.288, </a:t>
                      </a:r>
                      <a:r>
                        <a:rPr lang="en-US" altLang="zh-CN" sz="700" dirty="0" err="1">
                          <a:latin typeface="Calibri" panose="020F0502020204030204" pitchFamily="34" charset="0"/>
                          <a:cs typeface="Calibri" panose="020F0502020204030204" pitchFamily="34" charset="0"/>
                        </a:rPr>
                        <a:t>eNA_Ph</a:t>
                      </a:r>
                      <a:r>
                        <a:rPr lang="en-US" altLang="zh-CN" sz="700" dirty="0">
                          <a:latin typeface="Calibri" panose="020F0502020204030204" pitchFamily="34" charset="0"/>
                          <a:cs typeface="Calibri" panose="020F0502020204030204" pitchFamily="34" charset="0"/>
                        </a:rPr>
                        <a:t> 2 (R17)</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1662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TEI19_NetShare(R19)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2557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FS_EnergySys</a:t>
                      </a:r>
                      <a:r>
                        <a:rPr lang="en-US" altLang="zh-CN" sz="700" dirty="0">
                          <a:latin typeface="Calibri" panose="020F0502020204030204" pitchFamily="34" charset="0"/>
                          <a:cs typeface="Calibri" panose="020F0502020204030204" pitchFamily="34" charset="0"/>
                        </a:rPr>
                        <a:t>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FS_NR_AIML_NGRAN_enh</a:t>
                      </a:r>
                      <a:r>
                        <a:rPr lang="en-US" altLang="zh-CN" sz="700" dirty="0">
                          <a:latin typeface="Calibri" panose="020F0502020204030204" pitchFamily="34" charset="0"/>
                          <a:cs typeface="Calibri" panose="020F0502020204030204" pitchFamily="34" charset="0"/>
                        </a:rPr>
                        <a:t> (R19)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NGMN/ETSI NFV/</a:t>
                      </a:r>
                      <a:r>
                        <a:rPr lang="en-US" altLang="zh-CN" sz="700" dirty="0">
                          <a:solidFill>
                            <a:schemeClr val="tx1"/>
                          </a:solidFill>
                          <a:latin typeface="Calibri" panose="020F0502020204030204" pitchFamily="34" charset="0"/>
                          <a:cs typeface="Calibri" panose="020F0502020204030204" pitchFamily="34" charset="0"/>
                        </a:rPr>
                        <a:t>ETSI EE/ITU-T SG5</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486315"/>
                  </a:ext>
                </a:extLst>
              </a:tr>
              <a:tr h="25574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23.222(CAPIF)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29.222 (CAPIF)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 OPG/CAMARA/TMF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1705196"/>
                  </a:ext>
                </a:extLst>
              </a:tr>
              <a:tr h="255749">
                <a:tc>
                  <a:txBody>
                    <a:body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MonStra</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Monstra</a:t>
                      </a: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22.261-6.51 (</a:t>
                      </a:r>
                      <a:r>
                        <a:rPr lang="en-US" altLang="zh-CN" sz="700" dirty="0" err="1">
                          <a:latin typeface="Calibri" panose="020F0502020204030204" pitchFamily="34" charset="0"/>
                          <a:cs typeface="Calibri" panose="020F0502020204030204" pitchFamily="34" charset="0"/>
                        </a:rPr>
                        <a:t>MonStra</a:t>
                      </a:r>
                      <a:r>
                        <a:rPr lang="en-US" altLang="zh-CN" sz="700" dirty="0">
                          <a:latin typeface="Calibri" panose="020F0502020204030204" pitchFamily="34" charset="0"/>
                          <a:cs typeface="Calibri" panose="020F0502020204030204" pitchFamily="34" charset="0"/>
                        </a:rPr>
                        <a:t>) </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750562"/>
                  </a:ext>
                </a:extLst>
              </a:tr>
            </a:tbl>
          </a:graphicData>
        </a:graphic>
      </p:graphicFrame>
      <p:sp>
        <p:nvSpPr>
          <p:cNvPr id="9" name="TextBox 8">
            <a:extLst>
              <a:ext uri="{FF2B5EF4-FFF2-40B4-BE49-F238E27FC236}">
                <a16:creationId xmlns:a16="http://schemas.microsoft.com/office/drawing/2014/main" id="{88EF213A-7A1A-4FBB-AC5B-B06721534C52}"/>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7185788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F22E426-4220-4F24-93D0-F174B2CC0244}"/>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7" name="Table 6">
            <a:extLst>
              <a:ext uri="{FF2B5EF4-FFF2-40B4-BE49-F238E27FC236}">
                <a16:creationId xmlns:a16="http://schemas.microsoft.com/office/drawing/2014/main" id="{5F8ACF00-3C77-452E-B1FC-6C351ECC5F5C}"/>
              </a:ext>
            </a:extLst>
          </p:cNvPr>
          <p:cNvGraphicFramePr>
            <a:graphicFrameLocks noGrp="1"/>
          </p:cNvGraphicFramePr>
          <p:nvPr>
            <p:extLst>
              <p:ext uri="{D42A27DB-BD31-4B8C-83A1-F6EECF244321}">
                <p14:modId xmlns:p14="http://schemas.microsoft.com/office/powerpoint/2010/main" val="3018941628"/>
              </p:ext>
            </p:extLst>
          </p:nvPr>
        </p:nvGraphicFramePr>
        <p:xfrm>
          <a:off x="723088" y="944880"/>
          <a:ext cx="10745823" cy="5090160"/>
        </p:xfrm>
        <a:graphic>
          <a:graphicData uri="http://schemas.openxmlformats.org/drawingml/2006/table">
            <a:tbl>
              <a:tblPr firstRow="1" bandRow="1"/>
              <a:tblGrid>
                <a:gridCol w="832276">
                  <a:extLst>
                    <a:ext uri="{9D8B030D-6E8A-4147-A177-3AD203B41FA5}">
                      <a16:colId xmlns:a16="http://schemas.microsoft.com/office/drawing/2014/main" val="1266671088"/>
                    </a:ext>
                  </a:extLst>
                </a:gridCol>
                <a:gridCol w="1218022">
                  <a:extLst>
                    <a:ext uri="{9D8B030D-6E8A-4147-A177-3AD203B41FA5}">
                      <a16:colId xmlns:a16="http://schemas.microsoft.com/office/drawing/2014/main" val="2242797767"/>
                    </a:ext>
                  </a:extLst>
                </a:gridCol>
                <a:gridCol w="1190543">
                  <a:extLst>
                    <a:ext uri="{9D8B030D-6E8A-4147-A177-3AD203B41FA5}">
                      <a16:colId xmlns:a16="http://schemas.microsoft.com/office/drawing/2014/main" val="1306722892"/>
                    </a:ext>
                  </a:extLst>
                </a:gridCol>
                <a:gridCol w="1407005">
                  <a:extLst>
                    <a:ext uri="{9D8B030D-6E8A-4147-A177-3AD203B41FA5}">
                      <a16:colId xmlns:a16="http://schemas.microsoft.com/office/drawing/2014/main" val="3174082855"/>
                    </a:ext>
                  </a:extLst>
                </a:gridCol>
                <a:gridCol w="1340762">
                  <a:extLst>
                    <a:ext uri="{9D8B030D-6E8A-4147-A177-3AD203B41FA5}">
                      <a16:colId xmlns:a16="http://schemas.microsoft.com/office/drawing/2014/main" val="2572188835"/>
                    </a:ext>
                  </a:extLst>
                </a:gridCol>
                <a:gridCol w="1158240">
                  <a:extLst>
                    <a:ext uri="{9D8B030D-6E8A-4147-A177-3AD203B41FA5}">
                      <a16:colId xmlns:a16="http://schemas.microsoft.com/office/drawing/2014/main" val="2657680655"/>
                    </a:ext>
                  </a:extLst>
                </a:gridCol>
                <a:gridCol w="1292352">
                  <a:extLst>
                    <a:ext uri="{9D8B030D-6E8A-4147-A177-3AD203B41FA5}">
                      <a16:colId xmlns:a16="http://schemas.microsoft.com/office/drawing/2014/main" val="20005"/>
                    </a:ext>
                  </a:extLst>
                </a:gridCol>
                <a:gridCol w="1341120">
                  <a:extLst>
                    <a:ext uri="{9D8B030D-6E8A-4147-A177-3AD203B41FA5}">
                      <a16:colId xmlns:a16="http://schemas.microsoft.com/office/drawing/2014/main" val="1705493217"/>
                    </a:ext>
                  </a:extLst>
                </a:gridCol>
                <a:gridCol w="965503">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CT1</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387662">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CAPCH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FS_CAPIF_CH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CAPIF(R15)??</a:t>
                      </a:r>
                    </a:p>
                    <a:p>
                      <a:pPr marL="0" algn="l" defTabSz="914400" rtl="0" eaLnBrk="1" latinLnBrk="0" hangingPunct="1"/>
                      <a:r>
                        <a:rPr lang="en-US" altLang="zh-CN" sz="800" kern="1200" dirty="0" err="1">
                          <a:solidFill>
                            <a:srgbClr val="FF0000"/>
                          </a:solidFill>
                          <a:highlight>
                            <a:srgbClr val="FFFF00"/>
                          </a:highlight>
                          <a:latin typeface="微软雅黑" panose="020B0503020204020204" pitchFamily="34" charset="-122"/>
                          <a:ea typeface="微软雅黑" panose="020B0503020204020204" pitchFamily="34" charset="-122"/>
                          <a:cs typeface="+mn-cs"/>
                        </a:rPr>
                        <a:t>eCAPIF</a:t>
                      </a: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(R16)??</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FS_CAPIF_Ph3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NG_RTC_Ph2??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 23.228; TS 23.502 )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FS_UAS_CH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22.125)</a:t>
                      </a:r>
                    </a:p>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UAS_Ph3(R19)??</a:t>
                      </a:r>
                      <a:endParaRPr lang="zh-CN" altLang="en-US"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(23.501; 23.502; 23.503; 23.401)</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(23.256)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3300"/>
                          </a:solidFill>
                          <a:highlight>
                            <a:srgbClr val="FFFF00"/>
                          </a:highlight>
                          <a:latin typeface="微软雅黑" panose="020B0503020204020204" pitchFamily="34" charset="-122"/>
                          <a:ea typeface="微软雅黑" panose="020B0503020204020204" pitchFamily="34" charset="-122"/>
                          <a:cs typeface="+mn-cs"/>
                        </a:rPr>
                        <a:t>UAS_Ph3 (R19)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highlight>
                            <a:srgbClr val="FFFF00"/>
                          </a:highlight>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23.256; TS 23.288; TS 23.503; TS 23.502;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CHSEG</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CHFSeg</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675631"/>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GB" altLang="zh-CN" sz="800" kern="1200" dirty="0">
                          <a:solidFill>
                            <a:schemeClr val="tx1"/>
                          </a:solidFill>
                          <a:latin typeface="微软雅黑" panose="020B0503020204020204" pitchFamily="34" charset="-122"/>
                          <a:ea typeface="微软雅黑" panose="020B0503020204020204" pitchFamily="34" charset="-122"/>
                          <a:cs typeface="+mn-cs"/>
                        </a:rPr>
                        <a:t> (R18)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chemeClr val="tx1"/>
                          </a:solidFill>
                          <a:latin typeface="微软雅黑" panose="020B0503020204020204" pitchFamily="34" charset="-122"/>
                          <a:ea typeface="微软雅黑" panose="020B0503020204020204" pitchFamily="34" charset="-122"/>
                          <a:cs typeface="+mn-cs"/>
                        </a:rPr>
                        <a:t>(24.501; 24.554; 24.555; 24.571; 24.587; 24.588; 24.514)</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(29.513; 29.122; 29.522; 29.591; 29.525; 29.519)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(24.080; 29.503; 29.504; 29.505; 29.510; 29.515; 29.518; 29.571; 29.572; 29.586)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highlight>
                          <a:srgbClr val="00FFFF"/>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highlight>
                            <a:srgbClr val="FFFF00"/>
                          </a:highlight>
                          <a:latin typeface="微软雅黑" panose="020B0503020204020204" pitchFamily="34" charset="-122"/>
                          <a:ea typeface="微软雅黑" panose="020B0503020204020204" pitchFamily="34" charset="-122"/>
                          <a:cs typeface="+mn-cs"/>
                        </a:rPr>
                        <a:t>FS_EnergySys</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(TR 23.700-66)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r h="180909">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PROCH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5G_ProSe_Ph3_CH</a:t>
                      </a:r>
                    </a:p>
                    <a:p>
                      <a:pPr marL="0" algn="ctr" defTabSz="914400" rtl="0" eaLnBrk="1" fontAlgn="ctr" latinLnBrk="0" hangingPunct="1">
                        <a:spcAft>
                          <a:spcPts val="0"/>
                        </a:spcAft>
                      </a:pP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5G_ProSe_Ph3 (R19)</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69736"/>
                  </a:ext>
                </a:extLst>
              </a:tr>
            </a:tbl>
          </a:graphicData>
        </a:graphic>
      </p:graphicFrame>
      <p:sp>
        <p:nvSpPr>
          <p:cNvPr id="9" name="TextBox 8">
            <a:extLst>
              <a:ext uri="{FF2B5EF4-FFF2-40B4-BE49-F238E27FC236}">
                <a16:creationId xmlns:a16="http://schemas.microsoft.com/office/drawing/2014/main" id="{3EA0E5A7-84E0-4C8A-827B-1B8957FFC516}"/>
              </a:ext>
            </a:extLst>
          </p:cNvPr>
          <p:cNvSpPr txBox="1"/>
          <p:nvPr/>
        </p:nvSpPr>
        <p:spPr>
          <a:xfrm rot="21008097">
            <a:off x="9073182" y="5819597"/>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8491776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2F6DE40-1006-47BF-9CC4-1A57F43CD802}"/>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6" name="TextBox 5">
            <a:extLst>
              <a:ext uri="{FF2B5EF4-FFF2-40B4-BE49-F238E27FC236}">
                <a16:creationId xmlns:a16="http://schemas.microsoft.com/office/drawing/2014/main" id="{5EDF5C5C-87AD-4E94-A79B-B2323818E07C}"/>
              </a:ext>
            </a:extLst>
          </p:cNvPr>
          <p:cNvSpPr txBox="1"/>
          <p:nvPr/>
        </p:nvSpPr>
        <p:spPr>
          <a:xfrm>
            <a:off x="2862765" y="984754"/>
            <a:ext cx="4893275" cy="307777"/>
          </a:xfrm>
          <a:prstGeom prst="rect">
            <a:avLst/>
          </a:prstGeom>
          <a:noFill/>
        </p:spPr>
        <p:txBody>
          <a:bodyPr wrap="square" rtlCol="0">
            <a:spAutoFit/>
          </a:bodyPr>
          <a:lstStyle/>
          <a:p>
            <a:r>
              <a:rPr lang="en-US" altLang="zh-CN" sz="1400" b="1" dirty="0">
                <a:solidFill>
                  <a:srgbClr val="FF0000"/>
                </a:solidFill>
              </a:rPr>
              <a:t>SA1 (42 topics with 9 topics potentially related to SA5)</a:t>
            </a:r>
            <a:endParaRPr lang="zh-CN" altLang="en-US" sz="1400" b="1" dirty="0">
              <a:solidFill>
                <a:srgbClr val="FF0000"/>
              </a:solidFill>
            </a:endParaRPr>
          </a:p>
        </p:txBody>
      </p:sp>
      <p:sp>
        <p:nvSpPr>
          <p:cNvPr id="7" name="内容占位符 2">
            <a:extLst>
              <a:ext uri="{FF2B5EF4-FFF2-40B4-BE49-F238E27FC236}">
                <a16:creationId xmlns:a16="http://schemas.microsoft.com/office/drawing/2014/main" id="{968CC6E0-5AFC-4A25-BCFC-86934131E61E}"/>
              </a:ext>
            </a:extLst>
          </p:cNvPr>
          <p:cNvSpPr>
            <a:spLocks noGrp="1"/>
          </p:cNvSpPr>
          <p:nvPr>
            <p:ph idx="1"/>
          </p:nvPr>
        </p:nvSpPr>
        <p:spPr>
          <a:xfrm>
            <a:off x="6888893" y="6156808"/>
            <a:ext cx="5222788"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800" dirty="0"/>
          </a:p>
        </p:txBody>
      </p:sp>
      <p:sp>
        <p:nvSpPr>
          <p:cNvPr id="8" name="Rectangle 7">
            <a:extLst>
              <a:ext uri="{FF2B5EF4-FFF2-40B4-BE49-F238E27FC236}">
                <a16:creationId xmlns:a16="http://schemas.microsoft.com/office/drawing/2014/main" id="{B39DEA94-8A34-44CB-B13B-364EE1C1BF87}"/>
              </a:ext>
            </a:extLst>
          </p:cNvPr>
          <p:cNvSpPr/>
          <p:nvPr/>
        </p:nvSpPr>
        <p:spPr>
          <a:xfrm>
            <a:off x="135924" y="6122567"/>
            <a:ext cx="6348213" cy="261610"/>
          </a:xfrm>
          <a:prstGeom prst="rect">
            <a:avLst/>
          </a:prstGeom>
          <a:solidFill>
            <a:schemeClr val="bg1"/>
          </a:solidFill>
        </p:spPr>
        <p:txBody>
          <a:bodyPr wrap="none">
            <a:spAutoFit/>
          </a:bodyPr>
          <a:lstStyle/>
          <a:p>
            <a:r>
              <a:rPr lang="en-US" altLang="zh-CN" sz="1100" b="1" dirty="0">
                <a:solidFill>
                  <a:srgbClr val="FF0000"/>
                </a:solidFill>
              </a:rPr>
              <a:t>Rapporteurs are requested to identify concrete related aspects in corresponding SA5 topics</a:t>
            </a:r>
            <a:endParaRPr lang="zh-CN" altLang="en-US" sz="1200" dirty="0"/>
          </a:p>
        </p:txBody>
      </p:sp>
      <p:sp>
        <p:nvSpPr>
          <p:cNvPr id="9" name="Rectangle 8">
            <a:extLst>
              <a:ext uri="{FF2B5EF4-FFF2-40B4-BE49-F238E27FC236}">
                <a16:creationId xmlns:a16="http://schemas.microsoft.com/office/drawing/2014/main" id="{FA7D67B7-61BB-46D9-90FE-B69C83617F94}"/>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graphicFrame>
        <p:nvGraphicFramePr>
          <p:cNvPr id="11" name="Table 10">
            <a:extLst>
              <a:ext uri="{FF2B5EF4-FFF2-40B4-BE49-F238E27FC236}">
                <a16:creationId xmlns:a16="http://schemas.microsoft.com/office/drawing/2014/main" id="{D075760B-6D74-49E0-BB61-EE67503F7E77}"/>
              </a:ext>
            </a:extLst>
          </p:cNvPr>
          <p:cNvGraphicFramePr>
            <a:graphicFrameLocks noGrp="1"/>
          </p:cNvGraphicFramePr>
          <p:nvPr>
            <p:extLst>
              <p:ext uri="{D42A27DB-BD31-4B8C-83A1-F6EECF244321}">
                <p14:modId xmlns:p14="http://schemas.microsoft.com/office/powerpoint/2010/main" val="1618670375"/>
              </p:ext>
            </p:extLst>
          </p:nvPr>
        </p:nvGraphicFramePr>
        <p:xfrm>
          <a:off x="586740" y="1248220"/>
          <a:ext cx="9791699" cy="4835750"/>
        </p:xfrm>
        <a:graphic>
          <a:graphicData uri="http://schemas.openxmlformats.org/drawingml/2006/table">
            <a:tbl>
              <a:tblPr/>
              <a:tblGrid>
                <a:gridCol w="682495">
                  <a:extLst>
                    <a:ext uri="{9D8B030D-6E8A-4147-A177-3AD203B41FA5}">
                      <a16:colId xmlns:a16="http://schemas.microsoft.com/office/drawing/2014/main" val="3740112042"/>
                    </a:ext>
                  </a:extLst>
                </a:gridCol>
                <a:gridCol w="3630336">
                  <a:extLst>
                    <a:ext uri="{9D8B030D-6E8A-4147-A177-3AD203B41FA5}">
                      <a16:colId xmlns:a16="http://schemas.microsoft.com/office/drawing/2014/main" val="780875371"/>
                    </a:ext>
                  </a:extLst>
                </a:gridCol>
                <a:gridCol w="1861171">
                  <a:extLst>
                    <a:ext uri="{9D8B030D-6E8A-4147-A177-3AD203B41FA5}">
                      <a16:colId xmlns:a16="http://schemas.microsoft.com/office/drawing/2014/main" val="3026979206"/>
                    </a:ext>
                  </a:extLst>
                </a:gridCol>
                <a:gridCol w="837152">
                  <a:extLst>
                    <a:ext uri="{9D8B030D-6E8A-4147-A177-3AD203B41FA5}">
                      <a16:colId xmlns:a16="http://schemas.microsoft.com/office/drawing/2014/main" val="765507491"/>
                    </a:ext>
                  </a:extLst>
                </a:gridCol>
                <a:gridCol w="2780545">
                  <a:extLst>
                    <a:ext uri="{9D8B030D-6E8A-4147-A177-3AD203B41FA5}">
                      <a16:colId xmlns:a16="http://schemas.microsoft.com/office/drawing/2014/main" val="5259663"/>
                    </a:ext>
                  </a:extLst>
                </a:gridCol>
              </a:tblGrid>
              <a:tr h="89051">
                <a:tc>
                  <a:txBody>
                    <a:bodyPr/>
                    <a:lstStyle/>
                    <a:p>
                      <a:pPr algn="l" fontAlgn="t"/>
                      <a:r>
                        <a:rPr lang="en-US" altLang="zh-CN" sz="700" b="0" i="0" u="none" strike="noStrike">
                          <a:solidFill>
                            <a:srgbClr val="000000"/>
                          </a:solidFill>
                          <a:effectLst/>
                          <a:latin typeface="+mn-lt"/>
                          <a:ea typeface="等线" panose="02010600030101010101" pitchFamily="2" charset="-122"/>
                        </a:rPr>
                        <a:t>960019</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dirty="0">
                          <a:solidFill>
                            <a:srgbClr val="000000"/>
                          </a:solidFill>
                          <a:effectLst/>
                          <a:latin typeface="+mn-lt"/>
                          <a:ea typeface="等线" panose="02010600030101010101" pitchFamily="2" charset="-122"/>
                        </a:rPr>
                        <a:t>   Study on Energy Efficiency as service criteria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FS_EnergyServ</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2"/>
                        </a:rPr>
                        <a:t>SP-230235</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Xiaonan Shi, CMCC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89456596"/>
                  </a:ext>
                </a:extLst>
              </a:tr>
              <a:tr h="89051">
                <a:tc>
                  <a:txBody>
                    <a:bodyPr/>
                    <a:lstStyle/>
                    <a:p>
                      <a:pPr algn="l" fontAlgn="t"/>
                      <a:r>
                        <a:rPr lang="en-US" altLang="zh-CN" sz="700" b="0" i="0" u="none" strike="noStrike">
                          <a:solidFill>
                            <a:srgbClr val="00B0F0"/>
                          </a:solidFill>
                          <a:effectLst/>
                          <a:latin typeface="+mn-lt"/>
                          <a:ea typeface="等线" panose="02010600030101010101" pitchFamily="2" charset="-122"/>
                        </a:rPr>
                        <a:t>1000033</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dirty="0">
                          <a:solidFill>
                            <a:srgbClr val="00B0F0"/>
                          </a:solidFill>
                          <a:effectLst/>
                          <a:latin typeface="+mn-lt"/>
                          <a:ea typeface="等线" panose="02010600030101010101" pitchFamily="2" charset="-122"/>
                        </a:rPr>
                        <a:t>   Stage 1 of Energy Efficiency as Service Criteria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EnergyServ</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3"/>
                        </a:rPr>
                        <a:t>SP-230520</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Xiaonan Shi, CMCC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67334387"/>
                  </a:ext>
                </a:extLst>
              </a:tr>
              <a:tr h="89051">
                <a:tc>
                  <a:txBody>
                    <a:bodyPr/>
                    <a:lstStyle/>
                    <a:p>
                      <a:pPr algn="l" fontAlgn="t"/>
                      <a:r>
                        <a:rPr lang="en-US" altLang="zh-CN" sz="700" b="0" i="0" u="none" strike="noStrike">
                          <a:solidFill>
                            <a:srgbClr val="000000"/>
                          </a:solidFill>
                          <a:effectLst/>
                          <a:latin typeface="+mn-lt"/>
                          <a:ea typeface="等线" panose="02010600030101010101" pitchFamily="2" charset="-122"/>
                        </a:rPr>
                        <a:t>950008</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mn-lt"/>
                          <a:ea typeface="等线" panose="02010600030101010101" pitchFamily="2" charset="-122"/>
                        </a:rPr>
                        <a:t>Study on AI/ML Model Transfer Phase2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FS_AIML_MT_Ph2</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4"/>
                        </a:rPr>
                        <a:t>SP-220439</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Yang Xu, OPPO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522183"/>
                  </a:ext>
                </a:extLst>
              </a:tr>
              <a:tr h="89051">
                <a:tc>
                  <a:txBody>
                    <a:bodyPr/>
                    <a:lstStyle/>
                    <a:p>
                      <a:pPr algn="l" fontAlgn="t"/>
                      <a:r>
                        <a:rPr lang="en-US" altLang="zh-CN" sz="700" b="0" i="0" u="none" strike="noStrike">
                          <a:solidFill>
                            <a:srgbClr val="00B0F0"/>
                          </a:solidFill>
                          <a:effectLst/>
                          <a:latin typeface="+mn-lt"/>
                          <a:ea typeface="等线" panose="02010600030101010101" pitchFamily="2" charset="-122"/>
                        </a:rPr>
                        <a:t>1000030</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it-IT" sz="700" b="0" i="0" u="none" strike="noStrike" dirty="0">
                          <a:solidFill>
                            <a:srgbClr val="00B0F0"/>
                          </a:solidFill>
                          <a:effectLst/>
                          <a:latin typeface="+mn-lt"/>
                          <a:ea typeface="等线" panose="02010600030101010101" pitchFamily="2" charset="-122"/>
                        </a:rPr>
                        <a:t>AI/ML Model Transfer Phase 2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AIML_MT_Ph2</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5"/>
                        </a:rPr>
                        <a:t>SP-230514</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Yang Xu, OPPO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0058672"/>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950004</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mn-lt"/>
                          <a:ea typeface="等线" panose="02010600030101010101" pitchFamily="2" charset="-122"/>
                        </a:rPr>
                        <a:t>   Study on Ambient power-enabled Internet of Things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FS_AmbientIoT</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6"/>
                        </a:rPr>
                        <a:t>SP-220085</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Rapporteur:Xu, weijie, OPPO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36688076"/>
                  </a:ext>
                </a:extLst>
              </a:tr>
              <a:tr h="89051">
                <a:tc>
                  <a:txBody>
                    <a:bodyPr/>
                    <a:lstStyle/>
                    <a:p>
                      <a:pPr algn="l" fontAlgn="t"/>
                      <a:r>
                        <a:rPr lang="en-US" altLang="zh-CN" sz="700" b="0" i="0" u="none" strike="noStrike">
                          <a:solidFill>
                            <a:srgbClr val="00B0F0"/>
                          </a:solidFill>
                          <a:effectLst/>
                          <a:latin typeface="+mn-lt"/>
                          <a:ea typeface="等线" panose="02010600030101010101" pitchFamily="2" charset="-122"/>
                        </a:rPr>
                        <a:t>1020030</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dirty="0">
                          <a:solidFill>
                            <a:srgbClr val="00B0F0"/>
                          </a:solidFill>
                          <a:effectLst/>
                          <a:latin typeface="+mn-lt"/>
                          <a:ea typeface="等线" panose="02010600030101010101" pitchFamily="2" charset="-122"/>
                        </a:rPr>
                        <a:t>   Stage 1 of Ambient power-enabled Internet of Things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AmbientIoT</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7"/>
                        </a:rPr>
                        <a:t>SP-231403</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Xu, Weijie, OPPO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034073383"/>
                  </a:ext>
                </a:extLst>
              </a:tr>
              <a:tr h="127531">
                <a:tc>
                  <a:txBody>
                    <a:bodyPr/>
                    <a:lstStyle/>
                    <a:p>
                      <a:pPr algn="l" fontAlgn="t"/>
                      <a:r>
                        <a:rPr lang="en-US" altLang="zh-CN" sz="700" b="0" i="0" u="none" strike="noStrike">
                          <a:solidFill>
                            <a:srgbClr val="000000"/>
                          </a:solidFill>
                          <a:effectLst/>
                          <a:latin typeface="+mn-lt"/>
                          <a:ea typeface="等线" panose="02010600030101010101" pitchFamily="2" charset="-122"/>
                        </a:rPr>
                        <a:t>960016</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mn-lt"/>
                          <a:ea typeface="等线" panose="02010600030101010101" pitchFamily="2" charset="-122"/>
                        </a:rPr>
                        <a:t>   Study on satellite access - Phase 3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FS_5GSAT_Ph3</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8"/>
                        </a:rPr>
                        <a:t>SP-220679</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Rapporteur: Thierry Bérisot, Novamint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269562949"/>
                  </a:ext>
                </a:extLst>
              </a:tr>
              <a:tr h="127531">
                <a:tc>
                  <a:txBody>
                    <a:bodyPr/>
                    <a:lstStyle/>
                    <a:p>
                      <a:pPr algn="l" fontAlgn="t"/>
                      <a:r>
                        <a:rPr lang="en-US" altLang="zh-CN" sz="700" b="0" i="0" u="none" strike="noStrike">
                          <a:solidFill>
                            <a:srgbClr val="00B0F0"/>
                          </a:solidFill>
                          <a:effectLst/>
                          <a:latin typeface="+mn-lt"/>
                          <a:ea typeface="等线" panose="02010600030101010101" pitchFamily="2" charset="-122"/>
                        </a:rPr>
                        <a:t>1000024</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dirty="0">
                          <a:solidFill>
                            <a:srgbClr val="00B0F0"/>
                          </a:solidFill>
                          <a:effectLst/>
                          <a:latin typeface="+mn-lt"/>
                          <a:ea typeface="等线" panose="02010600030101010101" pitchFamily="2" charset="-122"/>
                        </a:rPr>
                        <a:t>   Stage 1 of Satellite access Phase 3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5GSAT_Ph3</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9"/>
                        </a:rPr>
                        <a:t>SP-230516</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Rapporteur: Thierry Bérisot, Novamint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231490228"/>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950005</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mn-lt"/>
                          <a:ea typeface="等线" panose="02010600030101010101" pitchFamily="2" charset="-122"/>
                        </a:rPr>
                        <a:t>   Study on Localized Mobile Metaverse Services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FS_Metaverse</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10"/>
                        </a:rPr>
                        <a:t>SP-220353</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Guttman, Erik, Samsung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288569089"/>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1000028</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mn-lt"/>
                          <a:ea typeface="等线" panose="02010600030101010101" pitchFamily="2" charset="-122"/>
                        </a:rPr>
                        <a:t>   Stage 1 of Localized Mobile Metaverse Services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Metaverse</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11"/>
                        </a:rPr>
                        <a:t>SP-230509</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Guttman, Erik, Samsung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66788043"/>
                  </a:ext>
                </a:extLst>
              </a:tr>
              <a:tr h="89051">
                <a:tc>
                  <a:txBody>
                    <a:bodyPr/>
                    <a:lstStyle/>
                    <a:p>
                      <a:pPr algn="l" fontAlgn="t"/>
                      <a:r>
                        <a:rPr lang="en-US" altLang="zh-CN" sz="700" b="0" i="0" u="none" strike="noStrike">
                          <a:solidFill>
                            <a:srgbClr val="000000"/>
                          </a:solidFill>
                          <a:effectLst/>
                          <a:latin typeface="+mn-lt"/>
                          <a:ea typeface="等线" panose="02010600030101010101" pitchFamily="2" charset="-122"/>
                        </a:rPr>
                        <a:t>990052</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FF"/>
                          </a:solidFill>
                          <a:effectLst/>
                          <a:latin typeface="+mn-lt"/>
                          <a:ea typeface="等线" panose="02010600030101010101" pitchFamily="2" charset="-122"/>
                        </a:rPr>
                        <a:t>Supporting UE Mobility for XR Services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XRMobility</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12"/>
                        </a:rPr>
                        <a:t>SP-230233</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Xiaonan Shi, ChinaMobile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36667601"/>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950006</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mn-lt"/>
                          <a:ea typeface="等线" panose="02010600030101010101" pitchFamily="2" charset="-122"/>
                        </a:rPr>
                        <a:t>   Study on Network Sharing Aspects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FS_NetShare</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13"/>
                        </a:rPr>
                        <a:t>SP-220087</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Wei, Qun, China Unicom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46945080"/>
                  </a:ext>
                </a:extLst>
              </a:tr>
              <a:tr h="96138">
                <a:tc>
                  <a:txBody>
                    <a:bodyPr/>
                    <a:lstStyle/>
                    <a:p>
                      <a:pPr algn="l" fontAlgn="t"/>
                      <a:r>
                        <a:rPr lang="en-US" altLang="zh-CN" sz="700" b="0" i="0" u="none" strike="noStrike">
                          <a:solidFill>
                            <a:srgbClr val="00B0F0"/>
                          </a:solidFill>
                          <a:effectLst/>
                          <a:latin typeface="+mn-lt"/>
                          <a:ea typeface="等线" panose="02010600030101010101" pitchFamily="2" charset="-122"/>
                        </a:rPr>
                        <a:t>1000029</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dirty="0">
                          <a:solidFill>
                            <a:srgbClr val="00B0F0"/>
                          </a:solidFill>
                          <a:effectLst/>
                          <a:latin typeface="+mn-lt"/>
                          <a:ea typeface="等线" panose="02010600030101010101" pitchFamily="2" charset="-122"/>
                        </a:rPr>
                        <a:t>   (Stage 1 of) Indirect Network Sharing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NetShare</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14"/>
                        </a:rPr>
                        <a:t>SP-230511</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Wei, Qun, China Unicom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82872564"/>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960015</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mn-lt"/>
                          <a:ea typeface="等线" panose="02010600030101010101" pitchFamily="2" charset="-122"/>
                        </a:rPr>
                        <a:t>   Study on roaming value added services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FS_RVAS</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15"/>
                        </a:rPr>
                        <a:t>SP-220442</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Peter Bleckert, Ericsson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81575763"/>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990051</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mn-lt"/>
                          <a:ea typeface="等线" panose="02010600030101010101" pitchFamily="2" charset="-122"/>
                        </a:rPr>
                        <a:t>   Roaming Value-Added Services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RVAS</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16"/>
                        </a:rPr>
                        <a:t>SP-230231</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Peter Bleckert, Ericsson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21013497"/>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1000027</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FF"/>
                          </a:solidFill>
                          <a:effectLst/>
                          <a:latin typeface="+mn-lt"/>
                          <a:ea typeface="等线" panose="02010600030101010101" pitchFamily="2" charset="-122"/>
                        </a:rPr>
                        <a:t>Non-Public Network (NPN) security considerations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SecNPN</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17"/>
                        </a:rPr>
                        <a:t>SP-230523</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Yinglin Chen, China Telecom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61775003"/>
                  </a:ext>
                </a:extLst>
              </a:tr>
              <a:tr h="89051">
                <a:tc>
                  <a:txBody>
                    <a:bodyPr/>
                    <a:lstStyle/>
                    <a:p>
                      <a:pPr algn="l" fontAlgn="t"/>
                      <a:r>
                        <a:rPr lang="en-US" altLang="zh-CN" sz="700" b="1" i="0" u="none" strike="noStrike">
                          <a:solidFill>
                            <a:srgbClr val="000000"/>
                          </a:solidFill>
                          <a:effectLst/>
                          <a:latin typeface="+mn-lt"/>
                          <a:ea typeface="等线" panose="02010600030101010101" pitchFamily="2" charset="-122"/>
                        </a:rPr>
                        <a:t>1050114</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FF"/>
                          </a:solidFill>
                          <a:effectLst/>
                          <a:latin typeface="+mn-lt"/>
                          <a:ea typeface="等线" panose="02010600030101010101" pitchFamily="2" charset="-122"/>
                        </a:rPr>
                        <a:t>Monitoring of signalling traffic in 5G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mn-lt"/>
                          <a:ea typeface="等线" panose="02010600030101010101" pitchFamily="2" charset="-122"/>
                        </a:rPr>
                        <a:t>MonSTra</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18"/>
                        </a:rPr>
                        <a:t>SP-240793</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mn-lt"/>
                          <a:ea typeface="等线" panose="02010600030101010101" pitchFamily="2" charset="-122"/>
                        </a:rPr>
                        <a:t>Cristina Romaguera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22280651"/>
                  </a:ext>
                </a:extLst>
              </a:tr>
              <a:tr h="89051">
                <a:tc>
                  <a:txBody>
                    <a:bodyPr/>
                    <a:lstStyle/>
                    <a:p>
                      <a:pPr algn="l" fontAlgn="t"/>
                      <a:r>
                        <a:rPr lang="en-US" altLang="zh-CN" sz="700" b="0" i="0" u="none" strike="noStrike">
                          <a:solidFill>
                            <a:srgbClr val="00B0F0"/>
                          </a:solidFill>
                          <a:effectLst/>
                          <a:latin typeface="+mn-lt"/>
                          <a:ea typeface="等线" panose="02010600030101010101" pitchFamily="2" charset="-122"/>
                        </a:rPr>
                        <a:t>1040082</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dirty="0">
                          <a:solidFill>
                            <a:srgbClr val="00B0F0"/>
                          </a:solidFill>
                          <a:effectLst/>
                          <a:latin typeface="+mn-lt"/>
                          <a:ea typeface="等线" panose="02010600030101010101" pitchFamily="2" charset="-122"/>
                        </a:rPr>
                        <a:t>   Stage 1 for </a:t>
                      </a:r>
                      <a:r>
                        <a:rPr lang="en-US" sz="700" b="1" i="0" u="none" strike="noStrike" dirty="0" err="1">
                          <a:solidFill>
                            <a:srgbClr val="00B0F0"/>
                          </a:solidFill>
                          <a:effectLst/>
                          <a:latin typeface="+mn-lt"/>
                          <a:ea typeface="等线" panose="02010600030101010101" pitchFamily="2" charset="-122"/>
                        </a:rPr>
                        <a:t>MonSta</a:t>
                      </a:r>
                      <a:endParaRPr lang="en-US" sz="700" b="1" i="0" u="none" strike="noStrike" dirty="0">
                        <a:solidFill>
                          <a:srgbClr val="00B0F0"/>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MonSTra</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18"/>
                        </a:rPr>
                        <a:t>SP-240793</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Cristina Romaguera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20201803"/>
                  </a:ext>
                </a:extLst>
              </a:tr>
              <a:tr h="127531">
                <a:tc>
                  <a:txBody>
                    <a:bodyPr/>
                    <a:lstStyle/>
                    <a:p>
                      <a:pPr algn="l" fontAlgn="t"/>
                      <a:r>
                        <a:rPr lang="en-US" altLang="zh-CN" sz="700" b="0" i="0" u="none" strike="noStrike">
                          <a:solidFill>
                            <a:srgbClr val="000000"/>
                          </a:solidFill>
                          <a:effectLst/>
                          <a:latin typeface="+mn-lt"/>
                          <a:ea typeface="等线" panose="02010600030101010101" pitchFamily="2" charset="-122"/>
                        </a:rPr>
                        <a:t>950003</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mn-lt"/>
                          <a:ea typeface="等线" panose="02010600030101010101" pitchFamily="2" charset="-122"/>
                        </a:rPr>
                        <a:t>   Study on Integrated Sensing and Communication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FS_Sensing</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19"/>
                        </a:rPr>
                        <a:t>SP-220717</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Aleksiev, Vasil, Deutsche Telekom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202024822"/>
                  </a:ext>
                </a:extLst>
              </a:tr>
              <a:tr h="127531">
                <a:tc>
                  <a:txBody>
                    <a:bodyPr/>
                    <a:lstStyle/>
                    <a:p>
                      <a:pPr algn="l" fontAlgn="t"/>
                      <a:r>
                        <a:rPr lang="en-US" altLang="zh-CN" sz="700" b="0" i="0" u="none" strike="noStrike">
                          <a:solidFill>
                            <a:srgbClr val="00B0F0"/>
                          </a:solidFill>
                          <a:effectLst/>
                          <a:latin typeface="+mn-lt"/>
                          <a:ea typeface="等线" panose="02010600030101010101" pitchFamily="2" charset="-122"/>
                        </a:rPr>
                        <a:t>1000026</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dirty="0">
                          <a:solidFill>
                            <a:srgbClr val="00B0F0"/>
                          </a:solidFill>
                          <a:effectLst/>
                          <a:latin typeface="+mn-lt"/>
                          <a:ea typeface="等线" panose="02010600030101010101" pitchFamily="2" charset="-122"/>
                        </a:rPr>
                        <a:t>   Stage 1 of Integrated Sensing and Communication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Sensing</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20"/>
                        </a:rPr>
                        <a:t>SP-230750</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de-DE" sz="700" b="0" i="0" u="none" strike="noStrike">
                          <a:solidFill>
                            <a:srgbClr val="000000"/>
                          </a:solidFill>
                          <a:effectLst/>
                          <a:latin typeface="+mn-lt"/>
                          <a:ea typeface="等线" panose="02010600030101010101" pitchFamily="2" charset="-122"/>
                        </a:rPr>
                        <a:t>Aleksiev, Vasil, Deutsche Telekom AG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57318648"/>
                  </a:ext>
                </a:extLst>
              </a:tr>
              <a:tr h="89051">
                <a:tc>
                  <a:txBody>
                    <a:bodyPr/>
                    <a:lstStyle/>
                    <a:p>
                      <a:pPr algn="l" fontAlgn="t"/>
                      <a:r>
                        <a:rPr lang="en-US" altLang="zh-CN" sz="700" b="0" i="0" u="none" strike="noStrike">
                          <a:solidFill>
                            <a:srgbClr val="000000"/>
                          </a:solidFill>
                          <a:effectLst/>
                          <a:latin typeface="+mn-lt"/>
                          <a:ea typeface="等线" panose="02010600030101010101" pitchFamily="2" charset="-122"/>
                        </a:rPr>
                        <a:t>960017</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mn-lt"/>
                          <a:ea typeface="等线" panose="02010600030101010101" pitchFamily="2" charset="-122"/>
                        </a:rPr>
                        <a:t>   Study on (Stage 1 of) UAV Phase 3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FS_UAV_Ph3</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21"/>
                        </a:rPr>
                        <a:t>SP-220954</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Pengtai Qin , China Mobile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18548737"/>
                  </a:ext>
                </a:extLst>
              </a:tr>
              <a:tr h="89051">
                <a:tc>
                  <a:txBody>
                    <a:bodyPr/>
                    <a:lstStyle/>
                    <a:p>
                      <a:pPr algn="l" fontAlgn="t"/>
                      <a:r>
                        <a:rPr lang="en-US" altLang="zh-CN" sz="700" b="0" i="0" u="none" strike="noStrike">
                          <a:solidFill>
                            <a:srgbClr val="000000"/>
                          </a:solidFill>
                          <a:effectLst/>
                          <a:latin typeface="+mn-lt"/>
                          <a:ea typeface="等线" panose="02010600030101010101" pitchFamily="2" charset="-122"/>
                        </a:rPr>
                        <a:t>1000032</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mn-lt"/>
                          <a:ea typeface="等线" panose="02010600030101010101" pitchFamily="2" charset="-122"/>
                        </a:rPr>
                        <a:t>   Stage 1 of Uncrewed Aerial System Phase 3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UAS_Ph3</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22"/>
                        </a:rPr>
                        <a:t>SP-230518</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Pengtai Qin , China Mobile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37136039"/>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960018</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mn-lt"/>
                          <a:ea typeface="等线" panose="02010600030101010101" pitchFamily="2" charset="-122"/>
                        </a:rPr>
                        <a:t>Study on Upper layer traffic steering, switching and split over dual 3GPP access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FS_DualSteer</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23"/>
                        </a:rPr>
                        <a:t>SP-220445</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Francesco Pica; Qualcomm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04588447"/>
                  </a:ext>
                </a:extLst>
              </a:tr>
              <a:tr h="96138">
                <a:tc>
                  <a:txBody>
                    <a:bodyPr/>
                    <a:lstStyle/>
                    <a:p>
                      <a:pPr algn="l" fontAlgn="t"/>
                      <a:r>
                        <a:rPr lang="en-US" altLang="zh-CN" sz="700" b="0" i="0" u="none" strike="noStrike">
                          <a:solidFill>
                            <a:srgbClr val="00B0F0"/>
                          </a:solidFill>
                          <a:effectLst/>
                          <a:latin typeface="+mn-lt"/>
                          <a:ea typeface="等线" panose="02010600030101010101" pitchFamily="2" charset="-122"/>
                        </a:rPr>
                        <a:t>1020031</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a:solidFill>
                            <a:srgbClr val="00B0F0"/>
                          </a:solidFill>
                          <a:effectLst/>
                          <a:latin typeface="+mn-lt"/>
                          <a:ea typeface="等线" panose="02010600030101010101" pitchFamily="2" charset="-122"/>
                        </a:rPr>
                        <a:t>Upper layer traffic steering and switching over dual 3GPP access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DualSteer</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24"/>
                        </a:rPr>
                        <a:t>SP-231412</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Pica Francesco, Qualcomm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52461917"/>
                  </a:ext>
                </a:extLst>
              </a:tr>
              <a:tr h="127531">
                <a:tc>
                  <a:txBody>
                    <a:bodyPr/>
                    <a:lstStyle/>
                    <a:p>
                      <a:pPr algn="l" fontAlgn="t"/>
                      <a:r>
                        <a:rPr lang="en-US" altLang="zh-CN" sz="700" b="0" i="0" u="none" strike="noStrike">
                          <a:solidFill>
                            <a:srgbClr val="000000"/>
                          </a:solidFill>
                          <a:effectLst/>
                          <a:latin typeface="+mn-lt"/>
                          <a:ea typeface="等线" panose="02010600030101010101" pitchFamily="2" charset="-122"/>
                        </a:rPr>
                        <a:t>1010022</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FF"/>
                          </a:solidFill>
                          <a:effectLst/>
                          <a:latin typeface="+mn-lt"/>
                          <a:ea typeface="等线" panose="02010600030101010101" pitchFamily="2" charset="-122"/>
                        </a:rPr>
                        <a:t>Edge Computing Considering the Operational Needs of Service Hosting Environment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EdgeOpNeeds</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25"/>
                        </a:rPr>
                        <a:t>SP-231037</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Yuying Zhang, China Telecom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286121934"/>
                  </a:ext>
                </a:extLst>
              </a:tr>
              <a:tr h="89051">
                <a:tc>
                  <a:txBody>
                    <a:bodyPr/>
                    <a:lstStyle/>
                    <a:p>
                      <a:pPr algn="l" fontAlgn="t"/>
                      <a:r>
                        <a:rPr lang="en-US" altLang="zh-CN" sz="700" b="1" i="0" u="none" strike="noStrike">
                          <a:solidFill>
                            <a:srgbClr val="000000"/>
                          </a:solidFill>
                          <a:effectLst/>
                          <a:latin typeface="+mn-lt"/>
                          <a:ea typeface="等线" panose="02010600030101010101" pitchFamily="2" charset="-122"/>
                        </a:rPr>
                        <a:t>1050115</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FF"/>
                          </a:solidFill>
                          <a:effectLst/>
                          <a:latin typeface="+mn-lt"/>
                          <a:ea typeface="等线" panose="02010600030101010101" pitchFamily="2" charset="-122"/>
                        </a:rPr>
                        <a:t>Proximity-based Services in 5GS Phase 3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mn-lt"/>
                          <a:ea typeface="等线" panose="02010600030101010101" pitchFamily="2" charset="-122"/>
                        </a:rPr>
                        <a:t>5G_ProSe_Ph3</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25"/>
                        </a:rPr>
                        <a:t>SP-231037</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Hugh Shieh (AT&amp;T)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570879652"/>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950007</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mn-lt"/>
                          <a:ea typeface="等线" panose="02010600030101010101" pitchFamily="2" charset="-122"/>
                        </a:rPr>
                        <a:t>Study on FRMCS Phase 5</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FS_FRMCS_Ph5</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26"/>
                        </a:rPr>
                        <a:t>SP-220437</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Patrick WIMART, UIC</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86396867"/>
                  </a:ext>
                </a:extLst>
              </a:tr>
              <a:tr h="96138">
                <a:tc>
                  <a:txBody>
                    <a:bodyPr/>
                    <a:lstStyle/>
                    <a:p>
                      <a:pPr algn="l" fontAlgn="t"/>
                      <a:r>
                        <a:rPr lang="en-US" altLang="zh-CN" sz="700" b="1" i="0" u="none" strike="noStrike">
                          <a:solidFill>
                            <a:srgbClr val="000000"/>
                          </a:solidFill>
                          <a:effectLst/>
                          <a:latin typeface="+mn-lt"/>
                          <a:ea typeface="等线" panose="02010600030101010101" pitchFamily="2" charset="-122"/>
                        </a:rPr>
                        <a:t>1000031</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FF"/>
                          </a:solidFill>
                          <a:effectLst/>
                          <a:latin typeface="+mn-lt"/>
                          <a:ea typeface="等线" panose="02010600030101010101" pitchFamily="2" charset="-122"/>
                        </a:rPr>
                        <a:t>FRMCS Phase 5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mn-lt"/>
                          <a:ea typeface="等线" panose="02010600030101010101" pitchFamily="2" charset="-122"/>
                        </a:rPr>
                        <a:t>FRMCS_Ph5</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27"/>
                        </a:rPr>
                        <a:t>SP-230512</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mn-lt"/>
                          <a:ea typeface="等线" panose="02010600030101010101" pitchFamily="2" charset="-122"/>
                        </a:rPr>
                        <a:t>Nikolopoulou, Vassiliki, UIC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97549347"/>
                  </a:ext>
                </a:extLst>
              </a:tr>
              <a:tr h="127531">
                <a:tc>
                  <a:txBody>
                    <a:bodyPr/>
                    <a:lstStyle/>
                    <a:p>
                      <a:pPr algn="l" fontAlgn="t"/>
                      <a:r>
                        <a:rPr lang="en-US" altLang="zh-CN" sz="700" b="0" i="0" u="none" strike="noStrike">
                          <a:solidFill>
                            <a:srgbClr val="000000"/>
                          </a:solidFill>
                          <a:effectLst/>
                          <a:latin typeface="+mn-lt"/>
                          <a:ea typeface="等线" panose="02010600030101010101" pitchFamily="2" charset="-122"/>
                        </a:rPr>
                        <a:t>850044</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mn-lt"/>
                          <a:ea typeface="等线" panose="02010600030101010101" pitchFamily="2" charset="-122"/>
                        </a:rPr>
                        <a:t>Study on Supporting of Railway Smart Station Services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FS_RAILSS</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28"/>
                        </a:rPr>
                        <a:t>SP-190838</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Han, Andrew Min-gyu, Hansung University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71375167"/>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960020</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mn-lt"/>
                          <a:ea typeface="等线" panose="02010600030101010101" pitchFamily="2" charset="-122"/>
                        </a:rPr>
                        <a:t>Study on Network of Service Robots with Ambient Intelligence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FS_SOBOT</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29"/>
                        </a:rPr>
                        <a:t>SP-220447</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LEE, Ki-Dong, LG Electronics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77999770"/>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990053</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mn-lt"/>
                          <a:ea typeface="等线" panose="02010600030101010101" pitchFamily="2" charset="-122"/>
                        </a:rPr>
                        <a:t>Study on Interconnect of SNPN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FS_ISN</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30"/>
                        </a:rPr>
                        <a:t>SP-230236</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Thierry Bérisot, Novamint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24929054"/>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1030041</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FF"/>
                          </a:solidFill>
                          <a:effectLst/>
                          <a:latin typeface="+mn-lt"/>
                          <a:ea typeface="等线" panose="02010600030101010101" pitchFamily="2" charset="-122"/>
                        </a:rPr>
                        <a:t>Interconnect of SNPN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ISN</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31"/>
                        </a:rPr>
                        <a:t>SP-240194</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Thierry Bérisot, Novamint,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4587534"/>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990050</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FF"/>
                          </a:solidFill>
                          <a:effectLst/>
                          <a:latin typeface="+mn-lt"/>
                          <a:ea typeface="等线" panose="02010600030101010101" pitchFamily="2" charset="-122"/>
                        </a:rPr>
                        <a:t>Edge Computing for Industrial Scenarios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EDGINDUS</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32"/>
                        </a:rPr>
                        <a:t>SP-230229</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Bruno Tossou, Orange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00654322"/>
                  </a:ext>
                </a:extLst>
              </a:tr>
              <a:tr h="89051">
                <a:tc>
                  <a:txBody>
                    <a:bodyPr/>
                    <a:lstStyle/>
                    <a:p>
                      <a:pPr algn="l" fontAlgn="t"/>
                      <a:r>
                        <a:rPr lang="en-US" altLang="zh-CN" sz="700" b="0" i="0" u="none" strike="noStrike">
                          <a:solidFill>
                            <a:srgbClr val="000000"/>
                          </a:solidFill>
                          <a:effectLst/>
                          <a:latin typeface="+mn-lt"/>
                          <a:ea typeface="等线" panose="02010600030101010101" pitchFamily="2" charset="-122"/>
                        </a:rPr>
                        <a:t>990049</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FF"/>
                          </a:solidFill>
                          <a:effectLst/>
                          <a:latin typeface="+mn-lt"/>
                          <a:ea typeface="等线" panose="02010600030101010101" pitchFamily="2" charset="-122"/>
                        </a:rPr>
                        <a:t>PS Data Off for IMS Data Channel Service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IMSDCDataOff</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33"/>
                        </a:rPr>
                        <a:t>SP-230227</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Yue Hu, China Mobile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792205292"/>
                  </a:ext>
                </a:extLst>
              </a:tr>
              <a:tr h="127531">
                <a:tc>
                  <a:txBody>
                    <a:bodyPr/>
                    <a:lstStyle/>
                    <a:p>
                      <a:pPr algn="l" fontAlgn="t"/>
                      <a:r>
                        <a:rPr lang="en-US" altLang="zh-CN" sz="700" b="0" i="0" u="none" strike="noStrike">
                          <a:solidFill>
                            <a:srgbClr val="000000"/>
                          </a:solidFill>
                          <a:effectLst/>
                          <a:latin typeface="+mn-lt"/>
                          <a:ea typeface="等线" panose="02010600030101010101" pitchFamily="2" charset="-122"/>
                        </a:rPr>
                        <a:t>970044</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FF"/>
                          </a:solidFill>
                          <a:effectLst/>
                          <a:latin typeface="+mn-lt"/>
                          <a:ea typeface="等线" panose="02010600030101010101" pitchFamily="2" charset="-122"/>
                        </a:rPr>
                        <a:t>Multi-path relay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MultiRelay</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34"/>
                        </a:rPr>
                        <a:t>SP-220943</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Yuying Zhang, China Telecom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253068873"/>
                  </a:ext>
                </a:extLst>
              </a:tr>
              <a:tr h="127531">
                <a:tc>
                  <a:txBody>
                    <a:bodyPr/>
                    <a:lstStyle/>
                    <a:p>
                      <a:pPr algn="l" fontAlgn="t"/>
                      <a:r>
                        <a:rPr lang="en-US" altLang="zh-CN" sz="700" b="0" i="0" u="none" strike="noStrike">
                          <a:solidFill>
                            <a:srgbClr val="000000"/>
                          </a:solidFill>
                          <a:effectLst/>
                          <a:latin typeface="+mn-lt"/>
                          <a:ea typeface="等线" panose="02010600030101010101" pitchFamily="2" charset="-122"/>
                        </a:rPr>
                        <a:t>1000025</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FF"/>
                          </a:solidFill>
                          <a:effectLst/>
                          <a:latin typeface="+mn-lt"/>
                          <a:ea typeface="等线" panose="02010600030101010101" pitchFamily="2" charset="-122"/>
                        </a:rPr>
                        <a:t>UE-to-UE multi-hop relay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UEMHopRelay</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35"/>
                        </a:rPr>
                        <a:t>SP-230521</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Lipford, Mark, FirstNet Authority,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00458678"/>
                  </a:ext>
                </a:extLst>
              </a:tr>
              <a:tr h="176140">
                <a:tc>
                  <a:txBody>
                    <a:bodyPr/>
                    <a:lstStyle/>
                    <a:p>
                      <a:pPr algn="l" fontAlgn="t"/>
                      <a:r>
                        <a:rPr lang="en-US" altLang="zh-CN" sz="700" b="0" i="0" u="none" strike="noStrike">
                          <a:solidFill>
                            <a:srgbClr val="000000"/>
                          </a:solidFill>
                          <a:effectLst/>
                          <a:latin typeface="+mn-lt"/>
                          <a:ea typeface="等线" panose="02010600030101010101" pitchFamily="2" charset="-122"/>
                        </a:rPr>
                        <a:t>970043</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FF"/>
                          </a:solidFill>
                          <a:effectLst/>
                          <a:latin typeface="+mn-lt"/>
                          <a:ea typeface="等线" panose="02010600030101010101" pitchFamily="2" charset="-122"/>
                        </a:rPr>
                        <a:t>Interworking of Non-3GPP Digital Terrestrial Broadcast Networks with 5GS Multicast Broadcast Services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DTT4MBS</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36"/>
                        </a:rPr>
                        <a:t>SP-220941</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Saha, Anindya, Saankhya Labs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212872371"/>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970042</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mn-lt"/>
                          <a:ea typeface="等线" panose="02010600030101010101" pitchFamily="2" charset="-122"/>
                        </a:rPr>
                        <a:t>   (stage 1 of) MPS for Messaging services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MPS4msg</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37"/>
                        </a:rPr>
                        <a:t>SP-220939</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Singh, Ray, Peraton Labs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40606169"/>
                  </a:ext>
                </a:extLst>
              </a:tr>
              <a:tr h="96138">
                <a:tc>
                  <a:txBody>
                    <a:bodyPr/>
                    <a:lstStyle/>
                    <a:p>
                      <a:pPr algn="l" fontAlgn="t"/>
                      <a:r>
                        <a:rPr lang="en-US" altLang="zh-CN" sz="700" b="1" i="0" u="none" strike="noStrike">
                          <a:solidFill>
                            <a:srgbClr val="000000"/>
                          </a:solidFill>
                          <a:effectLst/>
                          <a:latin typeface="+mn-lt"/>
                          <a:ea typeface="等线" panose="02010600030101010101" pitchFamily="2" charset="-122"/>
                        </a:rPr>
                        <a:t>1050104</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FF"/>
                          </a:solidFill>
                          <a:effectLst/>
                          <a:latin typeface="+mn-lt"/>
                          <a:ea typeface="等线" panose="02010600030101010101" pitchFamily="2" charset="-122"/>
                        </a:rPr>
                        <a:t>Minimization of Service Interruption During Core Network Failure Phase 2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mn-lt"/>
                          <a:ea typeface="等线" panose="02010600030101010101" pitchFamily="2" charset="-122"/>
                        </a:rPr>
                        <a:t>MINT_Ph2</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38"/>
                        </a:rPr>
                        <a:t>SP-220992</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mn-lt"/>
                          <a:ea typeface="等线" panose="02010600030101010101" pitchFamily="2" charset="-122"/>
                        </a:rPr>
                        <a:t>Yinglin Chen, China Telecom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85280997"/>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970041</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FF"/>
                          </a:solidFill>
                          <a:effectLst/>
                          <a:latin typeface="+mn-lt"/>
                          <a:ea typeface="等线" panose="02010600030101010101" pitchFamily="2" charset="-122"/>
                        </a:rPr>
                        <a:t>   Stage 2 of Minimization of Service Interruption During Core Network Failure Phase 2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MINT_Ph2</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38"/>
                        </a:rPr>
                        <a:t>SP-220992</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Yinglin Chen, China Telecom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15683723"/>
                  </a:ext>
                </a:extLst>
              </a:tr>
              <a:tr h="96138">
                <a:tc>
                  <a:txBody>
                    <a:bodyPr/>
                    <a:lstStyle/>
                    <a:p>
                      <a:pPr algn="l" fontAlgn="t"/>
                      <a:r>
                        <a:rPr lang="en-US" altLang="zh-CN" sz="700" b="0" i="0" u="none" strike="noStrike">
                          <a:solidFill>
                            <a:srgbClr val="00B0F0"/>
                          </a:solidFill>
                          <a:effectLst/>
                          <a:latin typeface="+mn-lt"/>
                          <a:ea typeface="等线" panose="02010600030101010101" pitchFamily="2" charset="-122"/>
                        </a:rPr>
                        <a:t>980108</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a:solidFill>
                            <a:srgbClr val="00B0F0"/>
                          </a:solidFill>
                          <a:effectLst/>
                          <a:latin typeface="+mn-lt"/>
                          <a:ea typeface="等线" panose="02010600030101010101" pitchFamily="2" charset="-122"/>
                        </a:rPr>
                        <a:t>Measurement Data Collection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MeasureData</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39"/>
                        </a:rPr>
                        <a:t>SP-221263</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Yingjun Zhou, ZTE Corporation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23240085"/>
                  </a:ext>
                </a:extLst>
              </a:tr>
              <a:tr h="96138">
                <a:tc>
                  <a:txBody>
                    <a:bodyPr/>
                    <a:lstStyle/>
                    <a:p>
                      <a:pPr algn="l" fontAlgn="t"/>
                      <a:r>
                        <a:rPr lang="en-US" altLang="zh-CN" sz="700" b="0" i="0" u="none" strike="noStrike">
                          <a:solidFill>
                            <a:srgbClr val="000000"/>
                          </a:solidFill>
                          <a:effectLst/>
                          <a:latin typeface="+mn-lt"/>
                          <a:ea typeface="等线" panose="02010600030101010101" pitchFamily="2" charset="-122"/>
                        </a:rPr>
                        <a:t>1010025</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a:solidFill>
                            <a:srgbClr val="0000FF"/>
                          </a:solidFill>
                          <a:effectLst/>
                          <a:latin typeface="+mn-lt"/>
                          <a:ea typeface="等线" panose="02010600030101010101" pitchFamily="2" charset="-122"/>
                        </a:rPr>
                        <a:t>Local traffic routing for multi-access UE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mn-lt"/>
                          <a:ea typeface="等线" panose="02010600030101010101" pitchFamily="2" charset="-122"/>
                        </a:rPr>
                        <a:t>LTR_MA</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sng" strike="noStrike">
                          <a:solidFill>
                            <a:srgbClr val="0563C1"/>
                          </a:solidFill>
                          <a:effectLst/>
                          <a:latin typeface="+mn-lt"/>
                          <a:ea typeface="等线" panose="02010600030101010101" pitchFamily="2" charset="-122"/>
                          <a:hlinkClick r:id="rId40"/>
                        </a:rPr>
                        <a:t>SP-231035</a:t>
                      </a:r>
                      <a:endParaRPr lang="en-US" sz="700" b="0" i="0" u="sng" strike="noStrike">
                        <a:solidFill>
                          <a:srgbClr val="0563C1"/>
                        </a:solidFill>
                        <a:effectLst/>
                        <a:latin typeface="+mn-lt"/>
                        <a:ea typeface="等线" panose="02010600030101010101" pitchFamily="2" charset="-122"/>
                      </a:endParaRP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err="1">
                          <a:solidFill>
                            <a:srgbClr val="000000"/>
                          </a:solidFill>
                          <a:effectLst/>
                          <a:latin typeface="+mn-lt"/>
                          <a:ea typeface="等线" panose="02010600030101010101" pitchFamily="2" charset="-122"/>
                        </a:rPr>
                        <a:t>Yinglin</a:t>
                      </a:r>
                      <a:r>
                        <a:rPr lang="en-US" sz="700" b="0" i="0" u="none" strike="noStrike" dirty="0">
                          <a:solidFill>
                            <a:srgbClr val="000000"/>
                          </a:solidFill>
                          <a:effectLst/>
                          <a:latin typeface="+mn-lt"/>
                          <a:ea typeface="等线" panose="02010600030101010101" pitchFamily="2" charset="-122"/>
                        </a:rPr>
                        <a:t> Chen, China Telecom </a:t>
                      </a:r>
                    </a:p>
                  </a:txBody>
                  <a:tcPr marL="2403" marR="2403" marT="240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754163022"/>
                  </a:ext>
                </a:extLst>
              </a:tr>
            </a:tbl>
          </a:graphicData>
        </a:graphic>
      </p:graphicFrame>
    </p:spTree>
    <p:extLst>
      <p:ext uri="{BB962C8B-B14F-4D97-AF65-F5344CB8AC3E}">
        <p14:creationId xmlns:p14="http://schemas.microsoft.com/office/powerpoint/2010/main" val="148633421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8DC13B7-6126-4D61-9919-A0638211481E}"/>
              </a:ext>
            </a:extLst>
          </p:cNvPr>
          <p:cNvGraphicFramePr>
            <a:graphicFrameLocks noGrp="1"/>
          </p:cNvGraphicFramePr>
          <p:nvPr>
            <p:extLst>
              <p:ext uri="{D42A27DB-BD31-4B8C-83A1-F6EECF244321}">
                <p14:modId xmlns:p14="http://schemas.microsoft.com/office/powerpoint/2010/main" val="2657356610"/>
              </p:ext>
            </p:extLst>
          </p:nvPr>
        </p:nvGraphicFramePr>
        <p:xfrm>
          <a:off x="1005840" y="1299301"/>
          <a:ext cx="9700260" cy="4782624"/>
        </p:xfrm>
        <a:graphic>
          <a:graphicData uri="http://schemas.openxmlformats.org/drawingml/2006/table">
            <a:tbl>
              <a:tblPr/>
              <a:tblGrid>
                <a:gridCol w="676121">
                  <a:extLst>
                    <a:ext uri="{9D8B030D-6E8A-4147-A177-3AD203B41FA5}">
                      <a16:colId xmlns:a16="http://schemas.microsoft.com/office/drawing/2014/main" val="255301399"/>
                    </a:ext>
                  </a:extLst>
                </a:gridCol>
                <a:gridCol w="4848379">
                  <a:extLst>
                    <a:ext uri="{9D8B030D-6E8A-4147-A177-3AD203B41FA5}">
                      <a16:colId xmlns:a16="http://schemas.microsoft.com/office/drawing/2014/main" val="944107501"/>
                    </a:ext>
                  </a:extLst>
                </a:gridCol>
                <a:gridCol w="1409700">
                  <a:extLst>
                    <a:ext uri="{9D8B030D-6E8A-4147-A177-3AD203B41FA5}">
                      <a16:colId xmlns:a16="http://schemas.microsoft.com/office/drawing/2014/main" val="340742387"/>
                    </a:ext>
                  </a:extLst>
                </a:gridCol>
                <a:gridCol w="1028700">
                  <a:extLst>
                    <a:ext uri="{9D8B030D-6E8A-4147-A177-3AD203B41FA5}">
                      <a16:colId xmlns:a16="http://schemas.microsoft.com/office/drawing/2014/main" val="1965542941"/>
                    </a:ext>
                  </a:extLst>
                </a:gridCol>
                <a:gridCol w="1737360">
                  <a:extLst>
                    <a:ext uri="{9D8B030D-6E8A-4147-A177-3AD203B41FA5}">
                      <a16:colId xmlns:a16="http://schemas.microsoft.com/office/drawing/2014/main" val="890462553"/>
                    </a:ext>
                  </a:extLst>
                </a:gridCol>
              </a:tblGrid>
              <a:tr h="98444">
                <a:tc>
                  <a:txBody>
                    <a:bodyPr/>
                    <a:lstStyle/>
                    <a:p>
                      <a:pPr algn="l" fontAlgn="t"/>
                      <a:r>
                        <a:rPr lang="en-US" altLang="zh-CN" sz="800" b="0" i="0" u="none" strike="noStrike">
                          <a:solidFill>
                            <a:srgbClr val="000000"/>
                          </a:solidFill>
                          <a:effectLst/>
                          <a:latin typeface="+mn-lt"/>
                          <a:ea typeface="等线" panose="02010600030101010101" pitchFamily="2" charset="-122"/>
                        </a:rPr>
                        <a:t>1030038</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   Study on security aspects of energy saving in 5G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FS_Energy_Sec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SP-240512</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Bo Bjerrum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18441209"/>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1030035</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Study on security aspects of Core Network Enhanced Support for AIML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FS_AIML_CN_SEC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SP-240509</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Chang Liu,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45796384"/>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1030031</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Study on Security Aspect of Ambient IoT Services in 5G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FS_Ambient_IoT_Sec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4"/>
                        </a:rPr>
                        <a:t>SP-240506</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Marcus Wong,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37302225"/>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1020044</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Study on Security Aspects of 5G Satellite Access Phase 3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FS_5GSAT_Ph3_SEC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5"/>
                        </a:rPr>
                        <a:t>SP-240232</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Zhou Wei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31351292"/>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1030039</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   Study on security aspects of 5G Mobile Metaverse services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FS_Metaverse_Sec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6"/>
                        </a:rPr>
                        <a:t>SP-240508</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Rohini Rajendran,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85790993"/>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1040025</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Study on security aspects of CAPIF Phase 3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FS_CAPIF_Ph3-sec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7"/>
                        </a:rPr>
                        <a:t>SP-240654</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Henry Leung ( Xiaomi)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33046722"/>
                  </a:ext>
                </a:extLst>
              </a:tr>
              <a:tr h="98444">
                <a:tc>
                  <a:txBody>
                    <a:bodyPr/>
                    <a:lstStyle/>
                    <a:p>
                      <a:pPr algn="l" fontAlgn="t"/>
                      <a:r>
                        <a:rPr lang="en-US" altLang="zh-CN" sz="800" b="1" i="0" u="none" strike="noStrike">
                          <a:solidFill>
                            <a:srgbClr val="000000"/>
                          </a:solidFill>
                          <a:effectLst/>
                          <a:latin typeface="+mn-lt"/>
                          <a:ea typeface="等线" panose="02010600030101010101" pitchFamily="2" charset="-122"/>
                        </a:rPr>
                        <a:t>1020039</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Study on security for PLMN hosting a NPN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1" i="0" u="none" strike="noStrike">
                          <a:solidFill>
                            <a:srgbClr val="000000"/>
                          </a:solidFill>
                          <a:effectLst/>
                          <a:latin typeface="+mn-lt"/>
                          <a:ea typeface="等线" panose="02010600030101010101" pitchFamily="2" charset="-122"/>
                        </a:rPr>
                        <a:t>PLMNNPN_SEC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8"/>
                        </a:rPr>
                        <a:t>SP-231786</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1" i="0" u="none" strike="noStrike">
                          <a:solidFill>
                            <a:srgbClr val="000000"/>
                          </a:solidFill>
                          <a:effectLst/>
                          <a:latin typeface="+mn-lt"/>
                          <a:ea typeface="等线" panose="02010600030101010101" pitchFamily="2" charset="-122"/>
                        </a:rPr>
                        <a:t>Jun Shen</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1616351"/>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1040023</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   Security aspects of NR mobility enhancement Phase 4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NR_Mob_Ph4_Sec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9"/>
                        </a:rPr>
                        <a:t>SP-240652</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Rajavelsamy R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84815506"/>
                  </a:ext>
                </a:extLst>
              </a:tr>
              <a:tr h="139803">
                <a:tc>
                  <a:txBody>
                    <a:bodyPr/>
                    <a:lstStyle/>
                    <a:p>
                      <a:pPr algn="l" fontAlgn="t"/>
                      <a:r>
                        <a:rPr lang="en-US" altLang="zh-CN" sz="800" b="0" i="0" u="none" strike="noStrike">
                          <a:solidFill>
                            <a:srgbClr val="00B0F0"/>
                          </a:solidFill>
                          <a:effectLst/>
                          <a:latin typeface="+mn-lt"/>
                          <a:ea typeface="等线" panose="02010600030101010101" pitchFamily="2" charset="-122"/>
                        </a:rPr>
                        <a:t>1050028</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1" i="0" u="none" strike="noStrike" dirty="0">
                          <a:solidFill>
                            <a:srgbClr val="00B0F0"/>
                          </a:solidFill>
                          <a:effectLst/>
                          <a:latin typeface="+mn-lt"/>
                          <a:ea typeface="等线" panose="02010600030101010101" pitchFamily="2" charset="-122"/>
                        </a:rPr>
                        <a:t>   Security for </a:t>
                      </a:r>
                      <a:r>
                        <a:rPr lang="en-US" sz="800" b="1" i="0" u="none" strike="noStrike" dirty="0" err="1">
                          <a:solidFill>
                            <a:srgbClr val="00B0F0"/>
                          </a:solidFill>
                          <a:effectLst/>
                          <a:latin typeface="+mn-lt"/>
                          <a:ea typeface="等线" panose="02010600030101010101" pitchFamily="2" charset="-122"/>
                        </a:rPr>
                        <a:t>MonStra</a:t>
                      </a:r>
                      <a:r>
                        <a:rPr lang="en-US" sz="800" b="1" i="0" u="none" strike="noStrike" dirty="0">
                          <a:solidFill>
                            <a:srgbClr val="00B0F0"/>
                          </a:solidFill>
                          <a:effectLst/>
                          <a:latin typeface="+mn-lt"/>
                          <a:ea typeface="等线" panose="02010600030101010101" pitchFamily="2" charset="-122"/>
                        </a:rPr>
                        <a:t>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MonStra-Sec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10"/>
                        </a:rPr>
                        <a:t>SP-241376</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Vodafone, Susana Sabater</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87860239"/>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1030036</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   Study on Security Aspects of Enhancement of Support for Edge Computing in 5GC phase 3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FS_EDGE_Ph3</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11"/>
                        </a:rPr>
                        <a:t>SP-240510</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Ge Yao,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80355716"/>
                  </a:ext>
                </a:extLst>
              </a:tr>
              <a:tr h="139803">
                <a:tc>
                  <a:txBody>
                    <a:bodyPr/>
                    <a:lstStyle/>
                    <a:p>
                      <a:pPr algn="l" fontAlgn="t"/>
                      <a:r>
                        <a:rPr lang="en-US" altLang="zh-CN" sz="800" b="0" i="0" u="none" strike="noStrike">
                          <a:solidFill>
                            <a:srgbClr val="000000"/>
                          </a:solidFill>
                          <a:effectLst/>
                          <a:latin typeface="+mn-lt"/>
                          <a:ea typeface="等线" panose="02010600030101010101" pitchFamily="2" charset="-122"/>
                        </a:rPr>
                        <a:t>1030037</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   Study on security aspects for Multi-Access (DualSteer + ATSSS Ph-4)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FS_MASSS_Sec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12"/>
                        </a:rPr>
                        <a:t>SP-240511</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Kolekar, Abhijeet (Intel)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75895623"/>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1030033</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   UAS security enhancements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FS_UAS_Ph3_Sec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13"/>
                        </a:rPr>
                        <a:t>SP-240504</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Markus Hanhisalo,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62541890"/>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1030028</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Study on security aspects of 5G NR Femto Document for: Approval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FS_5G_Femto_Sec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14"/>
                        </a:rPr>
                        <a:t>SP-240505</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Peilin LIU (ZTE)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76972175"/>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1030034</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Study on Security Aspects of Enhancement for Proximity Based Services in 5GS Phase 3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FS_5G_ProSe_Ph3_SEC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15"/>
                        </a:rPr>
                        <a:t>SP-240513</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Lei, Ao (Huawei)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1905120"/>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1030032</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Study on security aspects of User Identities and Authentication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FS_UIA_Sec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16"/>
                        </a:rPr>
                        <a:t>SP-240507</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Samir Ferdi,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7926232"/>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1030030</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Security aspects for MSGin5G Service Phase 3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5GMARCH_SEC_Ph3</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17"/>
                        </a:rPr>
                        <a:t>SP-240516</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Xiaoting Huang,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90780757"/>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1030029</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Security Assurance Specification for maintenance of 5G features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SCAS_5G_Maint</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18"/>
                        </a:rPr>
                        <a:t>SP-240515</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Rong Wu (Huawei)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41681808"/>
                  </a:ext>
                </a:extLst>
              </a:tr>
              <a:tr h="139803">
                <a:tc>
                  <a:txBody>
                    <a:bodyPr/>
                    <a:lstStyle/>
                    <a:p>
                      <a:pPr algn="l" fontAlgn="t"/>
                      <a:r>
                        <a:rPr lang="en-US" altLang="zh-CN" sz="800" b="0" i="0" u="none" strike="noStrike">
                          <a:solidFill>
                            <a:srgbClr val="000000"/>
                          </a:solidFill>
                          <a:effectLst/>
                          <a:latin typeface="+mn-lt"/>
                          <a:ea typeface="等线" panose="02010600030101010101" pitchFamily="2" charset="-122"/>
                        </a:rPr>
                        <a:t>1010010</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none" strike="noStrike">
                          <a:solidFill>
                            <a:srgbClr val="0000FF"/>
                          </a:solidFill>
                          <a:effectLst/>
                          <a:latin typeface="+mn-lt"/>
                          <a:ea typeface="等线" panose="02010600030101010101" pitchFamily="2" charset="-122"/>
                        </a:rPr>
                        <a:t>5G Security Assurance Specification (SCAS) for the Unified Data Repository (UDR)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SCAS_5G_UDR</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19"/>
                        </a:rPr>
                        <a:t>SP-230864</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Andreas, Joerg, BSI Germany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87323195"/>
                  </a:ext>
                </a:extLst>
              </a:tr>
              <a:tr h="139803">
                <a:tc>
                  <a:txBody>
                    <a:bodyPr/>
                    <a:lstStyle/>
                    <a:p>
                      <a:pPr algn="l" fontAlgn="t"/>
                      <a:r>
                        <a:rPr lang="en-US" altLang="zh-CN" sz="800" b="0" i="0" u="none" strike="noStrike">
                          <a:solidFill>
                            <a:srgbClr val="000000"/>
                          </a:solidFill>
                          <a:effectLst/>
                          <a:latin typeface="+mn-lt"/>
                          <a:ea typeface="等线" panose="02010600030101010101" pitchFamily="2" charset="-122"/>
                        </a:rPr>
                        <a:t>1010011</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none" strike="noStrike">
                          <a:solidFill>
                            <a:srgbClr val="0000FF"/>
                          </a:solidFill>
                          <a:effectLst/>
                          <a:latin typeface="+mn-lt"/>
                          <a:ea typeface="等线" panose="02010600030101010101" pitchFamily="2" charset="-122"/>
                        </a:rPr>
                        <a:t>5G Security Assurance Specification (SCAS) for the Short Message Service Function (SMSF)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SCAS_5G_SMSF</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20"/>
                        </a:rPr>
                        <a:t>SP-231158</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Manjesh K. Hanawal, IIT Bombay</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74203452"/>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1010012</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none" strike="noStrike">
                          <a:solidFill>
                            <a:srgbClr val="0000FF"/>
                          </a:solidFill>
                          <a:effectLst/>
                          <a:latin typeface="+mn-lt"/>
                          <a:ea typeface="等线" panose="02010600030101010101" pitchFamily="2" charset="-122"/>
                        </a:rPr>
                        <a:t>Addition of 256-bit security Algorithms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256_Algo</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21"/>
                        </a:rPr>
                        <a:t>SP-240476</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Orkopoulos, Stawros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40059009"/>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1020036</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none" strike="noStrike">
                          <a:solidFill>
                            <a:srgbClr val="0000FF"/>
                          </a:solidFill>
                          <a:effectLst/>
                          <a:latin typeface="+mn-lt"/>
                          <a:ea typeface="等线" panose="02010600030101010101" pitchFamily="2" charset="-122"/>
                        </a:rPr>
                        <a:t>Addition of Milenage-256 algorithm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Milenage_256</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22"/>
                        </a:rPr>
                        <a:t>SP-241087</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Mireille Pauliac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279362096"/>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1020041</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Study on enabling a cryptographic algorithm transition to 256-bits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FS_CAT256</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23"/>
                        </a:rPr>
                        <a:t>SP-231788</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Yuto Nakano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08929485"/>
                  </a:ext>
                </a:extLst>
              </a:tr>
              <a:tr h="139803">
                <a:tc>
                  <a:txBody>
                    <a:bodyPr/>
                    <a:lstStyle/>
                    <a:p>
                      <a:pPr algn="l" fontAlgn="t"/>
                      <a:r>
                        <a:rPr lang="en-US" altLang="zh-CN" sz="800" b="0" i="0" u="none" strike="noStrike">
                          <a:solidFill>
                            <a:srgbClr val="00B0F0"/>
                          </a:solidFill>
                          <a:effectLst/>
                          <a:latin typeface="+mn-lt"/>
                          <a:ea typeface="等线" panose="02010600030101010101" pitchFamily="2" charset="-122"/>
                        </a:rPr>
                        <a:t>1020034</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dirty="0">
                          <a:solidFill>
                            <a:srgbClr val="00B0F0"/>
                          </a:solidFill>
                          <a:effectLst/>
                          <a:latin typeface="+mn-lt"/>
                          <a:ea typeface="等线" panose="02010600030101010101" pitchFamily="2" charset="-122"/>
                        </a:rPr>
                        <a:t>Study on enablers for Zero Trust Security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FS_eZTS</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24"/>
                        </a:rPr>
                        <a:t>SP-231784</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Sheeba Backia Mary Baskaran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99482977"/>
                  </a:ext>
                </a:extLst>
              </a:tr>
              <a:tr h="231103">
                <a:tc>
                  <a:txBody>
                    <a:bodyPr/>
                    <a:lstStyle/>
                    <a:p>
                      <a:pPr algn="l" fontAlgn="t"/>
                      <a:r>
                        <a:rPr lang="en-US" altLang="zh-CN" sz="800" b="0" i="0" u="none" strike="noStrike">
                          <a:solidFill>
                            <a:srgbClr val="000000"/>
                          </a:solidFill>
                          <a:effectLst/>
                          <a:latin typeface="+mn-lt"/>
                          <a:ea typeface="等线" panose="02010600030101010101" pitchFamily="2" charset="-122"/>
                        </a:rPr>
                        <a:t>1020035</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none" strike="noStrike">
                          <a:solidFill>
                            <a:srgbClr val="0000FF"/>
                          </a:solidFill>
                          <a:effectLst/>
                          <a:latin typeface="+mn-lt"/>
                          <a:ea typeface="等线" panose="02010600030101010101" pitchFamily="2" charset="-122"/>
                        </a:rPr>
                        <a:t>Mission critical security enhancements for release 19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MCXSec4</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25"/>
                        </a:rPr>
                        <a:t>SP-231783</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Woodward, Tim, Motorola Solutions, Inc.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338332236"/>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1020038</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Study on the security support for the Next Generation Real Time Communication services phase 2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FS_NG_RTC_SEC_Ph2</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26"/>
                        </a:rPr>
                        <a:t>SP-240233</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1" i="0" u="none" strike="noStrike">
                          <a:solidFill>
                            <a:srgbClr val="000000"/>
                          </a:solidFill>
                          <a:effectLst/>
                          <a:latin typeface="+mn-lt"/>
                          <a:ea typeface="等线" panose="02010600030101010101" pitchFamily="2" charset="-122"/>
                        </a:rPr>
                        <a:t>Vlasios Tsiatsis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25329019"/>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1020040</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Study of ACME for Automated Certificate Management in SBA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FS_ACME_SBA</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27"/>
                        </a:rPr>
                        <a:t>SP-231787</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Charles Eckel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52112761"/>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1020042</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none" strike="noStrike">
                          <a:solidFill>
                            <a:srgbClr val="0000FF"/>
                          </a:solidFill>
                          <a:effectLst/>
                          <a:latin typeface="+mn-lt"/>
                          <a:ea typeface="等线" panose="02010600030101010101" pitchFamily="2" charset="-122"/>
                        </a:rPr>
                        <a:t>3GPP profiles for cryptographic algorithms and security protocols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CryptoSP</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28"/>
                        </a:rPr>
                        <a:t>SP-231793</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Mohsin Khan A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12787442"/>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1020043</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Study on mitigations against bidding down attacks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FS_MiBiDA</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29"/>
                        </a:rPr>
                        <a:t>SP-231789</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1" i="0" u="none" strike="noStrike">
                          <a:solidFill>
                            <a:srgbClr val="000000"/>
                          </a:solidFill>
                          <a:effectLst/>
                          <a:latin typeface="+mn-lt"/>
                          <a:ea typeface="等线" panose="02010600030101010101" pitchFamily="2" charset="-122"/>
                        </a:rPr>
                        <a:t>Noamen Ben Henda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0356207"/>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1020045</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1" u="none" strike="noStrike">
                          <a:solidFill>
                            <a:srgbClr val="000000"/>
                          </a:solidFill>
                          <a:effectLst/>
                          <a:latin typeface="+mn-lt"/>
                          <a:ea typeface="等线" panose="02010600030101010101" pitchFamily="2" charset="-122"/>
                        </a:rPr>
                        <a:t>Study on Security for mobility over non-3GPP access to avoid full primary authentication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FS_Non3GPPMob_Sec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30"/>
                        </a:rPr>
                        <a:t>SP-231791</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Saurabh Khare, Nokia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380563478"/>
                  </a:ext>
                </a:extLst>
              </a:tr>
              <a:tr h="98444">
                <a:tc>
                  <a:txBody>
                    <a:bodyPr/>
                    <a:lstStyle/>
                    <a:p>
                      <a:pPr algn="l" fontAlgn="t"/>
                      <a:r>
                        <a:rPr lang="en-US" altLang="zh-CN" sz="800" b="0" i="0" u="none" strike="noStrike">
                          <a:solidFill>
                            <a:srgbClr val="000000"/>
                          </a:solidFill>
                          <a:effectLst/>
                          <a:latin typeface="+mn-lt"/>
                          <a:ea typeface="等线" panose="02010600030101010101" pitchFamily="2" charset="-122"/>
                        </a:rPr>
                        <a:t>1040024</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none" strike="noStrike">
                          <a:solidFill>
                            <a:srgbClr val="0000FF"/>
                          </a:solidFill>
                          <a:effectLst/>
                          <a:latin typeface="+mn-lt"/>
                          <a:ea typeface="等线" panose="02010600030101010101" pitchFamily="2" charset="-122"/>
                        </a:rPr>
                        <a:t>Security for mobility over non-3GPP access to avoid full primary authentication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a:solidFill>
                            <a:srgbClr val="000000"/>
                          </a:solidFill>
                          <a:effectLst/>
                          <a:latin typeface="+mn-lt"/>
                          <a:ea typeface="等线" panose="02010600030101010101" pitchFamily="2" charset="-122"/>
                        </a:rPr>
                        <a:t>Non3GPPMob_Sec</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1000" b="0" i="0" u="sng" strike="noStrike">
                          <a:solidFill>
                            <a:srgbClr val="0563C1"/>
                          </a:solidFill>
                          <a:effectLst/>
                          <a:latin typeface="+mn-lt"/>
                          <a:ea typeface="等线" panose="02010600030101010101" pitchFamily="2" charset="-122"/>
                          <a:hlinkClick r:id="rId31"/>
                        </a:rPr>
                        <a:t>SP-241088</a:t>
                      </a:r>
                      <a:endParaRPr lang="en-US" sz="1000" b="0" i="0" u="sng" strike="noStrike">
                        <a:solidFill>
                          <a:srgbClr val="0563C1"/>
                        </a:solidFill>
                        <a:effectLst/>
                        <a:latin typeface="+mn-lt"/>
                        <a:ea typeface="等线" panose="02010600030101010101" pitchFamily="2" charset="-122"/>
                      </a:endParaRP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800" b="0" i="0" u="none" strike="noStrike" dirty="0" err="1">
                          <a:solidFill>
                            <a:srgbClr val="000000"/>
                          </a:solidFill>
                          <a:effectLst/>
                          <a:latin typeface="+mn-lt"/>
                          <a:ea typeface="等线" panose="02010600030101010101" pitchFamily="2" charset="-122"/>
                        </a:rPr>
                        <a:t>Khare</a:t>
                      </a:r>
                      <a:r>
                        <a:rPr lang="en-US" sz="800" b="0" i="0" u="none" strike="noStrike" dirty="0">
                          <a:solidFill>
                            <a:srgbClr val="000000"/>
                          </a:solidFill>
                          <a:effectLst/>
                          <a:latin typeface="+mn-lt"/>
                          <a:ea typeface="等线" panose="02010600030101010101" pitchFamily="2" charset="-122"/>
                        </a:rPr>
                        <a:t>, Saurabh </a:t>
                      </a:r>
                    </a:p>
                  </a:txBody>
                  <a:tcPr marL="4549" marR="4549" marT="4549"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27371724"/>
                  </a:ext>
                </a:extLst>
              </a:tr>
            </a:tbl>
          </a:graphicData>
        </a:graphic>
      </p:graphicFrame>
      <p:sp>
        <p:nvSpPr>
          <p:cNvPr id="5" name="标题 1">
            <a:extLst>
              <a:ext uri="{FF2B5EF4-FFF2-40B4-BE49-F238E27FC236}">
                <a16:creationId xmlns:a16="http://schemas.microsoft.com/office/drawing/2014/main" id="{904790D2-E2E1-41FF-89B3-D9E5BE58A887}"/>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6" name="TextBox 5">
            <a:extLst>
              <a:ext uri="{FF2B5EF4-FFF2-40B4-BE49-F238E27FC236}">
                <a16:creationId xmlns:a16="http://schemas.microsoft.com/office/drawing/2014/main" id="{5EFFFB47-1107-481D-A1CD-2D39AA02A2F9}"/>
              </a:ext>
            </a:extLst>
          </p:cNvPr>
          <p:cNvSpPr txBox="1"/>
          <p:nvPr/>
        </p:nvSpPr>
        <p:spPr>
          <a:xfrm>
            <a:off x="3329940" y="991524"/>
            <a:ext cx="5958840" cy="307777"/>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sz="1400" dirty="0"/>
              <a:t>SA3 (30 topics with 2 topics potentially related to SA5 OAM)</a:t>
            </a:r>
            <a:endParaRPr lang="zh-CN" altLang="en-US" sz="1400" dirty="0"/>
          </a:p>
        </p:txBody>
      </p:sp>
      <p:sp>
        <p:nvSpPr>
          <p:cNvPr id="7" name="Rectangle 6">
            <a:extLst>
              <a:ext uri="{FF2B5EF4-FFF2-40B4-BE49-F238E27FC236}">
                <a16:creationId xmlns:a16="http://schemas.microsoft.com/office/drawing/2014/main" id="{CFC09593-E9C3-41D4-A68B-9E3F7628604C}"/>
              </a:ext>
            </a:extLst>
          </p:cNvPr>
          <p:cNvSpPr/>
          <p:nvPr/>
        </p:nvSpPr>
        <p:spPr>
          <a:xfrm>
            <a:off x="231507" y="5964945"/>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8" name="内容占位符 2">
            <a:extLst>
              <a:ext uri="{FF2B5EF4-FFF2-40B4-BE49-F238E27FC236}">
                <a16:creationId xmlns:a16="http://schemas.microsoft.com/office/drawing/2014/main" id="{9A18E62B-0BAB-4936-882B-5E32A5776F77}"/>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Tree>
    <p:extLst>
      <p:ext uri="{BB962C8B-B14F-4D97-AF65-F5344CB8AC3E}">
        <p14:creationId xmlns:p14="http://schemas.microsoft.com/office/powerpoint/2010/main" val="68009264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8DD0A8B-CFA1-4610-9F0B-21F3ADCE6D9C}"/>
              </a:ext>
            </a:extLst>
          </p:cNvPr>
          <p:cNvGraphicFramePr>
            <a:graphicFrameLocks noGrp="1"/>
          </p:cNvGraphicFramePr>
          <p:nvPr>
            <p:extLst>
              <p:ext uri="{D42A27DB-BD31-4B8C-83A1-F6EECF244321}">
                <p14:modId xmlns:p14="http://schemas.microsoft.com/office/powerpoint/2010/main" val="1577465127"/>
              </p:ext>
            </p:extLst>
          </p:nvPr>
        </p:nvGraphicFramePr>
        <p:xfrm>
          <a:off x="867812" y="1629411"/>
          <a:ext cx="9769034" cy="4262270"/>
        </p:xfrm>
        <a:graphic>
          <a:graphicData uri="http://schemas.openxmlformats.org/drawingml/2006/table">
            <a:tbl>
              <a:tblPr/>
              <a:tblGrid>
                <a:gridCol w="680914">
                  <a:extLst>
                    <a:ext uri="{9D8B030D-6E8A-4147-A177-3AD203B41FA5}">
                      <a16:colId xmlns:a16="http://schemas.microsoft.com/office/drawing/2014/main" val="1789606557"/>
                    </a:ext>
                  </a:extLst>
                </a:gridCol>
                <a:gridCol w="3858053">
                  <a:extLst>
                    <a:ext uri="{9D8B030D-6E8A-4147-A177-3AD203B41FA5}">
                      <a16:colId xmlns:a16="http://schemas.microsoft.com/office/drawing/2014/main" val="821811067"/>
                    </a:ext>
                  </a:extLst>
                </a:gridCol>
                <a:gridCol w="1517006">
                  <a:extLst>
                    <a:ext uri="{9D8B030D-6E8A-4147-A177-3AD203B41FA5}">
                      <a16:colId xmlns:a16="http://schemas.microsoft.com/office/drawing/2014/main" val="3989978145"/>
                    </a:ext>
                  </a:extLst>
                </a:gridCol>
                <a:gridCol w="1201284">
                  <a:extLst>
                    <a:ext uri="{9D8B030D-6E8A-4147-A177-3AD203B41FA5}">
                      <a16:colId xmlns:a16="http://schemas.microsoft.com/office/drawing/2014/main" val="2353121476"/>
                    </a:ext>
                  </a:extLst>
                </a:gridCol>
                <a:gridCol w="2511777">
                  <a:extLst>
                    <a:ext uri="{9D8B030D-6E8A-4147-A177-3AD203B41FA5}">
                      <a16:colId xmlns:a16="http://schemas.microsoft.com/office/drawing/2014/main" val="2332852126"/>
                    </a:ext>
                  </a:extLst>
                </a:gridCol>
              </a:tblGrid>
              <a:tr h="177503">
                <a:tc>
                  <a:txBody>
                    <a:bodyPr/>
                    <a:lstStyle/>
                    <a:p>
                      <a:pPr algn="l" fontAlgn="t"/>
                      <a:r>
                        <a:rPr lang="en-US" altLang="zh-CN" sz="900" b="1" i="0" u="none" strike="noStrike">
                          <a:solidFill>
                            <a:srgbClr val="000000"/>
                          </a:solidFill>
                          <a:effectLst/>
                          <a:latin typeface="+mn-lt"/>
                          <a:ea typeface="等线" panose="02010600030101010101" pitchFamily="2" charset="-122"/>
                        </a:rPr>
                        <a:t>1050044</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mn-lt"/>
                          <a:ea typeface="等线" panose="02010600030101010101" pitchFamily="2" charset="-122"/>
                        </a:rPr>
                        <a:t>Application enablement for AI/ML services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mn-lt"/>
                          <a:ea typeface="等线" panose="02010600030101010101" pitchFamily="2" charset="-122"/>
                        </a:rPr>
                        <a:t>AIML_App</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2"/>
                        </a:rPr>
                        <a:t>SP-241008</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mn-lt"/>
                          <a:ea typeface="等线" panose="02010600030101010101" pitchFamily="2" charset="-122"/>
                        </a:rPr>
                        <a:t>Pateromichelakis, Emmanouil (Manos),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52777267"/>
                  </a:ext>
                </a:extLst>
              </a:tr>
              <a:tr h="177503">
                <a:tc>
                  <a:txBody>
                    <a:bodyPr/>
                    <a:lstStyle/>
                    <a:p>
                      <a:pPr algn="l" fontAlgn="t"/>
                      <a:r>
                        <a:rPr lang="en-US" altLang="zh-CN" sz="900" b="0" i="0" u="none" strike="noStrike">
                          <a:solidFill>
                            <a:srgbClr val="00B0F0"/>
                          </a:solidFill>
                          <a:effectLst/>
                          <a:latin typeface="+mn-lt"/>
                          <a:ea typeface="等线" panose="02010600030101010101" pitchFamily="2" charset="-122"/>
                        </a:rPr>
                        <a:t>1040075</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dirty="0">
                          <a:solidFill>
                            <a:srgbClr val="00B0F0"/>
                          </a:solidFill>
                          <a:effectLst/>
                          <a:latin typeface="+mn-lt"/>
                          <a:ea typeface="等线" panose="02010600030101010101" pitchFamily="2" charset="-122"/>
                        </a:rPr>
                        <a:t>   Stage 2 of Application enablement for AI/ML services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dirty="0" err="1">
                          <a:solidFill>
                            <a:srgbClr val="000000"/>
                          </a:solidFill>
                          <a:effectLst/>
                          <a:latin typeface="+mn-lt"/>
                          <a:ea typeface="等线" panose="02010600030101010101" pitchFamily="2" charset="-122"/>
                        </a:rPr>
                        <a:t>AIML_App</a:t>
                      </a:r>
                      <a:endParaRPr lang="en-US" sz="900" b="0" i="0" u="none" strike="noStrike" dirty="0">
                        <a:solidFill>
                          <a:srgbClr val="000000"/>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2"/>
                        </a:rPr>
                        <a:t>SP-241008</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Pateromichelakis, Emmanouil (Manos),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08184906"/>
                  </a:ext>
                </a:extLst>
              </a:tr>
              <a:tr h="177503">
                <a:tc>
                  <a:txBody>
                    <a:bodyPr/>
                    <a:lstStyle/>
                    <a:p>
                      <a:pPr algn="l" fontAlgn="t"/>
                      <a:r>
                        <a:rPr lang="en-US" altLang="zh-CN" sz="900" b="0" i="0" u="none" strike="noStrike">
                          <a:solidFill>
                            <a:srgbClr val="000000"/>
                          </a:solidFill>
                          <a:effectLst/>
                          <a:latin typeface="+mn-lt"/>
                          <a:ea typeface="等线" panose="02010600030101010101" pitchFamily="2" charset="-122"/>
                        </a:rPr>
                        <a:t>1010005</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1" u="none" strike="noStrike">
                          <a:solidFill>
                            <a:srgbClr val="000000"/>
                          </a:solidFill>
                          <a:effectLst/>
                          <a:latin typeface="+mn-lt"/>
                          <a:ea typeface="等线" panose="02010600030101010101" pitchFamily="2" charset="-122"/>
                        </a:rPr>
                        <a:t>Study on application layer support for AI/ML services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FS_AIMLAPP</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3"/>
                        </a:rPr>
                        <a:t>SP-231182</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Pateromichelakis, Emmanouil (Manos)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02851992"/>
                  </a:ext>
                </a:extLst>
              </a:tr>
              <a:tr h="133417">
                <a:tc>
                  <a:txBody>
                    <a:bodyPr/>
                    <a:lstStyle/>
                    <a:p>
                      <a:pPr algn="l" fontAlgn="t"/>
                      <a:r>
                        <a:rPr lang="en-US" altLang="zh-CN" sz="900" b="0" i="0" u="none" strike="noStrike">
                          <a:solidFill>
                            <a:srgbClr val="000000"/>
                          </a:solidFill>
                          <a:effectLst/>
                          <a:latin typeface="+mn-lt"/>
                          <a:ea typeface="等线" panose="02010600030101010101" pitchFamily="2" charset="-122"/>
                        </a:rPr>
                        <a:t>1020053</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1" u="none" strike="noStrike">
                          <a:solidFill>
                            <a:srgbClr val="000000"/>
                          </a:solidFill>
                          <a:effectLst/>
                          <a:latin typeface="+mn-lt"/>
                          <a:ea typeface="等线" panose="02010600030101010101" pitchFamily="2" charset="-122"/>
                        </a:rPr>
                        <a:t>   Study on application enablement for Satellite access enabled 5G Services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FS_5GSAT_Ph3_App</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4"/>
                        </a:rPr>
                        <a:t>SP-240296</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Basavaraj (Basu) Pattan, Samsung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82179058"/>
                  </a:ext>
                </a:extLst>
              </a:tr>
              <a:tr h="133417">
                <a:tc>
                  <a:txBody>
                    <a:bodyPr/>
                    <a:lstStyle/>
                    <a:p>
                      <a:pPr algn="l" fontAlgn="t"/>
                      <a:r>
                        <a:rPr lang="en-US" altLang="zh-CN" sz="900" b="0" i="0" u="none" strike="noStrike">
                          <a:solidFill>
                            <a:srgbClr val="000000"/>
                          </a:solidFill>
                          <a:effectLst/>
                          <a:latin typeface="+mn-lt"/>
                          <a:ea typeface="等线" panose="02010600030101010101" pitchFamily="2" charset="-122"/>
                        </a:rPr>
                        <a:t>1040077</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   Application enablement for satellite access Phase 3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5GSAT_Ph3_App</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5"/>
                        </a:rPr>
                        <a:t>SP-241010</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Basavaraj (Basu) Pattan, Samsung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99300652"/>
                  </a:ext>
                </a:extLst>
              </a:tr>
              <a:tr h="89948">
                <a:tc>
                  <a:txBody>
                    <a:bodyPr/>
                    <a:lstStyle/>
                    <a:p>
                      <a:pPr algn="l" fontAlgn="t"/>
                      <a:r>
                        <a:rPr lang="en-US" altLang="zh-CN" sz="900" b="0" i="0" u="none" strike="noStrike">
                          <a:solidFill>
                            <a:srgbClr val="000000"/>
                          </a:solidFill>
                          <a:effectLst/>
                          <a:latin typeface="+mn-lt"/>
                          <a:ea typeface="等线" panose="02010600030101010101" pitchFamily="2" charset="-122"/>
                        </a:rPr>
                        <a:t>1040076</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   Application enablement for mobile metaverse services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Metaverse_App</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6"/>
                        </a:rPr>
                        <a:t>SP-241390</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Shah, Sapan, Samsung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454899103"/>
                  </a:ext>
                </a:extLst>
              </a:tr>
              <a:tr h="89948">
                <a:tc>
                  <a:txBody>
                    <a:bodyPr/>
                    <a:lstStyle/>
                    <a:p>
                      <a:pPr algn="l" fontAlgn="t"/>
                      <a:r>
                        <a:rPr lang="en-US" altLang="zh-CN" sz="900" b="0" i="0" u="none" strike="noStrike">
                          <a:solidFill>
                            <a:srgbClr val="000000"/>
                          </a:solidFill>
                          <a:effectLst/>
                          <a:latin typeface="+mn-lt"/>
                          <a:ea typeface="等线" panose="02010600030101010101" pitchFamily="2" charset="-122"/>
                        </a:rPr>
                        <a:t>1020052</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1" u="none" strike="noStrike">
                          <a:solidFill>
                            <a:srgbClr val="000000"/>
                          </a:solidFill>
                          <a:effectLst/>
                          <a:latin typeface="+mn-lt"/>
                          <a:ea typeface="等线" panose="02010600030101010101" pitchFamily="2" charset="-122"/>
                        </a:rPr>
                        <a:t>   Study on application enablement for Localized Mobile Metaverse Services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FS_Metaverse_App</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7"/>
                        </a:rPr>
                        <a:t>SP-231806</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Shah, Sapan, Samsung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8513888"/>
                  </a:ext>
                </a:extLst>
              </a:tr>
              <a:tr h="133417">
                <a:tc>
                  <a:txBody>
                    <a:bodyPr/>
                    <a:lstStyle/>
                    <a:p>
                      <a:pPr algn="l" fontAlgn="t"/>
                      <a:r>
                        <a:rPr lang="en-US" altLang="zh-CN" sz="900" b="0" i="0" u="none" strike="noStrike">
                          <a:solidFill>
                            <a:srgbClr val="000000"/>
                          </a:solidFill>
                          <a:effectLst/>
                          <a:latin typeface="+mn-lt"/>
                          <a:ea typeface="等线" panose="02010600030101010101" pitchFamily="2" charset="-122"/>
                        </a:rPr>
                        <a:t>1020051</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1" u="none" strike="noStrike">
                          <a:solidFill>
                            <a:srgbClr val="000000"/>
                          </a:solidFill>
                          <a:effectLst/>
                          <a:latin typeface="+mn-lt"/>
                          <a:ea typeface="等线" panose="02010600030101010101" pitchFamily="2" charset="-122"/>
                        </a:rPr>
                        <a:t>Study on Application enabler for XR Services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FS_XRApp</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8"/>
                        </a:rPr>
                        <a:t>SP-2315739</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Zheng, Shaowen, CMCC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0893948"/>
                  </a:ext>
                </a:extLst>
              </a:tr>
              <a:tr h="133417">
                <a:tc>
                  <a:txBody>
                    <a:bodyPr/>
                    <a:lstStyle/>
                    <a:p>
                      <a:pPr algn="l" fontAlgn="t"/>
                      <a:r>
                        <a:rPr lang="en-US" altLang="zh-CN" sz="900" b="0" i="0" u="none" strike="noStrike">
                          <a:solidFill>
                            <a:srgbClr val="000000"/>
                          </a:solidFill>
                          <a:effectLst/>
                          <a:latin typeface="+mn-lt"/>
                          <a:ea typeface="等线" panose="02010600030101010101" pitchFamily="2" charset="-122"/>
                        </a:rPr>
                        <a:t>1040074</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Application enablement for XRM Services Phase 2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XRM_Ph2_App</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9"/>
                        </a:rPr>
                        <a:t>SP-241207</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Zheng, Shaowen, CMCC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43668528"/>
                  </a:ext>
                </a:extLst>
              </a:tr>
              <a:tr h="177503">
                <a:tc>
                  <a:txBody>
                    <a:bodyPr/>
                    <a:lstStyle/>
                    <a:p>
                      <a:pPr algn="l" fontAlgn="t"/>
                      <a:r>
                        <a:rPr lang="en-US" altLang="zh-CN" sz="900" b="0" i="0" u="none" strike="noStrike">
                          <a:solidFill>
                            <a:srgbClr val="000000"/>
                          </a:solidFill>
                          <a:effectLst/>
                          <a:latin typeface="+mn-lt"/>
                          <a:ea typeface="等线" panose="02010600030101010101" pitchFamily="2" charset="-122"/>
                        </a:rPr>
                        <a:t>1050034</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mn-lt"/>
                          <a:ea typeface="等线" panose="02010600030101010101" pitchFamily="2" charset="-122"/>
                        </a:rPr>
                        <a:t>Study on Service Enabler Architecture Layer (SEAL) Phase 4</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FS_SEAL_Ph4</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10"/>
                        </a:rPr>
                        <a:t>SP-241375</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Yang, Yanmei, Huawei Technologies Co.,Ltd.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47173131"/>
                  </a:ext>
                </a:extLst>
              </a:tr>
              <a:tr h="133417">
                <a:tc>
                  <a:txBody>
                    <a:bodyPr/>
                    <a:lstStyle/>
                    <a:p>
                      <a:pPr algn="l" fontAlgn="t"/>
                      <a:r>
                        <a:rPr lang="en-US" altLang="zh-CN" sz="900" b="0" i="0" u="none" strike="noStrike">
                          <a:solidFill>
                            <a:srgbClr val="000000"/>
                          </a:solidFill>
                          <a:effectLst/>
                          <a:latin typeface="+mn-lt"/>
                          <a:ea typeface="等线" panose="02010600030101010101" pitchFamily="2" charset="-122"/>
                        </a:rPr>
                        <a:t>1010009</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1" u="none" strike="noStrike">
                          <a:solidFill>
                            <a:srgbClr val="000000"/>
                          </a:solidFill>
                          <a:effectLst/>
                          <a:latin typeface="+mn-lt"/>
                          <a:ea typeface="等线" panose="02010600030101010101" pitchFamily="2" charset="-122"/>
                        </a:rPr>
                        <a:t>Guidelines for CAPIF Usage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CAPIF_EXT</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11"/>
                        </a:rPr>
                        <a:t>SP-231161</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Junpei Uoshima, NTT DOCOMO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04236117"/>
                  </a:ext>
                </a:extLst>
              </a:tr>
              <a:tr h="133417">
                <a:tc>
                  <a:txBody>
                    <a:bodyPr/>
                    <a:lstStyle/>
                    <a:p>
                      <a:pPr algn="l" fontAlgn="t"/>
                      <a:r>
                        <a:rPr lang="en-US" altLang="zh-CN" sz="900" b="0" i="0" u="none" strike="noStrike">
                          <a:solidFill>
                            <a:srgbClr val="000000"/>
                          </a:solidFill>
                          <a:effectLst/>
                          <a:latin typeface="+mn-lt"/>
                          <a:ea typeface="等线" panose="02010600030101010101" pitchFamily="2" charset="-122"/>
                        </a:rPr>
                        <a:t>1020062</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1" u="none" strike="noStrike">
                          <a:solidFill>
                            <a:srgbClr val="000000"/>
                          </a:solidFill>
                          <a:effectLst/>
                          <a:latin typeface="+mn-lt"/>
                          <a:ea typeface="等线" panose="02010600030101010101" pitchFamily="2" charset="-122"/>
                        </a:rPr>
                        <a:t>Study on CAPIF Phase 3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FS_CAPIF_Ph3</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12"/>
                        </a:rPr>
                        <a:t>SP-231741</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Preciado Rojas, Diego, Nokia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61389257"/>
                  </a:ext>
                </a:extLst>
              </a:tr>
              <a:tr h="89948">
                <a:tc>
                  <a:txBody>
                    <a:bodyPr/>
                    <a:lstStyle/>
                    <a:p>
                      <a:pPr algn="l" fontAlgn="t"/>
                      <a:r>
                        <a:rPr lang="en-US" altLang="zh-CN" sz="900" b="0" i="0" u="none" strike="noStrike">
                          <a:solidFill>
                            <a:srgbClr val="00B0F0"/>
                          </a:solidFill>
                          <a:effectLst/>
                          <a:latin typeface="+mn-lt"/>
                          <a:ea typeface="等线" panose="02010600030101010101" pitchFamily="2" charset="-122"/>
                        </a:rPr>
                        <a:t>1050035</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dirty="0">
                          <a:solidFill>
                            <a:srgbClr val="00B0F0"/>
                          </a:solidFill>
                          <a:effectLst/>
                          <a:latin typeface="+mn-lt"/>
                          <a:ea typeface="等线" panose="02010600030101010101" pitchFamily="2" charset="-122"/>
                        </a:rPr>
                        <a:t>Common API Framework (CAPIF) Phase 3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CAPIF_Ph3</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13"/>
                        </a:rPr>
                        <a:t>SP-241381</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Niranth Amogh, Nokia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29437835"/>
                  </a:ext>
                </a:extLst>
              </a:tr>
              <a:tr h="89948">
                <a:tc>
                  <a:txBody>
                    <a:bodyPr/>
                    <a:lstStyle/>
                    <a:p>
                      <a:pPr algn="l" fontAlgn="t"/>
                      <a:r>
                        <a:rPr lang="en-US" altLang="zh-CN" sz="900" b="0" i="0" u="none" strike="noStrike">
                          <a:solidFill>
                            <a:srgbClr val="000000"/>
                          </a:solidFill>
                          <a:effectLst/>
                          <a:latin typeface="+mn-lt"/>
                          <a:ea typeface="等线" panose="02010600030101010101" pitchFamily="2" charset="-122"/>
                        </a:rPr>
                        <a:t>1040071</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1" u="none" strike="noStrike">
                          <a:solidFill>
                            <a:srgbClr val="000000"/>
                          </a:solidFill>
                          <a:effectLst/>
                          <a:latin typeface="+mn-lt"/>
                          <a:ea typeface="等线" panose="02010600030101010101" pitchFamily="2" charset="-122"/>
                        </a:rPr>
                        <a:t>Study on MC services support on IOPS mode of operation for 5G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FS_Generic_IOPS</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14"/>
                        </a:rPr>
                        <a:t>SP-241017</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FirstNet, Mark Lipford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76674614"/>
                  </a:ext>
                </a:extLst>
              </a:tr>
              <a:tr h="123505">
                <a:tc>
                  <a:txBody>
                    <a:bodyPr/>
                    <a:lstStyle/>
                    <a:p>
                      <a:pPr algn="l" fontAlgn="t"/>
                      <a:r>
                        <a:rPr lang="en-US" altLang="zh-CN" sz="900" b="0" i="0" u="none" strike="noStrike">
                          <a:solidFill>
                            <a:srgbClr val="000000"/>
                          </a:solidFill>
                          <a:effectLst/>
                          <a:latin typeface="+mn-lt"/>
                          <a:ea typeface="等线" panose="02010600030101010101" pitchFamily="2" charset="-122"/>
                        </a:rPr>
                        <a:t>1050036</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mn-lt"/>
                          <a:ea typeface="等线" panose="02010600030101010101" pitchFamily="2" charset="-122"/>
                        </a:rPr>
                        <a:t>MC services for generic support on IOPS mode of operation</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Generic_IOPS</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15"/>
                        </a:rPr>
                        <a:t>SP-241382</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FirstNet, Mark Lipford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029038234"/>
                  </a:ext>
                </a:extLst>
              </a:tr>
              <a:tr h="89948">
                <a:tc>
                  <a:txBody>
                    <a:bodyPr/>
                    <a:lstStyle/>
                    <a:p>
                      <a:pPr algn="l" fontAlgn="t"/>
                      <a:r>
                        <a:rPr lang="en-US" altLang="zh-CN" sz="900" b="0" i="0" u="none" strike="noStrike">
                          <a:solidFill>
                            <a:srgbClr val="000000"/>
                          </a:solidFill>
                          <a:effectLst/>
                          <a:latin typeface="+mn-lt"/>
                          <a:ea typeface="等线" panose="02010600030101010101" pitchFamily="2" charset="-122"/>
                        </a:rPr>
                        <a:t>1010008</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mn-lt"/>
                          <a:ea typeface="等线" panose="02010600030101010101" pitchFamily="2" charset="-122"/>
                        </a:rPr>
                        <a:t>   Application Architecture for UAS applications Phase 3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UASAPP_Ph3</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16"/>
                        </a:rPr>
                        <a:t>SP-240741</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Roy, Michel, InterDigital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70665936"/>
                  </a:ext>
                </a:extLst>
              </a:tr>
              <a:tr h="89948">
                <a:tc>
                  <a:txBody>
                    <a:bodyPr/>
                    <a:lstStyle/>
                    <a:p>
                      <a:pPr algn="l" fontAlgn="t"/>
                      <a:r>
                        <a:rPr lang="en-US" altLang="zh-CN" sz="900" b="0" i="0" u="none" strike="noStrike">
                          <a:solidFill>
                            <a:srgbClr val="000000"/>
                          </a:solidFill>
                          <a:effectLst/>
                          <a:latin typeface="+mn-lt"/>
                          <a:ea typeface="等线" panose="02010600030101010101" pitchFamily="2" charset="-122"/>
                        </a:rPr>
                        <a:t>1000038</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mn-lt"/>
                          <a:ea typeface="等线" panose="02010600030101010101" pitchFamily="2" charset="-122"/>
                        </a:rPr>
                        <a:t>   Stage 2 of Railways specific Enhancements to Mission Critical Services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FRMCS_Ph5</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17"/>
                        </a:rPr>
                        <a:t>SP-230780</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Oettl, Martin, Nokia,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236430161"/>
                  </a:ext>
                </a:extLst>
              </a:tr>
              <a:tr h="89948">
                <a:tc>
                  <a:txBody>
                    <a:bodyPr/>
                    <a:lstStyle/>
                    <a:p>
                      <a:pPr algn="l" fontAlgn="t"/>
                      <a:r>
                        <a:rPr lang="en-US" altLang="zh-CN" sz="900" b="0" i="0" u="none" strike="noStrike">
                          <a:solidFill>
                            <a:srgbClr val="000000"/>
                          </a:solidFill>
                          <a:effectLst/>
                          <a:latin typeface="+mn-lt"/>
                          <a:ea typeface="等线" panose="02010600030101010101" pitchFamily="2" charset="-122"/>
                        </a:rPr>
                        <a:t>1000034</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1" u="none" strike="noStrike">
                          <a:solidFill>
                            <a:srgbClr val="000000"/>
                          </a:solidFill>
                          <a:effectLst/>
                          <a:latin typeface="+mn-lt"/>
                          <a:ea typeface="等线" panose="02010600030101010101" pitchFamily="2" charset="-122"/>
                        </a:rPr>
                        <a:t>Study on Service aspects for supporting the eMMTel service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FS_eMMTelAPP</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18"/>
                        </a:rPr>
                        <a:t>SP-230779</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Liu, Yue, China Mobile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25680540"/>
                  </a:ext>
                </a:extLst>
              </a:tr>
              <a:tr h="89948">
                <a:tc>
                  <a:txBody>
                    <a:bodyPr/>
                    <a:lstStyle/>
                    <a:p>
                      <a:pPr algn="l" fontAlgn="t"/>
                      <a:r>
                        <a:rPr lang="en-US" altLang="zh-CN" sz="900" b="0" i="0" u="none" strike="noStrike">
                          <a:solidFill>
                            <a:srgbClr val="000000"/>
                          </a:solidFill>
                          <a:effectLst/>
                          <a:latin typeface="+mn-lt"/>
                          <a:ea typeface="等线" panose="02010600030101010101" pitchFamily="2" charset="-122"/>
                        </a:rPr>
                        <a:t>1040073</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Application enablement aspects for MMTel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MMTel_App</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19"/>
                        </a:rPr>
                        <a:t>SP-241019</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Liu, Yue, China Mobile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71525854"/>
                  </a:ext>
                </a:extLst>
              </a:tr>
              <a:tr h="89948">
                <a:tc>
                  <a:txBody>
                    <a:bodyPr/>
                    <a:lstStyle/>
                    <a:p>
                      <a:pPr algn="l" fontAlgn="t"/>
                      <a:r>
                        <a:rPr lang="en-US" altLang="zh-CN" sz="900" b="1" i="0" u="none" strike="noStrike">
                          <a:solidFill>
                            <a:srgbClr val="000000"/>
                          </a:solidFill>
                          <a:effectLst/>
                          <a:latin typeface="+mn-lt"/>
                          <a:ea typeface="等线" panose="02010600030101010101" pitchFamily="2" charset="-122"/>
                        </a:rPr>
                        <a:t>1050053</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mn-lt"/>
                          <a:ea typeface="等线" panose="02010600030101010101" pitchFamily="2" charset="-122"/>
                        </a:rPr>
                        <a:t>Enhanced application layer support for location services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mn-lt"/>
                          <a:ea typeface="等线" panose="02010600030101010101" pitchFamily="2" charset="-122"/>
                        </a:rPr>
                        <a:t>eLSAPP</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20"/>
                        </a:rPr>
                        <a:t>SP-241005</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mn-lt"/>
                          <a:ea typeface="等线" panose="02010600030101010101" pitchFamily="2" charset="-122"/>
                        </a:rPr>
                        <a:t>Liping Wu, CATT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49357135"/>
                  </a:ext>
                </a:extLst>
              </a:tr>
              <a:tr h="89948">
                <a:tc>
                  <a:txBody>
                    <a:bodyPr/>
                    <a:lstStyle/>
                    <a:p>
                      <a:pPr algn="l" fontAlgn="t"/>
                      <a:r>
                        <a:rPr lang="en-US" altLang="zh-CN" sz="900" b="0" i="0" u="none" strike="noStrike">
                          <a:solidFill>
                            <a:srgbClr val="000000"/>
                          </a:solidFill>
                          <a:effectLst/>
                          <a:latin typeface="+mn-lt"/>
                          <a:ea typeface="等线" panose="02010600030101010101" pitchFamily="2" charset="-122"/>
                        </a:rPr>
                        <a:t>1000035</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1" u="none" strike="noStrike">
                          <a:solidFill>
                            <a:srgbClr val="000000"/>
                          </a:solidFill>
                          <a:effectLst/>
                          <a:latin typeface="+mn-lt"/>
                          <a:ea typeface="等线" panose="02010600030101010101" pitchFamily="2" charset="-122"/>
                        </a:rPr>
                        <a:t>   Study on enhanced application layer support for location services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FS_eLSAPP</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21"/>
                        </a:rPr>
                        <a:t>SP-230778</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Liping Wu, CATT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03001865"/>
                  </a:ext>
                </a:extLst>
              </a:tr>
              <a:tr h="89948">
                <a:tc>
                  <a:txBody>
                    <a:bodyPr/>
                    <a:lstStyle/>
                    <a:p>
                      <a:pPr algn="l" fontAlgn="t"/>
                      <a:r>
                        <a:rPr lang="en-US" altLang="zh-CN" sz="900" b="0" i="0" u="none" strike="noStrike">
                          <a:solidFill>
                            <a:srgbClr val="000000"/>
                          </a:solidFill>
                          <a:effectLst/>
                          <a:latin typeface="+mn-lt"/>
                          <a:ea typeface="等线" panose="02010600030101010101" pitchFamily="2" charset="-122"/>
                        </a:rPr>
                        <a:t>1040072</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   Stage 2 of Enhanced application layer support for location services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eLSAPP</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20"/>
                        </a:rPr>
                        <a:t>SP-241005</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Liping Wu, CATT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34551991"/>
                  </a:ext>
                </a:extLst>
              </a:tr>
              <a:tr h="177592">
                <a:tc>
                  <a:txBody>
                    <a:bodyPr/>
                    <a:lstStyle/>
                    <a:p>
                      <a:pPr algn="l" fontAlgn="t"/>
                      <a:r>
                        <a:rPr lang="en-US" altLang="zh-CN" sz="900" b="0" i="0" u="none" strike="noStrike">
                          <a:solidFill>
                            <a:srgbClr val="000000"/>
                          </a:solidFill>
                          <a:effectLst/>
                          <a:latin typeface="+mn-lt"/>
                          <a:ea typeface="等线" panose="02010600030101010101" pitchFamily="2" charset="-122"/>
                        </a:rPr>
                        <a:t>1000036</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mn-lt"/>
                          <a:ea typeface="等线" panose="02010600030101010101" pitchFamily="2" charset="-122"/>
                        </a:rPr>
                        <a:t>Sharing of administrative configuration between interconnected MC service systems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MCShAC</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22"/>
                        </a:rPr>
                        <a:t>SP-230692</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andreas.flander@bdbos.bund.de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32232077"/>
                  </a:ext>
                </a:extLst>
              </a:tr>
              <a:tr h="89948">
                <a:tc>
                  <a:txBody>
                    <a:bodyPr/>
                    <a:lstStyle/>
                    <a:p>
                      <a:pPr algn="l" fontAlgn="t"/>
                      <a:r>
                        <a:rPr lang="en-US" altLang="zh-CN" sz="900" b="0" i="0" u="none" strike="noStrike">
                          <a:solidFill>
                            <a:srgbClr val="000000"/>
                          </a:solidFill>
                          <a:effectLst/>
                          <a:latin typeface="+mn-lt"/>
                          <a:ea typeface="等线" panose="02010600030101010101" pitchFamily="2" charset="-122"/>
                        </a:rPr>
                        <a:t>1000037</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mn-lt"/>
                          <a:ea typeface="等线" panose="02010600030101010101" pitchFamily="2" charset="-122"/>
                        </a:rPr>
                        <a:t>5GMSG Service phase 3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5GMARCH_Ph3</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23"/>
                        </a:rPr>
                        <a:t>SP-230781</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Liu, Yue, China Mobile,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53421819"/>
                  </a:ext>
                </a:extLst>
              </a:tr>
              <a:tr h="177503">
                <a:tc>
                  <a:txBody>
                    <a:bodyPr/>
                    <a:lstStyle/>
                    <a:p>
                      <a:pPr algn="l" fontAlgn="t"/>
                      <a:r>
                        <a:rPr lang="en-US" altLang="zh-CN" sz="900" b="0" i="0" u="none" strike="noStrike">
                          <a:solidFill>
                            <a:srgbClr val="000000"/>
                          </a:solidFill>
                          <a:effectLst/>
                          <a:latin typeface="+mn-lt"/>
                          <a:ea typeface="等线" panose="02010600030101010101" pitchFamily="2" charset="-122"/>
                        </a:rPr>
                        <a:t>1000039</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mn-lt"/>
                          <a:ea typeface="等线" panose="02010600030101010101" pitchFamily="2" charset="-122"/>
                        </a:rPr>
                        <a:t>Enhanced Mission Critical Architecture</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enhMC</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24"/>
                        </a:rPr>
                        <a:t>SP-230988</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Negalaguli, Harish, Motorola Solutions,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1129088"/>
                  </a:ext>
                </a:extLst>
              </a:tr>
              <a:tr h="89948">
                <a:tc>
                  <a:txBody>
                    <a:bodyPr/>
                    <a:lstStyle/>
                    <a:p>
                      <a:pPr algn="l" fontAlgn="t"/>
                      <a:r>
                        <a:rPr lang="en-US" altLang="zh-CN" sz="900" b="1" i="0" u="none" strike="noStrike">
                          <a:solidFill>
                            <a:srgbClr val="000000"/>
                          </a:solidFill>
                          <a:effectLst/>
                          <a:latin typeface="+mn-lt"/>
                          <a:ea typeface="等线" panose="02010600030101010101" pitchFamily="2" charset="-122"/>
                        </a:rPr>
                        <a:t>1050071</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FF"/>
                          </a:solidFill>
                          <a:effectLst/>
                          <a:latin typeface="+mn-lt"/>
                          <a:ea typeface="等线" panose="02010600030101010101" pitchFamily="2" charset="-122"/>
                        </a:rPr>
                        <a:t>SEAL DD (Data Delivery) Phase 2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mn-lt"/>
                          <a:ea typeface="等线" panose="02010600030101010101" pitchFamily="2" charset="-122"/>
                        </a:rPr>
                        <a:t>SEALDD_Ph2</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25"/>
                        </a:rPr>
                        <a:t>SP-230989</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mn-lt"/>
                          <a:ea typeface="等线" panose="02010600030101010101" pitchFamily="2" charset="-122"/>
                        </a:rPr>
                        <a:t>Cuili Ge, Huawei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95766366"/>
                  </a:ext>
                </a:extLst>
              </a:tr>
              <a:tr h="89948">
                <a:tc>
                  <a:txBody>
                    <a:bodyPr/>
                    <a:lstStyle/>
                    <a:p>
                      <a:pPr algn="l" fontAlgn="t"/>
                      <a:r>
                        <a:rPr lang="en-US" altLang="zh-CN" sz="900" b="0" i="0" u="none" strike="noStrike">
                          <a:solidFill>
                            <a:srgbClr val="000000"/>
                          </a:solidFill>
                          <a:effectLst/>
                          <a:latin typeface="+mn-lt"/>
                          <a:ea typeface="等线" panose="02010600030101010101" pitchFamily="2" charset="-122"/>
                        </a:rPr>
                        <a:t>1010006</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mn-lt"/>
                          <a:ea typeface="等线" panose="02010600030101010101" pitchFamily="2" charset="-122"/>
                        </a:rPr>
                        <a:t>   Stage 2 of SEAL DD (Data Delivery) Phase 2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SEALDD_Ph2</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25"/>
                        </a:rPr>
                        <a:t>SP-230989</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Cuili Ge, Huawei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41293197"/>
                  </a:ext>
                </a:extLst>
              </a:tr>
              <a:tr h="89948">
                <a:tc>
                  <a:txBody>
                    <a:bodyPr/>
                    <a:lstStyle/>
                    <a:p>
                      <a:pPr algn="l" fontAlgn="t"/>
                      <a:r>
                        <a:rPr lang="en-US" altLang="zh-CN" sz="900" b="0" i="0" u="none" strike="noStrike">
                          <a:solidFill>
                            <a:srgbClr val="000000"/>
                          </a:solidFill>
                          <a:effectLst/>
                          <a:latin typeface="+mn-lt"/>
                          <a:ea typeface="等线" panose="02010600030101010101" pitchFamily="2" charset="-122"/>
                        </a:rPr>
                        <a:t>1010007</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00"/>
                          </a:solidFill>
                          <a:effectLst/>
                          <a:latin typeface="+mn-lt"/>
                          <a:ea typeface="等线" panose="02010600030101010101" pitchFamily="2" charset="-122"/>
                        </a:rPr>
                        <a:t>   Stage 2 of enabling Edge Applications Phase 3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00"/>
                          </a:solidFill>
                          <a:effectLst/>
                          <a:latin typeface="+mn-lt"/>
                          <a:ea typeface="等线" panose="02010600030101010101" pitchFamily="2" charset="-122"/>
                        </a:rPr>
                        <a:t>EDGEAPP_Ph3</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mn-lt"/>
                          <a:ea typeface="等线" panose="02010600030101010101" pitchFamily="2" charset="-122"/>
                          <a:hlinkClick r:id="rId26"/>
                        </a:rPr>
                        <a:t>SP-231160</a:t>
                      </a:r>
                      <a:endParaRPr lang="en-US" sz="900" b="0" i="0" u="sng" strike="noStrike">
                        <a:solidFill>
                          <a:srgbClr val="0563C1"/>
                        </a:solidFill>
                        <a:effectLst/>
                        <a:latin typeface="+mn-lt"/>
                        <a:ea typeface="等线" panose="02010600030101010101" pitchFamily="2" charset="-122"/>
                      </a:endParaRP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dirty="0" err="1">
                          <a:solidFill>
                            <a:srgbClr val="000000"/>
                          </a:solidFill>
                          <a:effectLst/>
                          <a:latin typeface="+mn-lt"/>
                          <a:ea typeface="等线" panose="02010600030101010101" pitchFamily="2" charset="-122"/>
                        </a:rPr>
                        <a:t>Hyesung</a:t>
                      </a:r>
                      <a:r>
                        <a:rPr lang="en-US" sz="900" b="0" i="0" u="none" strike="noStrike" dirty="0">
                          <a:solidFill>
                            <a:srgbClr val="000000"/>
                          </a:solidFill>
                          <a:effectLst/>
                          <a:latin typeface="+mn-lt"/>
                          <a:ea typeface="等线" panose="02010600030101010101" pitchFamily="2" charset="-122"/>
                        </a:rPr>
                        <a:t> Kim, Samsung </a:t>
                      </a:r>
                    </a:p>
                  </a:txBody>
                  <a:tcPr marL="3605" marR="3605" marT="3605"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53117389"/>
                  </a:ext>
                </a:extLst>
              </a:tr>
            </a:tbl>
          </a:graphicData>
        </a:graphic>
      </p:graphicFrame>
      <p:sp>
        <p:nvSpPr>
          <p:cNvPr id="6" name="标题 1">
            <a:extLst>
              <a:ext uri="{FF2B5EF4-FFF2-40B4-BE49-F238E27FC236}">
                <a16:creationId xmlns:a16="http://schemas.microsoft.com/office/drawing/2014/main" id="{497C6FBF-F7DF-420F-9657-C1BD44807F84}"/>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7" name="TextBox 6">
            <a:extLst>
              <a:ext uri="{FF2B5EF4-FFF2-40B4-BE49-F238E27FC236}">
                <a16:creationId xmlns:a16="http://schemas.microsoft.com/office/drawing/2014/main" id="{6A8FEF58-8ECF-40E4-AA0B-786BA812BAE2}"/>
              </a:ext>
            </a:extLst>
          </p:cNvPr>
          <p:cNvSpPr txBox="1"/>
          <p:nvPr/>
        </p:nvSpPr>
        <p:spPr>
          <a:xfrm>
            <a:off x="2998574" y="1172556"/>
            <a:ext cx="6477810"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SA6 (28 topics with 2 topics potentially related to SA5 OAM)</a:t>
            </a:r>
            <a:endParaRPr lang="zh-CN" altLang="en-US" dirty="0"/>
          </a:p>
        </p:txBody>
      </p:sp>
      <p:sp>
        <p:nvSpPr>
          <p:cNvPr id="8" name="Rectangle 7">
            <a:extLst>
              <a:ext uri="{FF2B5EF4-FFF2-40B4-BE49-F238E27FC236}">
                <a16:creationId xmlns:a16="http://schemas.microsoft.com/office/drawing/2014/main" id="{8469581B-F994-4734-8F6E-E3BC4EE31A2B}"/>
              </a:ext>
            </a:extLst>
          </p:cNvPr>
          <p:cNvSpPr/>
          <p:nvPr/>
        </p:nvSpPr>
        <p:spPr>
          <a:xfrm>
            <a:off x="231507" y="5964945"/>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9" name="内容占位符 2">
            <a:extLst>
              <a:ext uri="{FF2B5EF4-FFF2-40B4-BE49-F238E27FC236}">
                <a16:creationId xmlns:a16="http://schemas.microsoft.com/office/drawing/2014/main" id="{31FBD94D-D26F-4ECA-AB21-0B7CF5A68D54}"/>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Tree>
    <p:extLst>
      <p:ext uri="{BB962C8B-B14F-4D97-AF65-F5344CB8AC3E}">
        <p14:creationId xmlns:p14="http://schemas.microsoft.com/office/powerpoint/2010/main" val="266348851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43DC833B-FA2E-4A90-930C-947D3FBC5966}"/>
              </a:ext>
            </a:extLst>
          </p:cNvPr>
          <p:cNvSpPr>
            <a:spLocks noGrp="1"/>
          </p:cNvSpPr>
          <p:nvPr>
            <p:ph type="title"/>
          </p:nvPr>
        </p:nvSpPr>
        <p:spPr>
          <a:xfrm>
            <a:off x="200554" y="140029"/>
            <a:ext cx="9585583" cy="1143000"/>
          </a:xfrm>
        </p:spPr>
        <p:txBody>
          <a:bodyPr/>
          <a:lstStyle/>
          <a:p>
            <a:r>
              <a:rPr lang="en-US" altLang="zh-CN" sz="2400" dirty="0"/>
              <a:t>Rel-19 SA5 Management and Orchestration cooperation with other groups </a:t>
            </a:r>
            <a:br>
              <a:rPr lang="en-US" altLang="zh-CN" sz="2400" dirty="0"/>
            </a:br>
            <a:r>
              <a:rPr lang="en-US" altLang="zh-CN" sz="2400" dirty="0"/>
              <a:t>(for SA5 internal use)</a:t>
            </a:r>
            <a:endParaRPr lang="en-US" sz="2400" dirty="0"/>
          </a:p>
        </p:txBody>
      </p:sp>
      <p:sp>
        <p:nvSpPr>
          <p:cNvPr id="5" name="Rounded Rectangle 43">
            <a:extLst>
              <a:ext uri="{FF2B5EF4-FFF2-40B4-BE49-F238E27FC236}">
                <a16:creationId xmlns:a16="http://schemas.microsoft.com/office/drawing/2014/main" id="{155D4578-3F7D-4779-ADA5-E3F8AB4C7690}"/>
              </a:ext>
            </a:extLst>
          </p:cNvPr>
          <p:cNvSpPr/>
          <p:nvPr/>
        </p:nvSpPr>
        <p:spPr>
          <a:xfrm>
            <a:off x="953089" y="2003577"/>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SA1</a:t>
            </a:r>
          </a:p>
          <a:p>
            <a:pPr algn="ctr"/>
            <a:r>
              <a:rPr lang="en-US" dirty="0"/>
              <a:t>Requirements</a:t>
            </a:r>
          </a:p>
        </p:txBody>
      </p:sp>
      <p:sp>
        <p:nvSpPr>
          <p:cNvPr id="6" name="Rounded Rectangle 46">
            <a:extLst>
              <a:ext uri="{FF2B5EF4-FFF2-40B4-BE49-F238E27FC236}">
                <a16:creationId xmlns:a16="http://schemas.microsoft.com/office/drawing/2014/main" id="{636FCC7E-19CA-422C-877A-D917E1C5514F}"/>
              </a:ext>
            </a:extLst>
          </p:cNvPr>
          <p:cNvSpPr/>
          <p:nvPr/>
        </p:nvSpPr>
        <p:spPr>
          <a:xfrm>
            <a:off x="1008613" y="4067620"/>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SA2</a:t>
            </a:r>
          </a:p>
          <a:p>
            <a:pPr algn="ctr">
              <a:defRPr/>
            </a:pPr>
            <a:r>
              <a:rPr lang="en-US" dirty="0"/>
              <a:t>Architecture</a:t>
            </a:r>
          </a:p>
        </p:txBody>
      </p:sp>
      <p:sp>
        <p:nvSpPr>
          <p:cNvPr id="7" name="Rounded Rectangle 47">
            <a:extLst>
              <a:ext uri="{FF2B5EF4-FFF2-40B4-BE49-F238E27FC236}">
                <a16:creationId xmlns:a16="http://schemas.microsoft.com/office/drawing/2014/main" id="{2B6C455F-86BE-498C-9379-EB7B04467DD9}"/>
              </a:ext>
            </a:extLst>
          </p:cNvPr>
          <p:cNvSpPr/>
          <p:nvPr/>
        </p:nvSpPr>
        <p:spPr>
          <a:xfrm>
            <a:off x="2246590" y="4070834"/>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SA3</a:t>
            </a:r>
          </a:p>
          <a:p>
            <a:pPr algn="ctr"/>
            <a:r>
              <a:rPr lang="en-US" dirty="0"/>
              <a:t>Security</a:t>
            </a:r>
          </a:p>
        </p:txBody>
      </p:sp>
      <p:sp>
        <p:nvSpPr>
          <p:cNvPr id="8" name="Rounded Rectangle 48">
            <a:extLst>
              <a:ext uri="{FF2B5EF4-FFF2-40B4-BE49-F238E27FC236}">
                <a16:creationId xmlns:a16="http://schemas.microsoft.com/office/drawing/2014/main" id="{F1D645DE-92C6-40E4-8EC4-4D2EC36B8C61}"/>
              </a:ext>
            </a:extLst>
          </p:cNvPr>
          <p:cNvSpPr/>
          <p:nvPr/>
        </p:nvSpPr>
        <p:spPr>
          <a:xfrm>
            <a:off x="3451780" y="4081539"/>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SA4</a:t>
            </a:r>
          </a:p>
          <a:p>
            <a:pPr algn="ctr"/>
            <a:r>
              <a:rPr lang="en-US" dirty="0"/>
              <a:t>Media</a:t>
            </a:r>
          </a:p>
        </p:txBody>
      </p:sp>
      <p:sp>
        <p:nvSpPr>
          <p:cNvPr id="9" name="Rounded Rectangle 49">
            <a:extLst>
              <a:ext uri="{FF2B5EF4-FFF2-40B4-BE49-F238E27FC236}">
                <a16:creationId xmlns:a16="http://schemas.microsoft.com/office/drawing/2014/main" id="{F5094ED4-F006-4934-AE63-3E6DE0184785}"/>
              </a:ext>
            </a:extLst>
          </p:cNvPr>
          <p:cNvSpPr/>
          <p:nvPr/>
        </p:nvSpPr>
        <p:spPr>
          <a:xfrm>
            <a:off x="4672079" y="5367379"/>
            <a:ext cx="1087775" cy="3443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3</a:t>
            </a:r>
            <a:endParaRPr lang="en-US" dirty="0"/>
          </a:p>
        </p:txBody>
      </p:sp>
      <p:sp>
        <p:nvSpPr>
          <p:cNvPr id="10" name="Rounded Rectangle 50">
            <a:extLst>
              <a:ext uri="{FF2B5EF4-FFF2-40B4-BE49-F238E27FC236}">
                <a16:creationId xmlns:a16="http://schemas.microsoft.com/office/drawing/2014/main" id="{6DFE8731-393F-4EA8-80A2-2D1676377810}"/>
              </a:ext>
            </a:extLst>
          </p:cNvPr>
          <p:cNvSpPr/>
          <p:nvPr/>
        </p:nvSpPr>
        <p:spPr>
          <a:xfrm>
            <a:off x="5892363" y="4070242"/>
            <a:ext cx="964073"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SA6</a:t>
            </a:r>
          </a:p>
          <a:p>
            <a:pPr algn="ctr"/>
            <a:r>
              <a:rPr lang="en-US" dirty="0"/>
              <a:t>Apps/MC</a:t>
            </a:r>
          </a:p>
        </p:txBody>
      </p:sp>
      <p:cxnSp>
        <p:nvCxnSpPr>
          <p:cNvPr id="11" name="Curved Connector 56">
            <a:extLst>
              <a:ext uri="{FF2B5EF4-FFF2-40B4-BE49-F238E27FC236}">
                <a16:creationId xmlns:a16="http://schemas.microsoft.com/office/drawing/2014/main" id="{07F07DFF-0E76-40A8-BEF7-61ECC6CD63FE}"/>
              </a:ext>
            </a:extLst>
          </p:cNvPr>
          <p:cNvCxnSpPr>
            <a:cxnSpLocks/>
            <a:stCxn id="5" idx="3"/>
          </p:cNvCxnSpPr>
          <p:nvPr/>
        </p:nvCxnSpPr>
        <p:spPr>
          <a:xfrm>
            <a:off x="2172568" y="2358784"/>
            <a:ext cx="2430630" cy="118128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75">
            <a:extLst>
              <a:ext uri="{FF2B5EF4-FFF2-40B4-BE49-F238E27FC236}">
                <a16:creationId xmlns:a16="http://schemas.microsoft.com/office/drawing/2014/main" id="{BB08BA1F-AB30-42A1-B1CA-C5DCFC204486}"/>
              </a:ext>
            </a:extLst>
          </p:cNvPr>
          <p:cNvSpPr/>
          <p:nvPr/>
        </p:nvSpPr>
        <p:spPr>
          <a:xfrm>
            <a:off x="6894948" y="2965622"/>
            <a:ext cx="879060" cy="2734297"/>
          </a:xfrm>
          <a:prstGeom prst="roundRect">
            <a:avLst/>
          </a:prstGeom>
          <a:solidFill>
            <a:schemeClr val="accent6">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RAN</a:t>
            </a:r>
          </a:p>
          <a:p>
            <a:pPr algn="ctr"/>
            <a:r>
              <a:rPr lang="en-US" dirty="0"/>
              <a:t>Radio Access</a:t>
            </a:r>
          </a:p>
        </p:txBody>
      </p:sp>
      <p:sp>
        <p:nvSpPr>
          <p:cNvPr id="13" name="Rounded Rectangle 117">
            <a:extLst>
              <a:ext uri="{FF2B5EF4-FFF2-40B4-BE49-F238E27FC236}">
                <a16:creationId xmlns:a16="http://schemas.microsoft.com/office/drawing/2014/main" id="{02F2BED5-FA4B-49CE-A429-98EE4F8CF306}"/>
              </a:ext>
            </a:extLst>
          </p:cNvPr>
          <p:cNvSpPr/>
          <p:nvPr/>
        </p:nvSpPr>
        <p:spPr>
          <a:xfrm>
            <a:off x="995671" y="5369225"/>
            <a:ext cx="3475758" cy="344315"/>
          </a:xfrm>
          <a:prstGeom prst="roundRect">
            <a:avLst/>
          </a:prstGeom>
          <a:solidFill>
            <a:srgbClr val="92D05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CT – Protocols &amp;  Coding</a:t>
            </a:r>
          </a:p>
        </p:txBody>
      </p:sp>
      <p:sp>
        <p:nvSpPr>
          <p:cNvPr id="14" name="TextBox 66">
            <a:extLst>
              <a:ext uri="{FF2B5EF4-FFF2-40B4-BE49-F238E27FC236}">
                <a16:creationId xmlns:a16="http://schemas.microsoft.com/office/drawing/2014/main" id="{A181CD9F-4A44-4A3A-9470-19590BF85AAE}"/>
              </a:ext>
            </a:extLst>
          </p:cNvPr>
          <p:cNvSpPr txBox="1">
            <a:spLocks noChangeArrowheads="1"/>
          </p:cNvSpPr>
          <p:nvPr/>
        </p:nvSpPr>
        <p:spPr bwMode="auto">
          <a:xfrm>
            <a:off x="230010" y="2189315"/>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latin typeface="Arial" panose="020B0604020202020204" pitchFamily="34" charset="0"/>
              </a:rPr>
              <a:t>Stage 1</a:t>
            </a:r>
          </a:p>
        </p:txBody>
      </p:sp>
      <p:sp>
        <p:nvSpPr>
          <p:cNvPr id="15" name="TextBox 137">
            <a:extLst>
              <a:ext uri="{FF2B5EF4-FFF2-40B4-BE49-F238E27FC236}">
                <a16:creationId xmlns:a16="http://schemas.microsoft.com/office/drawing/2014/main" id="{D20F9FFE-3A50-4C84-A062-C331724D58C6}"/>
              </a:ext>
            </a:extLst>
          </p:cNvPr>
          <p:cNvSpPr txBox="1">
            <a:spLocks noChangeArrowheads="1"/>
          </p:cNvSpPr>
          <p:nvPr/>
        </p:nvSpPr>
        <p:spPr bwMode="auto">
          <a:xfrm>
            <a:off x="276684" y="3763191"/>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latin typeface="Arial" panose="020B0604020202020204" pitchFamily="34" charset="0"/>
              </a:rPr>
              <a:t>Stage 2</a:t>
            </a:r>
          </a:p>
        </p:txBody>
      </p:sp>
      <p:sp>
        <p:nvSpPr>
          <p:cNvPr id="16" name="TextBox 138">
            <a:extLst>
              <a:ext uri="{FF2B5EF4-FFF2-40B4-BE49-F238E27FC236}">
                <a16:creationId xmlns:a16="http://schemas.microsoft.com/office/drawing/2014/main" id="{A26DB8F4-D797-4E8D-A579-8FB3865D4F99}"/>
              </a:ext>
            </a:extLst>
          </p:cNvPr>
          <p:cNvSpPr txBox="1">
            <a:spLocks noChangeArrowheads="1"/>
          </p:cNvSpPr>
          <p:nvPr/>
        </p:nvSpPr>
        <p:spPr bwMode="auto">
          <a:xfrm>
            <a:off x="231683" y="5269065"/>
            <a:ext cx="870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latin typeface="Arial" panose="020B0604020202020204" pitchFamily="34" charset="0"/>
              </a:rPr>
              <a:t>Stage 3 </a:t>
            </a:r>
          </a:p>
        </p:txBody>
      </p:sp>
      <p:cxnSp>
        <p:nvCxnSpPr>
          <p:cNvPr id="17" name="Straight Arrow Connector 86">
            <a:extLst>
              <a:ext uri="{FF2B5EF4-FFF2-40B4-BE49-F238E27FC236}">
                <a16:creationId xmlns:a16="http://schemas.microsoft.com/office/drawing/2014/main" id="{B33378C7-1809-4C13-9B05-D4D3892F4499}"/>
              </a:ext>
            </a:extLst>
          </p:cNvPr>
          <p:cNvCxnSpPr/>
          <p:nvPr/>
        </p:nvCxnSpPr>
        <p:spPr>
          <a:xfrm flipH="1">
            <a:off x="280901" y="2003577"/>
            <a:ext cx="11113" cy="3798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87">
            <a:extLst>
              <a:ext uri="{FF2B5EF4-FFF2-40B4-BE49-F238E27FC236}">
                <a16:creationId xmlns:a16="http://schemas.microsoft.com/office/drawing/2014/main" id="{8C86245B-FE58-4C65-ABB0-96C0E016E2B7}"/>
              </a:ext>
            </a:extLst>
          </p:cNvPr>
          <p:cNvSpPr txBox="1">
            <a:spLocks noChangeArrowheads="1"/>
          </p:cNvSpPr>
          <p:nvPr/>
        </p:nvSpPr>
        <p:spPr bwMode="auto">
          <a:xfrm rot="16200000">
            <a:off x="-70729" y="2050408"/>
            <a:ext cx="50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latin typeface="Arial" panose="020B0604020202020204" pitchFamily="34" charset="0"/>
              </a:rPr>
              <a:t>time</a:t>
            </a:r>
            <a:endParaRPr lang="en-US" altLang="en-US" sz="1800" b="1">
              <a:latin typeface="Arial" panose="020B0604020202020204" pitchFamily="34" charset="0"/>
            </a:endParaRPr>
          </a:p>
        </p:txBody>
      </p:sp>
      <p:cxnSp>
        <p:nvCxnSpPr>
          <p:cNvPr id="19" name="Curved Connector 56">
            <a:extLst>
              <a:ext uri="{FF2B5EF4-FFF2-40B4-BE49-F238E27FC236}">
                <a16:creationId xmlns:a16="http://schemas.microsoft.com/office/drawing/2014/main" id="{046C4F8E-7ED4-4432-94D6-22B5612E47B5}"/>
              </a:ext>
            </a:extLst>
          </p:cNvPr>
          <p:cNvCxnSpPr>
            <a:cxnSpLocks/>
            <a:stCxn id="12" idx="0"/>
          </p:cNvCxnSpPr>
          <p:nvPr/>
        </p:nvCxnSpPr>
        <p:spPr>
          <a:xfrm rot="16200000" flipH="1" flipV="1">
            <a:off x="6299662" y="2505253"/>
            <a:ext cx="574448" cy="1495185"/>
          </a:xfrm>
          <a:prstGeom prst="curvedConnector4">
            <a:avLst>
              <a:gd name="adj1" fmla="val -39795"/>
              <a:gd name="adj2" fmla="val 64698"/>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ounded Rectangle 49">
            <a:extLst>
              <a:ext uri="{FF2B5EF4-FFF2-40B4-BE49-F238E27FC236}">
                <a16:creationId xmlns:a16="http://schemas.microsoft.com/office/drawing/2014/main" id="{B3F2EA2C-432D-4DA6-9EFC-20DB94C42630}"/>
              </a:ext>
            </a:extLst>
          </p:cNvPr>
          <p:cNvSpPr/>
          <p:nvPr/>
        </p:nvSpPr>
        <p:spPr>
          <a:xfrm>
            <a:off x="4672079" y="2108714"/>
            <a:ext cx="1087775" cy="61769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t>SA5 OAM</a:t>
            </a:r>
          </a:p>
          <a:p>
            <a:pPr algn="ctr">
              <a:defRPr/>
            </a:pPr>
            <a:r>
              <a:rPr lang="en-US" altLang="zh-CN" dirty="0"/>
              <a:t>Stage 1</a:t>
            </a:r>
            <a:endParaRPr lang="en-US" dirty="0"/>
          </a:p>
        </p:txBody>
      </p:sp>
      <p:sp>
        <p:nvSpPr>
          <p:cNvPr id="21" name="Rounded Rectangle 49">
            <a:extLst>
              <a:ext uri="{FF2B5EF4-FFF2-40B4-BE49-F238E27FC236}">
                <a16:creationId xmlns:a16="http://schemas.microsoft.com/office/drawing/2014/main" id="{55F01D9A-4F2E-4166-B0B2-654F17A1E3C6}"/>
              </a:ext>
            </a:extLst>
          </p:cNvPr>
          <p:cNvSpPr/>
          <p:nvPr/>
        </p:nvSpPr>
        <p:spPr>
          <a:xfrm>
            <a:off x="4672079" y="4067620"/>
            <a:ext cx="1087775" cy="4334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2</a:t>
            </a:r>
            <a:endParaRPr lang="en-US" dirty="0"/>
          </a:p>
        </p:txBody>
      </p:sp>
      <p:cxnSp>
        <p:nvCxnSpPr>
          <p:cNvPr id="22" name="Curved Connector 56">
            <a:extLst>
              <a:ext uri="{FF2B5EF4-FFF2-40B4-BE49-F238E27FC236}">
                <a16:creationId xmlns:a16="http://schemas.microsoft.com/office/drawing/2014/main" id="{4DA625FA-5308-415F-AAA7-3DE5675CB4B4}"/>
              </a:ext>
            </a:extLst>
          </p:cNvPr>
          <p:cNvCxnSpPr>
            <a:cxnSpLocks/>
            <a:stCxn id="20" idx="2"/>
            <a:endCxn id="21" idx="0"/>
          </p:cNvCxnSpPr>
          <p:nvPr/>
        </p:nvCxnSpPr>
        <p:spPr>
          <a:xfrm rot="5400000">
            <a:off x="4545361" y="3397014"/>
            <a:ext cx="1341212" cy="1270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132">
            <a:extLst>
              <a:ext uri="{FF2B5EF4-FFF2-40B4-BE49-F238E27FC236}">
                <a16:creationId xmlns:a16="http://schemas.microsoft.com/office/drawing/2014/main" id="{A34B0028-259D-4CAA-AA44-66F0FE181EA5}"/>
              </a:ext>
            </a:extLst>
          </p:cNvPr>
          <p:cNvCxnSpPr>
            <a:cxnSpLocks/>
            <a:stCxn id="21" idx="2"/>
          </p:cNvCxnSpPr>
          <p:nvPr/>
        </p:nvCxnSpPr>
        <p:spPr>
          <a:xfrm rot="16200000" flipH="1">
            <a:off x="4789817" y="4927200"/>
            <a:ext cx="852388" cy="8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56">
            <a:extLst>
              <a:ext uri="{FF2B5EF4-FFF2-40B4-BE49-F238E27FC236}">
                <a16:creationId xmlns:a16="http://schemas.microsoft.com/office/drawing/2014/main" id="{5A4452C5-1C5F-4F3D-B275-F0C2A11F2199}"/>
              </a:ext>
            </a:extLst>
          </p:cNvPr>
          <p:cNvCxnSpPr>
            <a:cxnSpLocks/>
            <a:stCxn id="13" idx="0"/>
          </p:cNvCxnSpPr>
          <p:nvPr/>
        </p:nvCxnSpPr>
        <p:spPr>
          <a:xfrm rot="5400000" flipH="1" flipV="1">
            <a:off x="2747295" y="3537028"/>
            <a:ext cx="1818452" cy="1845942"/>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urved Connector 56">
            <a:extLst>
              <a:ext uri="{FF2B5EF4-FFF2-40B4-BE49-F238E27FC236}">
                <a16:creationId xmlns:a16="http://schemas.microsoft.com/office/drawing/2014/main" id="{F5B29A4D-24B0-484A-83C9-9FC9B77BB62B}"/>
              </a:ext>
            </a:extLst>
          </p:cNvPr>
          <p:cNvCxnSpPr>
            <a:cxnSpLocks/>
            <a:endCxn id="6" idx="0"/>
          </p:cNvCxnSpPr>
          <p:nvPr/>
        </p:nvCxnSpPr>
        <p:spPr>
          <a:xfrm rot="10800000" flipV="1">
            <a:off x="1552502" y="3553988"/>
            <a:ext cx="3067313" cy="513632"/>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urved Connector 56">
            <a:extLst>
              <a:ext uri="{FF2B5EF4-FFF2-40B4-BE49-F238E27FC236}">
                <a16:creationId xmlns:a16="http://schemas.microsoft.com/office/drawing/2014/main" id="{2B79B973-DD74-4182-80F0-FE8E43AC26ED}"/>
              </a:ext>
            </a:extLst>
          </p:cNvPr>
          <p:cNvCxnSpPr>
            <a:cxnSpLocks/>
            <a:endCxn id="7" idx="0"/>
          </p:cNvCxnSpPr>
          <p:nvPr/>
        </p:nvCxnSpPr>
        <p:spPr>
          <a:xfrm rot="10800000" flipV="1">
            <a:off x="2790478" y="3553988"/>
            <a:ext cx="1829336" cy="516846"/>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urved Connector 56">
            <a:extLst>
              <a:ext uri="{FF2B5EF4-FFF2-40B4-BE49-F238E27FC236}">
                <a16:creationId xmlns:a16="http://schemas.microsoft.com/office/drawing/2014/main" id="{39890B8D-1712-48F7-BE52-9126BA58AC61}"/>
              </a:ext>
            </a:extLst>
          </p:cNvPr>
          <p:cNvCxnSpPr>
            <a:cxnSpLocks/>
            <a:endCxn id="8" idx="0"/>
          </p:cNvCxnSpPr>
          <p:nvPr/>
        </p:nvCxnSpPr>
        <p:spPr>
          <a:xfrm rot="10800000" flipV="1">
            <a:off x="3995668" y="3553987"/>
            <a:ext cx="624146" cy="527551"/>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urved Connector 56">
            <a:extLst>
              <a:ext uri="{FF2B5EF4-FFF2-40B4-BE49-F238E27FC236}">
                <a16:creationId xmlns:a16="http://schemas.microsoft.com/office/drawing/2014/main" id="{BDA670EE-61B2-4407-BE3C-9A66AD7B3566}"/>
              </a:ext>
            </a:extLst>
          </p:cNvPr>
          <p:cNvCxnSpPr>
            <a:cxnSpLocks/>
            <a:stCxn id="10" idx="0"/>
          </p:cNvCxnSpPr>
          <p:nvPr/>
        </p:nvCxnSpPr>
        <p:spPr>
          <a:xfrm rot="16200000" flipV="1">
            <a:off x="5855295" y="3551137"/>
            <a:ext cx="516255" cy="521956"/>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文本框 37">
            <a:extLst>
              <a:ext uri="{FF2B5EF4-FFF2-40B4-BE49-F238E27FC236}">
                <a16:creationId xmlns:a16="http://schemas.microsoft.com/office/drawing/2014/main" id="{D6F62C11-D959-45F2-B3A1-F4907B8EC5FA}"/>
              </a:ext>
            </a:extLst>
          </p:cNvPr>
          <p:cNvSpPr txBox="1"/>
          <p:nvPr/>
        </p:nvSpPr>
        <p:spPr>
          <a:xfrm>
            <a:off x="8906933" y="1375162"/>
            <a:ext cx="3271818" cy="2677656"/>
          </a:xfrm>
          <a:prstGeom prst="rect">
            <a:avLst/>
          </a:prstGeom>
          <a:solidFill>
            <a:schemeClr val="bg1"/>
          </a:solidFill>
        </p:spPr>
        <p:txBody>
          <a:bodyPr wrap="square" rtlCol="0">
            <a:spAutoFit/>
          </a:bodyPr>
          <a:lstStyle/>
          <a:p>
            <a:pPr marL="341313" indent="-341313">
              <a:spcBef>
                <a:spcPct val="20000"/>
              </a:spcBef>
              <a:buBlip>
                <a:blip r:embed="rId2"/>
              </a:buBlip>
              <a:defRPr/>
            </a:pPr>
            <a:r>
              <a:rPr lang="en-US" altLang="zh-CN" sz="1400" b="1" dirty="0">
                <a:latin typeface="+mn-lt"/>
                <a:cs typeface="+mn-cs"/>
              </a:rPr>
              <a:t>3GPP Internal Cooperation:</a:t>
            </a:r>
          </a:p>
          <a:p>
            <a:pPr lvl="1"/>
            <a:r>
              <a:rPr lang="en-US" altLang="zh-CN" sz="1100" b="1" dirty="0"/>
              <a:t>1. SA1: </a:t>
            </a:r>
            <a:r>
              <a:rPr lang="en-US" altLang="zh-CN" sz="1100" dirty="0"/>
              <a:t>Management related requirements</a:t>
            </a:r>
          </a:p>
          <a:p>
            <a:pPr lvl="1"/>
            <a:r>
              <a:rPr lang="en-US" altLang="zh-CN" sz="1100" b="1" dirty="0"/>
              <a:t>2. SA2: </a:t>
            </a:r>
            <a:r>
              <a:rPr lang="en-US" altLang="zh-CN" sz="1100" dirty="0"/>
              <a:t>EE, AIML, NWDAF, CN NF management</a:t>
            </a:r>
          </a:p>
          <a:p>
            <a:pPr lvl="1"/>
            <a:r>
              <a:rPr lang="en-US" altLang="zh-CN" sz="1100" b="1" dirty="0"/>
              <a:t>3. SA3: </a:t>
            </a:r>
            <a:r>
              <a:rPr lang="en-US" altLang="zh-CN" sz="1100" dirty="0"/>
              <a:t>OAM Security</a:t>
            </a:r>
          </a:p>
          <a:p>
            <a:pPr lvl="1"/>
            <a:r>
              <a:rPr lang="en-US" altLang="zh-CN" sz="1100" b="1" dirty="0"/>
              <a:t>4. SA4: </a:t>
            </a:r>
            <a:r>
              <a:rPr lang="en-US" altLang="zh-CN" sz="1100" dirty="0" err="1"/>
              <a:t>QoE</a:t>
            </a:r>
            <a:r>
              <a:rPr lang="en-US" altLang="zh-CN" sz="1100" dirty="0"/>
              <a:t> data collection</a:t>
            </a:r>
          </a:p>
          <a:p>
            <a:pPr lvl="1"/>
            <a:r>
              <a:rPr lang="en-US" altLang="zh-CN" sz="1100" b="1" dirty="0"/>
              <a:t>5. SA6: </a:t>
            </a:r>
            <a:r>
              <a:rPr lang="en-US" altLang="zh-CN" sz="1100" dirty="0"/>
              <a:t>MEC, Exposure</a:t>
            </a:r>
          </a:p>
          <a:p>
            <a:pPr lvl="1"/>
            <a:r>
              <a:rPr lang="en-US" altLang="zh-CN" sz="1100" b="1" dirty="0"/>
              <a:t>6. CT: </a:t>
            </a:r>
            <a:r>
              <a:rPr lang="en-US" altLang="zh-CN" sz="1100" dirty="0">
                <a:solidFill>
                  <a:prstClr val="black"/>
                </a:solidFill>
              </a:rPr>
              <a:t>Trace, </a:t>
            </a:r>
            <a:r>
              <a:rPr lang="en-US" altLang="zh-CN" sz="1100" dirty="0" err="1">
                <a:solidFill>
                  <a:prstClr val="black"/>
                </a:solidFill>
              </a:rPr>
              <a:t>OpenAPI</a:t>
            </a:r>
            <a:r>
              <a:rPr lang="en-US" altLang="zh-CN" sz="1100" dirty="0">
                <a:solidFill>
                  <a:prstClr val="black"/>
                </a:solidFill>
              </a:rPr>
              <a:t> stage3 coordination</a:t>
            </a:r>
            <a:endParaRPr lang="en-US" altLang="zh-CN" sz="1100" dirty="0"/>
          </a:p>
          <a:p>
            <a:pPr lvl="1"/>
            <a:r>
              <a:rPr lang="en-US" altLang="zh-CN" sz="1100" b="1" dirty="0"/>
              <a:t>7. RAN1: </a:t>
            </a:r>
            <a:r>
              <a:rPr lang="en-US" altLang="zh-CN" sz="1100" dirty="0"/>
              <a:t>AIML,EE</a:t>
            </a:r>
          </a:p>
          <a:p>
            <a:pPr lvl="1"/>
            <a:r>
              <a:rPr lang="en-US" altLang="zh-CN" sz="1100" dirty="0"/>
              <a:t>8. </a:t>
            </a:r>
            <a:r>
              <a:rPr lang="en-US" altLang="zh-CN" sz="1100" b="1" dirty="0"/>
              <a:t>RAN2:</a:t>
            </a:r>
            <a:r>
              <a:rPr lang="zh-CN" altLang="en-US" sz="1100" b="1" dirty="0"/>
              <a:t> </a:t>
            </a:r>
            <a:r>
              <a:rPr lang="en-US" altLang="zh-CN" sz="1100" dirty="0"/>
              <a:t>Measurements,</a:t>
            </a:r>
            <a:r>
              <a:rPr lang="zh-CN" altLang="en-US" sz="1100" dirty="0"/>
              <a:t> </a:t>
            </a:r>
            <a:r>
              <a:rPr lang="en-US" altLang="zh-CN" sz="1100" dirty="0"/>
              <a:t>MDT, </a:t>
            </a:r>
            <a:r>
              <a:rPr lang="en-US" altLang="zh-CN" sz="1100" dirty="0" err="1"/>
              <a:t>QoE</a:t>
            </a:r>
            <a:endParaRPr lang="en-US" altLang="zh-CN" sz="1100" dirty="0"/>
          </a:p>
          <a:p>
            <a:pPr lvl="1"/>
            <a:r>
              <a:rPr lang="en-US" altLang="zh-CN" sz="1100" b="1" dirty="0"/>
              <a:t>8. RAN3: </a:t>
            </a:r>
            <a:r>
              <a:rPr lang="en-US" altLang="zh-CN" sz="1100" dirty="0"/>
              <a:t>SON, EE, data collection, AIML, RAN NF management, </a:t>
            </a:r>
            <a:r>
              <a:rPr lang="en-US" altLang="zh-CN" sz="1100" dirty="0" err="1"/>
              <a:t>Trace,MDT</a:t>
            </a:r>
            <a:r>
              <a:rPr lang="en-US" altLang="zh-CN" sz="1100" dirty="0"/>
              <a:t>, </a:t>
            </a:r>
            <a:r>
              <a:rPr lang="en-US" altLang="zh-CN" sz="1100" dirty="0" err="1"/>
              <a:t>QoE</a:t>
            </a:r>
            <a:endParaRPr lang="zh-CN" altLang="en-US" sz="1100" dirty="0"/>
          </a:p>
        </p:txBody>
      </p:sp>
      <p:sp>
        <p:nvSpPr>
          <p:cNvPr id="30" name="Rectangle 29">
            <a:extLst>
              <a:ext uri="{FF2B5EF4-FFF2-40B4-BE49-F238E27FC236}">
                <a16:creationId xmlns:a16="http://schemas.microsoft.com/office/drawing/2014/main" id="{A4608B13-4DDB-41F2-9AAD-A8E98303167D}"/>
              </a:ext>
            </a:extLst>
          </p:cNvPr>
          <p:cNvSpPr/>
          <p:nvPr/>
        </p:nvSpPr>
        <p:spPr bwMode="auto">
          <a:xfrm>
            <a:off x="4579490" y="1938489"/>
            <a:ext cx="1247331" cy="3934519"/>
          </a:xfrm>
          <a:prstGeom prst="rect">
            <a:avLst/>
          </a:prstGeom>
          <a:noFill/>
          <a:ln w="19050" cap="flat" cmpd="sng" algn="ctr">
            <a:solidFill>
              <a:srgbClr val="66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598CA98A-49EA-4B5B-B6CE-882D01E9FE20}"/>
              </a:ext>
            </a:extLst>
          </p:cNvPr>
          <p:cNvSpPr/>
          <p:nvPr/>
        </p:nvSpPr>
        <p:spPr>
          <a:xfrm>
            <a:off x="8896553" y="4069862"/>
            <a:ext cx="3186801" cy="2169825"/>
          </a:xfrm>
          <a:prstGeom prst="rect">
            <a:avLst/>
          </a:prstGeom>
          <a:solidFill>
            <a:schemeClr val="bg1"/>
          </a:solidFill>
        </p:spPr>
        <p:txBody>
          <a:bodyPr wrap="square">
            <a:spAutoFit/>
          </a:bodyPr>
          <a:lstStyle/>
          <a:p>
            <a:pPr marL="341313" indent="-341313">
              <a:spcBef>
                <a:spcPct val="20000"/>
              </a:spcBef>
              <a:buBlip>
                <a:blip r:embed="rId2"/>
              </a:buBlip>
              <a:defRPr/>
            </a:pPr>
            <a:r>
              <a:rPr lang="en-US" altLang="zh-CN" sz="1400" b="1" dirty="0">
                <a:latin typeface="+mn-lt"/>
                <a:cs typeface="+mn-cs"/>
              </a:rPr>
              <a:t>3GPP External Cooperation:</a:t>
            </a:r>
          </a:p>
          <a:p>
            <a:pPr lvl="1"/>
            <a:r>
              <a:rPr lang="en-US" altLang="zh-CN" sz="1100" b="1" dirty="0">
                <a:solidFill>
                  <a:prstClr val="black"/>
                </a:solidFill>
              </a:rPr>
              <a:t>1. GSMA: </a:t>
            </a:r>
            <a:r>
              <a:rPr lang="en-US" altLang="zh-CN" sz="1100" dirty="0">
                <a:solidFill>
                  <a:prstClr val="black"/>
                </a:solidFill>
              </a:rPr>
              <a:t>OPG requirements,</a:t>
            </a:r>
            <a:r>
              <a:rPr lang="zh-CN" altLang="en-US" sz="1100" dirty="0">
                <a:solidFill>
                  <a:prstClr val="black"/>
                </a:solidFill>
              </a:rPr>
              <a:t> </a:t>
            </a:r>
            <a:r>
              <a:rPr lang="en-US" altLang="zh-CN" sz="1100" dirty="0">
                <a:solidFill>
                  <a:prstClr val="black"/>
                </a:solidFill>
              </a:rPr>
              <a:t>slicing</a:t>
            </a:r>
          </a:p>
          <a:p>
            <a:pPr lvl="1"/>
            <a:r>
              <a:rPr lang="en-US" altLang="zh-CN" sz="1100" b="1" dirty="0">
                <a:solidFill>
                  <a:prstClr val="black"/>
                </a:solidFill>
              </a:rPr>
              <a:t>2. CAMARA: </a:t>
            </a:r>
            <a:r>
              <a:rPr lang="en-US" altLang="zh-CN" sz="1100" dirty="0">
                <a:solidFill>
                  <a:prstClr val="black"/>
                </a:solidFill>
              </a:rPr>
              <a:t>support of service API</a:t>
            </a:r>
          </a:p>
          <a:p>
            <a:pPr lvl="1"/>
            <a:r>
              <a:rPr lang="en-US" altLang="zh-CN" sz="1100" b="1" dirty="0">
                <a:solidFill>
                  <a:prstClr val="black"/>
                </a:solidFill>
              </a:rPr>
              <a:t>3. ETSI ZSM: </a:t>
            </a:r>
            <a:r>
              <a:rPr lang="en-US" altLang="zh-CN" sz="1100" dirty="0">
                <a:solidFill>
                  <a:prstClr val="black"/>
                </a:solidFill>
              </a:rPr>
              <a:t>management architecture, intent, closed loop control</a:t>
            </a:r>
          </a:p>
          <a:p>
            <a:pPr lvl="1"/>
            <a:r>
              <a:rPr lang="en-US" altLang="zh-CN" sz="1100" b="1" dirty="0">
                <a:solidFill>
                  <a:prstClr val="black"/>
                </a:solidFill>
              </a:rPr>
              <a:t>4. ETSI EE/ITU-T SG5: </a:t>
            </a:r>
            <a:r>
              <a:rPr lang="en-US" altLang="zh-CN" sz="1100" dirty="0">
                <a:solidFill>
                  <a:prstClr val="black"/>
                </a:solidFill>
              </a:rPr>
              <a:t>EE</a:t>
            </a:r>
          </a:p>
          <a:p>
            <a:pPr lvl="1"/>
            <a:r>
              <a:rPr lang="en-US" altLang="zh-CN" sz="1100" b="1" dirty="0">
                <a:solidFill>
                  <a:prstClr val="black"/>
                </a:solidFill>
              </a:rPr>
              <a:t>5. ITU-T SG2/SG13: </a:t>
            </a:r>
            <a:r>
              <a:rPr lang="en-US" altLang="zh-CN" sz="1100" dirty="0">
                <a:solidFill>
                  <a:prstClr val="black"/>
                </a:solidFill>
              </a:rPr>
              <a:t>intent, AIML, slicing</a:t>
            </a:r>
          </a:p>
          <a:p>
            <a:pPr lvl="1"/>
            <a:r>
              <a:rPr lang="en-US" altLang="zh-CN" sz="1100" b="1" dirty="0">
                <a:solidFill>
                  <a:prstClr val="black"/>
                </a:solidFill>
              </a:rPr>
              <a:t>6. ETSI NFV: </a:t>
            </a:r>
            <a:r>
              <a:rPr lang="en-US" altLang="zh-CN" sz="1100" dirty="0">
                <a:solidFill>
                  <a:prstClr val="black"/>
                </a:solidFill>
              </a:rPr>
              <a:t>virtualization, cloud native</a:t>
            </a:r>
          </a:p>
          <a:p>
            <a:pPr lvl="1"/>
            <a:r>
              <a:rPr lang="en-US" altLang="zh-CN" sz="1100" b="1" dirty="0">
                <a:solidFill>
                  <a:prstClr val="black"/>
                </a:solidFill>
              </a:rPr>
              <a:t>7. TMF: </a:t>
            </a:r>
            <a:r>
              <a:rPr lang="en-US" altLang="zh-CN" sz="1100" dirty="0">
                <a:solidFill>
                  <a:prstClr val="black"/>
                </a:solidFill>
              </a:rPr>
              <a:t>Autonomous networks level and evaluation, intent</a:t>
            </a:r>
          </a:p>
          <a:p>
            <a:pPr lvl="1"/>
            <a:r>
              <a:rPr lang="en-US" altLang="zh-CN" sz="1100" b="1" dirty="0">
                <a:solidFill>
                  <a:prstClr val="black"/>
                </a:solidFill>
              </a:rPr>
              <a:t>8. ONAP/O-RAN: </a:t>
            </a:r>
            <a:r>
              <a:rPr lang="en-US" altLang="zh-CN" sz="1100" dirty="0">
                <a:solidFill>
                  <a:prstClr val="black"/>
                </a:solidFill>
              </a:rPr>
              <a:t>reuse SA5 specifications where appropriate</a:t>
            </a:r>
          </a:p>
        </p:txBody>
      </p:sp>
      <p:sp>
        <p:nvSpPr>
          <p:cNvPr id="32" name="Rounded Rectangle 75">
            <a:extLst>
              <a:ext uri="{FF2B5EF4-FFF2-40B4-BE49-F238E27FC236}">
                <a16:creationId xmlns:a16="http://schemas.microsoft.com/office/drawing/2014/main" id="{A9E51EAA-22F4-4371-9365-839ECE11E014}"/>
              </a:ext>
            </a:extLst>
          </p:cNvPr>
          <p:cNvSpPr/>
          <p:nvPr/>
        </p:nvSpPr>
        <p:spPr>
          <a:xfrm>
            <a:off x="7932547" y="2497091"/>
            <a:ext cx="969486" cy="3202827"/>
          </a:xfrm>
          <a:prstGeom prst="round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t>GSMA/</a:t>
            </a:r>
          </a:p>
          <a:p>
            <a:pPr algn="ctr"/>
            <a:r>
              <a:rPr lang="en-US" altLang="zh-CN" dirty="0"/>
              <a:t>CAMARA/ETSI ZSM/</a:t>
            </a:r>
          </a:p>
          <a:p>
            <a:pPr algn="ctr"/>
            <a:r>
              <a:rPr lang="en-US" dirty="0"/>
              <a:t>ETSI EE/</a:t>
            </a:r>
          </a:p>
          <a:p>
            <a:pPr algn="ctr"/>
            <a:r>
              <a:rPr lang="en-US" altLang="zh-CN" dirty="0"/>
              <a:t>ETSI NFV/</a:t>
            </a:r>
            <a:endParaRPr lang="en-US" dirty="0"/>
          </a:p>
          <a:p>
            <a:pPr algn="ctr"/>
            <a:r>
              <a:rPr lang="en-US" dirty="0"/>
              <a:t>ITU-T SG2/SG5/SG13/</a:t>
            </a:r>
          </a:p>
          <a:p>
            <a:pPr algn="ctr"/>
            <a:r>
              <a:rPr lang="en-US" dirty="0"/>
              <a:t>TMF/</a:t>
            </a:r>
          </a:p>
          <a:p>
            <a:pPr algn="ctr"/>
            <a:r>
              <a:rPr lang="en-US" dirty="0"/>
              <a:t>ONAP/</a:t>
            </a:r>
          </a:p>
          <a:p>
            <a:pPr algn="ctr"/>
            <a:r>
              <a:rPr lang="en-US" dirty="0"/>
              <a:t>O-RAN</a:t>
            </a:r>
          </a:p>
        </p:txBody>
      </p:sp>
      <p:cxnSp>
        <p:nvCxnSpPr>
          <p:cNvPr id="33" name="Curved Connector 56">
            <a:extLst>
              <a:ext uri="{FF2B5EF4-FFF2-40B4-BE49-F238E27FC236}">
                <a16:creationId xmlns:a16="http://schemas.microsoft.com/office/drawing/2014/main" id="{86B78767-3D6E-4058-9CDC-4BF040281B43}"/>
              </a:ext>
            </a:extLst>
          </p:cNvPr>
          <p:cNvCxnSpPr>
            <a:cxnSpLocks/>
            <a:stCxn id="32" idx="0"/>
          </p:cNvCxnSpPr>
          <p:nvPr/>
        </p:nvCxnSpPr>
        <p:spPr>
          <a:xfrm rot="16200000" flipH="1" flipV="1">
            <a:off x="6606801" y="1729583"/>
            <a:ext cx="1042981" cy="2577996"/>
          </a:xfrm>
          <a:prstGeom prst="curvedConnector4">
            <a:avLst>
              <a:gd name="adj1" fmla="val -21918"/>
              <a:gd name="adj2" fmla="val 83847"/>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F7DBAF7-F255-4982-9492-3C3F4F1E0F0F}"/>
              </a:ext>
            </a:extLst>
          </p:cNvPr>
          <p:cNvSpPr txBox="1"/>
          <p:nvPr/>
        </p:nvSpPr>
        <p:spPr>
          <a:xfrm>
            <a:off x="2056064" y="6031243"/>
            <a:ext cx="4558920" cy="292388"/>
          </a:xfrm>
          <a:prstGeom prst="rect">
            <a:avLst/>
          </a:prstGeom>
          <a:noFill/>
        </p:spPr>
        <p:txBody>
          <a:bodyPr wrap="square" rtlCol="0">
            <a:spAutoFit/>
          </a:bodyPr>
          <a:lstStyle/>
          <a:p>
            <a:r>
              <a:rPr lang="en-US" altLang="zh-CN" dirty="0"/>
              <a:t>Note: the topics for cooperation are not </a:t>
            </a:r>
            <a:r>
              <a:rPr lang="en-GB" altLang="zh-CN" dirty="0"/>
              <a:t>exhaustive</a:t>
            </a:r>
            <a:r>
              <a:rPr lang="en-US" altLang="zh-CN" dirty="0"/>
              <a:t>.</a:t>
            </a:r>
            <a:endParaRPr lang="zh-CN" altLang="en-US" dirty="0"/>
          </a:p>
        </p:txBody>
      </p:sp>
    </p:spTree>
    <p:extLst>
      <p:ext uri="{BB962C8B-B14F-4D97-AF65-F5344CB8AC3E}">
        <p14:creationId xmlns:p14="http://schemas.microsoft.com/office/powerpoint/2010/main" val="72543017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A0E0-5C73-4CDB-8ED1-77107BA25012}"/>
              </a:ext>
            </a:extLst>
          </p:cNvPr>
          <p:cNvSpPr>
            <a:spLocks noGrp="1"/>
          </p:cNvSpPr>
          <p:nvPr>
            <p:ph type="title"/>
          </p:nvPr>
        </p:nvSpPr>
        <p:spPr/>
        <p:txBody>
          <a:bodyPr/>
          <a:lstStyle/>
          <a:p>
            <a:r>
              <a:rPr lang="en-US" altLang="zh-CN" dirty="0"/>
              <a:t>Leaders’ recommendation for SA5 work improvement</a:t>
            </a:r>
            <a:endParaRPr lang="zh-CN" altLang="en-US" dirty="0"/>
          </a:p>
        </p:txBody>
      </p:sp>
      <p:sp>
        <p:nvSpPr>
          <p:cNvPr id="3" name="Content Placeholder 2">
            <a:extLst>
              <a:ext uri="{FF2B5EF4-FFF2-40B4-BE49-F238E27FC236}">
                <a16:creationId xmlns:a16="http://schemas.microsoft.com/office/drawing/2014/main" id="{1A4F5EE7-ECB8-41CB-B926-5D91E5E4D67D}"/>
              </a:ext>
            </a:extLst>
          </p:cNvPr>
          <p:cNvSpPr>
            <a:spLocks noGrp="1"/>
          </p:cNvSpPr>
          <p:nvPr>
            <p:ph idx="1"/>
          </p:nvPr>
        </p:nvSpPr>
        <p:spPr/>
        <p:txBody>
          <a:bodyPr/>
          <a:lstStyle/>
          <a:p>
            <a:r>
              <a:rPr lang="en-US" altLang="zh-CN" sz="1400" b="1" dirty="0"/>
              <a:t>Provide opportunities for more involvement from 3GPP companies (esp. from operators) to SA5 work in general</a:t>
            </a:r>
          </a:p>
          <a:p>
            <a:pPr lvl="1"/>
            <a:r>
              <a:rPr lang="en-US" altLang="zh-CN" sz="1400" dirty="0"/>
              <a:t>Potential enhancement solutions: </a:t>
            </a:r>
          </a:p>
          <a:p>
            <a:pPr lvl="2"/>
            <a:r>
              <a:rPr lang="en-US" altLang="zh-CN" sz="1400" dirty="0"/>
              <a:t>SA5 to consider always collocating SA5 with other SA WGs as much as possible in 2026 onwards. This could allow the maximum possibilities for companies who like to share the standard delegation resources across multiple SA WGs. </a:t>
            </a:r>
          </a:p>
          <a:p>
            <a:pPr lvl="2"/>
            <a:r>
              <a:rPr lang="en-US" altLang="zh-CN" sz="1400" dirty="0"/>
              <a:t>Dedicated timeslot in SA5 plenary could be planned for operators’ presentation to share their opinions/expectations upon request. </a:t>
            </a:r>
          </a:p>
          <a:p>
            <a:endParaRPr lang="en-US" altLang="zh-CN" sz="1400" b="1" dirty="0"/>
          </a:p>
          <a:p>
            <a:r>
              <a:rPr lang="en-US" altLang="zh-CN" sz="1400" b="1" dirty="0"/>
              <a:t>Improve the SA5 technical visibility and work planning on TSG level, involving SA5 in early discussion of every release. Plan the management work considering close relationship with the new network features developed by other WGs more efficiently. </a:t>
            </a:r>
          </a:p>
          <a:p>
            <a:pPr lvl="1"/>
            <a:r>
              <a:rPr lang="en-US" altLang="zh-CN" sz="1400" dirty="0"/>
              <a:t>Potential enhancement opportunities: </a:t>
            </a:r>
          </a:p>
          <a:p>
            <a:pPr lvl="2"/>
            <a:r>
              <a:rPr lang="en-US" altLang="zh-CN" sz="1400" dirty="0"/>
              <a:t>Early involvement and planning of SA5 work in each release, closely monitor the progress of SA2 and RAN groups to provide the necessary management features as early as possible.</a:t>
            </a:r>
          </a:p>
          <a:p>
            <a:pPr lvl="2"/>
            <a:r>
              <a:rPr lang="en-US" altLang="zh-CN" sz="1400" dirty="0"/>
              <a:t>SA5 to regularly report the progress of management support to network features in SA meetings, with the goal of getting wider inputs about important management features. </a:t>
            </a:r>
          </a:p>
          <a:p>
            <a:pPr lvl="2"/>
            <a:r>
              <a:rPr lang="en-US" altLang="zh-CN" sz="1400" dirty="0"/>
              <a:t>As SA5 also provides management support to RAN features, the management support to RAN network features should also be shared to RAN WGs and get inputs from RAN in regular basis. </a:t>
            </a:r>
          </a:p>
          <a:p>
            <a:endParaRPr lang="zh-CN" altLang="en-US" sz="1400" dirty="0"/>
          </a:p>
        </p:txBody>
      </p:sp>
    </p:spTree>
    <p:extLst>
      <p:ext uri="{BB962C8B-B14F-4D97-AF65-F5344CB8AC3E}">
        <p14:creationId xmlns:p14="http://schemas.microsoft.com/office/powerpoint/2010/main" val="128487377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3" name="Content Placeholder 2">
            <a:extLst>
              <a:ext uri="{FF2B5EF4-FFF2-40B4-BE49-F238E27FC236}">
                <a16:creationId xmlns:a16="http://schemas.microsoft.com/office/drawing/2014/main" id="{9587A72E-7889-4E30-879E-9C4CCD3F171A}"/>
              </a:ext>
            </a:extLst>
          </p:cNvPr>
          <p:cNvSpPr>
            <a:spLocks noGrp="1"/>
          </p:cNvSpPr>
          <p:nvPr>
            <p:ph idx="1"/>
          </p:nvPr>
        </p:nvSpPr>
        <p:spPr/>
        <p:txBody>
          <a:bodyPr/>
          <a:lstStyle/>
          <a:p>
            <a:r>
              <a:rPr lang="en-US" altLang="zh-CN" dirty="0">
                <a:solidFill>
                  <a:srgbClr val="0000FF"/>
                </a:solidFill>
              </a:rPr>
              <a:t>Release 19</a:t>
            </a:r>
            <a:endParaRPr lang="en-GB" altLang="zh-CN" dirty="0">
              <a:solidFill>
                <a:srgbClr val="0000FF"/>
              </a:solidFill>
            </a:endParaRPr>
          </a:p>
          <a:p>
            <a:pPr lvl="1"/>
            <a:r>
              <a:rPr lang="en-GB" altLang="zh-CN" dirty="0">
                <a:solidFill>
                  <a:srgbClr val="0000FF"/>
                </a:solidFill>
              </a:rPr>
              <a:t>Release 19 timeline– figure with SA5</a:t>
            </a:r>
          </a:p>
          <a:p>
            <a:pPr lvl="1"/>
            <a:r>
              <a:rPr lang="en-US" altLang="zh-CN" dirty="0"/>
              <a:t>WIs/SIs in other 3GPP WGs potentially related to SA5</a:t>
            </a:r>
            <a:endParaRPr lang="zh-CN" altLang="en-US" dirty="0"/>
          </a:p>
        </p:txBody>
      </p:sp>
    </p:spTree>
    <p:extLst>
      <p:ext uri="{BB962C8B-B14F-4D97-AF65-F5344CB8AC3E}">
        <p14:creationId xmlns:p14="http://schemas.microsoft.com/office/powerpoint/2010/main" val="380586335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870" y="2787365"/>
            <a:ext cx="8221835" cy="519616"/>
          </a:xfrm>
        </p:spPr>
        <p:txBody>
          <a:bodyPr/>
          <a:lstStyle/>
          <a:p>
            <a:r>
              <a:rPr lang="sv-SE" sz="4400" dirty="0" err="1"/>
              <a:t>Thank</a:t>
            </a:r>
            <a:r>
              <a:rPr lang="sv-SE" sz="4400" dirty="0"/>
              <a:t> </a:t>
            </a:r>
            <a:r>
              <a:rPr lang="sv-SE" sz="4400" dirty="0" err="1"/>
              <a:t>you</a:t>
            </a:r>
            <a:r>
              <a:rPr lang="sv-SE" sz="4400" dirty="0"/>
              <a:t>!</a:t>
            </a:r>
          </a:p>
        </p:txBody>
      </p:sp>
    </p:spTree>
    <p:extLst>
      <p:ext uri="{BB962C8B-B14F-4D97-AF65-F5344CB8AC3E}">
        <p14:creationId xmlns:p14="http://schemas.microsoft.com/office/powerpoint/2010/main" val="119548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Annex</a:t>
            </a:r>
            <a:endParaRPr lang="zh-CN" altLang="en-US" dirty="0"/>
          </a:p>
        </p:txBody>
      </p:sp>
      <p:sp>
        <p:nvSpPr>
          <p:cNvPr id="6" name="Content Placeholder 2">
            <a:extLst>
              <a:ext uri="{FF2B5EF4-FFF2-40B4-BE49-F238E27FC236}">
                <a16:creationId xmlns:a16="http://schemas.microsoft.com/office/drawing/2014/main" id="{5EC46C86-8DF3-4D1A-8D0D-4687661C1A65}"/>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fr-FR" altLang="zh-CN" dirty="0">
                <a:solidFill>
                  <a:srgbClr val="0000FF"/>
                </a:solidFill>
              </a:rPr>
              <a:t>Expectation of SA5 rapporteur </a:t>
            </a:r>
            <a:r>
              <a:rPr lang="fr-FR" altLang="zh-CN" dirty="0" err="1">
                <a:solidFill>
                  <a:srgbClr val="0000FF"/>
                </a:solidFill>
              </a:rPr>
              <a:t>role</a:t>
            </a:r>
            <a:endParaRPr lang="fr-FR" altLang="zh-CN" dirty="0">
              <a:solidFill>
                <a:srgbClr val="0000FF"/>
              </a:solidFill>
            </a:endParaRPr>
          </a:p>
          <a:p>
            <a:pPr lvl="1"/>
            <a:r>
              <a:rPr lang="en-US" altLang="zh-CN" dirty="0"/>
              <a:t>SA5 TU planning &amp; statistics</a:t>
            </a:r>
            <a:endParaRPr lang="zh-CN" altLang="en-US" dirty="0"/>
          </a:p>
        </p:txBody>
      </p:sp>
    </p:spTree>
    <p:extLst>
      <p:ext uri="{BB962C8B-B14F-4D97-AF65-F5344CB8AC3E}">
        <p14:creationId xmlns:p14="http://schemas.microsoft.com/office/powerpoint/2010/main" val="259763137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5406-014B-4D81-B16A-6A6EF80E09E2}"/>
              </a:ext>
            </a:extLst>
          </p:cNvPr>
          <p:cNvSpPr>
            <a:spLocks noGrp="1"/>
          </p:cNvSpPr>
          <p:nvPr>
            <p:ph type="title"/>
          </p:nvPr>
        </p:nvSpPr>
        <p:spPr/>
        <p:txBody>
          <a:bodyPr/>
          <a:lstStyle/>
          <a:p>
            <a:r>
              <a:rPr lang="en-US" altLang="zh-CN" sz="3600" dirty="0"/>
              <a:t>Chair’s recommendation on Rel-19 study</a:t>
            </a:r>
            <a:endParaRPr lang="zh-CN" altLang="en-US" sz="3600" dirty="0"/>
          </a:p>
        </p:txBody>
      </p:sp>
      <p:sp>
        <p:nvSpPr>
          <p:cNvPr id="3" name="Content Placeholder 2">
            <a:extLst>
              <a:ext uri="{FF2B5EF4-FFF2-40B4-BE49-F238E27FC236}">
                <a16:creationId xmlns:a16="http://schemas.microsoft.com/office/drawing/2014/main" id="{C29A4730-4CB5-48DB-ABDC-8A41DE633605}"/>
              </a:ext>
            </a:extLst>
          </p:cNvPr>
          <p:cNvSpPr>
            <a:spLocks noGrp="1"/>
          </p:cNvSpPr>
          <p:nvPr>
            <p:ph idx="1"/>
          </p:nvPr>
        </p:nvSpPr>
        <p:spPr>
          <a:xfrm>
            <a:off x="504031" y="1182130"/>
            <a:ext cx="11183938" cy="4830763"/>
          </a:xfrm>
        </p:spPr>
        <p:txBody>
          <a:bodyPr/>
          <a:lstStyle/>
          <a:p>
            <a:r>
              <a:rPr lang="en-US" altLang="zh-CN" sz="2000" dirty="0"/>
              <a:t>Encourage companies and delegates to keep positive and collaborative attitude, be creative, open-minded to capture multiple potential solutions in the study.</a:t>
            </a:r>
          </a:p>
          <a:p>
            <a:r>
              <a:rPr lang="en-US" altLang="zh-CN" sz="2000" dirty="0"/>
              <a:t>Focus the efforts on the comparison and evaluation between multiple solutions and provide concrete conclusion at the end of the study. </a:t>
            </a:r>
          </a:p>
          <a:p>
            <a:r>
              <a:rPr lang="en-US" altLang="zh-CN" sz="2000" dirty="0"/>
              <a:t>3GPP standardization focuses on the interoperability in multi-vendor environment. </a:t>
            </a:r>
          </a:p>
          <a:p>
            <a:r>
              <a:rPr lang="en-US" altLang="zh-CN" sz="2000" dirty="0"/>
              <a:t>SA5’s work is an important component in a large eco-system. Rapporteurs and interested companies are encouraged to keep close track of the technical progress of related discussion within 3GPP and SDOs outside of 3GPP. Progress presentations on dedicated technical topics are welcome to keep SA5 updated.  </a:t>
            </a:r>
          </a:p>
          <a:p>
            <a:r>
              <a:rPr lang="en-US" altLang="zh-CN" sz="2000" dirty="0"/>
              <a:t>Chair would be happy to help on:</a:t>
            </a:r>
          </a:p>
          <a:p>
            <a:pPr lvl="1"/>
            <a:r>
              <a:rPr lang="en-US" altLang="zh-CN" sz="1800" dirty="0"/>
              <a:t>Coordinate joint meetings if needed based on the working progress</a:t>
            </a:r>
          </a:p>
          <a:p>
            <a:pPr lvl="1"/>
            <a:r>
              <a:rPr lang="en-US" altLang="zh-CN" sz="1800" dirty="0"/>
              <a:t>Coordinate SA5 highlights inputs and tech articles in ETSI website</a:t>
            </a:r>
          </a:p>
          <a:p>
            <a:pPr lvl="1"/>
            <a:r>
              <a:rPr lang="en-US" altLang="zh-CN" sz="1800" dirty="0"/>
              <a:t>Represent SA5 and promote SA5 achievement in </a:t>
            </a:r>
            <a:r>
              <a:rPr lang="en-US" altLang="zh-CN" sz="1800"/>
              <a:t>external fora </a:t>
            </a:r>
            <a:endParaRPr lang="en-US" altLang="zh-CN" sz="1800" dirty="0"/>
          </a:p>
        </p:txBody>
      </p:sp>
    </p:spTree>
    <p:extLst>
      <p:ext uri="{BB962C8B-B14F-4D97-AF65-F5344CB8AC3E}">
        <p14:creationId xmlns:p14="http://schemas.microsoft.com/office/powerpoint/2010/main" val="378106478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CA89AAF-FA31-49A7-B806-047228287471}"/>
              </a:ext>
            </a:extLst>
          </p:cNvPr>
          <p:cNvSpPr>
            <a:spLocks noGrp="1"/>
          </p:cNvSpPr>
          <p:nvPr>
            <p:ph idx="1"/>
          </p:nvPr>
        </p:nvSpPr>
        <p:spPr>
          <a:xfrm>
            <a:off x="274211" y="1382118"/>
            <a:ext cx="10476167" cy="4359656"/>
          </a:xfrm>
          <a:solidFill>
            <a:schemeClr val="bg1"/>
          </a:solidFill>
        </p:spPr>
        <p:txBody>
          <a:bodyPr/>
          <a:lstStyle/>
          <a:p>
            <a:r>
              <a:rPr lang="en-US" altLang="zh-CN" sz="1600" b="1" dirty="0"/>
              <a:t>Expectation of SA5 rapporteur role:</a:t>
            </a:r>
          </a:p>
          <a:p>
            <a:pPr lvl="1"/>
            <a:r>
              <a:rPr lang="en-US" altLang="zh-CN" sz="1400" dirty="0"/>
              <a:t>Actively contribute and facilitate the progress of the WI/SI, coordinate the discussion within SA5 and with external groups if necessary</a:t>
            </a:r>
          </a:p>
          <a:p>
            <a:pPr lvl="1"/>
            <a:r>
              <a:rPr lang="en-US" altLang="zh-CN" sz="1400" dirty="0"/>
              <a:t>Prepare </a:t>
            </a:r>
            <a:r>
              <a:rPr lang="en-US" altLang="zh-CN" sz="1400" dirty="0" err="1"/>
              <a:t>tdoc</a:t>
            </a:r>
            <a:r>
              <a:rPr lang="en-US" altLang="zh-CN" sz="1400" dirty="0"/>
              <a:t> sequence list and </a:t>
            </a:r>
            <a:r>
              <a:rPr lang="en-US" altLang="zh-CN" sz="1400" dirty="0" err="1"/>
              <a:t>tdoc</a:t>
            </a:r>
            <a:r>
              <a:rPr lang="en-US" altLang="zh-CN" sz="1400" dirty="0"/>
              <a:t> grouping suggestion before the meeting</a:t>
            </a:r>
          </a:p>
          <a:p>
            <a:pPr lvl="1"/>
            <a:r>
              <a:rPr lang="en-US" altLang="zh-CN" sz="1400" dirty="0"/>
              <a:t>Provide inputs to Rel-19 TU planning/TU consumption for each meeting.</a:t>
            </a:r>
          </a:p>
          <a:p>
            <a:pPr lvl="1"/>
            <a:r>
              <a:rPr lang="en-US" altLang="zh-CN" sz="1400" dirty="0"/>
              <a:t>Provide timely progress report in NWM before closing plenary with clear highlights for external readers with references to the WID/SID objectives.</a:t>
            </a:r>
          </a:p>
          <a:p>
            <a:pPr lvl="1"/>
            <a:r>
              <a:rPr lang="en-US" altLang="zh-CN" sz="1400" dirty="0"/>
              <a:t>Implement any necessary </a:t>
            </a:r>
            <a:r>
              <a:rPr lang="en-US" altLang="zh-CN" sz="1400" dirty="0" err="1"/>
              <a:t>draftCR</a:t>
            </a:r>
            <a:r>
              <a:rPr lang="en-US" altLang="zh-CN" sz="1400" dirty="0"/>
              <a:t>/draft TR/draft TS and facilitate the email approval of </a:t>
            </a:r>
            <a:r>
              <a:rPr lang="en-US" altLang="zh-CN" sz="1400" dirty="0" err="1"/>
              <a:t>draftCR</a:t>
            </a:r>
            <a:r>
              <a:rPr lang="en-US" altLang="zh-CN" sz="1400" dirty="0"/>
              <a:t>/draft TR/draft TS</a:t>
            </a:r>
          </a:p>
          <a:p>
            <a:pPr lvl="1"/>
            <a:r>
              <a:rPr lang="en-US" altLang="zh-CN" sz="1400" dirty="0"/>
              <a:t>Moderate the breakout sessions/offline calls and provide summary report </a:t>
            </a:r>
          </a:p>
          <a:p>
            <a:pPr lvl="1"/>
            <a:r>
              <a:rPr lang="en-US" altLang="zh-CN" sz="1400" dirty="0"/>
              <a:t>Refer to TR 21.900 clause 6.3.2 for Role of the work item rapporteur and 4.1.2 Role of the specification rapporteur</a:t>
            </a:r>
          </a:p>
          <a:p>
            <a:pPr lvl="1"/>
            <a:r>
              <a:rPr lang="en-US" altLang="zh-CN" sz="1400" dirty="0"/>
              <a:t>Be familiar with 3GPP drafting rules as specified in TR 21.801.</a:t>
            </a:r>
            <a:endParaRPr lang="en-US" altLang="zh-CN" sz="1600" dirty="0"/>
          </a:p>
          <a:p>
            <a:r>
              <a:rPr lang="en-US" altLang="zh-CN" sz="1600" dirty="0"/>
              <a:t>If you agree with the expectation above, please provide the nomination for the new WIDs/SIDs (one company one reply email please): </a:t>
            </a:r>
          </a:p>
          <a:p>
            <a:pPr lvl="1"/>
            <a:r>
              <a:rPr lang="en-US" altLang="zh-CN" sz="1400" dirty="0"/>
              <a:t>Please consider the guidance (bullet 2/3/4/5) provided in Rel-19 </a:t>
            </a:r>
            <a:r>
              <a:rPr lang="en-US" altLang="zh-CN" sz="1400" dirty="0" err="1"/>
              <a:t>Rapporteurship</a:t>
            </a:r>
            <a:r>
              <a:rPr lang="en-US" altLang="zh-CN" sz="1400" dirty="0"/>
              <a:t> document SP-230746 from SA. </a:t>
            </a:r>
          </a:p>
          <a:p>
            <a:pPr lvl="1"/>
            <a:r>
              <a:rPr lang="en-US" altLang="zh-CN" sz="1400" dirty="0"/>
              <a:t>Indicate if the nomination is for the role of Primary Rapporteur. </a:t>
            </a:r>
          </a:p>
          <a:p>
            <a:pPr lvl="1"/>
            <a:r>
              <a:rPr lang="en-US" altLang="zh-CN" sz="1400" dirty="0"/>
              <a:t>Indicate if the nomination is for the role of Secondary Rapporteur. </a:t>
            </a:r>
          </a:p>
          <a:p>
            <a:pPr lvl="1"/>
            <a:r>
              <a:rPr lang="en-US" altLang="zh-CN" sz="1400" dirty="0"/>
              <a:t>The work responsibility of Primary/Secondary Rapporteurs shall be clearly described if there are proposals for co-rapporteurs.</a:t>
            </a:r>
            <a:endParaRPr lang="en-US" altLang="zh-CN" sz="1600" dirty="0"/>
          </a:p>
        </p:txBody>
      </p:sp>
      <p:sp>
        <p:nvSpPr>
          <p:cNvPr id="5" name="Title 1">
            <a:extLst>
              <a:ext uri="{FF2B5EF4-FFF2-40B4-BE49-F238E27FC236}">
                <a16:creationId xmlns:a16="http://schemas.microsoft.com/office/drawing/2014/main" id="{073F59A7-440E-4416-88BF-66D0F759279D}"/>
              </a:ext>
            </a:extLst>
          </p:cNvPr>
          <p:cNvSpPr>
            <a:spLocks noGrp="1"/>
          </p:cNvSpPr>
          <p:nvPr>
            <p:ph type="title"/>
          </p:nvPr>
        </p:nvSpPr>
        <p:spPr>
          <a:xfrm>
            <a:off x="652463" y="228600"/>
            <a:ext cx="9102725" cy="1143000"/>
          </a:xfrm>
        </p:spPr>
        <p:txBody>
          <a:bodyPr/>
          <a:lstStyle/>
          <a:p>
            <a:r>
              <a:rPr lang="fr-FR" altLang="zh-CN" dirty="0"/>
              <a:t>Expectation of SA5 rapporteur </a:t>
            </a:r>
            <a:r>
              <a:rPr lang="fr-FR" altLang="zh-CN" dirty="0" err="1"/>
              <a:t>role</a:t>
            </a:r>
            <a:endParaRPr lang="zh-CN" altLang="en-US" dirty="0"/>
          </a:p>
        </p:txBody>
      </p:sp>
    </p:spTree>
    <p:extLst>
      <p:ext uri="{BB962C8B-B14F-4D97-AF65-F5344CB8AC3E}">
        <p14:creationId xmlns:p14="http://schemas.microsoft.com/office/powerpoint/2010/main" val="153267559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F3B9C8-C234-4509-89D2-050EC67A3380}"/>
              </a:ext>
            </a:extLst>
          </p:cNvPr>
          <p:cNvPicPr>
            <a:picLocks noChangeAspect="1"/>
          </p:cNvPicPr>
          <p:nvPr/>
        </p:nvPicPr>
        <p:blipFill>
          <a:blip r:embed="rId2"/>
          <a:stretch>
            <a:fillRect/>
          </a:stretch>
        </p:blipFill>
        <p:spPr>
          <a:xfrm>
            <a:off x="1771345" y="94373"/>
            <a:ext cx="8468078" cy="6389162"/>
          </a:xfrm>
          <a:prstGeom prst="rect">
            <a:avLst/>
          </a:prstGeom>
        </p:spPr>
      </p:pic>
      <p:sp>
        <p:nvSpPr>
          <p:cNvPr id="8" name="TextBox 7">
            <a:extLst>
              <a:ext uri="{FF2B5EF4-FFF2-40B4-BE49-F238E27FC236}">
                <a16:creationId xmlns:a16="http://schemas.microsoft.com/office/drawing/2014/main" id="{A5EC7E8B-19B7-4AE8-B292-D2AE6699AF5F}"/>
              </a:ext>
            </a:extLst>
          </p:cNvPr>
          <p:cNvSpPr txBox="1"/>
          <p:nvPr/>
        </p:nvSpPr>
        <p:spPr>
          <a:xfrm rot="20768998">
            <a:off x="74139" y="3142760"/>
            <a:ext cx="1814920" cy="292388"/>
          </a:xfrm>
          <a:prstGeom prst="rect">
            <a:avLst/>
          </a:prstGeom>
          <a:noFill/>
        </p:spPr>
        <p:txBody>
          <a:bodyPr wrap="none" rtlCol="0">
            <a:spAutoFit/>
          </a:bodyPr>
          <a:lstStyle/>
          <a:p>
            <a:r>
              <a:rPr lang="en-US" altLang="zh-CN" dirty="0">
                <a:highlight>
                  <a:srgbClr val="FFFF00"/>
                </a:highlight>
              </a:rPr>
              <a:t>Reference: </a:t>
            </a:r>
            <a:r>
              <a:rPr lang="en-US" altLang="zh-CN" sz="1200" dirty="0">
                <a:highlight>
                  <a:srgbClr val="FFFF00"/>
                </a:highlight>
              </a:rPr>
              <a:t>SP-230746</a:t>
            </a:r>
            <a:endParaRPr lang="zh-CN" altLang="en-US" dirty="0">
              <a:highlight>
                <a:srgbClr val="FFFF00"/>
              </a:highlight>
            </a:endParaRPr>
          </a:p>
        </p:txBody>
      </p:sp>
      <p:sp>
        <p:nvSpPr>
          <p:cNvPr id="2" name="TextBox 1">
            <a:extLst>
              <a:ext uri="{FF2B5EF4-FFF2-40B4-BE49-F238E27FC236}">
                <a16:creationId xmlns:a16="http://schemas.microsoft.com/office/drawing/2014/main" id="{74A5D343-7E8F-48C7-9CBD-A7EF5E67C7F3}"/>
              </a:ext>
            </a:extLst>
          </p:cNvPr>
          <p:cNvSpPr txBox="1"/>
          <p:nvPr/>
        </p:nvSpPr>
        <p:spPr>
          <a:xfrm>
            <a:off x="4926227" y="6071287"/>
            <a:ext cx="3756349" cy="292388"/>
          </a:xfrm>
          <a:prstGeom prst="rect">
            <a:avLst/>
          </a:prstGeom>
          <a:solidFill>
            <a:srgbClr val="FFFF00"/>
          </a:solidFill>
        </p:spPr>
        <p:txBody>
          <a:bodyPr wrap="none" rtlCol="0">
            <a:spAutoFit/>
          </a:bodyPr>
          <a:lstStyle/>
          <a:p>
            <a:r>
              <a:rPr lang="en-US" altLang="zh-CN"/>
              <a:t>Note: The </a:t>
            </a:r>
            <a:r>
              <a:rPr lang="en-US" altLang="zh-CN" dirty="0"/>
              <a:t>first bullet does not applicable to SA5.</a:t>
            </a:r>
            <a:endParaRPr lang="zh-CN" altLang="en-US" dirty="0"/>
          </a:p>
        </p:txBody>
      </p:sp>
    </p:spTree>
    <p:extLst>
      <p:ext uri="{BB962C8B-B14F-4D97-AF65-F5344CB8AC3E}">
        <p14:creationId xmlns:p14="http://schemas.microsoft.com/office/powerpoint/2010/main" val="52982984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767E5E-B691-42B9-810F-F4CCEFEA9270}"/>
              </a:ext>
            </a:extLst>
          </p:cNvPr>
          <p:cNvSpPr>
            <a:spLocks noGrp="1"/>
          </p:cNvSpPr>
          <p:nvPr>
            <p:ph type="title"/>
          </p:nvPr>
        </p:nvSpPr>
        <p:spPr>
          <a:xfrm>
            <a:off x="165515" y="71203"/>
            <a:ext cx="10049404" cy="798331"/>
          </a:xfrm>
        </p:spPr>
        <p:txBody>
          <a:bodyPr/>
          <a:lstStyle/>
          <a:p>
            <a:r>
              <a:rPr lang="en-US" altLang="zh-CN" sz="4000" dirty="0"/>
              <a:t>Reference From TR 21.900 on rapporteur roles</a:t>
            </a:r>
            <a:endParaRPr lang="zh-CN" altLang="en-US" sz="4000" dirty="0"/>
          </a:p>
        </p:txBody>
      </p:sp>
      <p:sp>
        <p:nvSpPr>
          <p:cNvPr id="5" name="Content Placeholder 2">
            <a:extLst>
              <a:ext uri="{FF2B5EF4-FFF2-40B4-BE49-F238E27FC236}">
                <a16:creationId xmlns:a16="http://schemas.microsoft.com/office/drawing/2014/main" id="{D2EAB7E8-A112-466D-B2C5-ED81229BE5F6}"/>
              </a:ext>
            </a:extLst>
          </p:cNvPr>
          <p:cNvSpPr>
            <a:spLocks noGrp="1"/>
          </p:cNvSpPr>
          <p:nvPr>
            <p:ph idx="1"/>
          </p:nvPr>
        </p:nvSpPr>
        <p:spPr>
          <a:xfrm>
            <a:off x="377825" y="869534"/>
            <a:ext cx="8388350" cy="5501286"/>
          </a:xfrm>
        </p:spPr>
        <p:txBody>
          <a:bodyPr/>
          <a:lstStyle/>
          <a:p>
            <a:pPr marL="0" indent="0">
              <a:buNone/>
            </a:pPr>
            <a:r>
              <a:rPr lang="en-GB" altLang="zh-CN" sz="1400" b="1" dirty="0"/>
              <a:t>4.1.2	Role of the specification rapporteur</a:t>
            </a:r>
            <a:endParaRPr lang="zh-CN" altLang="zh-CN" sz="1400" b="1" dirty="0"/>
          </a:p>
          <a:p>
            <a:pPr marL="0" indent="0">
              <a:buNone/>
            </a:pPr>
            <a:r>
              <a:rPr lang="en-GB" altLang="zh-CN" sz="1400" dirty="0"/>
              <a:t>The role of the rapporteur is to:</a:t>
            </a:r>
            <a:endParaRPr lang="zh-CN" altLang="zh-CN" sz="1400" dirty="0"/>
          </a:p>
          <a:p>
            <a:pPr marL="0" indent="0">
              <a:buNone/>
            </a:pPr>
            <a:r>
              <a:rPr lang="en-GB" altLang="zh-CN" sz="1400" dirty="0"/>
              <a:t>-	Serve as Editor (following the guidance of the WG) until the specification is placed under change control.</a:t>
            </a:r>
            <a:endParaRPr lang="zh-CN" altLang="zh-CN" sz="1400" dirty="0"/>
          </a:p>
          <a:p>
            <a:pPr marL="0" indent="0">
              <a:buNone/>
            </a:pPr>
            <a:r>
              <a:rPr lang="en-GB" altLang="zh-CN" sz="1400" dirty="0"/>
              <a:t>-	Deliver a clean specification to the MCC for editorial clean-up before submission for TSG approval to come under change control.</a:t>
            </a:r>
            <a:endParaRPr lang="zh-CN" altLang="zh-CN" sz="1400" dirty="0"/>
          </a:p>
          <a:p>
            <a:pPr marL="0" indent="0">
              <a:buNone/>
            </a:pPr>
            <a:r>
              <a:rPr lang="en-GB" altLang="zh-CN" sz="1400" dirty="0"/>
              <a:t>and, in co-operation with MCC, to:</a:t>
            </a:r>
            <a:endParaRPr lang="zh-CN" altLang="zh-CN" sz="1400" dirty="0"/>
          </a:p>
          <a:p>
            <a:pPr marL="0" indent="0">
              <a:buNone/>
            </a:pPr>
            <a:r>
              <a:rPr lang="en-GB" altLang="zh-CN" sz="1400" dirty="0"/>
              <a:t>-	Review all CRs to the specification prior to agreement in the Working Group. This includes identifying and resolving clashes.</a:t>
            </a:r>
            <a:endParaRPr lang="zh-CN" altLang="zh-CN" sz="1400" dirty="0"/>
          </a:p>
          <a:p>
            <a:pPr marL="0" indent="0">
              <a:buNone/>
            </a:pPr>
            <a:r>
              <a:rPr lang="en-GB" altLang="zh-CN" sz="1400" dirty="0"/>
              <a:t>-	Oversee the technical quality of the specification.</a:t>
            </a:r>
            <a:endParaRPr lang="zh-CN" altLang="zh-CN" sz="1400" dirty="0"/>
          </a:p>
          <a:p>
            <a:pPr marL="0" indent="0">
              <a:buNone/>
            </a:pPr>
            <a:r>
              <a:rPr lang="en-GB" altLang="zh-CN" sz="1400" dirty="0"/>
              <a:t>-	Explain the specification to any other group (WG, TSG, inside or outside 3GPP), where appropriate.</a:t>
            </a:r>
            <a:endParaRPr lang="zh-CN" altLang="zh-CN" sz="1400" dirty="0"/>
          </a:p>
          <a:p>
            <a:pPr marL="0" indent="0">
              <a:buNone/>
            </a:pPr>
            <a:r>
              <a:rPr lang="en-GB" altLang="zh-CN" sz="1400" dirty="0"/>
              <a:t>-	Serve as focal point for technical questions.</a:t>
            </a:r>
            <a:endParaRPr lang="zh-CN" altLang="zh-CN" sz="1400" dirty="0"/>
          </a:p>
          <a:p>
            <a:pPr marL="0" indent="0">
              <a:buNone/>
            </a:pPr>
            <a:endParaRPr lang="en-GB" altLang="zh-CN" sz="1400" b="1" dirty="0"/>
          </a:p>
          <a:p>
            <a:pPr marL="0" indent="0">
              <a:buNone/>
            </a:pPr>
            <a:r>
              <a:rPr lang="en-GB" altLang="zh-CN" sz="1400" b="1" dirty="0"/>
              <a:t>6.3.2	Role of the work item rapporteur</a:t>
            </a:r>
            <a:endParaRPr lang="zh-CN" altLang="zh-CN" sz="1400" b="1" dirty="0"/>
          </a:p>
          <a:p>
            <a:pPr marL="0" indent="0">
              <a:buNone/>
            </a:pPr>
            <a:r>
              <a:rPr lang="en-GB" altLang="zh-CN" sz="1400" dirty="0"/>
              <a:t>Every Work Item shall have a rapporteur. The rapporteur should be selected from regular attendees of the primary responsible Group and shall be selected from supporting companies. The role of the rapporteur is to:</a:t>
            </a:r>
            <a:endParaRPr lang="zh-CN" altLang="zh-CN" sz="1400" dirty="0"/>
          </a:p>
          <a:p>
            <a:pPr marL="0" indent="0">
              <a:buNone/>
            </a:pPr>
            <a:r>
              <a:rPr lang="en-GB" altLang="zh-CN" sz="1400" dirty="0"/>
              <a:t>-	Monitor the progress of the work in all WGs for the WI.</a:t>
            </a:r>
            <a:endParaRPr lang="zh-CN" altLang="zh-CN" sz="1400" dirty="0"/>
          </a:p>
          <a:p>
            <a:pPr marL="0" indent="0">
              <a:buNone/>
            </a:pPr>
            <a:r>
              <a:rPr lang="en-GB" altLang="zh-CN" sz="1400" dirty="0"/>
              <a:t>-	Report to the responsible WG and produce a report to the WG plenary on progress.</a:t>
            </a:r>
            <a:endParaRPr lang="zh-CN" altLang="zh-CN" sz="1400" dirty="0"/>
          </a:p>
          <a:p>
            <a:pPr marL="0" indent="0">
              <a:buNone/>
            </a:pPr>
            <a:r>
              <a:rPr lang="en-GB" altLang="zh-CN" sz="1400" dirty="0"/>
              <a:t>-	Provide feedback to allow the work plan to be updated.</a:t>
            </a:r>
            <a:endParaRPr lang="zh-CN" altLang="zh-CN" sz="1400" dirty="0"/>
          </a:p>
          <a:p>
            <a:pPr marL="0" indent="0">
              <a:buNone/>
            </a:pPr>
            <a:r>
              <a:rPr lang="en-GB" altLang="zh-CN" sz="1400" dirty="0"/>
              <a:t>-	Keep the WI sheet up-to-date.</a:t>
            </a:r>
            <a:endParaRPr lang="zh-CN" altLang="zh-CN" sz="1400" dirty="0"/>
          </a:p>
          <a:p>
            <a:pPr marL="0" indent="0">
              <a:buNone/>
            </a:pPr>
            <a:r>
              <a:rPr lang="en-GB" altLang="zh-CN" sz="1400" dirty="0"/>
              <a:t>-	Identify the completion of the WI.</a:t>
            </a:r>
            <a:endParaRPr lang="zh-CN" altLang="zh-CN" sz="1400" dirty="0"/>
          </a:p>
          <a:p>
            <a:pPr marL="0" indent="0">
              <a:buNone/>
            </a:pPr>
            <a:r>
              <a:rPr lang="en-GB" altLang="zh-CN" sz="1400" dirty="0"/>
              <a:t>NOTE:	Updates of WI sheets require approval by the responsible WG/TSG.</a:t>
            </a:r>
            <a:endParaRPr lang="zh-CN" altLang="zh-CN" sz="1400" dirty="0"/>
          </a:p>
          <a:p>
            <a:endParaRPr lang="zh-CN" altLang="en-US" sz="1400" dirty="0"/>
          </a:p>
        </p:txBody>
      </p:sp>
    </p:spTree>
    <p:extLst>
      <p:ext uri="{BB962C8B-B14F-4D97-AF65-F5344CB8AC3E}">
        <p14:creationId xmlns:p14="http://schemas.microsoft.com/office/powerpoint/2010/main" val="92857610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Annex</a:t>
            </a:r>
            <a:endParaRPr lang="zh-CN" altLang="en-US" dirty="0"/>
          </a:p>
        </p:txBody>
      </p:sp>
      <p:sp>
        <p:nvSpPr>
          <p:cNvPr id="6" name="Content Placeholder 2">
            <a:extLst>
              <a:ext uri="{FF2B5EF4-FFF2-40B4-BE49-F238E27FC236}">
                <a16:creationId xmlns:a16="http://schemas.microsoft.com/office/drawing/2014/main" id="{5EC46C86-8DF3-4D1A-8D0D-4687661C1A65}"/>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fr-FR" altLang="zh-CN" dirty="0"/>
              <a:t>Expectation of SA5 rapporteur </a:t>
            </a:r>
            <a:r>
              <a:rPr lang="fr-FR" altLang="zh-CN" dirty="0" err="1"/>
              <a:t>role</a:t>
            </a:r>
            <a:endParaRPr lang="fr-FR" altLang="zh-CN" dirty="0"/>
          </a:p>
          <a:p>
            <a:pPr lvl="1"/>
            <a:r>
              <a:rPr lang="en-US" altLang="zh-CN" dirty="0">
                <a:solidFill>
                  <a:srgbClr val="0000FF"/>
                </a:solidFill>
              </a:rPr>
              <a:t>SA5 TU planning &amp; statistics</a:t>
            </a:r>
            <a:endParaRPr lang="zh-CN" altLang="en-US" dirty="0">
              <a:solidFill>
                <a:srgbClr val="0000FF"/>
              </a:solidFill>
            </a:endParaRPr>
          </a:p>
        </p:txBody>
      </p:sp>
    </p:spTree>
    <p:extLst>
      <p:ext uri="{BB962C8B-B14F-4D97-AF65-F5344CB8AC3E}">
        <p14:creationId xmlns:p14="http://schemas.microsoft.com/office/powerpoint/2010/main" val="279882365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5394-1B42-47A6-A91D-573DD763D1CC}"/>
              </a:ext>
            </a:extLst>
          </p:cNvPr>
          <p:cNvSpPr>
            <a:spLocks noGrp="1"/>
          </p:cNvSpPr>
          <p:nvPr>
            <p:ph type="title"/>
          </p:nvPr>
        </p:nvSpPr>
        <p:spPr/>
        <p:txBody>
          <a:bodyPr/>
          <a:lstStyle/>
          <a:p>
            <a:r>
              <a:rPr lang="en-US" altLang="zh-CN" dirty="0"/>
              <a:t>SA5 TU planning &amp; statistics</a:t>
            </a:r>
            <a:endParaRPr lang="zh-CN" altLang="en-US" dirty="0"/>
          </a:p>
        </p:txBody>
      </p:sp>
      <p:sp>
        <p:nvSpPr>
          <p:cNvPr id="3" name="Content Placeholder 2">
            <a:extLst>
              <a:ext uri="{FF2B5EF4-FFF2-40B4-BE49-F238E27FC236}">
                <a16:creationId xmlns:a16="http://schemas.microsoft.com/office/drawing/2014/main" id="{9D9415BB-D30F-4089-A262-698B25D2DF4A}"/>
              </a:ext>
            </a:extLst>
          </p:cNvPr>
          <p:cNvSpPr>
            <a:spLocks noGrp="1"/>
          </p:cNvSpPr>
          <p:nvPr>
            <p:ph idx="1"/>
          </p:nvPr>
        </p:nvSpPr>
        <p:spPr/>
        <p:txBody>
          <a:bodyPr/>
          <a:lstStyle/>
          <a:p>
            <a:r>
              <a:rPr lang="en-US" altLang="zh-CN" sz="3200" dirty="0"/>
              <a:t>OAM uses TU to facilitate the Rel-19 discussion.</a:t>
            </a:r>
          </a:p>
          <a:p>
            <a:r>
              <a:rPr lang="en-US" altLang="zh-CN" sz="3200" dirty="0"/>
              <a:t>Based on the collection of opinions in CH SWG from SA5#153, so far there is no need to use TU for CH time management in Rel-19 because of no expected need for prioritization process. This will be re-evaluated once Rel-19 Charging topics are identified.</a:t>
            </a:r>
          </a:p>
        </p:txBody>
      </p:sp>
    </p:spTree>
    <p:extLst>
      <p:ext uri="{BB962C8B-B14F-4D97-AF65-F5344CB8AC3E}">
        <p14:creationId xmlns:p14="http://schemas.microsoft.com/office/powerpoint/2010/main" val="109250201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DF48-C521-43F7-8F2C-BB4992250574}"/>
              </a:ext>
            </a:extLst>
          </p:cNvPr>
          <p:cNvSpPr>
            <a:spLocks noGrp="1"/>
          </p:cNvSpPr>
          <p:nvPr>
            <p:ph type="title"/>
          </p:nvPr>
        </p:nvSpPr>
        <p:spPr/>
        <p:txBody>
          <a:bodyPr/>
          <a:lstStyle/>
          <a:p>
            <a:r>
              <a:rPr lang="en-US" altLang="zh-CN" dirty="0"/>
              <a:t>Template for TU estimation</a:t>
            </a:r>
            <a:endParaRPr lang="zh-CN" altLang="en-US" dirty="0"/>
          </a:p>
        </p:txBody>
      </p:sp>
      <p:graphicFrame>
        <p:nvGraphicFramePr>
          <p:cNvPr id="4" name="Table 3">
            <a:extLst>
              <a:ext uri="{FF2B5EF4-FFF2-40B4-BE49-F238E27FC236}">
                <a16:creationId xmlns:a16="http://schemas.microsoft.com/office/drawing/2014/main" id="{47F2A1DC-5A16-4FC2-B009-41EDFA8007E5}"/>
              </a:ext>
            </a:extLst>
          </p:cNvPr>
          <p:cNvGraphicFramePr>
            <a:graphicFrameLocks noGrp="1"/>
          </p:cNvGraphicFramePr>
          <p:nvPr>
            <p:extLst>
              <p:ext uri="{D42A27DB-BD31-4B8C-83A1-F6EECF244321}">
                <p14:modId xmlns:p14="http://schemas.microsoft.com/office/powerpoint/2010/main" val="918495306"/>
              </p:ext>
            </p:extLst>
          </p:nvPr>
        </p:nvGraphicFramePr>
        <p:xfrm>
          <a:off x="2101937" y="2322395"/>
          <a:ext cx="6116955" cy="786765"/>
        </p:xfrm>
        <a:graphic>
          <a:graphicData uri="http://schemas.openxmlformats.org/drawingml/2006/table">
            <a:tbl>
              <a:tblPr firstRow="1" firstCol="1" bandRow="1">
                <a:tableStyleId>{5C22544A-7EE6-4342-B048-85BDC9FD1C3A}</a:tableStyleId>
              </a:tblPr>
              <a:tblGrid>
                <a:gridCol w="968375">
                  <a:extLst>
                    <a:ext uri="{9D8B030D-6E8A-4147-A177-3AD203B41FA5}">
                      <a16:colId xmlns:a16="http://schemas.microsoft.com/office/drawing/2014/main" val="3941913467"/>
                    </a:ext>
                  </a:extLst>
                </a:gridCol>
                <a:gridCol w="923290">
                  <a:extLst>
                    <a:ext uri="{9D8B030D-6E8A-4147-A177-3AD203B41FA5}">
                      <a16:colId xmlns:a16="http://schemas.microsoft.com/office/drawing/2014/main" val="1080198249"/>
                    </a:ext>
                  </a:extLst>
                </a:gridCol>
                <a:gridCol w="955675">
                  <a:extLst>
                    <a:ext uri="{9D8B030D-6E8A-4147-A177-3AD203B41FA5}">
                      <a16:colId xmlns:a16="http://schemas.microsoft.com/office/drawing/2014/main" val="2842425142"/>
                    </a:ext>
                  </a:extLst>
                </a:gridCol>
                <a:gridCol w="1143000">
                  <a:extLst>
                    <a:ext uri="{9D8B030D-6E8A-4147-A177-3AD203B41FA5}">
                      <a16:colId xmlns:a16="http://schemas.microsoft.com/office/drawing/2014/main" val="723070218"/>
                    </a:ext>
                  </a:extLst>
                </a:gridCol>
                <a:gridCol w="1142365">
                  <a:extLst>
                    <a:ext uri="{9D8B030D-6E8A-4147-A177-3AD203B41FA5}">
                      <a16:colId xmlns:a16="http://schemas.microsoft.com/office/drawing/2014/main" val="3403519491"/>
                    </a:ext>
                  </a:extLst>
                </a:gridCol>
                <a:gridCol w="984250">
                  <a:extLst>
                    <a:ext uri="{9D8B030D-6E8A-4147-A177-3AD203B41FA5}">
                      <a16:colId xmlns:a16="http://schemas.microsoft.com/office/drawing/2014/main" val="374265933"/>
                    </a:ext>
                  </a:extLst>
                </a:gridCol>
              </a:tblGrid>
              <a:tr h="329565">
                <a:tc>
                  <a:txBody>
                    <a:bodyPr/>
                    <a:lstStyle/>
                    <a:p>
                      <a:pPr>
                        <a:spcAft>
                          <a:spcPts val="0"/>
                        </a:spcAft>
                      </a:pPr>
                      <a:r>
                        <a:rPr lang="en-GB" sz="1000">
                          <a:effectLst/>
                          <a:latin typeface="+mn-lt"/>
                        </a:rPr>
                        <a:t>Work Task ID</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latin typeface="+mn-lt"/>
                        </a:rPr>
                        <a:t>TU Estimate</a:t>
                      </a:r>
                      <a:endParaRPr lang="zh-CN" sz="1000" dirty="0">
                        <a:effectLst/>
                        <a:latin typeface="+mn-lt"/>
                      </a:endParaRPr>
                    </a:p>
                    <a:p>
                      <a:pPr>
                        <a:spcAft>
                          <a:spcPts val="0"/>
                        </a:spcAft>
                      </a:pPr>
                      <a:r>
                        <a:rPr lang="en-GB" sz="1000" dirty="0">
                          <a:effectLst/>
                          <a:latin typeface="+mn-lt"/>
                        </a:rPr>
                        <a:t>(Study)</a:t>
                      </a: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TU Estimate</a:t>
                      </a:r>
                      <a:endParaRPr lang="zh-CN" sz="1000">
                        <a:effectLst/>
                        <a:latin typeface="+mn-lt"/>
                      </a:endParaRPr>
                    </a:p>
                    <a:p>
                      <a:pPr>
                        <a:spcAft>
                          <a:spcPts val="0"/>
                        </a:spcAft>
                      </a:pPr>
                      <a:r>
                        <a:rPr lang="en-GB" sz="1000">
                          <a:effectLst/>
                          <a:latin typeface="+mn-lt"/>
                        </a:rPr>
                        <a:t>(Normative)</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RAN Dependency</a:t>
                      </a:r>
                      <a:endParaRPr lang="zh-CN" sz="1000">
                        <a:effectLst/>
                        <a:latin typeface="+mn-lt"/>
                      </a:endParaRPr>
                    </a:p>
                    <a:p>
                      <a:pPr>
                        <a:spcAft>
                          <a:spcPts val="0"/>
                        </a:spcAft>
                      </a:pPr>
                      <a:r>
                        <a:rPr lang="en-GB" sz="1000">
                          <a:effectLst/>
                          <a:latin typeface="+mn-lt"/>
                        </a:rPr>
                        <a:t>(Yes/No/Maybe) </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SA Dependency</a:t>
                      </a:r>
                      <a:endParaRPr lang="zh-CN" sz="1000">
                        <a:effectLst/>
                        <a:latin typeface="+mn-lt"/>
                      </a:endParaRPr>
                    </a:p>
                    <a:p>
                      <a:pPr>
                        <a:spcAft>
                          <a:spcPts val="0"/>
                        </a:spcAft>
                      </a:pPr>
                      <a:r>
                        <a:rPr lang="en-GB" sz="1000">
                          <a:effectLst/>
                          <a:latin typeface="+mn-lt"/>
                        </a:rPr>
                        <a:t>(Yes/No/Maybe)</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Non-3GPP Dependency</a:t>
                      </a:r>
                      <a:endParaRPr lang="zh-CN"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102944702"/>
                  </a:ext>
                </a:extLst>
              </a:tr>
              <a:tr h="0">
                <a:tc>
                  <a:txBody>
                    <a:bodyPr/>
                    <a:lstStyle/>
                    <a:p>
                      <a:pPr>
                        <a:spcAft>
                          <a:spcPts val="0"/>
                        </a:spcAft>
                      </a:pPr>
                      <a:r>
                        <a:rPr lang="en-GB" sz="1000">
                          <a:effectLst/>
                          <a:latin typeface="+mn-lt"/>
                        </a:rPr>
                        <a:t>WT-1</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US" altLang="zh-CN" sz="1000" dirty="0">
                          <a:effectLst/>
                          <a:highlight>
                            <a:srgbClr val="FFFF00"/>
                          </a:highlight>
                          <a:latin typeface="+mn-lt"/>
                          <a:ea typeface="Times New Roman" panose="02020603050405020304" pitchFamily="18" charset="0"/>
                        </a:rPr>
                        <a:t>1</a:t>
                      </a:r>
                      <a:endParaRPr lang="zh-CN" sz="1000" dirty="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US" altLang="zh-CN" sz="1000" dirty="0">
                          <a:effectLst/>
                          <a:highlight>
                            <a:srgbClr val="FFFF00"/>
                          </a:highlight>
                          <a:latin typeface="+mn-lt"/>
                          <a:ea typeface="Times New Roman" panose="02020603050405020304" pitchFamily="18" charset="0"/>
                        </a:rPr>
                        <a:t>1</a:t>
                      </a:r>
                      <a:endParaRPr lang="zh-CN" sz="1000" dirty="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a:effectLst/>
                          <a:highlight>
                            <a:srgbClr val="FFFF00"/>
                          </a:highlight>
                          <a:latin typeface="+mn-lt"/>
                        </a:rPr>
                        <a:t>No</a:t>
                      </a:r>
                      <a:endParaRPr lang="zh-CN" sz="100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a:effectLst/>
                          <a:highlight>
                            <a:srgbClr val="FFFF00"/>
                          </a:highlight>
                          <a:latin typeface="+mn-lt"/>
                        </a:rPr>
                        <a:t>Maybe</a:t>
                      </a:r>
                      <a:endParaRPr lang="zh-CN" sz="100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highlight>
                            <a:srgbClr val="FFFF00"/>
                          </a:highlight>
                          <a:latin typeface="+mn-lt"/>
                        </a:rPr>
                        <a:t>No</a:t>
                      </a:r>
                      <a:endParaRPr lang="zh-CN" sz="1000" dirty="0">
                        <a:effectLst/>
                        <a:highlight>
                          <a:srgbClr val="FFFF00"/>
                        </a:highligh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79722488"/>
                  </a:ext>
                </a:extLst>
              </a:tr>
              <a:tr h="0">
                <a:tc>
                  <a:txBody>
                    <a:bodyPr/>
                    <a:lstStyle/>
                    <a:p>
                      <a:pPr>
                        <a:spcAft>
                          <a:spcPts val="0"/>
                        </a:spcAft>
                      </a:pPr>
                      <a:r>
                        <a:rPr lang="en-GB" sz="1000">
                          <a:effectLst/>
                          <a:latin typeface="+mn-lt"/>
                        </a:rPr>
                        <a:t>WT-2</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583265637"/>
                  </a:ext>
                </a:extLst>
              </a:tr>
              <a:tr h="0">
                <a:tc>
                  <a:txBody>
                    <a:bodyPr/>
                    <a:lstStyle/>
                    <a:p>
                      <a:pPr>
                        <a:spcAft>
                          <a:spcPts val="0"/>
                        </a:spcAft>
                      </a:pPr>
                      <a:r>
                        <a:rPr lang="en-GB" sz="1000">
                          <a:effectLst/>
                          <a:latin typeface="+mn-lt"/>
                        </a:rPr>
                        <a:t>WT-3</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892498225"/>
                  </a:ext>
                </a:extLst>
              </a:tr>
            </a:tbl>
          </a:graphicData>
        </a:graphic>
      </p:graphicFrame>
      <p:sp>
        <p:nvSpPr>
          <p:cNvPr id="5" name="Rectangle 1">
            <a:extLst>
              <a:ext uri="{FF2B5EF4-FFF2-40B4-BE49-F238E27FC236}">
                <a16:creationId xmlns:a16="http://schemas.microsoft.com/office/drawing/2014/main" id="{05FEBF7E-00FA-4146-AB66-C21EB0043BCA}"/>
              </a:ext>
            </a:extLst>
          </p:cNvPr>
          <p:cNvSpPr>
            <a:spLocks noChangeArrowheads="1"/>
          </p:cNvSpPr>
          <p:nvPr/>
        </p:nvSpPr>
        <p:spPr bwMode="auto">
          <a:xfrm>
            <a:off x="2377581" y="3546010"/>
            <a:ext cx="576222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180918"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TU estimates and dependencies</a:t>
            </a:r>
            <a:r>
              <a:rPr kumimoji="0" lang="en-US" altLang="zh-CN" sz="12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GB"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ea typeface="Times New Roman" panose="02020603050405020304" pitchFamily="18" charset="0"/>
              </a:rPr>
              <a:t>Total TU estimates for the study phase: </a:t>
            </a:r>
            <a:r>
              <a:rPr kumimoji="0" lang="en-GB" altLang="zh-CN" sz="1000" b="1" i="0" u="none" strike="noStrike" cap="none" normalizeH="0" baseline="0" dirty="0">
                <a:ln>
                  <a:noFill/>
                </a:ln>
                <a:solidFill>
                  <a:schemeClr val="tx1"/>
                </a:solidFill>
                <a:effectLst/>
                <a:highlight>
                  <a:srgbClr val="FFFF00"/>
                </a:highlight>
                <a:ea typeface="Times New Roman" panose="02020603050405020304" pitchFamily="18" charset="0"/>
              </a:rPr>
              <a:t>?</a:t>
            </a:r>
            <a:endParaRPr kumimoji="0" lang="en-GB" altLang="zh-CN" sz="600" b="0" i="0" u="none" strike="noStrike" cap="none" normalizeH="0" baseline="0" dirty="0">
              <a:ln>
                <a:noFill/>
              </a:ln>
              <a:solidFill>
                <a:schemeClr val="tx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Total TU estimates for the normative phase: </a:t>
            </a:r>
            <a:r>
              <a:rPr kumimoji="0" lang="en-GB" altLang="zh-CN" sz="1000" b="1" i="0" u="none" strike="noStrike" cap="none" normalizeH="0" baseline="0" dirty="0">
                <a:ln>
                  <a:noFill/>
                </a:ln>
                <a:solidFill>
                  <a:schemeClr val="tx1"/>
                </a:solidFill>
                <a:effectLst/>
                <a:highlight>
                  <a:srgbClr val="FFFF00"/>
                </a:highlight>
                <a:latin typeface="Arial" panose="020B0604020202020204" pitchFamily="34" charset="0"/>
                <a:ea typeface="Times New Roman" panose="02020603050405020304" pitchFamily="18" charset="0"/>
              </a:rPr>
              <a:t>?</a:t>
            </a:r>
            <a:endParaRPr kumimoji="0" lang="en-GB" altLang="zh-CN" sz="600" b="0" i="0" u="none" strike="noStrike" cap="none" normalizeH="0" baseline="0" dirty="0">
              <a:ln>
                <a:noFill/>
              </a:ln>
              <a:solidFill>
                <a:schemeClr val="tx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Total TU estimates: </a:t>
            </a:r>
            <a:r>
              <a:rPr kumimoji="0" lang="en-GB" altLang="zh-CN" sz="1000" b="1" i="0" u="none" strike="noStrike" cap="none" normalizeH="0" baseline="0" dirty="0">
                <a:ln>
                  <a:noFill/>
                </a:ln>
                <a:solidFill>
                  <a:schemeClr val="tx1"/>
                </a:solidFill>
                <a:effectLst/>
                <a:highlight>
                  <a:srgbClr val="FFFF00"/>
                </a:highlight>
                <a:latin typeface="Arial" panose="020B0604020202020204" pitchFamily="34" charset="0"/>
                <a:ea typeface="Times New Roman" panose="02020603050405020304" pitchFamily="18" charset="0"/>
              </a:rPr>
              <a:t>6</a:t>
            </a:r>
            <a:endParaRPr kumimoji="0" lang="en-GB" altLang="zh-CN" sz="1800" b="0" i="0" u="none" strike="noStrike" cap="none" normalizeH="0" baseline="0" dirty="0">
              <a:ln>
                <a:noFill/>
              </a:ln>
              <a:solidFill>
                <a:schemeClr val="tx1"/>
              </a:solidFill>
              <a:effectLst/>
              <a:highlight>
                <a:srgbClr val="FFFF00"/>
              </a:highlight>
              <a:latin typeface="Arial" panose="020B0604020202020204" pitchFamily="34" charset="0"/>
            </a:endParaRPr>
          </a:p>
        </p:txBody>
      </p:sp>
      <p:sp>
        <p:nvSpPr>
          <p:cNvPr id="3" name="Rectangle 2">
            <a:extLst>
              <a:ext uri="{FF2B5EF4-FFF2-40B4-BE49-F238E27FC236}">
                <a16:creationId xmlns:a16="http://schemas.microsoft.com/office/drawing/2014/main" id="{59A5637F-1751-43A4-BF96-F3F963E28979}"/>
              </a:ext>
            </a:extLst>
          </p:cNvPr>
          <p:cNvSpPr/>
          <p:nvPr/>
        </p:nvSpPr>
        <p:spPr>
          <a:xfrm>
            <a:off x="1186443" y="1371600"/>
            <a:ext cx="7947945" cy="307777"/>
          </a:xfrm>
          <a:prstGeom prst="rect">
            <a:avLst/>
          </a:prstGeom>
        </p:spPr>
        <p:txBody>
          <a:bodyPr wrap="none">
            <a:spAutoFit/>
          </a:bodyPr>
          <a:lstStyle/>
          <a:p>
            <a:r>
              <a:rPr lang="en-US" altLang="zh-CN" sz="1400" dirty="0"/>
              <a:t>Moderators are requested to provide the following TU estimation based on the proposed objectives</a:t>
            </a:r>
          </a:p>
        </p:txBody>
      </p:sp>
    </p:spTree>
    <p:extLst>
      <p:ext uri="{BB962C8B-B14F-4D97-AF65-F5344CB8AC3E}">
        <p14:creationId xmlns:p14="http://schemas.microsoft.com/office/powerpoint/2010/main" val="223518269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extLst>
              <p:ext uri="{D42A27DB-BD31-4B8C-83A1-F6EECF244321}">
                <p14:modId xmlns:p14="http://schemas.microsoft.com/office/powerpoint/2010/main" val="2649491452"/>
              </p:ext>
            </p:extLst>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(8:00~8:55)</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rPr>
                        <a:t> NA</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324287453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E3A21F6D-6899-4C06-9FCA-F6F624822FBB}"/>
              </a:ext>
            </a:extLst>
          </p:cNvPr>
          <p:cNvSpPr/>
          <p:nvPr/>
        </p:nvSpPr>
        <p:spPr>
          <a:xfrm>
            <a:off x="81959" y="6085783"/>
            <a:ext cx="7443063" cy="292388"/>
          </a:xfrm>
          <a:prstGeom prst="rect">
            <a:avLst/>
          </a:prstGeom>
          <a:solidFill>
            <a:schemeClr val="bg1"/>
          </a:solidFill>
        </p:spPr>
        <p:txBody>
          <a:bodyPr wrap="none">
            <a:spAutoFit/>
          </a:bodyPr>
          <a:lstStyle/>
          <a:p>
            <a:r>
              <a:rPr lang="en-US" altLang="zh-CN" b="1" dirty="0">
                <a:solidFill>
                  <a:srgbClr val="FF0000"/>
                </a:solidFill>
              </a:rPr>
              <a:t>Group members </a:t>
            </a:r>
            <a:r>
              <a:rPr lang="en-US" altLang="zh-CN" b="1">
                <a:solidFill>
                  <a:srgbClr val="FF0000"/>
                </a:solidFill>
              </a:rPr>
              <a:t>are welcome </a:t>
            </a:r>
            <a:r>
              <a:rPr lang="en-US" altLang="zh-CN" b="1" dirty="0">
                <a:solidFill>
                  <a:srgbClr val="FF0000"/>
                </a:solidFill>
              </a:rPr>
              <a:t>to contact SA5 Chair offline for any opinions on the time plan</a:t>
            </a:r>
            <a:endParaRPr lang="zh-CN" altLang="en-US" b="1" dirty="0">
              <a:solidFill>
                <a:srgbClr val="FF0000"/>
              </a:solidFill>
            </a:endParaRPr>
          </a:p>
        </p:txBody>
      </p:sp>
      <p:sp>
        <p:nvSpPr>
          <p:cNvPr id="88" name="Title 1">
            <a:extLst>
              <a:ext uri="{FF2B5EF4-FFF2-40B4-BE49-F238E27FC236}">
                <a16:creationId xmlns:a16="http://schemas.microsoft.com/office/drawing/2014/main" id="{4F2DCF0C-1E83-4455-869D-77BB1C88A633}"/>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(Based on SA timeline)</a:t>
            </a:r>
            <a:endParaRPr lang="en-US" sz="2400" dirty="0"/>
          </a:p>
        </p:txBody>
      </p:sp>
      <p:cxnSp>
        <p:nvCxnSpPr>
          <p:cNvPr id="89" name="Straight Connector 88">
            <a:extLst>
              <a:ext uri="{FF2B5EF4-FFF2-40B4-BE49-F238E27FC236}">
                <a16:creationId xmlns:a16="http://schemas.microsoft.com/office/drawing/2014/main" id="{FBAB3630-99CE-465C-90DB-6A5BF428E5AF}"/>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0" name="Straight Connector 89">
            <a:extLst>
              <a:ext uri="{FF2B5EF4-FFF2-40B4-BE49-F238E27FC236}">
                <a16:creationId xmlns:a16="http://schemas.microsoft.com/office/drawing/2014/main" id="{0DE81020-B675-49E4-8DED-59767D4ADDB5}"/>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1" name="Straight Connector 90">
            <a:extLst>
              <a:ext uri="{FF2B5EF4-FFF2-40B4-BE49-F238E27FC236}">
                <a16:creationId xmlns:a16="http://schemas.microsoft.com/office/drawing/2014/main" id="{85B28CB6-3217-40AA-A310-FDFDCAE0FD21}"/>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2" name="Straight Connector 91">
            <a:extLst>
              <a:ext uri="{FF2B5EF4-FFF2-40B4-BE49-F238E27FC236}">
                <a16:creationId xmlns:a16="http://schemas.microsoft.com/office/drawing/2014/main" id="{6E1A7624-48AE-487D-A0D2-056300F6F76A}"/>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3" name="Straight Connector 114">
            <a:extLst>
              <a:ext uri="{FF2B5EF4-FFF2-40B4-BE49-F238E27FC236}">
                <a16:creationId xmlns:a16="http://schemas.microsoft.com/office/drawing/2014/main" id="{D4993900-21AB-4B5F-BA30-3C8C56466962}"/>
              </a:ext>
            </a:extLst>
          </p:cNvPr>
          <p:cNvCxnSpPr>
            <a:cxnSpLocks noChangeShapeType="1"/>
          </p:cNvCxnSpPr>
          <p:nvPr/>
        </p:nvCxnSpPr>
        <p:spPr bwMode="auto">
          <a:xfrm>
            <a:off x="5193164" y="2139833"/>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4" name="Straight Connector 114">
            <a:extLst>
              <a:ext uri="{FF2B5EF4-FFF2-40B4-BE49-F238E27FC236}">
                <a16:creationId xmlns:a16="http://schemas.microsoft.com/office/drawing/2014/main" id="{C94E02A1-4773-4BED-A959-EF3EE9B56FC8}"/>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95" name="Straight Connector 114">
            <a:extLst>
              <a:ext uri="{FF2B5EF4-FFF2-40B4-BE49-F238E27FC236}">
                <a16:creationId xmlns:a16="http://schemas.microsoft.com/office/drawing/2014/main" id="{7537168B-3C21-49DA-AABC-961E2A7EB67E}"/>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96" name="Straight Connector 114">
            <a:extLst>
              <a:ext uri="{FF2B5EF4-FFF2-40B4-BE49-F238E27FC236}">
                <a16:creationId xmlns:a16="http://schemas.microsoft.com/office/drawing/2014/main" id="{0B0644B4-5CC1-44AA-AFF2-C13AE355CFAC}"/>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97" name="Title 1">
            <a:extLst>
              <a:ext uri="{FF2B5EF4-FFF2-40B4-BE49-F238E27FC236}">
                <a16:creationId xmlns:a16="http://schemas.microsoft.com/office/drawing/2014/main" id="{EA351BAD-A8AF-41F2-B1F3-40846FB87EEF}"/>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98" name="TextBox 86">
            <a:extLst>
              <a:ext uri="{FF2B5EF4-FFF2-40B4-BE49-F238E27FC236}">
                <a16:creationId xmlns:a16="http://schemas.microsoft.com/office/drawing/2014/main" id="{A5190B99-191A-4ECD-8BD3-137E8C8C4084}"/>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99" name="Straight Connector 115">
            <a:extLst>
              <a:ext uri="{FF2B5EF4-FFF2-40B4-BE49-F238E27FC236}">
                <a16:creationId xmlns:a16="http://schemas.microsoft.com/office/drawing/2014/main" id="{0483EBB2-91E1-4435-A35B-1AFCE33F17C4}"/>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00" name="Straight Connector 114">
            <a:extLst>
              <a:ext uri="{FF2B5EF4-FFF2-40B4-BE49-F238E27FC236}">
                <a16:creationId xmlns:a16="http://schemas.microsoft.com/office/drawing/2014/main" id="{A6D22EC4-B501-488E-9495-9E6B4A786343}"/>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01" name="Straight Connector 114">
            <a:extLst>
              <a:ext uri="{FF2B5EF4-FFF2-40B4-BE49-F238E27FC236}">
                <a16:creationId xmlns:a16="http://schemas.microsoft.com/office/drawing/2014/main" id="{7D324B46-5882-4B7A-B80A-E58647B47E19}"/>
              </a:ext>
            </a:extLst>
          </p:cNvPr>
          <p:cNvCxnSpPr>
            <a:cxnSpLocks noChangeShapeType="1"/>
          </p:cNvCxnSpPr>
          <p:nvPr/>
        </p:nvCxnSpPr>
        <p:spPr bwMode="auto">
          <a:xfrm>
            <a:off x="2464798" y="2311325"/>
            <a:ext cx="0" cy="3474811"/>
          </a:xfrm>
          <a:prstGeom prst="line">
            <a:avLst/>
          </a:prstGeom>
          <a:noFill/>
          <a:ln w="9525" algn="ctr">
            <a:solidFill>
              <a:schemeClr val="accent4">
                <a:lumMod val="40000"/>
                <a:lumOff val="60000"/>
              </a:schemeClr>
            </a:solidFill>
            <a:prstDash val="dash"/>
            <a:round/>
            <a:headEnd/>
            <a:tailEnd/>
          </a:ln>
        </p:spPr>
      </p:cxnSp>
      <p:cxnSp>
        <p:nvCxnSpPr>
          <p:cNvPr id="102" name="Straight Connector 114">
            <a:extLst>
              <a:ext uri="{FF2B5EF4-FFF2-40B4-BE49-F238E27FC236}">
                <a16:creationId xmlns:a16="http://schemas.microsoft.com/office/drawing/2014/main" id="{0B5C1C84-29D8-4200-B388-A9C65A4D4488}"/>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03" name="Straight Connector 114">
            <a:extLst>
              <a:ext uri="{FF2B5EF4-FFF2-40B4-BE49-F238E27FC236}">
                <a16:creationId xmlns:a16="http://schemas.microsoft.com/office/drawing/2014/main" id="{2788040F-E4F8-4816-8C83-B2A68F7E7EC5}"/>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04" name="Straight Connector 114">
            <a:extLst>
              <a:ext uri="{FF2B5EF4-FFF2-40B4-BE49-F238E27FC236}">
                <a16:creationId xmlns:a16="http://schemas.microsoft.com/office/drawing/2014/main" id="{8E502CB5-739E-48A1-A48D-6DF96B083452}"/>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05" name="Straight Connector 114">
            <a:extLst>
              <a:ext uri="{FF2B5EF4-FFF2-40B4-BE49-F238E27FC236}">
                <a16:creationId xmlns:a16="http://schemas.microsoft.com/office/drawing/2014/main" id="{12C759C6-7B4A-4A29-A784-BA703BD560F4}"/>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06" name="Straight Connector 114">
            <a:extLst>
              <a:ext uri="{FF2B5EF4-FFF2-40B4-BE49-F238E27FC236}">
                <a16:creationId xmlns:a16="http://schemas.microsoft.com/office/drawing/2014/main" id="{360BE8CE-8AEA-4A90-81C7-363B7D94D98C}"/>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07" name="Straight Connector 114">
            <a:extLst>
              <a:ext uri="{FF2B5EF4-FFF2-40B4-BE49-F238E27FC236}">
                <a16:creationId xmlns:a16="http://schemas.microsoft.com/office/drawing/2014/main" id="{F048F9EC-63D5-4EB9-B36F-6F9C98184342}"/>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08" name="Straight Connector 114">
            <a:extLst>
              <a:ext uri="{FF2B5EF4-FFF2-40B4-BE49-F238E27FC236}">
                <a16:creationId xmlns:a16="http://schemas.microsoft.com/office/drawing/2014/main" id="{A36E678B-66F1-439D-8F79-02EEE7486E71}"/>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09" name="TextBox 86">
            <a:extLst>
              <a:ext uri="{FF2B5EF4-FFF2-40B4-BE49-F238E27FC236}">
                <a16:creationId xmlns:a16="http://schemas.microsoft.com/office/drawing/2014/main" id="{A0E8B32A-8126-4AA9-BF0A-1688585A143C}"/>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10" name="TextBox 86">
            <a:extLst>
              <a:ext uri="{FF2B5EF4-FFF2-40B4-BE49-F238E27FC236}">
                <a16:creationId xmlns:a16="http://schemas.microsoft.com/office/drawing/2014/main" id="{4BFC43DF-6330-4E45-A0BF-03D0BB230879}"/>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11" name="TextBox 86">
            <a:extLst>
              <a:ext uri="{FF2B5EF4-FFF2-40B4-BE49-F238E27FC236}">
                <a16:creationId xmlns:a16="http://schemas.microsoft.com/office/drawing/2014/main" id="{065148A0-6BBF-4EAF-8DA0-71CA727D483B}"/>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12" name="TextBox 86">
            <a:extLst>
              <a:ext uri="{FF2B5EF4-FFF2-40B4-BE49-F238E27FC236}">
                <a16:creationId xmlns:a16="http://schemas.microsoft.com/office/drawing/2014/main" id="{2D9BFE8D-BD8B-4F90-8655-6E99E2DC9547}"/>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#105</a:t>
            </a:r>
            <a:endParaRPr lang="en-GB" altLang="en-US" sz="400">
              <a:latin typeface="Montserrat" panose="00000500000000000000" pitchFamily="50" charset="0"/>
            </a:endParaRPr>
          </a:p>
        </p:txBody>
      </p:sp>
      <p:sp>
        <p:nvSpPr>
          <p:cNvPr id="113" name="TextBox 86">
            <a:extLst>
              <a:ext uri="{FF2B5EF4-FFF2-40B4-BE49-F238E27FC236}">
                <a16:creationId xmlns:a16="http://schemas.microsoft.com/office/drawing/2014/main" id="{26A0ED0E-74D2-4F96-92D5-87665A42983C}"/>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14" name="TextBox 86">
            <a:extLst>
              <a:ext uri="{FF2B5EF4-FFF2-40B4-BE49-F238E27FC236}">
                <a16:creationId xmlns:a16="http://schemas.microsoft.com/office/drawing/2014/main" id="{F5EC46D4-A607-45F2-938E-3686B71F7ED8}"/>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15" name="TextBox 86">
            <a:extLst>
              <a:ext uri="{FF2B5EF4-FFF2-40B4-BE49-F238E27FC236}">
                <a16:creationId xmlns:a16="http://schemas.microsoft.com/office/drawing/2014/main" id="{137A7384-A29E-41D4-9D0E-DD7DA89D1931}"/>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116" name="TextBox 86">
            <a:extLst>
              <a:ext uri="{FF2B5EF4-FFF2-40B4-BE49-F238E27FC236}">
                <a16:creationId xmlns:a16="http://schemas.microsoft.com/office/drawing/2014/main" id="{BF27F209-7E2F-4E46-9F3B-CA3A1E8207DE}"/>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117" name="TextBox 86">
            <a:extLst>
              <a:ext uri="{FF2B5EF4-FFF2-40B4-BE49-F238E27FC236}">
                <a16:creationId xmlns:a16="http://schemas.microsoft.com/office/drawing/2014/main" id="{30B103D7-B26A-44F2-AA2E-964D74242035}"/>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118" name="TextBox 86">
            <a:extLst>
              <a:ext uri="{FF2B5EF4-FFF2-40B4-BE49-F238E27FC236}">
                <a16:creationId xmlns:a16="http://schemas.microsoft.com/office/drawing/2014/main" id="{A758B81A-F1B5-48D4-BF33-FA50E2FFD4F0}"/>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119" name="TextBox 86">
            <a:extLst>
              <a:ext uri="{FF2B5EF4-FFF2-40B4-BE49-F238E27FC236}">
                <a16:creationId xmlns:a16="http://schemas.microsoft.com/office/drawing/2014/main" id="{EA0D1697-9461-4CDE-AC71-C3EA68834579}"/>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#112</a:t>
            </a:r>
            <a:endParaRPr lang="en-GB" altLang="en-US" sz="400">
              <a:latin typeface="Montserrat" panose="00000500000000000000" pitchFamily="50" charset="0"/>
            </a:endParaRPr>
          </a:p>
        </p:txBody>
      </p:sp>
      <p:sp>
        <p:nvSpPr>
          <p:cNvPr id="120" name="TextBox 86">
            <a:extLst>
              <a:ext uri="{FF2B5EF4-FFF2-40B4-BE49-F238E27FC236}">
                <a16:creationId xmlns:a16="http://schemas.microsoft.com/office/drawing/2014/main" id="{9326E84C-7F9E-4309-8AA8-68F04C6440AE}"/>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121" name="Chevron 60">
            <a:extLst>
              <a:ext uri="{FF2B5EF4-FFF2-40B4-BE49-F238E27FC236}">
                <a16:creationId xmlns:a16="http://schemas.microsoft.com/office/drawing/2014/main" id="{102C94D1-D424-4D5E-9C15-A705740E3440}"/>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122" name="Chevron 60">
            <a:extLst>
              <a:ext uri="{FF2B5EF4-FFF2-40B4-BE49-F238E27FC236}">
                <a16:creationId xmlns:a16="http://schemas.microsoft.com/office/drawing/2014/main" id="{3D2D6E22-A83A-4B4A-89BE-43CB9367F115}"/>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123" name="TextBox 122">
            <a:extLst>
              <a:ext uri="{FF2B5EF4-FFF2-40B4-BE49-F238E27FC236}">
                <a16:creationId xmlns:a16="http://schemas.microsoft.com/office/drawing/2014/main" id="{79F6E27B-A82F-4FF7-A22D-89180163E366}"/>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124" name="TextBox 123">
            <a:extLst>
              <a:ext uri="{FF2B5EF4-FFF2-40B4-BE49-F238E27FC236}">
                <a16:creationId xmlns:a16="http://schemas.microsoft.com/office/drawing/2014/main" id="{9A9218AD-0D78-46A3-ADE4-44D1575953FA}"/>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125" name="TextBox 2">
            <a:extLst>
              <a:ext uri="{FF2B5EF4-FFF2-40B4-BE49-F238E27FC236}">
                <a16:creationId xmlns:a16="http://schemas.microsoft.com/office/drawing/2014/main" id="{4CD849B6-64B1-48AD-AB07-BD4443257794}"/>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26" name="TextBox 59">
            <a:extLst>
              <a:ext uri="{FF2B5EF4-FFF2-40B4-BE49-F238E27FC236}">
                <a16:creationId xmlns:a16="http://schemas.microsoft.com/office/drawing/2014/main" id="{AA621D02-1A33-411A-A437-12F726AE8DA5}"/>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7" name="TextBox 60">
            <a:extLst>
              <a:ext uri="{FF2B5EF4-FFF2-40B4-BE49-F238E27FC236}">
                <a16:creationId xmlns:a16="http://schemas.microsoft.com/office/drawing/2014/main" id="{A740204C-0482-48BF-8BB7-2886DC4AF6E9}"/>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8" name="TextBox 61">
            <a:extLst>
              <a:ext uri="{FF2B5EF4-FFF2-40B4-BE49-F238E27FC236}">
                <a16:creationId xmlns:a16="http://schemas.microsoft.com/office/drawing/2014/main" id="{FFFD4B6D-F8F2-4587-B909-C3D03CC0C3AB}"/>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9" name="TextBox 62">
            <a:extLst>
              <a:ext uri="{FF2B5EF4-FFF2-40B4-BE49-F238E27FC236}">
                <a16:creationId xmlns:a16="http://schemas.microsoft.com/office/drawing/2014/main" id="{70506CAB-BCDF-4830-AC95-E0BD5112893A}"/>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0" name="TextBox 63">
            <a:extLst>
              <a:ext uri="{FF2B5EF4-FFF2-40B4-BE49-F238E27FC236}">
                <a16:creationId xmlns:a16="http://schemas.microsoft.com/office/drawing/2014/main" id="{63A861FF-B15B-4D9C-A04B-203D3C1C495B}"/>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1" name="TextBox 64">
            <a:extLst>
              <a:ext uri="{FF2B5EF4-FFF2-40B4-BE49-F238E27FC236}">
                <a16:creationId xmlns:a16="http://schemas.microsoft.com/office/drawing/2014/main" id="{07A886CA-E71C-4992-9FE3-0E2A180D1859}"/>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2" name="TextBox 65">
            <a:extLst>
              <a:ext uri="{FF2B5EF4-FFF2-40B4-BE49-F238E27FC236}">
                <a16:creationId xmlns:a16="http://schemas.microsoft.com/office/drawing/2014/main" id="{84E56B0A-40ED-4242-9F8C-5DD0F08EE8B5}"/>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33" name="TextBox 66">
            <a:extLst>
              <a:ext uri="{FF2B5EF4-FFF2-40B4-BE49-F238E27FC236}">
                <a16:creationId xmlns:a16="http://schemas.microsoft.com/office/drawing/2014/main" id="{692544A7-864E-4AFC-973F-2AB4854389FD}"/>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34" name="TextBox 67">
            <a:extLst>
              <a:ext uri="{FF2B5EF4-FFF2-40B4-BE49-F238E27FC236}">
                <a16:creationId xmlns:a16="http://schemas.microsoft.com/office/drawing/2014/main" id="{FCF52186-CED2-4902-8496-2F682C4CE6A2}"/>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35" name="TextBox 69">
            <a:extLst>
              <a:ext uri="{FF2B5EF4-FFF2-40B4-BE49-F238E27FC236}">
                <a16:creationId xmlns:a16="http://schemas.microsoft.com/office/drawing/2014/main" id="{2F3886FB-7D3D-43F4-B5FA-53C364C5CC5E}"/>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6" name="TextBox 70">
            <a:extLst>
              <a:ext uri="{FF2B5EF4-FFF2-40B4-BE49-F238E27FC236}">
                <a16:creationId xmlns:a16="http://schemas.microsoft.com/office/drawing/2014/main" id="{9D81EE23-5A6E-41C1-9332-B178C67A391B}"/>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7" name="TextBox 71">
            <a:extLst>
              <a:ext uri="{FF2B5EF4-FFF2-40B4-BE49-F238E27FC236}">
                <a16:creationId xmlns:a16="http://schemas.microsoft.com/office/drawing/2014/main" id="{D31CCFF7-58FD-43F6-B9B8-C871700FD73F}"/>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8" name="TextBox 137">
            <a:extLst>
              <a:ext uri="{FF2B5EF4-FFF2-40B4-BE49-F238E27FC236}">
                <a16:creationId xmlns:a16="http://schemas.microsoft.com/office/drawing/2014/main" id="{FEF28401-429D-4A44-8A15-AD05F6415E86}"/>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139" name="Chevron 79">
            <a:extLst>
              <a:ext uri="{FF2B5EF4-FFF2-40B4-BE49-F238E27FC236}">
                <a16:creationId xmlns:a16="http://schemas.microsoft.com/office/drawing/2014/main" id="{34EF0FB2-665A-4AB6-BADB-EF535DB3D9B2}"/>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140" name="Chevron 58">
            <a:extLst>
              <a:ext uri="{FF2B5EF4-FFF2-40B4-BE49-F238E27FC236}">
                <a16:creationId xmlns:a16="http://schemas.microsoft.com/office/drawing/2014/main" id="{9927C5B4-9FCF-436C-AFF3-44D1981FC969}"/>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141" name="Chevron 60">
            <a:extLst>
              <a:ext uri="{FF2B5EF4-FFF2-40B4-BE49-F238E27FC236}">
                <a16:creationId xmlns:a16="http://schemas.microsoft.com/office/drawing/2014/main" id="{A8DA4444-9BA0-476C-8D8C-F49BFF5C590F}"/>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142" name="Chevron 60">
            <a:extLst>
              <a:ext uri="{FF2B5EF4-FFF2-40B4-BE49-F238E27FC236}">
                <a16:creationId xmlns:a16="http://schemas.microsoft.com/office/drawing/2014/main" id="{F76C24CB-06E0-47F2-A353-EA0E53850BEA}"/>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143" name="Chevron 60">
            <a:extLst>
              <a:ext uri="{FF2B5EF4-FFF2-40B4-BE49-F238E27FC236}">
                <a16:creationId xmlns:a16="http://schemas.microsoft.com/office/drawing/2014/main" id="{02FF0F85-EBD4-4945-A195-BEBB9242C089}"/>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144" name="Chevron 58">
            <a:extLst>
              <a:ext uri="{FF2B5EF4-FFF2-40B4-BE49-F238E27FC236}">
                <a16:creationId xmlns:a16="http://schemas.microsoft.com/office/drawing/2014/main" id="{594CD751-C4E5-4A70-A28C-163914E86ADE}"/>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145" name="Chevron 60">
            <a:extLst>
              <a:ext uri="{FF2B5EF4-FFF2-40B4-BE49-F238E27FC236}">
                <a16:creationId xmlns:a16="http://schemas.microsoft.com/office/drawing/2014/main" id="{B5E9C619-641A-41A1-BC77-359901A4CAB2}"/>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146" name="TextBox 86">
            <a:extLst>
              <a:ext uri="{FF2B5EF4-FFF2-40B4-BE49-F238E27FC236}">
                <a16:creationId xmlns:a16="http://schemas.microsoft.com/office/drawing/2014/main" id="{FB95AB98-D61A-4B4C-B443-D62602D01557}"/>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147" name="TextBox 60">
            <a:extLst>
              <a:ext uri="{FF2B5EF4-FFF2-40B4-BE49-F238E27FC236}">
                <a16:creationId xmlns:a16="http://schemas.microsoft.com/office/drawing/2014/main" id="{7F7267D8-7FE2-4B58-93A1-409C6E1138E3}"/>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48" name="TextBox 147">
            <a:extLst>
              <a:ext uri="{FF2B5EF4-FFF2-40B4-BE49-F238E27FC236}">
                <a16:creationId xmlns:a16="http://schemas.microsoft.com/office/drawing/2014/main" id="{AC3C6617-A225-4C15-8150-28036256D4A7}"/>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149" name="Rectangle 12">
            <a:extLst>
              <a:ext uri="{FF2B5EF4-FFF2-40B4-BE49-F238E27FC236}">
                <a16:creationId xmlns:a16="http://schemas.microsoft.com/office/drawing/2014/main" id="{72775568-0D91-4F91-A86F-4C52EE42EAF4}"/>
              </a:ext>
            </a:extLst>
          </p:cNvPr>
          <p:cNvSpPr>
            <a:spLocks noChangeArrowheads="1"/>
          </p:cNvSpPr>
          <p:nvPr/>
        </p:nvSpPr>
        <p:spPr bwMode="auto">
          <a:xfrm>
            <a:off x="4699522" y="5785470"/>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151" name="Chevron 60">
            <a:extLst>
              <a:ext uri="{FF2B5EF4-FFF2-40B4-BE49-F238E27FC236}">
                <a16:creationId xmlns:a16="http://schemas.microsoft.com/office/drawing/2014/main" id="{FA360719-FC97-46D8-BE2F-04B08ACF1FDA}"/>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52" name="Chevron 60">
            <a:extLst>
              <a:ext uri="{FF2B5EF4-FFF2-40B4-BE49-F238E27FC236}">
                <a16:creationId xmlns:a16="http://schemas.microsoft.com/office/drawing/2014/main" id="{40C8AB8F-17C7-4A2D-B18A-AF8ECAF985D4}"/>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153" name="TextBox 67">
            <a:extLst>
              <a:ext uri="{FF2B5EF4-FFF2-40B4-BE49-F238E27FC236}">
                <a16:creationId xmlns:a16="http://schemas.microsoft.com/office/drawing/2014/main" id="{8D094949-0413-4C4F-B65F-470170566D1D}"/>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154" name="Diamond 3">
            <a:extLst>
              <a:ext uri="{FF2B5EF4-FFF2-40B4-BE49-F238E27FC236}">
                <a16:creationId xmlns:a16="http://schemas.microsoft.com/office/drawing/2014/main" id="{31E46604-1A60-49D1-940C-A87AD1D241AD}"/>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235" name="TextBox 6">
            <a:extLst>
              <a:ext uri="{FF2B5EF4-FFF2-40B4-BE49-F238E27FC236}">
                <a16:creationId xmlns:a16="http://schemas.microsoft.com/office/drawing/2014/main" id="{08F1049D-3F29-4217-B6EF-E6E32F27D44E}"/>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236" name="Diamond 16">
            <a:extLst>
              <a:ext uri="{FF2B5EF4-FFF2-40B4-BE49-F238E27FC236}">
                <a16:creationId xmlns:a16="http://schemas.microsoft.com/office/drawing/2014/main" id="{080212DE-7D41-4EB3-9026-1A772BFBD135}"/>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237" name="TextBox 7">
            <a:extLst>
              <a:ext uri="{FF2B5EF4-FFF2-40B4-BE49-F238E27FC236}">
                <a16:creationId xmlns:a16="http://schemas.microsoft.com/office/drawing/2014/main" id="{30D3F3BA-DC4B-4AF2-B68A-7F87620B5F46}"/>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238" name="Straight Connector 114">
            <a:extLst>
              <a:ext uri="{FF2B5EF4-FFF2-40B4-BE49-F238E27FC236}">
                <a16:creationId xmlns:a16="http://schemas.microsoft.com/office/drawing/2014/main" id="{1E94D2AC-6206-4A26-8F1C-F61474DA861B}"/>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239" name="Chevron 60">
            <a:extLst>
              <a:ext uri="{FF2B5EF4-FFF2-40B4-BE49-F238E27FC236}">
                <a16:creationId xmlns:a16="http://schemas.microsoft.com/office/drawing/2014/main" id="{213315EE-57CA-49C5-8F4B-1E4B27AF13B6}"/>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240" name="矩形 1">
            <a:extLst>
              <a:ext uri="{FF2B5EF4-FFF2-40B4-BE49-F238E27FC236}">
                <a16:creationId xmlns:a16="http://schemas.microsoft.com/office/drawing/2014/main" id="{542677DE-0C1B-4FE9-96A5-A75A76F91558}"/>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1" name="矩形 1">
            <a:extLst>
              <a:ext uri="{FF2B5EF4-FFF2-40B4-BE49-F238E27FC236}">
                <a16:creationId xmlns:a16="http://schemas.microsoft.com/office/drawing/2014/main" id="{6F8EADAA-25E2-4F52-B706-AFF7281C7150}"/>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2" name="矩形 1">
            <a:extLst>
              <a:ext uri="{FF2B5EF4-FFF2-40B4-BE49-F238E27FC236}">
                <a16:creationId xmlns:a16="http://schemas.microsoft.com/office/drawing/2014/main" id="{35CBEA6A-C1F7-47CE-89DC-1D36563D3D3F}"/>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3" name="Chevron 60">
            <a:extLst>
              <a:ext uri="{FF2B5EF4-FFF2-40B4-BE49-F238E27FC236}">
                <a16:creationId xmlns:a16="http://schemas.microsoft.com/office/drawing/2014/main" id="{338300CF-963A-47FF-8B22-36CD4F1B9BC6}"/>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244" name="Isosceles Triangle 243">
            <a:extLst>
              <a:ext uri="{FF2B5EF4-FFF2-40B4-BE49-F238E27FC236}">
                <a16:creationId xmlns:a16="http://schemas.microsoft.com/office/drawing/2014/main" id="{46FF4BBD-782C-4CB3-B34C-9F479C53E95F}"/>
              </a:ext>
            </a:extLst>
          </p:cNvPr>
          <p:cNvSpPr/>
          <p:nvPr/>
        </p:nvSpPr>
        <p:spPr bwMode="auto">
          <a:xfrm>
            <a:off x="7586300" y="503596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45" name="Star: 5 Points 244">
            <a:extLst>
              <a:ext uri="{FF2B5EF4-FFF2-40B4-BE49-F238E27FC236}">
                <a16:creationId xmlns:a16="http://schemas.microsoft.com/office/drawing/2014/main" id="{F7B3175B-AB63-4A0B-8BAB-71C7E42083B5}"/>
              </a:ext>
            </a:extLst>
          </p:cNvPr>
          <p:cNvSpPr/>
          <p:nvPr/>
        </p:nvSpPr>
        <p:spPr bwMode="auto">
          <a:xfrm>
            <a:off x="4941583" y="2130293"/>
            <a:ext cx="487399" cy="436773"/>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46" name="Isosceles Triangle 245">
            <a:extLst>
              <a:ext uri="{FF2B5EF4-FFF2-40B4-BE49-F238E27FC236}">
                <a16:creationId xmlns:a16="http://schemas.microsoft.com/office/drawing/2014/main" id="{C9EDD5E9-34D3-484C-9415-495C7059F411}"/>
              </a:ext>
            </a:extLst>
          </p:cNvPr>
          <p:cNvSpPr/>
          <p:nvPr/>
        </p:nvSpPr>
        <p:spPr bwMode="auto">
          <a:xfrm>
            <a:off x="5375619" y="411252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47" name="TextBox 246">
            <a:extLst>
              <a:ext uri="{FF2B5EF4-FFF2-40B4-BE49-F238E27FC236}">
                <a16:creationId xmlns:a16="http://schemas.microsoft.com/office/drawing/2014/main" id="{BE0955F7-73F3-42F1-B591-9E8D4C086DE1}"/>
              </a:ext>
            </a:extLst>
          </p:cNvPr>
          <p:cNvSpPr txBox="1"/>
          <p:nvPr/>
        </p:nvSpPr>
        <p:spPr>
          <a:xfrm>
            <a:off x="9629308" y="1917201"/>
            <a:ext cx="2565116" cy="4585871"/>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t>Dec</a:t>
            </a:r>
            <a:r>
              <a:rPr lang="zh-CN" altLang="en-US" b="1" dirty="0"/>
              <a:t> </a:t>
            </a:r>
            <a:r>
              <a:rPr lang="en-US" altLang="zh-CN" b="1" dirty="0"/>
              <a:t>2024: </a:t>
            </a:r>
            <a:r>
              <a:rPr lang="en-US" altLang="zh-CN" dirty="0"/>
              <a:t>finalize Rel-19 studies which plan to have corresponding normative work in Rel-19. </a:t>
            </a:r>
          </a:p>
          <a:p>
            <a:r>
              <a:rPr lang="en-US" altLang="zh-CN" b="1" dirty="0"/>
              <a:t>Sep 2025: </a:t>
            </a:r>
            <a:r>
              <a:rPr lang="en-US" altLang="zh-CN" dirty="0"/>
              <a:t>finalize all Rel-19 work items, majority work items are preferable to be finalized in Jun 2025. </a:t>
            </a:r>
          </a:p>
          <a:p>
            <a:endParaRPr lang="en-US" altLang="zh-CN" dirty="0"/>
          </a:p>
          <a:p>
            <a:r>
              <a:rPr lang="en-US" altLang="zh-CN" sz="1600" b="1" dirty="0"/>
              <a:t>CH:</a:t>
            </a:r>
          </a:p>
          <a:p>
            <a:r>
              <a:rPr lang="en-US" altLang="zh-CN" b="1" dirty="0"/>
              <a:t>Dec 2024: </a:t>
            </a:r>
            <a:r>
              <a:rPr lang="en-US" altLang="zh-CN" dirty="0"/>
              <a:t>finalize Rel-19 studies which plan to have corresponding normative work in Rel-19.</a:t>
            </a:r>
          </a:p>
          <a:p>
            <a:r>
              <a:rPr lang="en-US" altLang="zh-CN" b="1" dirty="0"/>
              <a:t>Sep 2025: </a:t>
            </a:r>
            <a:r>
              <a:rPr lang="en-US" altLang="zh-CN" dirty="0"/>
              <a:t>finalize all Rel-19 work items</a:t>
            </a:r>
          </a:p>
          <a:p>
            <a:endParaRPr lang="en-US" altLang="zh-CN" dirty="0"/>
          </a:p>
          <a:p>
            <a:r>
              <a:rPr lang="en-US" altLang="zh-CN" b="1" dirty="0"/>
              <a:t>Note:</a:t>
            </a:r>
            <a:r>
              <a:rPr lang="en-US" altLang="zh-CN" dirty="0"/>
              <a:t> Studies can continue until Sep.2025 if no corresponding normative work is planned for Rel-19.</a:t>
            </a:r>
            <a:endParaRPr lang="zh-CN" altLang="en-US" dirty="0"/>
          </a:p>
        </p:txBody>
      </p:sp>
      <p:sp>
        <p:nvSpPr>
          <p:cNvPr id="248" name="Isosceles Triangle 247">
            <a:extLst>
              <a:ext uri="{FF2B5EF4-FFF2-40B4-BE49-F238E27FC236}">
                <a16:creationId xmlns:a16="http://schemas.microsoft.com/office/drawing/2014/main" id="{5742BE09-19FB-4AC8-91F1-32C4398AD1BC}"/>
              </a:ext>
            </a:extLst>
          </p:cNvPr>
          <p:cNvSpPr/>
          <p:nvPr/>
        </p:nvSpPr>
        <p:spPr bwMode="auto">
          <a:xfrm>
            <a:off x="9580209" y="322384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49" name="Isosceles Triangle 248">
            <a:extLst>
              <a:ext uri="{FF2B5EF4-FFF2-40B4-BE49-F238E27FC236}">
                <a16:creationId xmlns:a16="http://schemas.microsoft.com/office/drawing/2014/main" id="{68B26D9A-0CE5-4447-A7B3-7B2E6E887CAF}"/>
              </a:ext>
            </a:extLst>
          </p:cNvPr>
          <p:cNvSpPr/>
          <p:nvPr/>
        </p:nvSpPr>
        <p:spPr bwMode="auto">
          <a:xfrm>
            <a:off x="9548691" y="4466915"/>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0" name="TextBox 249">
            <a:extLst>
              <a:ext uri="{FF2B5EF4-FFF2-40B4-BE49-F238E27FC236}">
                <a16:creationId xmlns:a16="http://schemas.microsoft.com/office/drawing/2014/main" id="{3AA1C0B0-BD10-4C5A-8E5D-4D0ECA2B6E2F}"/>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251" name="Straight Connector 250">
            <a:extLst>
              <a:ext uri="{FF2B5EF4-FFF2-40B4-BE49-F238E27FC236}">
                <a16:creationId xmlns:a16="http://schemas.microsoft.com/office/drawing/2014/main" id="{E21719EC-170C-4080-9901-C7CBCE34EAD2}"/>
              </a:ext>
            </a:extLst>
          </p:cNvPr>
          <p:cNvCxnSpPr>
            <a:cxnSpLocks/>
            <a:stCxn id="240" idx="3"/>
            <a:endCxn id="250"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8B02A508-1F15-40F5-BBF7-52BE33179FFE}"/>
              </a:ext>
            </a:extLst>
          </p:cNvPr>
          <p:cNvCxnSpPr>
            <a:endCxn id="250"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FC00EDEE-EE5A-4D12-B2AF-0283939C5C08}"/>
              </a:ext>
            </a:extLst>
          </p:cNvPr>
          <p:cNvCxnSpPr>
            <a:cxnSpLocks/>
            <a:stCxn id="242" idx="3"/>
            <a:endCxn id="250"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5" name="Isosceles Triangle 154">
            <a:extLst>
              <a:ext uri="{FF2B5EF4-FFF2-40B4-BE49-F238E27FC236}">
                <a16:creationId xmlns:a16="http://schemas.microsoft.com/office/drawing/2014/main" id="{D5094F7F-B5F4-4126-91C0-A896B00E6336}"/>
              </a:ext>
            </a:extLst>
          </p:cNvPr>
          <p:cNvSpPr/>
          <p:nvPr/>
        </p:nvSpPr>
        <p:spPr bwMode="auto">
          <a:xfrm>
            <a:off x="9578898" y="2243716"/>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56" name="Isosceles Triangle 155">
            <a:extLst>
              <a:ext uri="{FF2B5EF4-FFF2-40B4-BE49-F238E27FC236}">
                <a16:creationId xmlns:a16="http://schemas.microsoft.com/office/drawing/2014/main" id="{88E3DD57-73ED-42A3-9CFD-704398090E4D}"/>
              </a:ext>
            </a:extLst>
          </p:cNvPr>
          <p:cNvSpPr/>
          <p:nvPr/>
        </p:nvSpPr>
        <p:spPr bwMode="auto">
          <a:xfrm>
            <a:off x="9550604" y="523712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90967362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136768"/>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as in SA2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21 SI/WI =&gt; Average 6 TU per SI/WI (0.6/meeting). </a:t>
            </a:r>
            <a:endParaRPr lang="en-US" sz="1600" dirty="0">
              <a:solidFill>
                <a:schemeClr val="accent1"/>
              </a:solidFill>
            </a:endParaRPr>
          </a:p>
        </p:txBody>
      </p:sp>
    </p:spTree>
    <p:extLst>
      <p:ext uri="{BB962C8B-B14F-4D97-AF65-F5344CB8AC3E}">
        <p14:creationId xmlns:p14="http://schemas.microsoft.com/office/powerpoint/2010/main" val="342590983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z00340018\AppData\Roaming\eSpace_Desktop\UserData\z00340018\imagefiles\originalImgfiles\E281572D-0BDF-43F5-AECA-3A5D21BEB065.png">
            <a:extLst>
              <a:ext uri="{FF2B5EF4-FFF2-40B4-BE49-F238E27FC236}">
                <a16:creationId xmlns:a16="http://schemas.microsoft.com/office/drawing/2014/main" id="{8D6FB5A3-BE75-4B2A-B900-B77774053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90" y="1141486"/>
            <a:ext cx="5379835" cy="49517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B73A834-FE96-4D3D-B514-F74B3097FE22}"/>
              </a:ext>
            </a:extLst>
          </p:cNvPr>
          <p:cNvSpPr>
            <a:spLocks noGrp="1"/>
          </p:cNvSpPr>
          <p:nvPr>
            <p:ph type="title"/>
          </p:nvPr>
        </p:nvSpPr>
        <p:spPr>
          <a:xfrm>
            <a:off x="582795" y="89114"/>
            <a:ext cx="9102725" cy="1143000"/>
          </a:xfrm>
        </p:spPr>
        <p:txBody>
          <a:bodyPr/>
          <a:lstStyle/>
          <a:p>
            <a:r>
              <a:rPr lang="en-US" altLang="zh-CN" sz="4000" dirty="0"/>
              <a:t>Sample of OAM TU planning and statistics</a:t>
            </a:r>
            <a:endParaRPr lang="zh-CN" altLang="en-US" sz="4000" dirty="0"/>
          </a:p>
        </p:txBody>
      </p:sp>
      <p:sp>
        <p:nvSpPr>
          <p:cNvPr id="8" name="TextBox 7">
            <a:extLst>
              <a:ext uri="{FF2B5EF4-FFF2-40B4-BE49-F238E27FC236}">
                <a16:creationId xmlns:a16="http://schemas.microsoft.com/office/drawing/2014/main" id="{F29B752F-D075-4C2A-A24B-4A76C95720FC}"/>
              </a:ext>
            </a:extLst>
          </p:cNvPr>
          <p:cNvSpPr txBox="1"/>
          <p:nvPr/>
        </p:nvSpPr>
        <p:spPr>
          <a:xfrm>
            <a:off x="698809" y="2877832"/>
            <a:ext cx="4569251" cy="523220"/>
          </a:xfrm>
          <a:prstGeom prst="rect">
            <a:avLst/>
          </a:prstGeom>
          <a:solidFill>
            <a:srgbClr val="FFFF00"/>
          </a:solidFill>
        </p:spPr>
        <p:txBody>
          <a:bodyPr wrap="square" rtlCol="0">
            <a:spAutoFit/>
          </a:bodyPr>
          <a:lstStyle/>
          <a:p>
            <a:r>
              <a:rPr lang="en-US" altLang="zh-CN" sz="1400" dirty="0"/>
              <a:t>TU planning: to be proposed by rapporteurs and agreed by the group</a:t>
            </a:r>
            <a:endParaRPr lang="zh-CN" altLang="en-US" sz="1400" dirty="0"/>
          </a:p>
        </p:txBody>
      </p:sp>
      <p:pic>
        <p:nvPicPr>
          <p:cNvPr id="1026" name="Picture 2" descr="C:\Users\z00340018\AppData\Roaming\eSpace_Desktop\UserData\z00340018\imagefiles\originalImgfiles\7A8990D9-78A3-4903-B698-8400C887E9E6.png">
            <a:extLst>
              <a:ext uri="{FF2B5EF4-FFF2-40B4-BE49-F238E27FC236}">
                <a16:creationId xmlns:a16="http://schemas.microsoft.com/office/drawing/2014/main" id="{9680A790-6C6D-4212-9FB5-5FC9B199D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55" y="1141486"/>
            <a:ext cx="5261403" cy="47650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B75B9E-DC91-4B61-A6DE-A82F5A5810FA}"/>
              </a:ext>
            </a:extLst>
          </p:cNvPr>
          <p:cNvSpPr txBox="1"/>
          <p:nvPr/>
        </p:nvSpPr>
        <p:spPr>
          <a:xfrm>
            <a:off x="6673907" y="3981033"/>
            <a:ext cx="4569251" cy="523220"/>
          </a:xfrm>
          <a:prstGeom prst="rect">
            <a:avLst/>
          </a:prstGeom>
          <a:solidFill>
            <a:srgbClr val="FFFF00"/>
          </a:solidFill>
        </p:spPr>
        <p:txBody>
          <a:bodyPr wrap="square" rtlCol="0">
            <a:spAutoFit/>
          </a:bodyPr>
          <a:lstStyle/>
          <a:p>
            <a:r>
              <a:rPr lang="en-US" altLang="zh-CN" sz="1400" dirty="0"/>
              <a:t>TU statistics: to be filled by chair based on the time consumed after each meeting </a:t>
            </a:r>
            <a:endParaRPr lang="zh-CN" altLang="en-US" sz="1400" dirty="0"/>
          </a:p>
        </p:txBody>
      </p:sp>
      <p:sp>
        <p:nvSpPr>
          <p:cNvPr id="4" name="TextBox 3">
            <a:extLst>
              <a:ext uri="{FF2B5EF4-FFF2-40B4-BE49-F238E27FC236}">
                <a16:creationId xmlns:a16="http://schemas.microsoft.com/office/drawing/2014/main" id="{8FEF4218-DCC2-4B71-B7DB-9DB0535965E8}"/>
              </a:ext>
            </a:extLst>
          </p:cNvPr>
          <p:cNvSpPr txBox="1"/>
          <p:nvPr/>
        </p:nvSpPr>
        <p:spPr>
          <a:xfrm rot="20264497">
            <a:off x="9593144" y="4865785"/>
            <a:ext cx="2145031" cy="1200329"/>
          </a:xfrm>
          <a:prstGeom prst="rect">
            <a:avLst/>
          </a:prstGeom>
          <a:solidFill>
            <a:srgbClr val="FFFF00"/>
          </a:solidFill>
        </p:spPr>
        <p:txBody>
          <a:bodyPr wrap="square" rtlCol="0">
            <a:spAutoFit/>
          </a:bodyPr>
          <a:lstStyle/>
          <a:p>
            <a:r>
              <a:rPr lang="en-US" altLang="zh-CN" sz="1800" dirty="0"/>
              <a:t>This is an example to illustrate TU planning and statistics</a:t>
            </a:r>
            <a:endParaRPr lang="zh-CN" altLang="en-US" sz="1800" dirty="0"/>
          </a:p>
        </p:txBody>
      </p:sp>
    </p:spTree>
    <p:extLst>
      <p:ext uri="{BB962C8B-B14F-4D97-AF65-F5344CB8AC3E}">
        <p14:creationId xmlns:p14="http://schemas.microsoft.com/office/powerpoint/2010/main" val="135285353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extLst>
              <p:ext uri="{D42A27DB-BD31-4B8C-83A1-F6EECF244321}">
                <p14:modId xmlns:p14="http://schemas.microsoft.com/office/powerpoint/2010/main" val="165020823"/>
              </p:ext>
            </p:extLst>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(8:00~8:55)</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110825392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356590154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1C51E-BFC0-44A5-91BD-8BA4E17D2242}"/>
              </a:ext>
            </a:extLst>
          </p:cNvPr>
          <p:cNvSpPr>
            <a:spLocks noGrp="1"/>
          </p:cNvSpPr>
          <p:nvPr>
            <p:ph type="title"/>
          </p:nvPr>
        </p:nvSpPr>
        <p:spPr/>
        <p:txBody>
          <a:bodyPr/>
          <a:lstStyle/>
          <a:p>
            <a:r>
              <a:rPr lang="en-US" altLang="zh-CN" dirty="0"/>
              <a:t>Reminder for Rel-19 work</a:t>
            </a:r>
            <a:endParaRPr lang="zh-CN" altLang="en-US" dirty="0"/>
          </a:p>
        </p:txBody>
      </p:sp>
      <p:sp>
        <p:nvSpPr>
          <p:cNvPr id="3" name="Content Placeholder 2">
            <a:extLst>
              <a:ext uri="{FF2B5EF4-FFF2-40B4-BE49-F238E27FC236}">
                <a16:creationId xmlns:a16="http://schemas.microsoft.com/office/drawing/2014/main" id="{A78C84A9-1D91-47FB-B90F-108AD8ECB750}"/>
              </a:ext>
            </a:extLst>
          </p:cNvPr>
          <p:cNvSpPr>
            <a:spLocks noGrp="1"/>
          </p:cNvSpPr>
          <p:nvPr>
            <p:ph idx="1"/>
          </p:nvPr>
        </p:nvSpPr>
        <p:spPr/>
        <p:txBody>
          <a:bodyPr/>
          <a:lstStyle/>
          <a:p>
            <a:r>
              <a:rPr lang="en-US" altLang="zh-CN" dirty="0"/>
              <a:t>Rel-19 studies which plan for Rel-19 normative work shall be 100% completed in SA5#158. </a:t>
            </a:r>
          </a:p>
          <a:p>
            <a:pPr lvl="1"/>
            <a:r>
              <a:rPr lang="en-US" altLang="zh-CN" dirty="0"/>
              <a:t>Down scoping could be considered if needed. </a:t>
            </a:r>
          </a:p>
          <a:p>
            <a:pPr lvl="1"/>
            <a:r>
              <a:rPr lang="en-US" altLang="zh-CN" dirty="0"/>
              <a:t>The work tasks which need more time could be put into the studies in Rel-20 if needed. </a:t>
            </a:r>
          </a:p>
          <a:p>
            <a:r>
              <a:rPr lang="en-US" altLang="zh-CN" dirty="0"/>
              <a:t>It’s possible to use all planned TUs (i.e. study TUs + normative TUs) only for studies with no </a:t>
            </a:r>
            <a:r>
              <a:rPr lang="en-US" altLang="zh-CN"/>
              <a:t>normative work</a:t>
            </a:r>
            <a:endParaRPr lang="en-US" altLang="zh-CN" dirty="0"/>
          </a:p>
        </p:txBody>
      </p:sp>
    </p:spTree>
    <p:extLst>
      <p:ext uri="{BB962C8B-B14F-4D97-AF65-F5344CB8AC3E}">
        <p14:creationId xmlns:p14="http://schemas.microsoft.com/office/powerpoint/2010/main" val="231977189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6" name="Content Placeholder 2">
            <a:extLst>
              <a:ext uri="{FF2B5EF4-FFF2-40B4-BE49-F238E27FC236}">
                <a16:creationId xmlns:a16="http://schemas.microsoft.com/office/drawing/2014/main" id="{D7C75CFB-E223-498A-A227-55D4A718AC34}"/>
              </a:ext>
            </a:extLst>
          </p:cNvPr>
          <p:cNvSpPr>
            <a:spLocks noGrp="1"/>
          </p:cNvSpPr>
          <p:nvPr>
            <p:ph idx="1"/>
          </p:nvPr>
        </p:nvSpPr>
        <p:spPr>
          <a:xfrm>
            <a:off x="647700" y="1454150"/>
            <a:ext cx="11183938" cy="4830763"/>
          </a:xfrm>
        </p:spPr>
        <p:txBody>
          <a:bodyPr/>
          <a:lstStyle/>
          <a:p>
            <a:r>
              <a:rPr lang="en-US" altLang="zh-CN" dirty="0">
                <a:solidFill>
                  <a:srgbClr val="0000FF"/>
                </a:solidFill>
              </a:rPr>
              <a:t>Release 19</a:t>
            </a:r>
            <a:endParaRPr lang="en-GB" altLang="zh-CN" dirty="0">
              <a:solidFill>
                <a:srgbClr val="0000FF"/>
              </a:solidFill>
            </a:endParaRPr>
          </a:p>
          <a:p>
            <a:pPr lvl="1"/>
            <a:r>
              <a:rPr lang="en-GB" altLang="zh-CN" dirty="0"/>
              <a:t>Release 19 timeline– figure with SA5</a:t>
            </a:r>
          </a:p>
          <a:p>
            <a:pPr lvl="1"/>
            <a:r>
              <a:rPr lang="en-US" altLang="zh-CN" dirty="0">
                <a:solidFill>
                  <a:srgbClr val="0000FF"/>
                </a:solidFill>
              </a:rPr>
              <a:t>WIs/SIs in other 3GPP WGs potentially related to SA5</a:t>
            </a:r>
            <a:endParaRPr lang="zh-CN" altLang="en-US" dirty="0"/>
          </a:p>
        </p:txBody>
      </p:sp>
    </p:spTree>
    <p:extLst>
      <p:ext uri="{BB962C8B-B14F-4D97-AF65-F5344CB8AC3E}">
        <p14:creationId xmlns:p14="http://schemas.microsoft.com/office/powerpoint/2010/main" val="48953114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5A636A4F-4E4A-414B-9E92-DD70D3647272}"/>
              </a:ext>
            </a:extLst>
          </p:cNvPr>
          <p:cNvSpPr>
            <a:spLocks noGrp="1"/>
          </p:cNvSpPr>
          <p:nvPr>
            <p:ph type="title"/>
          </p:nvPr>
        </p:nvSpPr>
        <p:spPr>
          <a:xfrm>
            <a:off x="120651" y="0"/>
            <a:ext cx="9759950" cy="881743"/>
          </a:xfrm>
        </p:spPr>
        <p:txBody>
          <a:bodyPr/>
          <a:lstStyle/>
          <a:p>
            <a:r>
              <a:rPr lang="en-US" sz="3600" dirty="0"/>
              <a:t>Overview of </a:t>
            </a:r>
            <a:r>
              <a:rPr lang="en-US" altLang="zh-CN" sz="3600" dirty="0"/>
              <a:t>Rel-19 </a:t>
            </a:r>
            <a:r>
              <a:rPr lang="en-US" sz="3600" dirty="0"/>
              <a:t>SA5 </a:t>
            </a:r>
            <a:r>
              <a:rPr lang="en-US" altLang="zh-CN" sz="3600" dirty="0"/>
              <a:t>OAM </a:t>
            </a:r>
            <a:r>
              <a:rPr lang="en-US" sz="3600" dirty="0"/>
              <a:t>topics</a:t>
            </a:r>
          </a:p>
        </p:txBody>
      </p:sp>
      <p:graphicFrame>
        <p:nvGraphicFramePr>
          <p:cNvPr id="8" name="表格 2">
            <a:extLst>
              <a:ext uri="{FF2B5EF4-FFF2-40B4-BE49-F238E27FC236}">
                <a16:creationId xmlns:a16="http://schemas.microsoft.com/office/drawing/2014/main" id="{2996580D-6C4A-4008-89D1-2F34CF84B2F8}"/>
              </a:ext>
            </a:extLst>
          </p:cNvPr>
          <p:cNvGraphicFramePr>
            <a:graphicFrameLocks noGrp="1"/>
          </p:cNvGraphicFramePr>
          <p:nvPr>
            <p:extLst>
              <p:ext uri="{D42A27DB-BD31-4B8C-83A1-F6EECF244321}">
                <p14:modId xmlns:p14="http://schemas.microsoft.com/office/powerpoint/2010/main" val="439451277"/>
              </p:ext>
            </p:extLst>
          </p:nvPr>
        </p:nvGraphicFramePr>
        <p:xfrm>
          <a:off x="108769" y="756382"/>
          <a:ext cx="12083231" cy="6075427"/>
        </p:xfrm>
        <a:graphic>
          <a:graphicData uri="http://schemas.openxmlformats.org/drawingml/2006/table">
            <a:tbl>
              <a:tblPr/>
              <a:tblGrid>
                <a:gridCol w="507958">
                  <a:extLst>
                    <a:ext uri="{9D8B030D-6E8A-4147-A177-3AD203B41FA5}">
                      <a16:colId xmlns:a16="http://schemas.microsoft.com/office/drawing/2014/main" val="1965733584"/>
                    </a:ext>
                  </a:extLst>
                </a:gridCol>
                <a:gridCol w="282356">
                  <a:extLst>
                    <a:ext uri="{9D8B030D-6E8A-4147-A177-3AD203B41FA5}">
                      <a16:colId xmlns:a16="http://schemas.microsoft.com/office/drawing/2014/main" val="331722294"/>
                    </a:ext>
                  </a:extLst>
                </a:gridCol>
                <a:gridCol w="638512">
                  <a:extLst>
                    <a:ext uri="{9D8B030D-6E8A-4147-A177-3AD203B41FA5}">
                      <a16:colId xmlns:a16="http://schemas.microsoft.com/office/drawing/2014/main" val="907466837"/>
                    </a:ext>
                  </a:extLst>
                </a:gridCol>
                <a:gridCol w="1664411">
                  <a:extLst>
                    <a:ext uri="{9D8B030D-6E8A-4147-A177-3AD203B41FA5}">
                      <a16:colId xmlns:a16="http://schemas.microsoft.com/office/drawing/2014/main" val="2690706286"/>
                    </a:ext>
                  </a:extLst>
                </a:gridCol>
                <a:gridCol w="4825004">
                  <a:extLst>
                    <a:ext uri="{9D8B030D-6E8A-4147-A177-3AD203B41FA5}">
                      <a16:colId xmlns:a16="http://schemas.microsoft.com/office/drawing/2014/main" val="2178307027"/>
                    </a:ext>
                  </a:extLst>
                </a:gridCol>
                <a:gridCol w="793141">
                  <a:extLst>
                    <a:ext uri="{9D8B030D-6E8A-4147-A177-3AD203B41FA5}">
                      <a16:colId xmlns:a16="http://schemas.microsoft.com/office/drawing/2014/main" val="410137253"/>
                    </a:ext>
                  </a:extLst>
                </a:gridCol>
                <a:gridCol w="1146809">
                  <a:extLst>
                    <a:ext uri="{9D8B030D-6E8A-4147-A177-3AD203B41FA5}">
                      <a16:colId xmlns:a16="http://schemas.microsoft.com/office/drawing/2014/main" val="3966773156"/>
                    </a:ext>
                  </a:extLst>
                </a:gridCol>
                <a:gridCol w="890758">
                  <a:extLst>
                    <a:ext uri="{9D8B030D-6E8A-4147-A177-3AD203B41FA5}">
                      <a16:colId xmlns:a16="http://schemas.microsoft.com/office/drawing/2014/main" val="4058451737"/>
                    </a:ext>
                  </a:extLst>
                </a:gridCol>
                <a:gridCol w="909980">
                  <a:extLst>
                    <a:ext uri="{9D8B030D-6E8A-4147-A177-3AD203B41FA5}">
                      <a16:colId xmlns:a16="http://schemas.microsoft.com/office/drawing/2014/main" val="2608971487"/>
                    </a:ext>
                  </a:extLst>
                </a:gridCol>
                <a:gridCol w="424302">
                  <a:extLst>
                    <a:ext uri="{9D8B030D-6E8A-4147-A177-3AD203B41FA5}">
                      <a16:colId xmlns:a16="http://schemas.microsoft.com/office/drawing/2014/main" val="2276198587"/>
                    </a:ext>
                  </a:extLst>
                </a:gridCol>
              </a:tblGrid>
              <a:tr h="188596">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05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05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050" b="1" i="0" u="none" strike="noStrike" kern="1200" dirty="0" err="1">
                          <a:solidFill>
                            <a:srgbClr val="000000"/>
                          </a:solidFill>
                          <a:effectLst/>
                          <a:latin typeface="+mn-lt"/>
                          <a:ea typeface="+mn-ea"/>
                          <a:cs typeface="Arial" panose="020B0604020202020204" pitchFamily="34" charset="0"/>
                        </a:rPr>
                        <a:t>Tdoc</a:t>
                      </a:r>
                      <a:endParaRPr lang="en-GB" altLang="zh-CN" sz="105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05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7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02728">
                <a:tc rowSpan="7">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800" b="1" i="0" u="none" strike="noStrike" dirty="0">
                          <a:solidFill>
                            <a:srgbClr val="000000"/>
                          </a:solidFill>
                          <a:effectLst/>
                          <a:latin typeface="+mn-lt"/>
                          <a:ea typeface="+mn-ea"/>
                        </a:rPr>
                        <a:t>Intelligence and Automation</a:t>
                      </a:r>
                      <a:endParaRPr lang="en-US" sz="8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105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05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105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105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SP-231780</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28.908</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105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05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105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105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SP-231726</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28.866</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102728">
                <a:tc vMerge="1">
                  <a:txBody>
                    <a:bodyPr/>
                    <a:lstStyle/>
                    <a:p>
                      <a:endParaRPr lang="zh-CN" altLang="en-US"/>
                    </a:p>
                  </a:txBody>
                  <a:tcPr/>
                </a:tc>
                <a:tc>
                  <a:txBody>
                    <a:bodyPr/>
                    <a:lstStyle/>
                    <a:p>
                      <a:pPr marL="53975" indent="0" algn="l" fontAlgn="b"/>
                      <a:endParaRPr lang="en-US" sz="105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00FF"/>
                          </a:solidFill>
                          <a:effectLst/>
                          <a:uLnTx/>
                          <a:uFillTx/>
                          <a:latin typeface="+mn-lt"/>
                          <a:ea typeface="+mn-ea"/>
                          <a:cs typeface="Arial" panose="020B0604020202020204" pitchFamily="34" charset="0"/>
                        </a:rPr>
                        <a:t>-&gt; eMDAS_Ph3</a:t>
                      </a: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050" b="0" i="0" u="none" strike="noStrike" dirty="0">
                          <a:solidFill>
                            <a:srgbClr val="0000FF"/>
                          </a:solidFill>
                          <a:effectLst/>
                          <a:latin typeface="+mn-lt"/>
                          <a:ea typeface="宋体" panose="02010600030101010101" pitchFamily="2" charset="-122"/>
                        </a:rPr>
                        <a:t>Management Data Analytics phase 3 (for</a:t>
                      </a:r>
                      <a:r>
                        <a:rPr lang="zh-CN" altLang="en-US" sz="1050" b="0" i="0" u="none" strike="noStrike" dirty="0">
                          <a:solidFill>
                            <a:srgbClr val="0000FF"/>
                          </a:solidFill>
                          <a:effectLst/>
                          <a:latin typeface="+mn-lt"/>
                          <a:ea typeface="宋体" panose="02010600030101010101" pitchFamily="2" charset="-122"/>
                        </a:rPr>
                        <a:t> </a:t>
                      </a:r>
                      <a:r>
                        <a:rPr lang="en-US" altLang="zh-CN" sz="1050" b="0" i="0" u="none" strike="noStrike" dirty="0">
                          <a:solidFill>
                            <a:srgbClr val="0000FF"/>
                          </a:solidFill>
                          <a:effectLst/>
                          <a:latin typeface="+mn-lt"/>
                          <a:ea typeface="宋体" panose="02010600030101010101" pitchFamily="2" charset="-122"/>
                        </a:rPr>
                        <a:t>SA</a:t>
                      </a:r>
                      <a:r>
                        <a:rPr lang="zh-CN" altLang="en-US" sz="1050" b="0" i="0" u="none" strike="noStrike" dirty="0">
                          <a:solidFill>
                            <a:srgbClr val="0000FF"/>
                          </a:solidFill>
                          <a:effectLst/>
                          <a:latin typeface="+mn-lt"/>
                          <a:ea typeface="宋体" panose="02010600030101010101" pitchFamily="2" charset="-122"/>
                        </a:rPr>
                        <a:t> </a:t>
                      </a:r>
                      <a:r>
                        <a:rPr lang="en-US" altLang="zh-CN" sz="1050" b="0" i="0" u="none" strike="noStrike" dirty="0">
                          <a:solidFill>
                            <a:srgbClr val="0000FF"/>
                          </a:solidFill>
                          <a:effectLst/>
                          <a:latin typeface="+mn-lt"/>
                          <a:ea typeface="宋体" panose="02010600030101010101" pitchFamily="2" charset="-122"/>
                        </a:rPr>
                        <a:t>approval)</a:t>
                      </a:r>
                      <a:endParaRPr lang="en-US" sz="105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1000" kern="100" dirty="0">
                          <a:solidFill>
                            <a:srgbClr val="0000FF"/>
                          </a:solidFill>
                          <a:effectLst/>
                          <a:latin typeface="+mn-lt"/>
                          <a:ea typeface="等线" panose="02010600030101010101" pitchFamily="2" charset="-122"/>
                          <a:cs typeface="Kartika"/>
                        </a:rPr>
                        <a:t>S5-246126</a:t>
                      </a:r>
                      <a:endParaRPr lang="zh-CN" altLang="zh-CN" sz="10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solidFill>
                            <a:srgbClr val="0000FF"/>
                          </a:solidFill>
                          <a:effectLst/>
                          <a:latin typeface="+mn-lt"/>
                          <a:ea typeface="等线" panose="02010600030101010101" pitchFamily="2" charset="-122"/>
                          <a:cs typeface="Kartika"/>
                        </a:rPr>
                        <a:t>TS 28.104</a:t>
                      </a:r>
                      <a:endParaRPr lang="zh-CN" sz="10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solidFill>
                            <a:srgbClr val="0000FF"/>
                          </a:solidFill>
                          <a:latin typeface="+mn-lt"/>
                        </a:rPr>
                        <a:t>WID</a:t>
                      </a:r>
                      <a:endParaRPr lang="zh-CN" altLang="en-US" sz="105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SP-231737</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28.914</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102728">
                <a:tc vMerge="1">
                  <a:txBody>
                    <a:bodyPr/>
                    <a:lstStyle/>
                    <a:p>
                      <a:endParaRPr lang="zh-CN" altLang="en-US"/>
                    </a:p>
                  </a:txBody>
                  <a:tcPr/>
                </a:tc>
                <a:tc>
                  <a:txBody>
                    <a:bodyPr/>
                    <a:lstStyle/>
                    <a:p>
                      <a:pPr marL="53975" indent="0" algn="l" fontAlgn="b"/>
                      <a:endParaRPr lang="en-US" sz="105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00FF"/>
                          </a:solidFill>
                          <a:effectLst/>
                          <a:uLnTx/>
                          <a:uFillTx/>
                          <a:latin typeface="+mn-lt"/>
                          <a:ea typeface="+mn-ea"/>
                          <a:cs typeface="Arial" panose="020B0604020202020204" pitchFamily="34" charset="0"/>
                        </a:rPr>
                        <a:t>-&gt; IDMS_MN_Ph3</a:t>
                      </a: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050" b="0" i="0" u="none" strike="noStrike" dirty="0">
                          <a:solidFill>
                            <a:srgbClr val="0000FF"/>
                          </a:solidFill>
                          <a:effectLst/>
                          <a:latin typeface="+mn-lt"/>
                          <a:ea typeface="宋体" panose="02010600030101010101" pitchFamily="2" charset="-122"/>
                        </a:rPr>
                        <a:t>Intent driven management services for mobile network phase 3 </a:t>
                      </a:r>
                      <a:r>
                        <a:rPr lang="en-US" altLang="zh-CN" sz="1050" b="0" i="0" u="none" strike="noStrike" dirty="0">
                          <a:solidFill>
                            <a:srgbClr val="0000FF"/>
                          </a:solidFill>
                          <a:effectLst/>
                          <a:latin typeface="+mn-lt"/>
                          <a:ea typeface="+mn-ea"/>
                        </a:rPr>
                        <a:t>(for</a:t>
                      </a:r>
                      <a:r>
                        <a:rPr lang="zh-CN" altLang="en-US" sz="1050" b="0" i="0" u="none" strike="noStrike" dirty="0">
                          <a:solidFill>
                            <a:srgbClr val="0000FF"/>
                          </a:solidFill>
                          <a:effectLst/>
                          <a:latin typeface="+mn-lt"/>
                          <a:ea typeface="+mn-ea"/>
                        </a:rPr>
                        <a:t> </a:t>
                      </a:r>
                      <a:r>
                        <a:rPr lang="en-US" altLang="zh-CN" sz="1050" b="0" i="0" u="none" strike="noStrike" dirty="0">
                          <a:solidFill>
                            <a:srgbClr val="0000FF"/>
                          </a:solidFill>
                          <a:effectLst/>
                          <a:latin typeface="+mn-lt"/>
                          <a:ea typeface="+mn-ea"/>
                        </a:rPr>
                        <a:t>SA</a:t>
                      </a:r>
                      <a:r>
                        <a:rPr lang="zh-CN" altLang="en-US" sz="1050" b="0" i="0" u="none" strike="noStrike" dirty="0">
                          <a:solidFill>
                            <a:srgbClr val="0000FF"/>
                          </a:solidFill>
                          <a:effectLst/>
                          <a:latin typeface="+mn-lt"/>
                          <a:ea typeface="+mn-ea"/>
                        </a:rPr>
                        <a:t> </a:t>
                      </a:r>
                      <a:r>
                        <a:rPr lang="en-US" altLang="zh-CN" sz="1050" b="0" i="0" u="none" strike="noStrike" dirty="0">
                          <a:solidFill>
                            <a:srgbClr val="0000FF"/>
                          </a:solidFill>
                          <a:effectLst/>
                          <a:latin typeface="+mn-lt"/>
                          <a:ea typeface="+mn-ea"/>
                        </a:rPr>
                        <a:t>approval)</a:t>
                      </a:r>
                      <a:endParaRPr lang="en-US" sz="105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solidFill>
                            <a:srgbClr val="0000FF"/>
                          </a:solidFill>
                          <a:effectLst/>
                          <a:latin typeface="+mn-lt"/>
                          <a:ea typeface="等线" panose="02010600030101010101" pitchFamily="2" charset="-122"/>
                          <a:cs typeface="Kartika"/>
                        </a:rPr>
                        <a:t>S5-246125</a:t>
                      </a:r>
                      <a:endParaRPr lang="zh-CN" sz="10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solidFill>
                            <a:srgbClr val="0000FF"/>
                          </a:solidFill>
                          <a:effectLst/>
                          <a:latin typeface="+mn-lt"/>
                          <a:ea typeface="等线" panose="02010600030101010101" pitchFamily="2" charset="-122"/>
                          <a:cs typeface="Kartika"/>
                        </a:rPr>
                        <a:t>TS 28.312</a:t>
                      </a:r>
                      <a:endParaRPr lang="zh-CN" sz="10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solidFill>
                            <a:srgbClr val="0000FF"/>
                          </a:solidFill>
                          <a:latin typeface="+mn-lt"/>
                        </a:rPr>
                        <a:t>WID</a:t>
                      </a:r>
                      <a:endParaRPr lang="zh-CN" altLang="en-US" sz="105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SP-231735</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28.867</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SP-231727</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28.915</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102728">
                <a:tc rowSpan="19">
                  <a:txBody>
                    <a:bodyPr/>
                    <a:lstStyle/>
                    <a:p>
                      <a:pPr marL="53975" indent="0" algn="l" fontAlgn="b"/>
                      <a:r>
                        <a:rPr lang="en-US" altLang="zh-CN" sz="800" b="1" i="0" u="none" strike="noStrike" dirty="0">
                          <a:solidFill>
                            <a:srgbClr val="000000"/>
                          </a:solidFill>
                          <a:effectLst/>
                          <a:latin typeface="+mn-lt"/>
                          <a:ea typeface="+mn-ea"/>
                        </a:rPr>
                        <a:t>Management Architecture and Mechanisms</a:t>
                      </a:r>
                      <a:endParaRPr lang="en-US" sz="8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Microsoft,CMCC</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SP-231781</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28.869</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SP-231736</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28.870</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SP-231725</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28.871</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105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SP-231721</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28.872</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10272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105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PlanM</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1050" b="0" i="0" u="none" strike="noStrike" dirty="0">
                          <a:solidFill>
                            <a:srgbClr val="00B050"/>
                          </a:solidFill>
                          <a:effectLst/>
                          <a:latin typeface="+mn-lt"/>
                          <a:ea typeface="+mn-ea"/>
                        </a:rPr>
                        <a:t>Management of planned configurations</a:t>
                      </a:r>
                      <a:endParaRPr lang="en-US" sz="105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00FF"/>
                          </a:solidFill>
                          <a:effectLst/>
                          <a:uLnTx/>
                          <a:uFillTx/>
                          <a:latin typeface="+mn-lt"/>
                          <a:ea typeface="+mn-ea"/>
                          <a:cs typeface="Arial" panose="020B0604020202020204" pitchFamily="34" charset="0"/>
                        </a:rPr>
                        <a:t>1050032</a:t>
                      </a: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solidFill>
                            <a:srgbClr val="0000FF"/>
                          </a:solidFill>
                          <a:effectLst/>
                          <a:latin typeface="+mn-lt"/>
                          <a:ea typeface="等线" panose="02010600030101010101" pitchFamily="2" charset="-122"/>
                          <a:cs typeface="Kartika"/>
                        </a:rPr>
                        <a:t>SP-241379</a:t>
                      </a:r>
                      <a:endParaRPr lang="zh-CN" sz="10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solidFill>
                            <a:srgbClr val="0000FF"/>
                          </a:solidFill>
                          <a:effectLst/>
                          <a:latin typeface="+mn-lt"/>
                          <a:ea typeface="等线" panose="02010600030101010101" pitchFamily="2" charset="-122"/>
                          <a:cs typeface="Kartika"/>
                        </a:rPr>
                        <a:t>TS 28.572</a:t>
                      </a:r>
                      <a:endParaRPr lang="zh-CN" sz="10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latin typeface="+mn-lt"/>
                        </a:rPr>
                        <a:t>WID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05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05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SP-231746</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TS 28.622</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latin typeface="+mn-lt"/>
                        </a:rPr>
                        <a:t>WID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105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SP-231732</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28.873</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17341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GB" altLang="zh-CN" sz="105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Data_SREP</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1050" b="0" i="0" u="none" strike="noStrike" dirty="0">
                          <a:solidFill>
                            <a:srgbClr val="00B050"/>
                          </a:solidFill>
                          <a:effectLst/>
                          <a:latin typeface="+mn-lt"/>
                          <a:ea typeface="+mn-ea"/>
                        </a:rPr>
                        <a:t>Data management, regarding subscriptions and reporting</a:t>
                      </a:r>
                      <a:endParaRPr lang="en-US" sz="105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00FF"/>
                          </a:solidFill>
                          <a:effectLst/>
                          <a:uLnTx/>
                          <a:uFillTx/>
                          <a:latin typeface="+mn-lt"/>
                          <a:ea typeface="+mn-ea"/>
                          <a:cs typeface="Arial" panose="020B0604020202020204" pitchFamily="34" charset="0"/>
                        </a:rPr>
                        <a:t>1050033</a:t>
                      </a: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Ericsson</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00" kern="100" dirty="0">
                          <a:solidFill>
                            <a:srgbClr val="0000FF"/>
                          </a:solidFill>
                          <a:effectLst/>
                          <a:latin typeface="+mn-lt"/>
                          <a:ea typeface="等线" panose="02010600030101010101" pitchFamily="2" charset="-122"/>
                          <a:cs typeface="Kartika"/>
                        </a:rPr>
                        <a:t>SP-241380</a:t>
                      </a:r>
                      <a:endParaRPr lang="zh-CN" sz="10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500" kern="100" dirty="0">
                          <a:solidFill>
                            <a:srgbClr val="0000FF"/>
                          </a:solidFill>
                          <a:effectLst/>
                          <a:latin typeface="+mn-lt"/>
                          <a:ea typeface="等线" panose="02010600030101010101" pitchFamily="2" charset="-122"/>
                          <a:cs typeface="Kartika"/>
                        </a:rPr>
                        <a:t>28.537/28.550/28.532/32.421/32.422/32.423/28.404/28.405/28.622/28.623</a:t>
                      </a:r>
                      <a:endParaRPr lang="zh-CN" sz="4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solidFill>
                            <a:srgbClr val="0000FF"/>
                          </a:solidFill>
                          <a:latin typeface="+mn-lt"/>
                        </a:rPr>
                        <a:t>WID</a:t>
                      </a:r>
                      <a:endParaRPr lang="zh-CN" altLang="en-US" sz="105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188596">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05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05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05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00" kern="1200">
                          <a:solidFill>
                            <a:srgbClr val="000000"/>
                          </a:solidFill>
                          <a:effectLst/>
                          <a:latin typeface="+mn-lt"/>
                          <a:ea typeface="等线" panose="02010600030101010101" pitchFamily="2" charset="-122"/>
                          <a:cs typeface="Calibri" panose="020F0502020204030204" pitchFamily="34" charset="0"/>
                        </a:rPr>
                        <a:t>SP-231747</a:t>
                      </a:r>
                      <a:endParaRPr lang="zh-CN" sz="10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TS 28.552/554</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latin typeface="+mn-lt"/>
                        </a:rPr>
                        <a:t>WID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05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05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AdNRM_Ph3</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050" b="0" i="0" u="none" strike="noStrike" dirty="0">
                          <a:solidFill>
                            <a:schemeClr val="tx1"/>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1020027</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Huawei</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00" kern="1200">
                          <a:solidFill>
                            <a:srgbClr val="000000"/>
                          </a:solidFill>
                          <a:effectLst/>
                          <a:latin typeface="+mn-lt"/>
                          <a:ea typeface="等线" panose="02010600030101010101" pitchFamily="2" charset="-122"/>
                          <a:cs typeface="Calibri" panose="020F0502020204030204" pitchFamily="34" charset="0"/>
                        </a:rPr>
                        <a:t>SP-231745</a:t>
                      </a:r>
                      <a:endParaRPr lang="zh-CN" sz="10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TS 28.541/622</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latin typeface="+mn-lt"/>
                        </a:rPr>
                        <a:t>WID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105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05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050" b="0" i="0" u="none" strike="noStrike" dirty="0">
                          <a:solidFill>
                            <a:schemeClr val="tx1"/>
                          </a:solidFill>
                          <a:effectLst/>
                          <a:latin typeface="+mn-lt"/>
                          <a:ea typeface="宋体" panose="02010600030101010101" pitchFamily="2" charset="-122"/>
                        </a:rPr>
                        <a:t>Subscriber and Equipment Trace and </a:t>
                      </a:r>
                      <a:r>
                        <a:rPr lang="en-US" sz="1050" b="0" i="0" u="none" strike="noStrike" dirty="0" err="1">
                          <a:solidFill>
                            <a:schemeClr val="tx1"/>
                          </a:solidFill>
                          <a:effectLst/>
                          <a:latin typeface="+mn-lt"/>
                          <a:ea typeface="宋体" panose="02010600030101010101" pitchFamily="2" charset="-122"/>
                        </a:rPr>
                        <a:t>QoE</a:t>
                      </a:r>
                      <a:r>
                        <a:rPr lang="en-US" sz="105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00" kern="1200">
                          <a:solidFill>
                            <a:srgbClr val="000000"/>
                          </a:solidFill>
                          <a:effectLst/>
                          <a:latin typeface="+mn-lt"/>
                          <a:ea typeface="等线" panose="02010600030101010101" pitchFamily="2" charset="-122"/>
                          <a:cs typeface="Calibri" panose="020F0502020204030204" pitchFamily="34" charset="0"/>
                        </a:rPr>
                        <a:t>SP-231748</a:t>
                      </a:r>
                      <a:endParaRPr lang="zh-CN" sz="10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TS 32.422/405</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latin typeface="+mn-lt"/>
                        </a:rPr>
                        <a:t>WID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188596">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1050" b="0" i="0" u="none" strike="noStrike" dirty="0">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00" kern="1200">
                          <a:solidFill>
                            <a:srgbClr val="000000"/>
                          </a:solidFill>
                          <a:effectLst/>
                          <a:latin typeface="+mn-lt"/>
                          <a:ea typeface="等线" panose="02010600030101010101" pitchFamily="2" charset="-122"/>
                          <a:cs typeface="Calibri" panose="020F0502020204030204" pitchFamily="34" charset="0"/>
                        </a:rPr>
                        <a:t>SP-231733</a:t>
                      </a:r>
                      <a:endParaRPr lang="zh-CN" sz="10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28.874</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173416">
                <a:tc vMerge="1">
                  <a:txBody>
                    <a:bodyPr/>
                    <a:lstStyle/>
                    <a:p>
                      <a:endParaRPr lang="zh-CN" altLang="en-US"/>
                    </a:p>
                  </a:txBody>
                  <a:tcPr/>
                </a:tc>
                <a:tc>
                  <a:txBody>
                    <a:bodyPr/>
                    <a:lstStyle/>
                    <a:p>
                      <a:pPr marL="53975" indent="0" algn="l" fontAlgn="b"/>
                      <a:endParaRPr lang="en-US" sz="105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00FF"/>
                          </a:solidFill>
                          <a:effectLst/>
                          <a:uLnTx/>
                          <a:uFillTx/>
                          <a:latin typeface="+mn-lt"/>
                          <a:ea typeface="+mn-ea"/>
                          <a:cs typeface="Arial" panose="020B0604020202020204" pitchFamily="34" charset="0"/>
                        </a:rPr>
                        <a:t>-&gt;NTN_OAM_Ph2</a:t>
                      </a: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050" b="0" i="0" u="none" strike="noStrike" dirty="0">
                          <a:solidFill>
                            <a:srgbClr val="0000FF"/>
                          </a:solidFill>
                          <a:effectLst/>
                          <a:latin typeface="+mn-lt"/>
                          <a:ea typeface="宋体" panose="02010600030101010101" pitchFamily="2" charset="-122"/>
                        </a:rPr>
                        <a:t>Management Aspects of NTN Phase 2 </a:t>
                      </a:r>
                      <a:r>
                        <a:rPr lang="en-US" altLang="zh-CN" sz="1050" b="0" i="0" u="none" strike="noStrike" dirty="0">
                          <a:solidFill>
                            <a:srgbClr val="0000FF"/>
                          </a:solidFill>
                          <a:effectLst/>
                          <a:latin typeface="+mn-lt"/>
                          <a:ea typeface="+mn-ea"/>
                        </a:rPr>
                        <a:t>(for</a:t>
                      </a:r>
                      <a:r>
                        <a:rPr lang="zh-CN" altLang="en-US" sz="1050" b="0" i="0" u="none" strike="noStrike" dirty="0">
                          <a:solidFill>
                            <a:srgbClr val="0000FF"/>
                          </a:solidFill>
                          <a:effectLst/>
                          <a:latin typeface="+mn-lt"/>
                          <a:ea typeface="+mn-ea"/>
                        </a:rPr>
                        <a:t> </a:t>
                      </a:r>
                      <a:r>
                        <a:rPr lang="en-US" altLang="zh-CN" sz="1050" b="0" i="0" u="none" strike="noStrike" dirty="0">
                          <a:solidFill>
                            <a:srgbClr val="0000FF"/>
                          </a:solidFill>
                          <a:effectLst/>
                          <a:latin typeface="+mn-lt"/>
                          <a:ea typeface="+mn-ea"/>
                        </a:rPr>
                        <a:t>SA</a:t>
                      </a:r>
                      <a:r>
                        <a:rPr lang="zh-CN" altLang="en-US" sz="1050" b="0" i="0" u="none" strike="noStrike" dirty="0">
                          <a:solidFill>
                            <a:srgbClr val="0000FF"/>
                          </a:solidFill>
                          <a:effectLst/>
                          <a:latin typeface="+mn-lt"/>
                          <a:ea typeface="+mn-ea"/>
                        </a:rPr>
                        <a:t> </a:t>
                      </a:r>
                      <a:r>
                        <a:rPr lang="en-US" altLang="zh-CN" sz="1050" b="0" i="0" u="none" strike="noStrike" dirty="0">
                          <a:solidFill>
                            <a:srgbClr val="0000FF"/>
                          </a:solidFill>
                          <a:effectLst/>
                          <a:latin typeface="+mn-lt"/>
                          <a:ea typeface="+mn-ea"/>
                        </a:rPr>
                        <a:t>approval)</a:t>
                      </a:r>
                      <a:endParaRPr lang="en-US" sz="105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1000" kern="100" dirty="0">
                          <a:solidFill>
                            <a:srgbClr val="0000FF"/>
                          </a:solidFill>
                          <a:effectLst/>
                          <a:latin typeface="+mn-lt"/>
                          <a:ea typeface="等线" panose="02010600030101010101" pitchFamily="2" charset="-122"/>
                          <a:cs typeface="Kartika"/>
                        </a:rPr>
                        <a:t>S5-246131</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rgbClr val="0000FF"/>
                          </a:solidFill>
                          <a:effectLst/>
                          <a:latin typeface="+mn-lt"/>
                          <a:ea typeface="等线" panose="02010600030101010101" pitchFamily="2" charset="-122"/>
                          <a:cs typeface="Kartika"/>
                        </a:rPr>
                        <a:t>TS 28.541/552/554/658/662/540/530</a:t>
                      </a:r>
                      <a:endParaRPr lang="zh-CN" altLang="en-US" sz="5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00FF"/>
                          </a:solidFill>
                          <a:latin typeface="+mn-lt"/>
                        </a:rPr>
                        <a:t>WID</a:t>
                      </a:r>
                      <a:endParaRPr lang="zh-CN" altLang="en-US" sz="105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105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00" kern="1200">
                          <a:solidFill>
                            <a:srgbClr val="000000"/>
                          </a:solidFill>
                          <a:effectLst/>
                          <a:latin typeface="+mn-lt"/>
                          <a:ea typeface="等线" panose="02010600030101010101" pitchFamily="2" charset="-122"/>
                          <a:cs typeface="Calibri" panose="020F0502020204030204" pitchFamily="34" charset="0"/>
                        </a:rPr>
                        <a:t>SP-231729</a:t>
                      </a:r>
                      <a:endParaRPr lang="zh-CN" sz="10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28.875</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102728">
                <a:tc vMerge="1">
                  <a:txBody>
                    <a:bodyPr/>
                    <a:lstStyle/>
                    <a:p>
                      <a:endParaRPr lang="zh-CN" altLang="en-US"/>
                    </a:p>
                  </a:txBody>
                  <a:tcPr/>
                </a:tc>
                <a:tc>
                  <a:txBody>
                    <a:bodyPr/>
                    <a:lstStyle/>
                    <a:p>
                      <a:pPr marL="53975" indent="0" algn="l" fontAlgn="b"/>
                      <a:endParaRPr lang="en-US" sz="105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00FF"/>
                          </a:solidFill>
                          <a:effectLst/>
                          <a:uLnTx/>
                          <a:uFillTx/>
                          <a:latin typeface="+mn-lt"/>
                          <a:ea typeface="+mn-ea"/>
                          <a:cs typeface="Arial" panose="020B0604020202020204" pitchFamily="34" charset="0"/>
                        </a:rPr>
                        <a:t>-&gt; </a:t>
                      </a:r>
                      <a:r>
                        <a:rPr kumimoji="0" lang="en-US" altLang="zh-CN" sz="105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NR_mobile_IAB_OAM</a:t>
                      </a: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050" b="0" i="0" u="none" strike="noStrike" dirty="0">
                          <a:solidFill>
                            <a:srgbClr val="0000FF"/>
                          </a:solidFill>
                          <a:effectLst/>
                          <a:latin typeface="+mn-lt"/>
                          <a:ea typeface="宋体" panose="02010600030101010101" pitchFamily="2" charset="-122"/>
                        </a:rPr>
                        <a:t>Management of IAB nodes </a:t>
                      </a:r>
                      <a:r>
                        <a:rPr lang="en-US" altLang="zh-CN" sz="1050" b="0" i="0" u="none" strike="noStrike" dirty="0">
                          <a:solidFill>
                            <a:srgbClr val="0000FF"/>
                          </a:solidFill>
                          <a:effectLst/>
                          <a:latin typeface="+mn-lt"/>
                          <a:ea typeface="+mn-ea"/>
                        </a:rPr>
                        <a:t>(for</a:t>
                      </a:r>
                      <a:r>
                        <a:rPr lang="zh-CN" altLang="en-US" sz="1050" b="0" i="0" u="none" strike="noStrike" dirty="0">
                          <a:solidFill>
                            <a:srgbClr val="0000FF"/>
                          </a:solidFill>
                          <a:effectLst/>
                          <a:latin typeface="+mn-lt"/>
                          <a:ea typeface="+mn-ea"/>
                        </a:rPr>
                        <a:t> </a:t>
                      </a:r>
                      <a:r>
                        <a:rPr lang="en-US" altLang="zh-CN" sz="1050" b="0" i="0" u="none" strike="noStrike" dirty="0">
                          <a:solidFill>
                            <a:srgbClr val="0000FF"/>
                          </a:solidFill>
                          <a:effectLst/>
                          <a:latin typeface="+mn-lt"/>
                          <a:ea typeface="+mn-ea"/>
                        </a:rPr>
                        <a:t>SA</a:t>
                      </a:r>
                      <a:r>
                        <a:rPr lang="zh-CN" altLang="en-US" sz="1050" b="0" i="0" u="none" strike="noStrike" dirty="0">
                          <a:solidFill>
                            <a:srgbClr val="0000FF"/>
                          </a:solidFill>
                          <a:effectLst/>
                          <a:latin typeface="+mn-lt"/>
                          <a:ea typeface="+mn-ea"/>
                        </a:rPr>
                        <a:t> </a:t>
                      </a:r>
                      <a:r>
                        <a:rPr lang="en-US" altLang="zh-CN" sz="1050" b="0" i="0" u="none" strike="noStrike" dirty="0">
                          <a:solidFill>
                            <a:srgbClr val="0000FF"/>
                          </a:solidFill>
                          <a:effectLst/>
                          <a:latin typeface="+mn-lt"/>
                          <a:ea typeface="+mn-ea"/>
                        </a:rPr>
                        <a:t>approval)</a:t>
                      </a:r>
                      <a:endParaRPr lang="en-US" sz="105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1000" kern="100" dirty="0">
                          <a:solidFill>
                            <a:srgbClr val="0000FF"/>
                          </a:solidFill>
                          <a:effectLst/>
                          <a:latin typeface="+mn-lt"/>
                          <a:ea typeface="等线" panose="02010600030101010101" pitchFamily="2" charset="-122"/>
                          <a:cs typeface="Kartika"/>
                        </a:rPr>
                        <a:t>S5-246130</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rgbClr val="0000FF"/>
                          </a:solidFill>
                          <a:effectLst/>
                          <a:latin typeface="+mn-lt"/>
                          <a:ea typeface="等线" panose="02010600030101010101" pitchFamily="2" charset="-122"/>
                          <a:cs typeface="Kartika"/>
                        </a:rPr>
                        <a:t>TS 28.541/540/531/314/315</a:t>
                      </a:r>
                      <a:endParaRPr lang="zh-CN" altLang="en-US" sz="5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00FF"/>
                          </a:solidFill>
                          <a:latin typeface="+mn-lt"/>
                        </a:rPr>
                        <a:t>WID</a:t>
                      </a:r>
                      <a:endParaRPr lang="zh-CN" altLang="en-US" sz="105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88596">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050" b="0" i="0" u="none" strike="noStrike">
                          <a:solidFill>
                            <a:srgbClr val="000000"/>
                          </a:solidFill>
                          <a:effectLst/>
                          <a:latin typeface="+mn-lt"/>
                          <a:ea typeface="等线" panose="02010600030101010101" pitchFamily="2" charset="-122"/>
                        </a:rPr>
                        <a:t>RedcapM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management aspects of </a:t>
                      </a:r>
                      <a:r>
                        <a:rPr lang="en-US" sz="1050" b="0" i="0" u="none" strike="noStrike" dirty="0" err="1">
                          <a:solidFill>
                            <a:schemeClr val="tx1"/>
                          </a:solidFill>
                          <a:effectLst/>
                          <a:latin typeface="+mn-lt"/>
                          <a:ea typeface="宋体" panose="02010600030101010101" pitchFamily="2" charset="-122"/>
                        </a:rPr>
                        <a:t>RedCap</a:t>
                      </a:r>
                      <a:r>
                        <a:rPr lang="en-US" sz="105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105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00" kern="1200">
                          <a:solidFill>
                            <a:srgbClr val="000000"/>
                          </a:solidFill>
                          <a:effectLst/>
                          <a:latin typeface="+mn-lt"/>
                          <a:ea typeface="等线" panose="02010600030101010101" pitchFamily="2" charset="-122"/>
                          <a:cs typeface="Calibri" panose="020F0502020204030204" pitchFamily="34" charset="0"/>
                        </a:rPr>
                        <a:t>SP-231734</a:t>
                      </a:r>
                      <a:endParaRPr lang="zh-CN" sz="10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28.876</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105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105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SP-231724</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28.877</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10272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-&gt; NWDAF_OAM_Ph2</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1050" b="0" i="0" u="none" strike="noStrike" dirty="0">
                          <a:solidFill>
                            <a:srgbClr val="00B050"/>
                          </a:solidFill>
                          <a:effectLst/>
                          <a:latin typeface="+mn-lt"/>
                          <a:ea typeface="+mn-ea"/>
                        </a:rPr>
                        <a:t>Enhancement of Management Aspects related to NWDAF Phase 2</a:t>
                      </a:r>
                      <a:endParaRPr lang="en-US" sz="105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050" kern="1200" dirty="0">
                          <a:solidFill>
                            <a:srgbClr val="0000FF"/>
                          </a:solidFill>
                          <a:effectLst/>
                          <a:latin typeface="+mn-lt"/>
                          <a:ea typeface="PMingLiU"/>
                          <a:cs typeface="+mn-cs"/>
                        </a:rPr>
                        <a:t>1050031</a:t>
                      </a: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China Telecom</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00" kern="100" dirty="0">
                          <a:solidFill>
                            <a:srgbClr val="0000FF"/>
                          </a:solidFill>
                          <a:effectLst/>
                          <a:latin typeface="+mn-lt"/>
                          <a:ea typeface="等线" panose="02010600030101010101" pitchFamily="2" charset="-122"/>
                          <a:cs typeface="Kartika"/>
                        </a:rPr>
                        <a:t>SP-241378</a:t>
                      </a:r>
                      <a:endParaRPr lang="zh-CN" sz="10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00" kern="100" dirty="0">
                          <a:solidFill>
                            <a:srgbClr val="0000FF"/>
                          </a:solidFill>
                          <a:effectLst/>
                          <a:latin typeface="+mn-lt"/>
                          <a:ea typeface="等线" panose="02010600030101010101" pitchFamily="2" charset="-122"/>
                          <a:cs typeface="Kartika"/>
                        </a:rPr>
                        <a:t>28.552/28.541</a:t>
                      </a:r>
                      <a:endParaRPr lang="zh-CN" sz="10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00FF"/>
                          </a:solidFill>
                          <a:latin typeface="+mn-lt"/>
                        </a:rPr>
                        <a:t>WID</a:t>
                      </a:r>
                      <a:endParaRPr lang="zh-CN" altLang="en-US" sz="105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1050" b="0" i="0" u="none" strike="noStrike" dirty="0">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SP-231731</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28.878</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102728">
                <a:tc>
                  <a:txBody>
                    <a:bodyPr/>
                    <a:lstStyle/>
                    <a:p>
                      <a:pPr marL="53975" indent="0" algn="l" fontAlgn="b"/>
                      <a:endParaRPr lang="en-US" sz="8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endParaRPr lang="en-US" sz="105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00FF"/>
                          </a:solidFill>
                          <a:effectLst/>
                          <a:uLnTx/>
                          <a:uFillTx/>
                          <a:latin typeface="+mn-lt"/>
                          <a:ea typeface="+mn-ea"/>
                          <a:cs typeface="Arial" panose="020B0604020202020204" pitchFamily="34" charset="0"/>
                        </a:rPr>
                        <a:t>-&gt;NetShare_OAM_Ph3</a:t>
                      </a: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050" b="0" i="0" u="none" strike="noStrike" dirty="0">
                          <a:solidFill>
                            <a:srgbClr val="0000FF"/>
                          </a:solidFill>
                          <a:effectLst/>
                          <a:latin typeface="+mn-lt"/>
                          <a:ea typeface="宋体" panose="02010600030101010101" pitchFamily="2" charset="-122"/>
                        </a:rPr>
                        <a:t>Management of Network Sharing Phase 3 </a:t>
                      </a:r>
                      <a:r>
                        <a:rPr lang="en-US" altLang="zh-CN" sz="1050" b="0" i="0" u="none" strike="noStrike" dirty="0">
                          <a:solidFill>
                            <a:srgbClr val="0000FF"/>
                          </a:solidFill>
                          <a:effectLst/>
                          <a:latin typeface="+mn-lt"/>
                          <a:ea typeface="+mn-ea"/>
                        </a:rPr>
                        <a:t>(for</a:t>
                      </a:r>
                      <a:r>
                        <a:rPr lang="zh-CN" altLang="en-US" sz="1050" b="0" i="0" u="none" strike="noStrike" dirty="0">
                          <a:solidFill>
                            <a:srgbClr val="0000FF"/>
                          </a:solidFill>
                          <a:effectLst/>
                          <a:latin typeface="+mn-lt"/>
                          <a:ea typeface="+mn-ea"/>
                        </a:rPr>
                        <a:t> </a:t>
                      </a:r>
                      <a:r>
                        <a:rPr lang="en-US" altLang="zh-CN" sz="1050" b="0" i="0" u="none" strike="noStrike" dirty="0">
                          <a:solidFill>
                            <a:srgbClr val="0000FF"/>
                          </a:solidFill>
                          <a:effectLst/>
                          <a:latin typeface="+mn-lt"/>
                          <a:ea typeface="+mn-ea"/>
                        </a:rPr>
                        <a:t>SA</a:t>
                      </a:r>
                      <a:r>
                        <a:rPr lang="zh-CN" altLang="en-US" sz="1050" b="0" i="0" u="none" strike="noStrike" dirty="0">
                          <a:solidFill>
                            <a:srgbClr val="0000FF"/>
                          </a:solidFill>
                          <a:effectLst/>
                          <a:latin typeface="+mn-lt"/>
                          <a:ea typeface="+mn-ea"/>
                        </a:rPr>
                        <a:t> </a:t>
                      </a:r>
                      <a:r>
                        <a:rPr lang="en-US" altLang="zh-CN" sz="1050" b="0" i="0" u="none" strike="noStrike" dirty="0">
                          <a:solidFill>
                            <a:srgbClr val="0000FF"/>
                          </a:solidFill>
                          <a:effectLst/>
                          <a:latin typeface="+mn-lt"/>
                          <a:ea typeface="+mn-ea"/>
                        </a:rPr>
                        <a:t>approval)</a:t>
                      </a:r>
                      <a:endParaRPr lang="en-US" sz="105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00" kern="100" dirty="0">
                          <a:solidFill>
                            <a:srgbClr val="0000FF"/>
                          </a:solidFill>
                          <a:effectLst/>
                          <a:latin typeface="+mn-lt"/>
                          <a:ea typeface="等线" panose="02010600030101010101" pitchFamily="2" charset="-122"/>
                          <a:cs typeface="Kartika"/>
                        </a:rPr>
                        <a:t>S5-246289</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500" kern="100" dirty="0">
                          <a:solidFill>
                            <a:srgbClr val="0000FF"/>
                          </a:solidFill>
                          <a:effectLst/>
                          <a:latin typeface="+mn-lt"/>
                          <a:ea typeface="等线" panose="02010600030101010101" pitchFamily="2" charset="-122"/>
                          <a:cs typeface="Kartika"/>
                        </a:rPr>
                        <a:t>TS 28.552/32.130/28.541</a:t>
                      </a:r>
                      <a:endParaRPr lang="zh-CN" altLang="en-US" sz="5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00FF"/>
                          </a:solidFill>
                          <a:latin typeface="+mn-lt"/>
                        </a:rPr>
                        <a:t>WID</a:t>
                      </a:r>
                      <a:endParaRPr lang="zh-CN" altLang="en-US" sz="105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102728">
                <a:tc rowSpan="3">
                  <a:txBody>
                    <a:bodyPr/>
                    <a:lstStyle/>
                    <a:p>
                      <a:pPr marL="53975" indent="0" algn="l" defTabSz="1219170" rtl="0" eaLnBrk="1" fontAlgn="b" latinLnBrk="0" hangingPunct="1"/>
                      <a:r>
                        <a:rPr lang="en-US" sz="8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50" b="0" i="0" u="none" strike="noStrike">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1000" kern="1200">
                          <a:solidFill>
                            <a:srgbClr val="000000"/>
                          </a:solidFill>
                          <a:effectLst/>
                          <a:latin typeface="+mn-lt"/>
                          <a:ea typeface="等线" panose="02010600030101010101" pitchFamily="2" charset="-122"/>
                          <a:cs typeface="Calibri" panose="020F0502020204030204" pitchFamily="34" charset="0"/>
                        </a:rPr>
                        <a:t>SP-231723</a:t>
                      </a:r>
                      <a:endParaRPr lang="zh-CN" sz="10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28.880</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51997468"/>
                  </a:ext>
                </a:extLst>
              </a:tr>
              <a:tr h="102728">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05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050" b="0" i="0" u="none" strike="noStrike" dirty="0" err="1">
                          <a:solidFill>
                            <a:srgbClr val="000000"/>
                          </a:solidFill>
                          <a:effectLst/>
                          <a:latin typeface="+mn-lt"/>
                          <a:ea typeface="等线" panose="02010600030101010101" pitchFamily="2" charset="-122"/>
                        </a:rPr>
                        <a:t>Mexpo</a:t>
                      </a:r>
                      <a:endParaRPr lang="en-US" sz="105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105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1000" kern="1200" dirty="0">
                          <a:solidFill>
                            <a:srgbClr val="000000"/>
                          </a:solidFill>
                          <a:effectLst/>
                          <a:latin typeface="+mn-lt"/>
                          <a:ea typeface="等线" panose="02010600030101010101" pitchFamily="2" charset="-122"/>
                          <a:cs typeface="Calibri" panose="020F0502020204030204" pitchFamily="34" charset="0"/>
                        </a:rPr>
                        <a:t>SP-231728</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1000" kern="100" dirty="0">
                          <a:effectLst/>
                          <a:latin typeface="+mn-lt"/>
                          <a:ea typeface="等线" panose="02010600030101010101" pitchFamily="2" charset="-122"/>
                          <a:cs typeface="Kartika"/>
                        </a:rPr>
                        <a:t>TR 28.879</a:t>
                      </a:r>
                      <a:endParaRPr lang="zh-CN" sz="10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1050" dirty="0">
                          <a:latin typeface="+mn-lt"/>
                        </a:rPr>
                        <a:t>SID</a:t>
                      </a:r>
                      <a:endParaRPr lang="zh-CN" altLang="en-US" sz="105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6280864"/>
                  </a:ext>
                </a:extLst>
              </a:tr>
              <a:tr h="145306">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endParaRPr lang="en-US" sz="105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1050" b="0" i="0" u="none" strike="noStrike" dirty="0">
                          <a:solidFill>
                            <a:srgbClr val="000000"/>
                          </a:solidFill>
                          <a:effectLst/>
                          <a:latin typeface="+mn-lt"/>
                          <a:ea typeface="等线" panose="02010600030101010101" pitchFamily="2" charset="-122"/>
                        </a:rPr>
                        <a:t>MSTRAM</a:t>
                      </a:r>
                      <a:endParaRPr lang="en-US" sz="105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Monstra</a:t>
                      </a:r>
                      <a:r>
                        <a:rPr kumimoji="0" lang="en-US" altLang="zh-CN" sz="1050" b="0" i="0" u="none" strike="noStrike" kern="1200" cap="none" spc="0" normalizeH="0" baseline="0" dirty="0">
                          <a:ln>
                            <a:noFill/>
                          </a:ln>
                          <a:solidFill>
                            <a:srgbClr val="0000FF"/>
                          </a:solidFill>
                          <a:effectLst/>
                          <a:uLnTx/>
                          <a:uFillTx/>
                          <a:latin typeface="+mn-lt"/>
                          <a:ea typeface="+mn-ea"/>
                          <a:cs typeface="Arial" panose="020B0604020202020204" pitchFamily="34" charset="0"/>
                        </a:rPr>
                        <a:t>-OAM</a:t>
                      </a: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1050" b="0" i="0" u="none" strike="noStrike" dirty="0">
                          <a:solidFill>
                            <a:srgbClr val="0000FF"/>
                          </a:solidFill>
                          <a:effectLst/>
                          <a:latin typeface="+mn-lt"/>
                          <a:ea typeface="宋体" panose="02010600030101010101" pitchFamily="2" charset="-122"/>
                        </a:rPr>
                        <a:t>Management for </a:t>
                      </a:r>
                      <a:r>
                        <a:rPr lang="en-US" sz="1050" b="0" i="0" u="none" strike="noStrike" dirty="0" err="1">
                          <a:solidFill>
                            <a:srgbClr val="0000FF"/>
                          </a:solidFill>
                          <a:effectLst/>
                          <a:latin typeface="+mn-lt"/>
                          <a:ea typeface="宋体" panose="02010600030101010101" pitchFamily="2" charset="-122"/>
                        </a:rPr>
                        <a:t>MonStra</a:t>
                      </a:r>
                      <a:r>
                        <a:rPr lang="en-US" sz="1050" b="0" i="0" u="none" strike="noStrike" dirty="0">
                          <a:solidFill>
                            <a:srgbClr val="0000FF"/>
                          </a:solidFill>
                          <a:effectLst/>
                          <a:latin typeface="+mn-lt"/>
                          <a:ea typeface="宋体" panose="02010600030101010101" pitchFamily="2" charset="-122"/>
                        </a:rPr>
                        <a:t> </a:t>
                      </a:r>
                      <a:r>
                        <a:rPr lang="en-US" altLang="zh-CN" sz="1050" b="0" i="0" u="none" strike="noStrike" dirty="0">
                          <a:solidFill>
                            <a:srgbClr val="0000FF"/>
                          </a:solidFill>
                          <a:effectLst/>
                          <a:latin typeface="+mn-lt"/>
                          <a:ea typeface="+mn-ea"/>
                        </a:rPr>
                        <a:t>(for</a:t>
                      </a:r>
                      <a:r>
                        <a:rPr lang="zh-CN" altLang="en-US" sz="1050" b="0" i="0" u="none" strike="noStrike" dirty="0">
                          <a:solidFill>
                            <a:srgbClr val="0000FF"/>
                          </a:solidFill>
                          <a:effectLst/>
                          <a:latin typeface="+mn-lt"/>
                          <a:ea typeface="+mn-ea"/>
                        </a:rPr>
                        <a:t> </a:t>
                      </a:r>
                      <a:r>
                        <a:rPr lang="en-US" altLang="zh-CN" sz="1050" b="0" i="0" u="none" strike="noStrike" dirty="0">
                          <a:solidFill>
                            <a:srgbClr val="0000FF"/>
                          </a:solidFill>
                          <a:effectLst/>
                          <a:latin typeface="+mn-lt"/>
                          <a:ea typeface="+mn-ea"/>
                        </a:rPr>
                        <a:t>SA</a:t>
                      </a:r>
                      <a:r>
                        <a:rPr lang="zh-CN" altLang="en-US" sz="1050" b="0" i="0" u="none" strike="noStrike" dirty="0">
                          <a:solidFill>
                            <a:srgbClr val="0000FF"/>
                          </a:solidFill>
                          <a:effectLst/>
                          <a:latin typeface="+mn-lt"/>
                          <a:ea typeface="+mn-ea"/>
                        </a:rPr>
                        <a:t> </a:t>
                      </a:r>
                      <a:r>
                        <a:rPr lang="en-US" altLang="zh-CN" sz="1050" b="0" i="0" u="none" strike="noStrike" dirty="0">
                          <a:solidFill>
                            <a:srgbClr val="0000FF"/>
                          </a:solidFill>
                          <a:effectLst/>
                          <a:latin typeface="+mn-lt"/>
                          <a:ea typeface="+mn-ea"/>
                        </a:rPr>
                        <a:t>approval)</a:t>
                      </a:r>
                      <a:endParaRPr lang="en-US" sz="105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1000" kern="100" dirty="0">
                          <a:solidFill>
                            <a:srgbClr val="0000FF"/>
                          </a:solidFill>
                          <a:effectLst/>
                          <a:latin typeface="+mn-lt"/>
                          <a:ea typeface="等线" panose="02010600030101010101" pitchFamily="2" charset="-122"/>
                          <a:cs typeface="Kartika"/>
                        </a:rPr>
                        <a:t>S5-245981 </a:t>
                      </a:r>
                      <a:endParaRPr lang="zh-CN" sz="10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1000" kern="100" dirty="0">
                          <a:solidFill>
                            <a:srgbClr val="0000FF"/>
                          </a:solidFill>
                          <a:effectLst/>
                          <a:latin typeface="+mn-lt"/>
                          <a:ea typeface="等线" panose="02010600030101010101" pitchFamily="2" charset="-122"/>
                          <a:cs typeface="Kartika"/>
                        </a:rPr>
                        <a:t>TS 28.abc</a:t>
                      </a:r>
                      <a:endParaRPr lang="zh-CN" sz="10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1050" dirty="0">
                          <a:solidFill>
                            <a:srgbClr val="0000FF"/>
                          </a:solidFill>
                          <a:latin typeface="+mn-lt"/>
                        </a:rPr>
                        <a:t>WID</a:t>
                      </a:r>
                      <a:endParaRPr lang="zh-CN" altLang="en-US" sz="105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9" name="TextBox 8">
            <a:extLst>
              <a:ext uri="{FF2B5EF4-FFF2-40B4-BE49-F238E27FC236}">
                <a16:creationId xmlns:a16="http://schemas.microsoft.com/office/drawing/2014/main" id="{01B4DF9C-AAB5-49A6-8CBE-AD30E271D6B0}"/>
              </a:ext>
            </a:extLst>
          </p:cNvPr>
          <p:cNvSpPr txBox="1"/>
          <p:nvPr/>
        </p:nvSpPr>
        <p:spPr>
          <a:xfrm>
            <a:off x="10694" y="559173"/>
            <a:ext cx="9979864" cy="261610"/>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100" b="1" kern="0" dirty="0">
                <a:solidFill>
                  <a:srgbClr val="FF0000"/>
                </a:solidFill>
                <a:latin typeface="+mn-lt"/>
                <a:ea typeface="MS PGothic" panose="020B0600070205080204" pitchFamily="34" charset="-128"/>
              </a:rPr>
              <a:t>22 </a:t>
            </a:r>
            <a:r>
              <a:rPr lang="en-US" altLang="zh-CN" sz="1100" kern="0" dirty="0">
                <a:latin typeface="+mn-lt"/>
                <a:ea typeface="MS PGothic" panose="020B0600070205080204" pitchFamily="34" charset="-128"/>
              </a:rPr>
              <a:t>topics including:  </a:t>
            </a:r>
            <a:r>
              <a:rPr lang="en-US" altLang="zh-CN" sz="1100" b="1" kern="0" dirty="0">
                <a:solidFill>
                  <a:srgbClr val="FF0000"/>
                </a:solidFill>
                <a:latin typeface="+mn-lt"/>
                <a:ea typeface="MS PGothic" panose="020B0600070205080204" pitchFamily="34" charset="-128"/>
              </a:rPr>
              <a:t>14</a:t>
            </a:r>
            <a:r>
              <a:rPr lang="en-US" altLang="zh-CN" sz="1100" kern="0" dirty="0">
                <a:latin typeface="+mn-lt"/>
                <a:ea typeface="MS PGothic" panose="020B0600070205080204" pitchFamily="34" charset="-128"/>
              </a:rPr>
              <a:t> OAM prime features and </a:t>
            </a:r>
            <a:r>
              <a:rPr lang="en-US" altLang="zh-CN" sz="1100" b="1" kern="0" dirty="0">
                <a:solidFill>
                  <a:srgbClr val="FF0000"/>
                </a:solidFill>
                <a:latin typeface="+mn-lt"/>
                <a:ea typeface="MS PGothic" panose="020B0600070205080204" pitchFamily="34" charset="-128"/>
              </a:rPr>
              <a:t>8</a:t>
            </a:r>
            <a:r>
              <a:rPr lang="en-US" altLang="zh-CN" sz="1100" kern="0" dirty="0">
                <a:latin typeface="+mn-lt"/>
                <a:ea typeface="MS PGothic" panose="020B0600070205080204" pitchFamily="34" charset="-128"/>
              </a:rPr>
              <a:t> OAM support to network features (in red background). 3 topics completed the study and started normative work.  </a:t>
            </a:r>
          </a:p>
        </p:txBody>
      </p:sp>
    </p:spTree>
    <p:extLst>
      <p:ext uri="{BB962C8B-B14F-4D97-AF65-F5344CB8AC3E}">
        <p14:creationId xmlns:p14="http://schemas.microsoft.com/office/powerpoint/2010/main" val="57557714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77C603-937E-474C-A512-AE29833C8440}"/>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Overview of Rel-19 CH topics</a:t>
            </a:r>
          </a:p>
        </p:txBody>
      </p:sp>
      <p:graphicFrame>
        <p:nvGraphicFramePr>
          <p:cNvPr id="6" name="表格 2">
            <a:extLst>
              <a:ext uri="{FF2B5EF4-FFF2-40B4-BE49-F238E27FC236}">
                <a16:creationId xmlns:a16="http://schemas.microsoft.com/office/drawing/2014/main" id="{F342B89F-EE42-41A8-BD81-F18B3399D907}"/>
              </a:ext>
            </a:extLst>
          </p:cNvPr>
          <p:cNvGraphicFramePr>
            <a:graphicFrameLocks noGrp="1"/>
          </p:cNvGraphicFramePr>
          <p:nvPr>
            <p:extLst>
              <p:ext uri="{D42A27DB-BD31-4B8C-83A1-F6EECF244321}">
                <p14:modId xmlns:p14="http://schemas.microsoft.com/office/powerpoint/2010/main" val="3498953647"/>
              </p:ext>
            </p:extLst>
          </p:nvPr>
        </p:nvGraphicFramePr>
        <p:xfrm>
          <a:off x="207894" y="1385083"/>
          <a:ext cx="11776211" cy="4223233"/>
        </p:xfrm>
        <a:graphic>
          <a:graphicData uri="http://schemas.openxmlformats.org/drawingml/2006/table">
            <a:tbl>
              <a:tblPr/>
              <a:tblGrid>
                <a:gridCol w="267417">
                  <a:extLst>
                    <a:ext uri="{9D8B030D-6E8A-4147-A177-3AD203B41FA5}">
                      <a16:colId xmlns:a16="http://schemas.microsoft.com/office/drawing/2014/main" val="331722294"/>
                    </a:ext>
                  </a:extLst>
                </a:gridCol>
                <a:gridCol w="650717">
                  <a:extLst>
                    <a:ext uri="{9D8B030D-6E8A-4147-A177-3AD203B41FA5}">
                      <a16:colId xmlns:a16="http://schemas.microsoft.com/office/drawing/2014/main" val="907466837"/>
                    </a:ext>
                  </a:extLst>
                </a:gridCol>
                <a:gridCol w="1696228">
                  <a:extLst>
                    <a:ext uri="{9D8B030D-6E8A-4147-A177-3AD203B41FA5}">
                      <a16:colId xmlns:a16="http://schemas.microsoft.com/office/drawing/2014/main" val="2690706286"/>
                    </a:ext>
                  </a:extLst>
                </a:gridCol>
                <a:gridCol w="4249959">
                  <a:extLst>
                    <a:ext uri="{9D8B030D-6E8A-4147-A177-3AD203B41FA5}">
                      <a16:colId xmlns:a16="http://schemas.microsoft.com/office/drawing/2014/main" val="2178307027"/>
                    </a:ext>
                  </a:extLst>
                </a:gridCol>
                <a:gridCol w="956345">
                  <a:extLst>
                    <a:ext uri="{9D8B030D-6E8A-4147-A177-3AD203B41FA5}">
                      <a16:colId xmlns:a16="http://schemas.microsoft.com/office/drawing/2014/main" val="410137253"/>
                    </a:ext>
                  </a:extLst>
                </a:gridCol>
                <a:gridCol w="1082180">
                  <a:extLst>
                    <a:ext uri="{9D8B030D-6E8A-4147-A177-3AD203B41FA5}">
                      <a16:colId xmlns:a16="http://schemas.microsoft.com/office/drawing/2014/main" val="3966773156"/>
                    </a:ext>
                  </a:extLst>
                </a:gridCol>
                <a:gridCol w="864066">
                  <a:extLst>
                    <a:ext uri="{9D8B030D-6E8A-4147-A177-3AD203B41FA5}">
                      <a16:colId xmlns:a16="http://schemas.microsoft.com/office/drawing/2014/main" val="4058451737"/>
                    </a:ext>
                  </a:extLst>
                </a:gridCol>
                <a:gridCol w="1291905">
                  <a:extLst>
                    <a:ext uri="{9D8B030D-6E8A-4147-A177-3AD203B41FA5}">
                      <a16:colId xmlns:a16="http://schemas.microsoft.com/office/drawing/2014/main" val="2608971487"/>
                    </a:ext>
                  </a:extLst>
                </a:gridCol>
                <a:gridCol w="717394">
                  <a:extLst>
                    <a:ext uri="{9D8B030D-6E8A-4147-A177-3AD203B41FA5}">
                      <a16:colId xmlns:a16="http://schemas.microsoft.com/office/drawing/2014/main" val="2276198587"/>
                    </a:ext>
                  </a:extLst>
                </a:gridCol>
              </a:tblGrid>
              <a:tr h="349624">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Rapp</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err="1">
                          <a:solidFill>
                            <a:srgbClr val="000000"/>
                          </a:solidFill>
                          <a:effectLst/>
                          <a:latin typeface="+mn-lt"/>
                          <a:ea typeface="+mn-ea"/>
                          <a:cs typeface="Arial" panose="020B0604020202020204" pitchFamily="34" charset="0"/>
                        </a:rPr>
                        <a:t>Tdoc</a:t>
                      </a: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CHSEG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CHFSeg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WID on CHF Segmentation</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200" dirty="0">
                          <a:latin typeface="+mn-lt"/>
                        </a:rPr>
                        <a:t>1040012</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Verizon</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32.290/291</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200" dirty="0">
                          <a:latin typeface="+mn-lt"/>
                        </a:rPr>
                        <a:t>WID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7068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SATCH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FS_5GSAT_Ph3_CH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satellite access Phase 3</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1040014</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CATT</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TR 28.846</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CAPCH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FS_CAPIF_CH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CAPIF </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1040015</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Nokia</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28.849</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1259350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RTCCH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FS_NG_RTC_Ph2_CH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next generation real time communication services phase 2</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1040016</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rgbClr val="000000"/>
                          </a:solidFill>
                          <a:effectLst/>
                          <a:latin typeface="+mn-lt"/>
                          <a:ea typeface="宋体" panose="02010600030101010101" pitchFamily="2" charset="-122"/>
                        </a:rPr>
                        <a:t>CMCC</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28.851</a:t>
                      </a:r>
                      <a:endParaRPr kumimoji="0" lang="zh-CN" altLang="en-US" sz="12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684027"/>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UASCH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FS_UAS_CH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a:t>
                      </a:r>
                      <a:r>
                        <a:rPr lang="en-US" sz="1200" dirty="0" err="1">
                          <a:solidFill>
                            <a:srgbClr val="000000"/>
                          </a:solidFill>
                          <a:effectLst/>
                          <a:latin typeface="+mn-lt"/>
                          <a:ea typeface="宋体" panose="02010600030101010101" pitchFamily="2" charset="-122"/>
                        </a:rPr>
                        <a:t>Uncrewed</a:t>
                      </a:r>
                      <a:r>
                        <a:rPr lang="en-US" sz="1200" dirty="0">
                          <a:solidFill>
                            <a:srgbClr val="000000"/>
                          </a:solidFill>
                          <a:effectLst/>
                          <a:latin typeface="+mn-lt"/>
                          <a:ea typeface="宋体" panose="02010600030101010101" pitchFamily="2" charset="-122"/>
                        </a:rPr>
                        <a:t> Aerial Vehicle</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1040017</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rgbClr val="000000"/>
                          </a:solidFill>
                          <a:effectLst/>
                          <a:latin typeface="+mn-lt"/>
                          <a:ea typeface="宋体" panose="02010600030101010101" pitchFamily="2" charset="-122"/>
                        </a:rPr>
                        <a:t>CMCC</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28.853</a:t>
                      </a:r>
                      <a:endParaRPr kumimoji="0" lang="zh-CN" altLang="en-US" sz="12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97875355"/>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RAGCH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0000"/>
                          </a:solidFill>
                          <a:effectLst/>
                          <a:latin typeface="+mn-lt"/>
                          <a:ea typeface="宋体" panose="02010600030101010101" pitchFamily="2" charset="-122"/>
                        </a:rPr>
                        <a:t>Ranging_SL_CH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WID on Charging Aspects of Ranging and </a:t>
                      </a:r>
                      <a:r>
                        <a:rPr lang="en-US" sz="1200" dirty="0" err="1">
                          <a:solidFill>
                            <a:srgbClr val="000000"/>
                          </a:solidFill>
                          <a:effectLst/>
                          <a:latin typeface="+mn-lt"/>
                          <a:ea typeface="宋体" panose="02010600030101010101" pitchFamily="2" charset="-122"/>
                        </a:rPr>
                        <a:t>Sidelink</a:t>
                      </a:r>
                      <a:r>
                        <a:rPr lang="en-US" sz="1200" dirty="0">
                          <a:solidFill>
                            <a:srgbClr val="000000"/>
                          </a:solidFill>
                          <a:effectLst/>
                          <a:latin typeface="+mn-lt"/>
                          <a:ea typeface="宋体" panose="02010600030101010101" pitchFamily="2" charset="-122"/>
                        </a:rPr>
                        <a:t> Positioning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1040013</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China Telecom</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32.240/290/</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271/291/298</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WID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38221630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EESCH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0000"/>
                          </a:solidFill>
                          <a:effectLst/>
                          <a:latin typeface="+mn-lt"/>
                          <a:ea typeface="宋体" panose="02010600030101010101" pitchFamily="2" charset="-122"/>
                        </a:rPr>
                        <a:t>EnergySys_CH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WID on Charging Aspects for Energy Efficiency of 5G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1040018</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Huawei</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28.201/202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32.240/291/298</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WID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862924741"/>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NSCH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0000"/>
                          </a:solidFill>
                          <a:effectLst/>
                          <a:latin typeface="+mn-lt"/>
                          <a:ea typeface="宋体" panose="02010600030101010101" pitchFamily="2" charset="-122"/>
                        </a:rPr>
                        <a:t>NetShare_CH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WID on Charging enhancement for indirect network sharing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1040019</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Ericsson</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32.240/255/256</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WID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49213651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chemeClr val="tx1"/>
                          </a:solidFill>
                          <a:effectLst/>
                          <a:latin typeface="+mn-lt"/>
                          <a:ea typeface="宋体" panose="02010600030101010101" pitchFamily="2" charset="-122"/>
                        </a:rPr>
                        <a:t>PROCH</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200" dirty="0">
                          <a:solidFill>
                            <a:schemeClr val="tx1"/>
                          </a:solidFill>
                          <a:effectLst/>
                          <a:latin typeface="+mn-lt"/>
                          <a:ea typeface="宋体" panose="02010600030101010101" pitchFamily="2" charset="-122"/>
                        </a:rPr>
                        <a:t>5G_ProSe_Ph3_CH</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200" dirty="0">
                          <a:solidFill>
                            <a:schemeClr val="tx1"/>
                          </a:solidFill>
                          <a:effectLst/>
                          <a:latin typeface="+mn-lt"/>
                          <a:ea typeface="宋体" panose="02010600030101010101" pitchFamily="2" charset="-122"/>
                        </a:rPr>
                        <a:t>New WID on </a:t>
                      </a:r>
                      <a:r>
                        <a:rPr lang="en-US" altLang="zh-CN" sz="1200" dirty="0">
                          <a:solidFill>
                            <a:schemeClr val="tx1"/>
                          </a:solidFill>
                          <a:effectLst/>
                          <a:latin typeface="+mn-lt"/>
                          <a:ea typeface="+mn-ea"/>
                        </a:rPr>
                        <a:t>Charging Aspects for  5G </a:t>
                      </a:r>
                      <a:r>
                        <a:rPr lang="en-US" altLang="zh-CN" sz="1200" dirty="0" err="1">
                          <a:solidFill>
                            <a:schemeClr val="tx1"/>
                          </a:solidFill>
                          <a:effectLst/>
                          <a:latin typeface="+mn-lt"/>
                          <a:ea typeface="+mn-ea"/>
                        </a:rPr>
                        <a:t>ProSe</a:t>
                      </a:r>
                      <a:r>
                        <a:rPr lang="en-US" altLang="zh-CN" sz="1200" dirty="0">
                          <a:solidFill>
                            <a:schemeClr val="tx1"/>
                          </a:solidFill>
                          <a:effectLst/>
                          <a:latin typeface="+mn-lt"/>
                          <a:ea typeface="+mn-ea"/>
                        </a:rPr>
                        <a:t> Phase 3</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chemeClr val="tx1"/>
                          </a:solidFill>
                          <a:latin typeface="+mn-lt"/>
                        </a:rPr>
                        <a:t>1050030</a:t>
                      </a:r>
                      <a:endParaRPr lang="zh-CN" altLang="en-US" sz="12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mn-lt"/>
                        </a:rPr>
                        <a:t>China Telecom</a:t>
                      </a:r>
                      <a:endParaRPr lang="zh-CN" altLang="en-US" sz="1200" dirty="0">
                        <a:solidFill>
                          <a:schemeClr val="tx1"/>
                        </a:solidFill>
                        <a:latin typeface="+mn-lt"/>
                      </a:endParaRPr>
                    </a:p>
                    <a:p>
                      <a:pPr algn="ctr">
                        <a:spcAft>
                          <a:spcPts val="0"/>
                        </a:spcAft>
                      </a:pP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SP-241377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32.277/291/298</a:t>
                      </a:r>
                      <a:endParaRPr kumimoji="0" lang="zh-CN" altLang="en-US" sz="12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chemeClr val="tx1"/>
                          </a:solidFill>
                          <a:latin typeface="+mn-lt"/>
                        </a:rPr>
                        <a:t>WID</a:t>
                      </a:r>
                      <a:endParaRPr lang="zh-CN" altLang="en-US" sz="12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7" name="TextBox 6">
            <a:extLst>
              <a:ext uri="{FF2B5EF4-FFF2-40B4-BE49-F238E27FC236}">
                <a16:creationId xmlns:a16="http://schemas.microsoft.com/office/drawing/2014/main" id="{CDC9D2DB-8D0A-4D79-9024-26E4D9BF2983}"/>
              </a:ext>
            </a:extLst>
          </p:cNvPr>
          <p:cNvSpPr txBox="1"/>
          <p:nvPr/>
        </p:nvSpPr>
        <p:spPr>
          <a:xfrm>
            <a:off x="207894" y="825635"/>
            <a:ext cx="10016998" cy="307777"/>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400" b="1" kern="0" dirty="0">
                <a:solidFill>
                  <a:srgbClr val="FF0000"/>
                </a:solidFill>
                <a:latin typeface="+mn-lt"/>
                <a:ea typeface="MS PGothic" panose="020B0600070205080204" pitchFamily="34" charset="-128"/>
              </a:rPr>
              <a:t>9 CH </a:t>
            </a:r>
            <a:r>
              <a:rPr lang="en-US" altLang="zh-CN" sz="1400" kern="0" dirty="0">
                <a:latin typeface="+mn-lt"/>
                <a:ea typeface="MS PGothic" panose="020B0600070205080204" pitchFamily="34" charset="-128"/>
              </a:rPr>
              <a:t>topics including:  </a:t>
            </a:r>
            <a:r>
              <a:rPr lang="en-US" altLang="zh-CN" sz="1400" b="1" kern="0" dirty="0">
                <a:solidFill>
                  <a:srgbClr val="FF0000"/>
                </a:solidFill>
                <a:latin typeface="+mn-lt"/>
                <a:ea typeface="MS PGothic" panose="020B0600070205080204" pitchFamily="34" charset="-128"/>
              </a:rPr>
              <a:t>1</a:t>
            </a:r>
            <a:r>
              <a:rPr lang="en-US" altLang="zh-CN" sz="1400" kern="0" dirty="0">
                <a:latin typeface="+mn-lt"/>
                <a:ea typeface="MS PGothic" panose="020B0600070205080204" pitchFamily="34" charset="-128"/>
              </a:rPr>
              <a:t> CH prime features and </a:t>
            </a:r>
            <a:r>
              <a:rPr lang="en-US" altLang="zh-CN" sz="1400" b="1" kern="0" dirty="0">
                <a:solidFill>
                  <a:srgbClr val="FF0000"/>
                </a:solidFill>
                <a:latin typeface="+mn-lt"/>
                <a:ea typeface="MS PGothic" panose="020B0600070205080204" pitchFamily="34" charset="-128"/>
              </a:rPr>
              <a:t>8</a:t>
            </a:r>
            <a:r>
              <a:rPr lang="en-US" altLang="zh-CN" sz="1400" kern="0" dirty="0">
                <a:latin typeface="+mn-lt"/>
                <a:ea typeface="MS PGothic" panose="020B0600070205080204" pitchFamily="34" charset="-128"/>
              </a:rPr>
              <a:t> CH support to network features (in red background). </a:t>
            </a:r>
          </a:p>
        </p:txBody>
      </p:sp>
    </p:spTree>
    <p:extLst>
      <p:ext uri="{BB962C8B-B14F-4D97-AF65-F5344CB8AC3E}">
        <p14:creationId xmlns:p14="http://schemas.microsoft.com/office/powerpoint/2010/main" val="235832964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B26974BE-ECC4-4E56-BCCE-E030626DC6AD}"/>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Progress overview in SA#105</a:t>
            </a:r>
          </a:p>
        </p:txBody>
      </p:sp>
      <p:sp>
        <p:nvSpPr>
          <p:cNvPr id="17" name="TextBox 16">
            <a:extLst>
              <a:ext uri="{FF2B5EF4-FFF2-40B4-BE49-F238E27FC236}">
                <a16:creationId xmlns:a16="http://schemas.microsoft.com/office/drawing/2014/main" id="{F9D92786-265C-4194-B0DC-62DABF403E08}"/>
              </a:ext>
            </a:extLst>
          </p:cNvPr>
          <p:cNvSpPr txBox="1"/>
          <p:nvPr/>
        </p:nvSpPr>
        <p:spPr>
          <a:xfrm>
            <a:off x="8251633" y="6242154"/>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SP-241424</a:t>
            </a:r>
            <a:endParaRPr lang="zh-CN" altLang="en-US" sz="1050" b="1" dirty="0">
              <a:latin typeface="+mn-lt"/>
            </a:endParaRPr>
          </a:p>
        </p:txBody>
      </p:sp>
      <p:sp>
        <p:nvSpPr>
          <p:cNvPr id="18" name="Rectangle: Rounded Corners 17">
            <a:extLst>
              <a:ext uri="{FF2B5EF4-FFF2-40B4-BE49-F238E27FC236}">
                <a16:creationId xmlns:a16="http://schemas.microsoft.com/office/drawing/2014/main" id="{51D9579C-D4FD-44FC-B15E-DDD1F00613AC}"/>
              </a:ext>
            </a:extLst>
          </p:cNvPr>
          <p:cNvSpPr/>
          <p:nvPr/>
        </p:nvSpPr>
        <p:spPr bwMode="auto">
          <a:xfrm>
            <a:off x="1515761" y="4053014"/>
            <a:ext cx="9426147" cy="889688"/>
          </a:xfrm>
          <a:prstGeom prst="roundRect">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pic>
        <p:nvPicPr>
          <p:cNvPr id="2" name="Picture 1">
            <a:extLst>
              <a:ext uri="{FF2B5EF4-FFF2-40B4-BE49-F238E27FC236}">
                <a16:creationId xmlns:a16="http://schemas.microsoft.com/office/drawing/2014/main" id="{74149592-9C07-4761-A0CC-1854D79ECAA3}"/>
              </a:ext>
            </a:extLst>
          </p:cNvPr>
          <p:cNvPicPr>
            <a:picLocks noChangeAspect="1"/>
          </p:cNvPicPr>
          <p:nvPr/>
        </p:nvPicPr>
        <p:blipFill>
          <a:blip r:embed="rId2"/>
          <a:stretch>
            <a:fillRect/>
          </a:stretch>
        </p:blipFill>
        <p:spPr>
          <a:xfrm>
            <a:off x="1655926" y="1248524"/>
            <a:ext cx="8608298" cy="4950381"/>
          </a:xfrm>
          <a:prstGeom prst="rect">
            <a:avLst/>
          </a:prstGeom>
        </p:spPr>
      </p:pic>
      <p:sp>
        <p:nvSpPr>
          <p:cNvPr id="6" name="Content Placeholder 5">
            <a:extLst>
              <a:ext uri="{FF2B5EF4-FFF2-40B4-BE49-F238E27FC236}">
                <a16:creationId xmlns:a16="http://schemas.microsoft.com/office/drawing/2014/main" id="{DC8256FD-8693-4745-BC59-E039841BAB1F}"/>
              </a:ext>
            </a:extLst>
          </p:cNvPr>
          <p:cNvSpPr txBox="1">
            <a:spLocks/>
          </p:cNvSpPr>
          <p:nvPr/>
        </p:nvSpPr>
        <p:spPr bwMode="auto">
          <a:xfrm>
            <a:off x="8466773" y="5798585"/>
            <a:ext cx="2942906" cy="33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lvl1pPr marL="342861" indent="-342861" algn="l" rtl="0" eaLnBrk="0" fontAlgn="base" hangingPunct="0">
              <a:spcBef>
                <a:spcPct val="20000"/>
              </a:spcBef>
              <a:spcAft>
                <a:spcPct val="0"/>
              </a:spcAft>
              <a:buFontTx/>
              <a:buBlip>
                <a:blip r:embed="rId3"/>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a:buNone/>
              <a:defRPr/>
            </a:pPr>
            <a:r>
              <a:rPr lang="en-GB" altLang="en-US" sz="1600" b="1" kern="0" dirty="0"/>
              <a:t>OCI = Overall Completion Index</a:t>
            </a:r>
            <a:endParaRPr lang="en-US" altLang="en-US" sz="1000" b="1" kern="0" dirty="0"/>
          </a:p>
        </p:txBody>
      </p:sp>
    </p:spTree>
    <p:extLst>
      <p:ext uri="{BB962C8B-B14F-4D97-AF65-F5344CB8AC3E}">
        <p14:creationId xmlns:p14="http://schemas.microsoft.com/office/powerpoint/2010/main" val="306984045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extLst/>
          </p:nvPr>
        </p:nvGraphicFramePr>
        <p:xfrm>
          <a:off x="214361" y="3199628"/>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highlight>
                            <a:srgbClr val="FFFF00"/>
                          </a:highlight>
                          <a:latin typeface="+mn-lt"/>
                        </a:rPr>
                        <a:t>Apr. 2024~Dec.2024:</a:t>
                      </a:r>
                    </a:p>
                    <a:p>
                      <a:r>
                        <a:rPr lang="en-US" altLang="zh-CN" sz="1200" b="1" dirty="0">
                          <a:highlight>
                            <a:srgbClr val="FFFF00"/>
                          </a:highlight>
                          <a:latin typeface="+mn-lt"/>
                        </a:rPr>
                        <a:t>SA5#154~#158 (5 meetings)</a:t>
                      </a:r>
                      <a:endParaRPr lang="zh-CN" altLang="en-US" sz="1200" b="1" dirty="0">
                        <a:highlight>
                          <a:srgbClr val="FFFF00"/>
                        </a:highlight>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highlight>
                            <a:srgbClr val="FFFF00"/>
                          </a:highlight>
                          <a:latin typeface="+mn-lt"/>
                        </a:rPr>
                        <a:t>14 TU*5 meetings= 70 TU</a:t>
                      </a:r>
                      <a:endParaRPr lang="zh-CN" altLang="en-US" sz="1200" dirty="0">
                        <a:highlight>
                          <a:srgbClr val="FFFF00"/>
                        </a:highlight>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124 TUs</a:t>
            </a:r>
          </a:p>
        </p:txBody>
      </p:sp>
    </p:spTree>
    <p:extLst>
      <p:ext uri="{BB962C8B-B14F-4D97-AF65-F5344CB8AC3E}">
        <p14:creationId xmlns:p14="http://schemas.microsoft.com/office/powerpoint/2010/main" val="306057228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192767</TotalTime>
  <Words>8042</Words>
  <Application>Microsoft Office PowerPoint</Application>
  <PresentationFormat>Widescreen</PresentationFormat>
  <Paragraphs>1736</Paragraphs>
  <Slides>33</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Batang</vt:lpstr>
      <vt:lpstr>Kartika</vt:lpstr>
      <vt:lpstr>Montserrat</vt:lpstr>
      <vt:lpstr>ＭＳ Ｐゴシック</vt:lpstr>
      <vt:lpstr>ＭＳ Ｐゴシック</vt:lpstr>
      <vt:lpstr>PMingLiU</vt:lpstr>
      <vt:lpstr>等线</vt:lpstr>
      <vt:lpstr>宋体</vt:lpstr>
      <vt:lpstr>微软雅黑</vt:lpstr>
      <vt:lpstr>Arial</vt:lpstr>
      <vt:lpstr>Calibri</vt:lpstr>
      <vt:lpstr>Times New Roman</vt:lpstr>
      <vt:lpstr>Wingdings</vt:lpstr>
      <vt:lpstr>Wingdings 3</vt:lpstr>
      <vt:lpstr>Office Theme</vt:lpstr>
      <vt:lpstr>   Rel-19 SA5 work planning SA5#158, Orlando, Florida, USA 18 - 22 November 2024</vt:lpstr>
      <vt:lpstr>Content</vt:lpstr>
      <vt:lpstr>PowerPoint Presentation</vt:lpstr>
      <vt:lpstr>Reminder for Rel-19 work</vt:lpstr>
      <vt:lpstr>Content</vt:lpstr>
      <vt:lpstr>Overview of Rel-19 SA5 OAM topics</vt:lpstr>
      <vt:lpstr>PowerPoint Presentation</vt:lpstr>
      <vt:lpstr>PowerPoint Presentation</vt:lpstr>
      <vt:lpstr>SA5 Rel-19 OAM TU planning (Jan.2024~Sep.2025)</vt:lpstr>
      <vt:lpstr>SA5 Rel-19 CH TU planning (May.2024~Sep.2025)</vt:lpstr>
      <vt:lpstr>PowerPoint Presentation</vt:lpstr>
      <vt:lpstr>PowerPoint Presentation</vt:lpstr>
      <vt:lpstr>PowerPoint Presentation</vt:lpstr>
      <vt:lpstr>PowerPoint Presentation</vt:lpstr>
      <vt:lpstr>Rel-19 work progress in other SA groups</vt:lpstr>
      <vt:lpstr>Rel-19 work progress in other SA groups</vt:lpstr>
      <vt:lpstr>Rel-19 work progress in other SA groups</vt:lpstr>
      <vt:lpstr>Rel-19 SA5 Management and Orchestration cooperation with other groups  (for SA5 internal use)</vt:lpstr>
      <vt:lpstr>Leaders’ recommendation for SA5 work improvement</vt:lpstr>
      <vt:lpstr>Thank you!</vt:lpstr>
      <vt:lpstr>Annex</vt:lpstr>
      <vt:lpstr>Chair’s recommendation on Rel-19 study</vt:lpstr>
      <vt:lpstr>Expectation of SA5 rapporteur role</vt:lpstr>
      <vt:lpstr>PowerPoint Presentation</vt:lpstr>
      <vt:lpstr>Reference From TR 21.900 on rapporteur roles</vt:lpstr>
      <vt:lpstr>Annex</vt:lpstr>
      <vt:lpstr>SA5 TU planning &amp; statistics</vt:lpstr>
      <vt:lpstr>Template for TU estimation</vt:lpstr>
      <vt:lpstr>SA5 calendar with OAM TU (one track) </vt:lpstr>
      <vt:lpstr>TU Budget for SA5 OAM</vt:lpstr>
      <vt:lpstr>Sample of OAM TU planning and statistics</vt:lpstr>
      <vt:lpstr>SA5 calendar with CH TU (one track) </vt:lpstr>
      <vt:lpstr>TU Budget for SA5 CH</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1119</cp:lastModifiedBy>
  <cp:revision>3974</cp:revision>
  <dcterms:created xsi:type="dcterms:W3CDTF">2008-08-30T09:32:10Z</dcterms:created>
  <dcterms:modified xsi:type="dcterms:W3CDTF">2024-11-19T11:42:53Z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(3)HSaI//Rve5D69a2rR01qikLMg8fBi7fbuLeQwCi0aiGGsPyU3Mgg8aLGmQIgGGW6lZ1wBxjJ
EhWORLgYHfONLBrwUqoTgYi53+5skbuNzu1RbWWBoDJb80e/CnqkV80Uhi/gQkluzhJjn68j
wp0cAUzLXar7qmepWlAomGpL/JeoUsQpMTHbemuMvAvVmQbtX+7lO39quxCFl0FTg80GHKUN
ECpYBx/EaLUBOaBg1M</vt:lpwstr>
  </property>
  <property fmtid="{D5CDD505-2E9C-101B-9397-08002B2CF9AE}" pid="3" name="_2015_ms_pID_7253431">
    <vt:lpwstr>reXBAGrBtLORN2aPD1U8fk7kkNE5T5qooM8FCi8nqk2oGuV41nGhlk
SzzKy6PpoM0kaS9w8fznEWNEMGHe0aQbHReC+YkFx70WbT8RPRHIxNaePHGUI1f8SZCIqlOT
Kmy6rfQ+Lr3avZQ1c23Is0xYuR/9XyrYEBWMSLQTZ7CW+f4zoXn8xYkg4xbZOH4gYJBCmCtw
/mlakcnBnbBodogAFs+je1m2ue97hWcmPTq8</vt:lpwstr>
  </property>
  <property fmtid="{D5CDD505-2E9C-101B-9397-08002B2CF9AE}" pid="4" name="_2015_ms_pID_7253432">
    <vt:lpwstr>++FiV3WCZF+LOrc+o4XJwX8=</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1698067796</vt:lpwstr>
  </property>
</Properties>
</file>