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  <p:sldMasterId id="2147483940" r:id="rId7"/>
  </p:sldMasterIdLst>
  <p:notesMasterIdLst>
    <p:notesMasterId r:id="rId28"/>
  </p:notesMasterIdLst>
  <p:handoutMasterIdLst>
    <p:handoutMasterId r:id="rId29"/>
  </p:handoutMasterIdLst>
  <p:sldIdLst>
    <p:sldId id="303" r:id="rId8"/>
    <p:sldId id="726" r:id="rId9"/>
    <p:sldId id="668" r:id="rId10"/>
    <p:sldId id="670" r:id="rId11"/>
    <p:sldId id="930" r:id="rId12"/>
    <p:sldId id="635" r:id="rId13"/>
    <p:sldId id="953" r:id="rId14"/>
    <p:sldId id="931" r:id="rId15"/>
    <p:sldId id="981" r:id="rId16"/>
    <p:sldId id="982" r:id="rId17"/>
    <p:sldId id="985" r:id="rId18"/>
    <p:sldId id="986" r:id="rId19"/>
    <p:sldId id="988" r:id="rId20"/>
    <p:sldId id="962" r:id="rId21"/>
    <p:sldId id="983" r:id="rId22"/>
    <p:sldId id="984" r:id="rId23"/>
    <p:sldId id="987" r:id="rId24"/>
    <p:sldId id="963" r:id="rId25"/>
    <p:sldId id="936" r:id="rId26"/>
    <p:sldId id="704" r:id="rId2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>
      <p:ext uri="{19B8F6BF-5375-455C-9EA6-DF929625EA0E}">
        <p15:presenceInfo xmlns:p15="http://schemas.microsoft.com/office/powerpoint/2012/main" userId="MATRIXX Softwa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20" autoAdjust="0"/>
    <p:restoredTop sz="92197" autoAdjust="0"/>
  </p:normalViewPr>
  <p:slideViewPr>
    <p:cSldViewPr snapToGrid="0">
      <p:cViewPr varScale="1">
        <p:scale>
          <a:sx n="100" d="100"/>
          <a:sy n="100" d="100"/>
        </p:scale>
        <p:origin x="97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988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commentAuthors" Target="commentAuthor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11/22/2024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11/22/2024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48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2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21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919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0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146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6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1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256106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30350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83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2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51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71266" y="6423758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S5-246316 CH exec report from SA5#158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52" r:id="rId4"/>
    <p:sldLayoutId id="2147483953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10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  <a:t>2024/11/22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oleObject" Target="../embeddings/Microsoft_Word_97_-_2003_Document.doc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tp://ftp.3gpp.org/information/WorkPlan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SA5#158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19300" y="4328507"/>
            <a:ext cx="89535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rmer,</a:t>
            </a:r>
            <a:r>
              <a:rPr lang="de-DE" altLang="de-DE" sz="2400" dirty="0">
                <a:latin typeface="Arial" charset="0"/>
              </a:rPr>
              <a:t> SA5 Charging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499C1-5231-8092-BED3-EDACAEA08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BDA460-B6CA-63BA-5979-4388AAC0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Charging Aspects of Ranging and Sidelink Positioning</a:t>
            </a:r>
            <a:endParaRPr lang="en-GB" altLang="en-US" sz="3200" b="1" dirty="0">
              <a:solidFill>
                <a:srgbClr val="00B050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4C01C6-244A-1C4C-B406-732A535A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299425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1040013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Charging Aspects of Ranging and Sidelink Positioning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Ranging_SL_CH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03/03/2025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SP-241002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1DEF8C1-49A7-C080-2F55-70E1D3D32BC8}"/>
              </a:ext>
            </a:extLst>
          </p:cNvPr>
          <p:cNvSpPr txBox="1">
            <a:spLocks/>
          </p:cNvSpPr>
          <p:nvPr/>
        </p:nvSpPr>
        <p:spPr>
          <a:xfrm>
            <a:off x="595842" y="2406316"/>
            <a:ext cx="10877472" cy="3940695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SA#105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GB" altLang="de-DE" sz="14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3 CRs agreed covering: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zh-CN" sz="1200" dirty="0"/>
              <a:t>Introduce </a:t>
            </a:r>
            <a:r>
              <a:rPr lang="en-GB" altLang="zh-CN" sz="1200" dirty="0" err="1"/>
              <a:t>OpenAPI</a:t>
            </a:r>
            <a:r>
              <a:rPr lang="en-GB" altLang="zh-CN" sz="1200" dirty="0"/>
              <a:t> extension and charging information to CDR  </a:t>
            </a:r>
            <a:r>
              <a:rPr lang="en-GB" sz="1200" kern="0" dirty="0"/>
              <a:t>(TS 32.291, TS 32.298)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endParaRPr lang="en-GB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endParaRPr lang="en-GB" altLang="zh-CN" sz="1400" dirty="0"/>
          </a:p>
          <a:p>
            <a:pPr lvl="1">
              <a:defRPr/>
            </a:pPr>
            <a:r>
              <a:rPr lang="en-GB" altLang="zh-CN" sz="1400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231109565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499C1-5231-8092-BED3-EDACAEA08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BDA460-B6CA-63BA-5979-4388AAC0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GB" altLang="en-US" sz="3200" b="1" dirty="0"/>
              <a:t>Rel-19 WID on charging aspects for energy efficiency of 5G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4C01C6-244A-1C4C-B406-732A535A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283383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1040018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charging aspects for energy efficiency of 5G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EnergySys_CH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13/06/2025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SP-241003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1DEF8C1-49A7-C080-2F55-70E1D3D32BC8}"/>
              </a:ext>
            </a:extLst>
          </p:cNvPr>
          <p:cNvSpPr txBox="1">
            <a:spLocks/>
          </p:cNvSpPr>
          <p:nvPr/>
        </p:nvSpPr>
        <p:spPr>
          <a:xfrm>
            <a:off x="595842" y="2763520"/>
            <a:ext cx="10925672" cy="358349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SA#105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GB" sz="14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No contribution at this meeting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GB" sz="12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Message flow and parameter definition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43812341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499C1-5231-8092-BED3-EDACAEA08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BDA460-B6CA-63BA-5979-4388AAC0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72AF2F"/>
                </a:solidFill>
              </a:rPr>
              <a:t>Rel-19 WID on charging enhancement for indirect network sharing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4C01C6-244A-1C4C-B406-732A535A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287385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1040019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charging enhancement for indirect network sharing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NetShare_CH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SP-241004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72AF2F"/>
                          </a:solidFill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1DEF8C1-49A7-C080-2F55-70E1D3D32BC8}"/>
              </a:ext>
            </a:extLst>
          </p:cNvPr>
          <p:cNvSpPr txBox="1">
            <a:spLocks/>
          </p:cNvSpPr>
          <p:nvPr/>
        </p:nvSpPr>
        <p:spPr>
          <a:xfrm>
            <a:off x="595842" y="2763520"/>
            <a:ext cx="10925672" cy="358349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SA#105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completed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endParaRPr lang="de-DE" altLang="de-DE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sz="1400" kern="0" dirty="0"/>
              <a:t>None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022827336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499C1-5231-8092-BED3-EDACAEA08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BDA460-B6CA-63BA-5979-4388AAC0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/>
              <a:t>Rel-19 New WID on Charging Aspects for 5G </a:t>
            </a:r>
            <a:r>
              <a:rPr lang="en-GB" altLang="en-US" sz="3200" b="1" dirty="0" err="1"/>
              <a:t>ProSe</a:t>
            </a:r>
            <a:r>
              <a:rPr lang="en-GB" altLang="en-US" sz="3200" b="1" dirty="0"/>
              <a:t> Ph3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4C01C6-244A-1C4C-B406-732A535A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114053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xxx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WID on Charging Aspects for 5G </a:t>
                      </a:r>
                      <a:r>
                        <a:rPr lang="en-GB" sz="1000" b="1" i="0" u="none" strike="noStrike" kern="1200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ProSe</a:t>
                      </a: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Ph3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5G_ProSe_Ph3_CH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1050030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1DEF8C1-49A7-C080-2F55-70E1D3D32BC8}"/>
              </a:ext>
            </a:extLst>
          </p:cNvPr>
          <p:cNvSpPr txBox="1">
            <a:spLocks/>
          </p:cNvSpPr>
          <p:nvPr/>
        </p:nvSpPr>
        <p:spPr>
          <a:xfrm>
            <a:off x="595842" y="2763520"/>
            <a:ext cx="10925672" cy="358349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SA#105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 contribution at this meeting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2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Start the WID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75698093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67512" y="119287"/>
            <a:ext cx="9102725" cy="1143000"/>
          </a:xfrm>
        </p:spPr>
        <p:txBody>
          <a:bodyPr/>
          <a:lstStyle/>
          <a:p>
            <a:r>
              <a:rPr lang="en-GB" altLang="en-US" sz="3200" b="1" dirty="0"/>
              <a:t>Rel-19 Study (FS_5GSAT_CH_Ph3)</a:t>
            </a:r>
            <a:endParaRPr lang="en-GB" altLang="en-US" sz="3200" b="1" dirty="0">
              <a:solidFill>
                <a:srgbClr val="72AF2F"/>
              </a:solidFill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ED0A93DD-D6AD-C454-DD99-B523313C80E1}"/>
              </a:ext>
            </a:extLst>
          </p:cNvPr>
          <p:cNvSpPr txBox="1">
            <a:spLocks/>
          </p:cNvSpPr>
          <p:nvPr/>
        </p:nvSpPr>
        <p:spPr>
          <a:xfrm>
            <a:off x="719798" y="2401850"/>
            <a:ext cx="11000315" cy="461279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SA#105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18 pCRs for TR 28.846 were approved covering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Clarification on the business roles and resolve Editor’s Notes  in the satellite roaming charging solution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Update background for UE-satellite-UE communications and tore and forward satellite operation charging solutions to solve Editor’s Notes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business roles and charging scenarios, requirements and KI for UE-satellite-UE communication, store and forward satellite operation charging solutions for SMS, CP </a:t>
            </a:r>
            <a:r>
              <a:rPr lang="en-GB" sz="1200" kern="0" dirty="0" err="1"/>
              <a:t>CIoT</a:t>
            </a:r>
            <a:r>
              <a:rPr lang="en-GB" sz="1200" kern="0" dirty="0"/>
              <a:t>, UP </a:t>
            </a:r>
            <a:r>
              <a:rPr lang="en-GB" sz="1200" kern="0" dirty="0" err="1"/>
              <a:t>CIoT</a:t>
            </a:r>
            <a:endParaRPr lang="en-GB" sz="1200" kern="0" dirty="0"/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and Update evaluations and conclusions for satellite charging topic 2, for store and forward satellite operation charging and for satellite resource usage charging and for MVNO charging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600" kern="0" dirty="0"/>
              <a:t>Draft TR 28.846 (email approval S5-247040)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600" kern="0" dirty="0"/>
              <a:t>Presentation of TR 28.846 for Information (email approval S5-246952)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Drafting of solutions, evaluation and conclusion for the study</a:t>
            </a:r>
            <a:endParaRPr lang="en-US" sz="1400" kern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49921A0-9799-C64B-0CFE-EB571B584B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3867"/>
              </p:ext>
            </p:extLst>
          </p:nvPr>
        </p:nvGraphicFramePr>
        <p:xfrm>
          <a:off x="719799" y="1388334"/>
          <a:ext cx="11000316" cy="8874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687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1040014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satellite access Phase 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FS_5GSAT_Ph3_CH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SP-240980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pending work in SA2 on 5GSAT_Ph3-ARC, target delayed to March 2025</a:t>
                      </a:r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586829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6C3E5-AD46-3B08-3321-EC284F1B2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8432B371-BA85-103E-885D-C734A7AE6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19287"/>
            <a:ext cx="9102725" cy="1143000"/>
          </a:xfrm>
        </p:spPr>
        <p:txBody>
          <a:bodyPr/>
          <a:lstStyle/>
          <a:p>
            <a:r>
              <a:rPr lang="en-GB" altLang="en-US" sz="3200" b="1" dirty="0"/>
              <a:t>Rel-19 Study (FS_CAPIF_CH)</a:t>
            </a:r>
            <a:endParaRPr lang="en-GB" altLang="en-US" sz="3200" b="1" dirty="0">
              <a:solidFill>
                <a:srgbClr val="72AF2F"/>
              </a:solidFill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7907E6B0-024F-FAFB-C85A-877B9481F99D}"/>
              </a:ext>
            </a:extLst>
          </p:cNvPr>
          <p:cNvSpPr txBox="1">
            <a:spLocks/>
          </p:cNvSpPr>
          <p:nvPr/>
        </p:nvSpPr>
        <p:spPr>
          <a:xfrm>
            <a:off x="667512" y="2963329"/>
            <a:ext cx="11000316" cy="389467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SA#105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9 pCRs for TR 28.849 were approved covering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New Use Case: API Invoker Converged Charging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Solutions/Evaluations:  API Service Management, Multiple API Providers, Service API Management, and API Invoker Management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Draft TR 28.849 (email approval S5-247029)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400" kern="0" dirty="0"/>
              <a:t>Presentation of TR 28.849 for Information (email approval S5-247046)</a:t>
            </a:r>
            <a:endParaRPr lang="de-DE" altLang="de-DE" sz="2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CAPIF Topic#4 Solutions, evaluation and study conclusion</a:t>
            </a:r>
            <a:endParaRPr lang="en-US" sz="1400" kern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8152B3-3102-F6BC-551D-E6060AAFB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683596"/>
              </p:ext>
            </p:extLst>
          </p:nvPr>
        </p:nvGraphicFramePr>
        <p:xfrm>
          <a:off x="667512" y="1480176"/>
          <a:ext cx="11000316" cy="127888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829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1040015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 on Charging Aspects of CAPIF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FS_CAPIF_CH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SP-240981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additional aspects from GSMA OPG, WID is feasible based on CRs in Rel-19), target delayed to March 2025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414278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796C7-F6B4-F3C1-0A99-7FB4B76B4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60ABD79-CB08-95E9-CDBA-8DCF5E08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19287"/>
            <a:ext cx="9102725" cy="1143000"/>
          </a:xfrm>
        </p:spPr>
        <p:txBody>
          <a:bodyPr/>
          <a:lstStyle/>
          <a:p>
            <a:r>
              <a:rPr lang="en-GB" altLang="en-US" sz="3200" b="1" dirty="0"/>
              <a:t>Rel-19 Study (FS_NG_RTC_Ph2_CH)</a:t>
            </a:r>
            <a:endParaRPr lang="en-GB" altLang="en-US" sz="3200" b="1" dirty="0">
              <a:solidFill>
                <a:srgbClr val="72AF2F"/>
              </a:solidFill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C7D1C32B-7B45-C7BA-D66C-AC482CA728E3}"/>
              </a:ext>
            </a:extLst>
          </p:cNvPr>
          <p:cNvSpPr txBox="1">
            <a:spLocks/>
          </p:cNvSpPr>
          <p:nvPr/>
        </p:nvSpPr>
        <p:spPr>
          <a:xfrm>
            <a:off x="667512" y="2330898"/>
            <a:ext cx="11000316" cy="3934833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SA#105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9 pCRs for TR 28.851 were approved covering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Adding solution and evaluation for standalone IMS Data Channel sessions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Update the architecture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Adding solutions and evaluation for DC application download and usage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Evaluation for IMS DC charging topic 3 and topic 4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Draft TR 28.851 (email approval S5-247043)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altLang="de-DE" sz="1400" kern="0" dirty="0"/>
              <a:t>Presentation of TR 28.851 for Information </a:t>
            </a:r>
            <a:r>
              <a:rPr lang="en-GB" sz="1400" kern="0" dirty="0"/>
              <a:t>(email approval S5-247047)</a:t>
            </a:r>
            <a:endParaRPr lang="en-GB" altLang="de-DE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Add more use cases, key issues and corresponding solutions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A96432-C8BD-5376-5218-F3DE23A53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924719"/>
              </p:ext>
            </p:extLst>
          </p:nvPr>
        </p:nvGraphicFramePr>
        <p:xfrm>
          <a:off x="667512" y="1480176"/>
          <a:ext cx="11000316" cy="8874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6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1040016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 on Charging aspects of next generation real time communication services phase 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FS_NG_RTC_Ph2_CH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SP-240982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pending work in SA2 on NG_RTC_Ph2, target delayed to March 2025</a:t>
                      </a:r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45838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796C7-F6B4-F3C1-0A99-7FB4B76B4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60ABD79-CB08-95E9-CDBA-8DCF5E08F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19287"/>
            <a:ext cx="9102725" cy="1143000"/>
          </a:xfrm>
        </p:spPr>
        <p:txBody>
          <a:bodyPr/>
          <a:lstStyle/>
          <a:p>
            <a:r>
              <a:rPr lang="en-GB" altLang="en-US" sz="3200" b="1" dirty="0"/>
              <a:t>Rel-19 Study (FS_UAS_CH)</a:t>
            </a:r>
            <a:endParaRPr lang="en-GB" altLang="en-US" sz="3200" b="1" dirty="0">
              <a:solidFill>
                <a:srgbClr val="72AF2F"/>
              </a:solidFill>
            </a:endParaRP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C7D1C32B-7B45-C7BA-D66C-AC482CA728E3}"/>
              </a:ext>
            </a:extLst>
          </p:cNvPr>
          <p:cNvSpPr txBox="1">
            <a:spLocks/>
          </p:cNvSpPr>
          <p:nvPr/>
        </p:nvSpPr>
        <p:spPr>
          <a:xfrm>
            <a:off x="633164" y="2318838"/>
            <a:ext cx="10925672" cy="3784349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SA#105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8 pCRs for TR 28.853 were approved covering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evaluation and conclusion for UAS charging topic 3 and topic 4.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Add use case and solution for C2 Communication charging.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200" kern="0" dirty="0"/>
              <a:t>Clarification of UAV Indication.</a:t>
            </a:r>
          </a:p>
          <a:p>
            <a:pPr marL="685800" lvl="1" indent="-285750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kern="0" dirty="0"/>
              <a:t>Draft TR 28.853 (email approval S5-247044)</a:t>
            </a:r>
          </a:p>
          <a:p>
            <a:pPr marL="685800" lvl="1" indent="-285750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de-DE" sz="1400" kern="0" dirty="0"/>
              <a:t>Presentation of TR 28.853 for Information </a:t>
            </a:r>
            <a:r>
              <a:rPr lang="en-GB" sz="1400" kern="0" dirty="0"/>
              <a:t>(email approval S5-247048)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Add possible solutions, evaluations and overall conclusions.</a:t>
            </a:r>
            <a:endParaRPr lang="en-US" sz="1400" kern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A96432-C8BD-5376-5218-F3DE23A53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702165"/>
              </p:ext>
            </p:extLst>
          </p:nvPr>
        </p:nvGraphicFramePr>
        <p:xfrm>
          <a:off x="667512" y="1480176"/>
          <a:ext cx="11000316" cy="88746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6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1040017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 on Charging aspects of Uncrewed Aerial Vehicle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SP-240983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pending work in SA2 on UAS_Ph3, target delayed to March 2025</a:t>
                      </a:r>
                      <a:endParaRPr 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36650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SA#106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084177"/>
              </p:ext>
            </p:extLst>
          </p:nvPr>
        </p:nvGraphicFramePr>
        <p:xfrm>
          <a:off x="690170" y="2084296"/>
          <a:ext cx="10651674" cy="2391953"/>
        </p:xfrm>
        <a:graphic>
          <a:graphicData uri="http://schemas.openxmlformats.org/drawingml/2006/table">
            <a:tbl>
              <a:tblPr/>
              <a:tblGrid>
                <a:gridCol w="128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9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08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S5-246952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Presentation of TR 28.846 for Information (for email approval)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07358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S5-247046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Presentation of TR 28.849 for Information </a:t>
                      </a:r>
                      <a:r>
                        <a:rPr kumimoji="0" lang="en-GB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(for email approval)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Information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237182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S5-247047</a:t>
                      </a:r>
                      <a:endParaRPr kumimoji="0" lang="en-DE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Presentation of TR 28.851 for Information (for email approval)</a:t>
                      </a:r>
                      <a:endParaRPr kumimoji="0" lang="en-DE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Information</a:t>
                      </a: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55142"/>
                  </a:ext>
                </a:extLst>
              </a:tr>
              <a:tr h="47042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0" lang="en-GB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S5-247048</a:t>
                      </a:r>
                      <a:endParaRPr kumimoji="0" lang="en-DE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Presentation of TR 28.853 for Information (for email approval)</a:t>
                      </a:r>
                      <a:endParaRPr kumimoji="0" lang="en-DE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Information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697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487926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670" y="255181"/>
            <a:ext cx="6507824" cy="1143000"/>
          </a:xfrm>
        </p:spPr>
        <p:txBody>
          <a:bodyPr/>
          <a:lstStyle/>
          <a:p>
            <a:r>
              <a:rPr lang="en-US" sz="4000" dirty="0">
                <a:ea typeface="+mn-ea"/>
                <a:cs typeface="Arial" panose="020B0604020202020204" pitchFamily="34" charset="0"/>
              </a:rPr>
              <a:t>Charging contributions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4660" y="2056638"/>
            <a:ext cx="3603965" cy="3525011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Maintenance</a:t>
            </a:r>
          </a:p>
          <a:p>
            <a:r>
              <a:rPr lang="en-US" sz="2800" dirty="0"/>
              <a:t>TEI17</a:t>
            </a:r>
          </a:p>
          <a:p>
            <a:r>
              <a:rPr lang="en-US" sz="2800" dirty="0"/>
              <a:t>TEI18</a:t>
            </a:r>
          </a:p>
          <a:p>
            <a:r>
              <a:rPr lang="en-US" sz="2800" dirty="0"/>
              <a:t>CHRACHF</a:t>
            </a:r>
          </a:p>
          <a:p>
            <a:r>
              <a:rPr lang="en-US" sz="2800" dirty="0"/>
              <a:t>B2B_CH</a:t>
            </a:r>
          </a:p>
          <a:p>
            <a:r>
              <a:rPr lang="en-US" sz="2800" dirty="0"/>
              <a:t>TEI19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DA224E-B1E2-A4CE-6F55-7F4895750B12}"/>
              </a:ext>
            </a:extLst>
          </p:cNvPr>
          <p:cNvSpPr txBox="1">
            <a:spLocks/>
          </p:cNvSpPr>
          <p:nvPr/>
        </p:nvSpPr>
        <p:spPr bwMode="auto">
          <a:xfrm>
            <a:off x="4860704" y="2056638"/>
            <a:ext cx="4317321" cy="2234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b="1" kern="0" dirty="0"/>
              <a:t>Release 19 Work</a:t>
            </a:r>
          </a:p>
          <a:p>
            <a:r>
              <a:rPr lang="en-US" sz="2800" kern="0" dirty="0"/>
              <a:t>CHFSeg</a:t>
            </a:r>
          </a:p>
          <a:p>
            <a:r>
              <a:rPr lang="en-GB" sz="2800" kern="0" dirty="0"/>
              <a:t>Ranging_SL_CH</a:t>
            </a:r>
            <a:endParaRPr lang="en-US" sz="2800" kern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8DD8600-D931-D3A1-100C-4B12E0C0DC78}"/>
              </a:ext>
            </a:extLst>
          </p:cNvPr>
          <p:cNvSpPr txBox="1">
            <a:spLocks/>
          </p:cNvSpPr>
          <p:nvPr/>
        </p:nvSpPr>
        <p:spPr bwMode="auto">
          <a:xfrm>
            <a:off x="504825" y="2056638"/>
            <a:ext cx="3848099" cy="266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800" b="1" kern="0" dirty="0"/>
              <a:t>Release 19 Study</a:t>
            </a:r>
          </a:p>
          <a:p>
            <a:r>
              <a:rPr lang="en-US" sz="2800" kern="0" dirty="0"/>
              <a:t>FS_5GSAT_Ph3_CH</a:t>
            </a:r>
          </a:p>
          <a:p>
            <a:r>
              <a:rPr lang="en-GB" sz="2800" kern="0" dirty="0"/>
              <a:t>FS_CAPIF_CH</a:t>
            </a:r>
          </a:p>
          <a:p>
            <a:r>
              <a:rPr lang="en-GB" sz="2800" kern="0" dirty="0"/>
              <a:t>FS_NG_RTC_Ph2_CH</a:t>
            </a:r>
          </a:p>
          <a:p>
            <a:r>
              <a:rPr lang="en-GB" sz="2800" kern="0" dirty="0"/>
              <a:t>FS_UAS_CH</a:t>
            </a:r>
          </a:p>
          <a:p>
            <a:endParaRPr lang="en-US" sz="2800" kern="0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A2C3E55-A8DC-64E3-9E1C-9055593468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58772"/>
              </p:ext>
            </p:extLst>
          </p:nvPr>
        </p:nvGraphicFramePr>
        <p:xfrm>
          <a:off x="4044609" y="4061214"/>
          <a:ext cx="3603965" cy="2629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5" imgW="914400" imgH="771822" progId="Word.Document.8">
                  <p:embed/>
                </p:oleObj>
              </mc:Choice>
              <mc:Fallback>
                <p:oleObj name="Document" showAsIcon="1" r:id="rId5" imgW="914400" imgH="77182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44609" y="4061214"/>
                        <a:ext cx="3603965" cy="2629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4149" y="870114"/>
            <a:ext cx="6951645" cy="1140618"/>
          </a:xfrm>
        </p:spPr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968508" y="2567701"/>
            <a:ext cx="8822249" cy="3862560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000" dirty="0"/>
              <a:t>Charging Work progress on Rel-19 (see S5-246328)</a:t>
            </a:r>
          </a:p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800" dirty="0"/>
              <a:t>Rel-19 WIDs completion status is good</a:t>
            </a:r>
          </a:p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800" dirty="0"/>
              <a:t>Rel-19 SIDs have completion status 75% due to pending work in SA2</a:t>
            </a:r>
          </a:p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800" dirty="0"/>
              <a:t>Expected completion of Rel-19 SIDs at SA5#159: additional Rapporteur call planned on 23.January 2025 14:00 – 16:00 UTC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000" dirty="0"/>
              <a:t>SA5 SWG CH statistics: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3036B2-923D-1ED7-FEDF-00BA1DAD4EDE}"/>
              </a:ext>
            </a:extLst>
          </p:cNvPr>
          <p:cNvSpPr txBox="1"/>
          <p:nvPr/>
        </p:nvSpPr>
        <p:spPr>
          <a:xfrm>
            <a:off x="2797893" y="4583291"/>
            <a:ext cx="4705564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600" dirty="0"/>
              <a:t>participation to this meeting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14 delegates participated 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4 delegates followed from remote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7D10E5-BDBC-293D-E863-C3E4010AECF5}"/>
              </a:ext>
            </a:extLst>
          </p:cNvPr>
          <p:cNvSpPr txBox="1"/>
          <p:nvPr/>
        </p:nvSpPr>
        <p:spPr>
          <a:xfrm>
            <a:off x="6097676" y="4583291"/>
            <a:ext cx="569308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600" dirty="0"/>
              <a:t>documents to this meeting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105 total input and 68 output contributions 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4 Rel-19 WIDs (2 completed) and 4 Rel-19 SIDs 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2 liaisons replied (2 in, 3 out)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4 agreed CRs for Rel-19 WIDs, 44 pCRs for Rel-19 SIDs, </a:t>
            </a:r>
            <a:br>
              <a:rPr lang="en-GB" sz="1400" dirty="0"/>
            </a:br>
            <a:r>
              <a:rPr lang="en-GB" sz="1400" dirty="0"/>
              <a:t>20 CRs for Maintenance</a:t>
            </a:r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67" y="410966"/>
            <a:ext cx="8973312" cy="768101"/>
          </a:xfrm>
        </p:spPr>
        <p:txBody>
          <a:bodyPr/>
          <a:lstStyle/>
          <a:p>
            <a:r>
              <a:rPr lang="sv-SE" dirty="0"/>
              <a:t>Incoming LSs</a:t>
            </a:r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6757587"/>
              </p:ext>
            </p:extLst>
          </p:nvPr>
        </p:nvGraphicFramePr>
        <p:xfrm>
          <a:off x="702067" y="1939341"/>
          <a:ext cx="10950002" cy="193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969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52411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1622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405438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S5-245375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Ranging/Sidelink Positioning Charging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S5-247001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220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S5-246404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MBS session charging per Rating Group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CT4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S5-246932</a:t>
                      </a:r>
                      <a:endParaRPr kumimoji="0" lang="sv-S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004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77503737"/>
              </p:ext>
            </p:extLst>
          </p:nvPr>
        </p:nvGraphicFramePr>
        <p:xfrm>
          <a:off x="685800" y="2089763"/>
          <a:ext cx="10763250" cy="2640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900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846618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36518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9472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380490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435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31796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S5-247001</a:t>
                      </a:r>
                      <a:b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</a:b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LSreply</a:t>
                      </a: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on Ranging/Sidelink Positioning Charging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S5-245375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  <a:tr h="358771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S5-246932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LSreply</a:t>
                      </a: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on MBS session charging per Rating Group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CT4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S5-246404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338800"/>
                  </a:ext>
                </a:extLst>
              </a:tr>
              <a:tr h="358771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S5-246956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on Usage of Charging Characteristics and CHF Group ID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SA2, CT4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302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57201" y="541565"/>
            <a:ext cx="8753474" cy="880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3894157"/>
              </p:ext>
            </p:extLst>
          </p:nvPr>
        </p:nvGraphicFramePr>
        <p:xfrm>
          <a:off x="815340" y="1869401"/>
          <a:ext cx="10858502" cy="1008654"/>
        </p:xfrm>
        <a:graphic>
          <a:graphicData uri="http://schemas.openxmlformats.org/drawingml/2006/table">
            <a:tbl>
              <a:tblPr/>
              <a:tblGrid>
                <a:gridCol w="1350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2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554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55"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GB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  <a:endParaRPr kumimoji="0" lang="en-DE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-</a:t>
                      </a:r>
                      <a:endParaRPr kumimoji="0" lang="en-DE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637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227667" y="101600"/>
            <a:ext cx="9103784" cy="1143000"/>
          </a:xfrm>
        </p:spPr>
        <p:txBody>
          <a:bodyPr/>
          <a:lstStyle/>
          <a:p>
            <a:r>
              <a:rPr lang="en-GB" altLang="en-US" dirty="0"/>
              <a:t>SA5 progress – Summary</a:t>
            </a:r>
            <a:endParaRPr lang="en-US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146575"/>
              </p:ext>
            </p:extLst>
          </p:nvPr>
        </p:nvGraphicFramePr>
        <p:xfrm>
          <a:off x="294639" y="1342719"/>
          <a:ext cx="11602721" cy="471907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8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93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29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212">
                  <a:extLst>
                    <a:ext uri="{9D8B030D-6E8A-4147-A177-3AD203B41FA5}">
                      <a16:colId xmlns:a16="http://schemas.microsoft.com/office/drawing/2014/main" val="3182844481"/>
                    </a:ext>
                  </a:extLst>
                </a:gridCol>
                <a:gridCol w="5739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14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57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/>
                        <a:t>Target </a:t>
                      </a:r>
                      <a:r>
                        <a:rPr lang="en-GB" sz="800" dirty="0"/>
                        <a:t>(dd/mm/yyyy)</a:t>
                      </a:r>
                      <a:endParaRPr lang="en-GB" sz="14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297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Rel-19 Work Items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</a:t>
                      </a:r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1040012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CHF Segmentation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CHFSeg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03/03/2025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1040013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Charging Aspects of Ranging and Sidelink Positioning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Ranging_SL_CH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03/03/2025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1040018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WID on charging aspects for energy efficiency of 5G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EnergySys_CH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13/06/2025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contribution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732216791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1040019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WID on charging enhancement for indirect network sharing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NetShare_CH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425618763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1050030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New WID on Charging for 5G </a:t>
                      </a:r>
                      <a:r>
                        <a:rPr lang="en-GB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ProSe</a:t>
                      </a: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Ph3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5G_ProSe_Ph3_CH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contribution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41973916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Rel-19 Studies</a:t>
                      </a:r>
                      <a:endParaRPr lang="en-US" sz="12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892005409"/>
                  </a:ext>
                </a:extLst>
              </a:tr>
              <a:tr h="382817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1040014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Study on charging aspects of satellite access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FS_5GSAT_Ph3_CH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pending work in SA2 on 5GSAT_Ph3-ARC),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target delayed to March 2025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480612945"/>
                  </a:ext>
                </a:extLst>
              </a:tr>
              <a:tr h="380246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1040015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CAPIF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FS_CAPIF_CH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additional aspects from GSMA OPG, WID is feasible based on CRs in Rel-19,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target delayed to March 2025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2957111263"/>
                  </a:ext>
                </a:extLst>
              </a:tr>
              <a:tr h="394503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1040016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next generation real time communication services phase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FS_NG_RTC_Ph2_CH</a:t>
                      </a:r>
                    </a:p>
                    <a:p>
                      <a:pPr marL="0" algn="ctr" defTabSz="914296" rtl="0" eaLnBrk="1" fontAlgn="t" latinLnBrk="0" hangingPunct="1"/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pending work in SA2 on NG_RTC_Ph2,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target delayed to March 2025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273960833"/>
                  </a:ext>
                </a:extLst>
              </a:tr>
              <a:tr h="452388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1040017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Uncrewed Aerial Vehicle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FS_UAS_CH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pending work in SA2 on UAS_Ph3,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target delayed to March 2025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969669602"/>
                  </a:ext>
                </a:extLst>
              </a:tr>
              <a:tr h="288792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Rel-20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848435437"/>
                  </a:ext>
                </a:extLst>
              </a:tr>
            </a:tbl>
          </a:graphicData>
        </a:graphic>
      </p:graphicFrame>
      <p:sp>
        <p:nvSpPr>
          <p:cNvPr id="6259" name="TextBox 1"/>
          <p:cNvSpPr txBox="1">
            <a:spLocks noChangeArrowheads="1"/>
          </p:cNvSpPr>
          <p:nvPr/>
        </p:nvSpPr>
        <p:spPr bwMode="auto">
          <a:xfrm>
            <a:off x="404027" y="6159917"/>
            <a:ext cx="111169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1100" dirty="0"/>
              <a:t>For more information, see the full Work Plan at: </a:t>
            </a:r>
            <a:r>
              <a:rPr lang="en-GB" altLang="en-US" sz="1100" dirty="0">
                <a:hlinkClick r:id="rId2"/>
              </a:rPr>
              <a:t>ftp://ftp.3gpp.org/information/WorkPlan</a:t>
            </a:r>
            <a:endParaRPr lang="en-GB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933462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92101"/>
              </p:ext>
            </p:extLst>
          </p:nvPr>
        </p:nvGraphicFramePr>
        <p:xfrm>
          <a:off x="1115876" y="1478555"/>
          <a:ext cx="10184439" cy="991501"/>
        </p:xfrm>
        <a:graphic>
          <a:graphicData uri="http://schemas.openxmlformats.org/drawingml/2006/table">
            <a:tbl>
              <a:tblPr/>
              <a:tblGrid>
                <a:gridCol w="148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0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ctr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54058-D101-E3E4-ECEC-0CFA03A33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5A288E8-7E91-72C7-907E-8B2047C91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GB" altLang="en-US" sz="3200" b="1" dirty="0"/>
              <a:t>Rel-19 WID on CHF Segmentation 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FBED44-BD2F-D298-D8FA-F28BA6861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144602"/>
              </p:ext>
            </p:extLst>
          </p:nvPr>
        </p:nvGraphicFramePr>
        <p:xfrm>
          <a:off x="595842" y="1308101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1040012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WID on CHF Segmentation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CHFSeg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03/03/2025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SP-241001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909304EB-6C37-C5C8-CB45-4B43B813D48B}"/>
              </a:ext>
            </a:extLst>
          </p:cNvPr>
          <p:cNvSpPr txBox="1">
            <a:spLocks/>
          </p:cNvSpPr>
          <p:nvPr/>
        </p:nvSpPr>
        <p:spPr>
          <a:xfrm>
            <a:off x="595842" y="2317898"/>
            <a:ext cx="10925672" cy="4029113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SA#105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1 CR agreed covering: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CHF Segmentation with Supported Features (TS 32.290)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endParaRPr lang="de-DE" altLang="de-DE" sz="2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endParaRPr lang="en-GB" altLang="zh-CN" sz="1400" dirty="0"/>
          </a:p>
          <a:p>
            <a:pPr lvl="1">
              <a:defRPr/>
            </a:pPr>
            <a:r>
              <a:rPr lang="en-GB" altLang="zh-CN" sz="1400" dirty="0"/>
              <a:t>Use of CHF Group Id for CHF selection and procedures/message flow, </a:t>
            </a:r>
            <a:r>
              <a:rPr lang="en-GB" sz="1400" dirty="0"/>
              <a:t>PCF interaction when N107 is used, use of Charging Characteristics for other NF consumer is ffs</a:t>
            </a:r>
            <a:r>
              <a:rPr lang="en-GB" altLang="zh-CN" sz="1400" dirty="0"/>
              <a:t> 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699688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purl.org/dc/dcmitype/"/>
    <ds:schemaRef ds:uri="http://www.w3.org/XML/1998/namespace"/>
    <ds:schemaRef ds:uri="b4d06219-a142-4c5f-be55-53f74cb980c7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87e87d0-d0a8-4c48-8f94-14f0c67212c5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1688</Words>
  <Application>Microsoft Office PowerPoint</Application>
  <PresentationFormat>Widescreen</PresentationFormat>
  <Paragraphs>451</Paragraphs>
  <Slides>20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Office Theme</vt:lpstr>
      <vt:lpstr>自定义设计方案</vt:lpstr>
      <vt:lpstr>Microsoft Word 97 - 2003 Document</vt:lpstr>
      <vt:lpstr>    Exec Report SA5#158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SA5 progress – Summary</vt:lpstr>
      <vt:lpstr>PowerPoint Presentation</vt:lpstr>
      <vt:lpstr>Rel-19 WID on CHF Segmentation </vt:lpstr>
      <vt:lpstr>Rel-19 WID on Charging Aspects of Ranging and Sidelink Positioning</vt:lpstr>
      <vt:lpstr>Rel-19 WID on charging aspects for energy efficiency of 5G</vt:lpstr>
      <vt:lpstr>Rel-19 WID on charging enhancement for indirect network sharing</vt:lpstr>
      <vt:lpstr>Rel-19 New WID on Charging Aspects for 5G ProSe Ph3</vt:lpstr>
      <vt:lpstr>Rel-19 Study (FS_5GSAT_CH_Ph3)</vt:lpstr>
      <vt:lpstr>Rel-19 Study (FS_CAPIF_CH)</vt:lpstr>
      <vt:lpstr>Rel-19 Study (FS_NG_RTC_Ph2_CH)</vt:lpstr>
      <vt:lpstr>Rel-19 Study (FS_UAS_CH)</vt:lpstr>
      <vt:lpstr>PowerPoint Presentation</vt:lpstr>
      <vt:lpstr>Charging contributions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 SA5#157</cp:lastModifiedBy>
  <cp:revision>615</cp:revision>
  <dcterms:created xsi:type="dcterms:W3CDTF">2019-03-13T01:38:36Z</dcterms:created>
  <dcterms:modified xsi:type="dcterms:W3CDTF">2024-11-22T13:57:22Z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</Properties>
</file>