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 id="2147483740" r:id="rId2"/>
  </p:sldMasterIdLst>
  <p:notesMasterIdLst>
    <p:notesMasterId r:id="rId9"/>
  </p:notesMasterIdLst>
  <p:handoutMasterIdLst>
    <p:handoutMasterId r:id="rId10"/>
  </p:handoutMasterIdLst>
  <p:sldIdLst>
    <p:sldId id="279" r:id="rId3"/>
    <p:sldId id="1012" r:id="rId4"/>
    <p:sldId id="1013" r:id="rId5"/>
    <p:sldId id="1011" r:id="rId6"/>
    <p:sldId id="1014" r:id="rId7"/>
    <p:sldId id="278" r:id="rId8"/>
  </p:sldIdLst>
  <p:sldSz cx="9144000" cy="6858000" type="screen4x3"/>
  <p:notesSz cx="6732588" cy="9855200"/>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457200" algn="l" rtl="0" eaLnBrk="0" fontAlgn="base" hangingPunct="0">
      <a:spcBef>
        <a:spcPct val="0"/>
      </a:spcBef>
      <a:spcAft>
        <a:spcPct val="0"/>
      </a:spcAft>
      <a:defRPr sz="2800" kern="1200">
        <a:solidFill>
          <a:schemeClr val="tx1"/>
        </a:solidFill>
        <a:latin typeface="Arial" charset="0"/>
        <a:ea typeface="+mn-ea"/>
        <a:cs typeface="+mn-cs"/>
      </a:defRPr>
    </a:lvl2pPr>
    <a:lvl3pPr marL="914400" algn="l" rtl="0" eaLnBrk="0" fontAlgn="base" hangingPunct="0">
      <a:spcBef>
        <a:spcPct val="0"/>
      </a:spcBef>
      <a:spcAft>
        <a:spcPct val="0"/>
      </a:spcAft>
      <a:defRPr sz="2800" kern="1200">
        <a:solidFill>
          <a:schemeClr val="tx1"/>
        </a:solidFill>
        <a:latin typeface="Arial" charset="0"/>
        <a:ea typeface="+mn-ea"/>
        <a:cs typeface="+mn-cs"/>
      </a:defRPr>
    </a:lvl3pPr>
    <a:lvl4pPr marL="1371600" algn="l" rtl="0" eaLnBrk="0" fontAlgn="base" hangingPunct="0">
      <a:spcBef>
        <a:spcPct val="0"/>
      </a:spcBef>
      <a:spcAft>
        <a:spcPct val="0"/>
      </a:spcAft>
      <a:defRPr sz="2800" kern="1200">
        <a:solidFill>
          <a:schemeClr val="tx1"/>
        </a:solidFill>
        <a:latin typeface="Arial" charset="0"/>
        <a:ea typeface="+mn-ea"/>
        <a:cs typeface="+mn-cs"/>
      </a:defRPr>
    </a:lvl4pPr>
    <a:lvl5pPr marL="1828800" algn="l" rtl="0" eaLnBrk="0" fontAlgn="base" hangingPunct="0">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104">
          <p15:clr>
            <a:srgbClr val="A4A3A4"/>
          </p15:clr>
        </p15:guide>
        <p15:guide id="2" pos="212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E5C82E-EFCE-9D3D-2226-A4F05985FF73}" name="Nokia(SS1)" initials="SS(-I" userId="Nokia(SS1)"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66CC"/>
    <a:srgbClr val="FF7C80"/>
    <a:srgbClr val="00FF00"/>
    <a:srgbClr val="FF0000"/>
    <a:srgbClr val="FFFF00"/>
    <a:srgbClr val="FFCC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A5A503-B92F-4899-A570-FEAB62FEA9A4}" v="2" dt="2024-05-30T00:41:28.4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3883" autoAdjust="0"/>
  </p:normalViewPr>
  <p:slideViewPr>
    <p:cSldViewPr>
      <p:cViewPr varScale="1">
        <p:scale>
          <a:sx n="81" d="100"/>
          <a:sy n="81" d="100"/>
        </p:scale>
        <p:origin x="900" y="64"/>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584" y="52"/>
      </p:cViewPr>
      <p:guideLst>
        <p:guide orient="horz" pos="3104"/>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Tovinger" userId="d52090d9-82c6-45ae-b052-95c46e96cc30" providerId="ADAL" clId="{12A5A503-B92F-4899-A570-FEAB62FEA9A4}"/>
    <pc:docChg chg="modSld">
      <pc:chgData name="Thomas Tovinger" userId="d52090d9-82c6-45ae-b052-95c46e96cc30" providerId="ADAL" clId="{12A5A503-B92F-4899-A570-FEAB62FEA9A4}" dt="2024-05-30T00:42:23.823" v="341" actId="20577"/>
      <pc:docMkLst>
        <pc:docMk/>
      </pc:docMkLst>
      <pc:sldChg chg="modSp mod delCm">
        <pc:chgData name="Thomas Tovinger" userId="d52090d9-82c6-45ae-b052-95c46e96cc30" providerId="ADAL" clId="{12A5A503-B92F-4899-A570-FEAB62FEA9A4}" dt="2024-05-30T00:40:18.667" v="285" actId="20577"/>
        <pc:sldMkLst>
          <pc:docMk/>
          <pc:sldMk cId="1650019339" sldId="1011"/>
        </pc:sldMkLst>
        <pc:spChg chg="mod">
          <ac:chgData name="Thomas Tovinger" userId="d52090d9-82c6-45ae-b052-95c46e96cc30" providerId="ADAL" clId="{12A5A503-B92F-4899-A570-FEAB62FEA9A4}" dt="2024-05-30T00:40:18.667" v="285" actId="20577"/>
          <ac:spMkLst>
            <pc:docMk/>
            <pc:sldMk cId="1650019339" sldId="1011"/>
            <ac:spMk id="6" creationId="{8F698FA2-647D-4DF3-9258-9504DC73FE30}"/>
          </ac:spMkLst>
        </pc:spChg>
        <pc:extLst>
          <p:ext xmlns:p="http://schemas.openxmlformats.org/presentationml/2006/main" uri="{D6D511B9-2390-475A-947B-AFAB55BFBCF1}">
            <pc226:cmChg xmlns:pc226="http://schemas.microsoft.com/office/powerpoint/2022/06/main/command" chg="del">
              <pc226:chgData name="Thomas Tovinger" userId="d52090d9-82c6-45ae-b052-95c46e96cc30" providerId="ADAL" clId="{12A5A503-B92F-4899-A570-FEAB62FEA9A4}" dt="2024-05-30T00:24:10.864" v="4"/>
              <pc2:cmMkLst xmlns:pc2="http://schemas.microsoft.com/office/powerpoint/2019/9/main/command">
                <pc:docMk/>
                <pc:sldMk cId="1650019339" sldId="1011"/>
                <pc2:cmMk id="{78B5C5AD-5401-4413-9465-69E18E1AB92D}"/>
              </pc2:cmMkLst>
            </pc226:cmChg>
            <pc226:cmChg xmlns:pc226="http://schemas.microsoft.com/office/powerpoint/2022/06/main/command" chg="del">
              <pc226:chgData name="Thomas Tovinger" userId="d52090d9-82c6-45ae-b052-95c46e96cc30" providerId="ADAL" clId="{12A5A503-B92F-4899-A570-FEAB62FEA9A4}" dt="2024-05-30T00:24:16.607" v="5"/>
              <pc2:cmMkLst xmlns:pc2="http://schemas.microsoft.com/office/powerpoint/2019/9/main/command">
                <pc:docMk/>
                <pc:sldMk cId="1650019339" sldId="1011"/>
                <pc2:cmMk id="{3E79DBDD-765A-4B49-BD63-183F83C41F57}"/>
              </pc2:cmMkLst>
            </pc226:cmChg>
          </p:ext>
        </pc:extLst>
      </pc:sldChg>
      <pc:sldChg chg="delCm">
        <pc:chgData name="Thomas Tovinger" userId="d52090d9-82c6-45ae-b052-95c46e96cc30" providerId="ADAL" clId="{12A5A503-B92F-4899-A570-FEAB62FEA9A4}" dt="2024-05-30T00:23:56.842" v="3"/>
        <pc:sldMkLst>
          <pc:docMk/>
          <pc:sldMk cId="3659787435" sldId="1013"/>
        </pc:sldMkLst>
        <pc:extLst>
          <p:ext xmlns:p="http://schemas.openxmlformats.org/presentationml/2006/main" uri="{D6D511B9-2390-475A-947B-AFAB55BFBCF1}">
            <pc226:cmChg xmlns:pc226="http://schemas.microsoft.com/office/powerpoint/2022/06/main/command" chg="del">
              <pc226:chgData name="Thomas Tovinger" userId="d52090d9-82c6-45ae-b052-95c46e96cc30" providerId="ADAL" clId="{12A5A503-B92F-4899-A570-FEAB62FEA9A4}" dt="2024-05-30T00:23:50.289" v="1"/>
              <pc2:cmMkLst xmlns:pc2="http://schemas.microsoft.com/office/powerpoint/2019/9/main/command">
                <pc:docMk/>
                <pc:sldMk cId="3659787435" sldId="1013"/>
                <pc2:cmMk id="{A3747335-1686-4BF7-A152-BA9FD0AC9395}"/>
              </pc2:cmMkLst>
            </pc226:cmChg>
            <pc226:cmChg xmlns:pc226="http://schemas.microsoft.com/office/powerpoint/2022/06/main/command" chg="del">
              <pc226:chgData name="Thomas Tovinger" userId="d52090d9-82c6-45ae-b052-95c46e96cc30" providerId="ADAL" clId="{12A5A503-B92F-4899-A570-FEAB62FEA9A4}" dt="2024-05-30T00:23:56.842" v="3"/>
              <pc2:cmMkLst xmlns:pc2="http://schemas.microsoft.com/office/powerpoint/2019/9/main/command">
                <pc:docMk/>
                <pc:sldMk cId="3659787435" sldId="1013"/>
                <pc2:cmMk id="{CB066873-998B-4899-B723-A6CEF1FD548F}"/>
              </pc2:cmMkLst>
            </pc226:cmChg>
            <pc226:cmChg xmlns:pc226="http://schemas.microsoft.com/office/powerpoint/2022/06/main/command" chg="del">
              <pc226:chgData name="Thomas Tovinger" userId="d52090d9-82c6-45ae-b052-95c46e96cc30" providerId="ADAL" clId="{12A5A503-B92F-4899-A570-FEAB62FEA9A4}" dt="2024-05-30T00:23:47.107" v="0"/>
              <pc2:cmMkLst xmlns:pc2="http://schemas.microsoft.com/office/powerpoint/2019/9/main/command">
                <pc:docMk/>
                <pc:sldMk cId="3659787435" sldId="1013"/>
                <pc2:cmMk id="{72EC3A8B-00A0-47BD-82D2-B3E58B309D68}"/>
              </pc2:cmMkLst>
            </pc226:cmChg>
            <pc226:cmChg xmlns:pc226="http://schemas.microsoft.com/office/powerpoint/2022/06/main/command" chg="del">
              <pc226:chgData name="Thomas Tovinger" userId="d52090d9-82c6-45ae-b052-95c46e96cc30" providerId="ADAL" clId="{12A5A503-B92F-4899-A570-FEAB62FEA9A4}" dt="2024-05-30T00:23:52.906" v="2"/>
              <pc2:cmMkLst xmlns:pc2="http://schemas.microsoft.com/office/powerpoint/2019/9/main/command">
                <pc:docMk/>
                <pc:sldMk cId="3659787435" sldId="1013"/>
                <pc2:cmMk id="{94F4FBBF-EA95-4CCE-AFE5-694E6C42B0C5}"/>
              </pc2:cmMkLst>
            </pc226:cmChg>
          </p:ext>
        </pc:extLst>
      </pc:sldChg>
      <pc:sldChg chg="modSp mod delCm">
        <pc:chgData name="Thomas Tovinger" userId="d52090d9-82c6-45ae-b052-95c46e96cc30" providerId="ADAL" clId="{12A5A503-B92F-4899-A570-FEAB62FEA9A4}" dt="2024-05-30T00:42:23.823" v="341" actId="20577"/>
        <pc:sldMkLst>
          <pc:docMk/>
          <pc:sldMk cId="2399020705" sldId="1014"/>
        </pc:sldMkLst>
        <pc:spChg chg="mod">
          <ac:chgData name="Thomas Tovinger" userId="d52090d9-82c6-45ae-b052-95c46e96cc30" providerId="ADAL" clId="{12A5A503-B92F-4899-A570-FEAB62FEA9A4}" dt="2024-05-30T00:31:45.464" v="136" actId="20577"/>
          <ac:spMkLst>
            <pc:docMk/>
            <pc:sldMk cId="2399020705" sldId="1014"/>
            <ac:spMk id="2" creationId="{00000000-0000-0000-0000-000000000000}"/>
          </ac:spMkLst>
        </pc:spChg>
        <pc:spChg chg="mod">
          <ac:chgData name="Thomas Tovinger" userId="d52090d9-82c6-45ae-b052-95c46e96cc30" providerId="ADAL" clId="{12A5A503-B92F-4899-A570-FEAB62FEA9A4}" dt="2024-05-30T00:42:23.823" v="341" actId="20577"/>
          <ac:spMkLst>
            <pc:docMk/>
            <pc:sldMk cId="2399020705" sldId="1014"/>
            <ac:spMk id="5" creationId="{00000000-0000-0000-0000-000000000000}"/>
          </ac:spMkLst>
        </pc:spChg>
        <pc:extLst>
          <p:ext xmlns:p="http://schemas.openxmlformats.org/presentationml/2006/main" uri="{D6D511B9-2390-475A-947B-AFAB55BFBCF1}">
            <pc226:cmChg xmlns:pc226="http://schemas.microsoft.com/office/powerpoint/2022/06/main/command" chg="del">
              <pc226:chgData name="Thomas Tovinger" userId="d52090d9-82c6-45ae-b052-95c46e96cc30" providerId="ADAL" clId="{12A5A503-B92F-4899-A570-FEAB62FEA9A4}" dt="2024-05-30T00:26:07.877" v="50"/>
              <pc2:cmMkLst xmlns:pc2="http://schemas.microsoft.com/office/powerpoint/2019/9/main/command">
                <pc:docMk/>
                <pc:sldMk cId="2399020705" sldId="1014"/>
                <pc2:cmMk id="{815E8597-7E30-4345-9C56-BD31AB022F1E}"/>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73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prstTxWarp prst="textNoShape">
              <a:avLst/>
            </a:prstTxWarp>
          </a:bodyPr>
          <a:lstStyle>
            <a:lvl1pPr algn="ctr" eaLnBrk="1" hangingPunct="1">
              <a:spcBef>
                <a:spcPct val="0"/>
              </a:spcBef>
              <a:spcAft>
                <a:spcPct val="0"/>
              </a:spcAft>
              <a:buFontTx/>
              <a:buNone/>
              <a:defRPr sz="1600" b="1">
                <a:solidFill>
                  <a:schemeClr val="accent2"/>
                </a:solidFill>
                <a:latin typeface="Bookman Old Style" pitchFamily="18" charset="0"/>
              </a:defRPr>
            </a:lvl1pPr>
          </a:lstStyle>
          <a:p>
            <a:pPr>
              <a:defRPr/>
            </a:pPr>
            <a:r>
              <a:rPr lang="en-GB"/>
              <a:t>Presentation of SWG results in SA1</a:t>
            </a:r>
          </a:p>
        </p:txBody>
      </p:sp>
      <p:sp>
        <p:nvSpPr>
          <p:cNvPr id="3075" name="Rectangle 3"/>
          <p:cNvSpPr>
            <a:spLocks noGrp="1" noChangeArrowheads="1"/>
          </p:cNvSpPr>
          <p:nvPr>
            <p:ph type="ftr" sz="quarter" idx="2"/>
          </p:nvPr>
        </p:nvSpPr>
        <p:spPr bwMode="auto">
          <a:xfrm>
            <a:off x="0" y="93726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prstTxWarp prst="textNoShape">
              <a:avLst/>
            </a:prstTxWarp>
          </a:bodyPr>
          <a:lstStyle>
            <a:lvl1pPr eaLnBrk="1" hangingPunct="1">
              <a:spcBef>
                <a:spcPct val="0"/>
              </a:spcBef>
              <a:spcAft>
                <a:spcPct val="0"/>
              </a:spcAft>
              <a:buFontTx/>
              <a:buNone/>
              <a:defRPr sz="1000">
                <a:latin typeface="Arial" charset="0"/>
              </a:defRPr>
            </a:lvl1pPr>
          </a:lstStyle>
          <a:p>
            <a:pPr>
              <a:defRPr/>
            </a:pPr>
            <a:endParaRPr lang="en-GB"/>
          </a:p>
        </p:txBody>
      </p:sp>
      <p:sp>
        <p:nvSpPr>
          <p:cNvPr id="3076" name="Rectangle 4"/>
          <p:cNvSpPr>
            <a:spLocks noGrp="1" noChangeArrowheads="1"/>
          </p:cNvSpPr>
          <p:nvPr>
            <p:ph type="sldNum" sz="quarter" idx="3"/>
          </p:nvPr>
        </p:nvSpPr>
        <p:spPr bwMode="auto">
          <a:xfrm>
            <a:off x="6248400" y="937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prstTxWarp prst="textNoShape">
              <a:avLst/>
            </a:prstTxWarp>
          </a:bodyPr>
          <a:lstStyle>
            <a:lvl1pPr algn="r" eaLnBrk="1" hangingPunct="1">
              <a:defRPr sz="1000" smtClean="0"/>
            </a:lvl1pPr>
          </a:lstStyle>
          <a:p>
            <a:pPr>
              <a:defRPr/>
            </a:pPr>
            <a:fld id="{7DB5D46A-1FFB-4EF7-B761-839DEEF79F80}" type="slidenum">
              <a:rPr lang="en-GB"/>
              <a:pPr>
                <a:defRPr/>
              </a:pPr>
              <a:t>‹#›</a:t>
            </a:fld>
            <a:endParaRPr lang="en-GB"/>
          </a:p>
        </p:txBody>
      </p:sp>
    </p:spTree>
    <p:extLst>
      <p:ext uri="{BB962C8B-B14F-4D97-AF65-F5344CB8AC3E}">
        <p14:creationId xmlns:p14="http://schemas.microsoft.com/office/powerpoint/2010/main" val="34179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912813" y="746125"/>
            <a:ext cx="4908550" cy="36814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896938" y="4681538"/>
            <a:ext cx="4938712" cy="443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6" tIns="44444" rIns="90476" bIns="4444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3365636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3812827" y="9360392"/>
            <a:ext cx="2918189" cy="49323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lvl1pPr defTabSz="922554">
              <a:spcBef>
                <a:spcPct val="30000"/>
              </a:spcBef>
              <a:defRPr sz="1600">
                <a:solidFill>
                  <a:schemeClr val="tx1"/>
                </a:solidFill>
                <a:latin typeface="Times New Roman" panose="02020603050405020304" pitchFamily="18" charset="0"/>
              </a:defRPr>
            </a:lvl1pPr>
            <a:lvl2pPr marL="736784" indent="-283378" defTabSz="922554">
              <a:spcBef>
                <a:spcPct val="30000"/>
              </a:spcBef>
              <a:defRPr sz="1600">
                <a:solidFill>
                  <a:schemeClr val="tx1"/>
                </a:solidFill>
                <a:latin typeface="Times New Roman" panose="02020603050405020304" pitchFamily="18" charset="0"/>
              </a:defRPr>
            </a:lvl2pPr>
            <a:lvl3pPr marL="1133513" indent="-226703" defTabSz="922554">
              <a:spcBef>
                <a:spcPct val="30000"/>
              </a:spcBef>
              <a:defRPr sz="1600">
                <a:solidFill>
                  <a:schemeClr val="tx1"/>
                </a:solidFill>
                <a:latin typeface="Times New Roman" panose="02020603050405020304" pitchFamily="18" charset="0"/>
              </a:defRPr>
            </a:lvl3pPr>
            <a:lvl4pPr marL="1586918" indent="-226703" defTabSz="922554">
              <a:spcBef>
                <a:spcPct val="30000"/>
              </a:spcBef>
              <a:defRPr sz="1600">
                <a:solidFill>
                  <a:schemeClr val="tx1"/>
                </a:solidFill>
                <a:latin typeface="Times New Roman" panose="02020603050405020304" pitchFamily="18" charset="0"/>
              </a:defRPr>
            </a:lvl4pPr>
            <a:lvl5pPr marL="2040324" indent="-226703" defTabSz="922554">
              <a:spcBef>
                <a:spcPct val="30000"/>
              </a:spcBef>
              <a:defRPr sz="1600">
                <a:solidFill>
                  <a:schemeClr val="tx1"/>
                </a:solidFill>
                <a:latin typeface="Times New Roman" panose="02020603050405020304" pitchFamily="18" charset="0"/>
              </a:defRPr>
            </a:lvl5pPr>
            <a:lvl6pPr marL="2493729" indent="-226703" defTabSz="922554" eaLnBrk="0" fontAlgn="base" hangingPunct="0">
              <a:spcBef>
                <a:spcPct val="30000"/>
              </a:spcBef>
              <a:spcAft>
                <a:spcPct val="0"/>
              </a:spcAft>
              <a:defRPr sz="1600">
                <a:solidFill>
                  <a:schemeClr val="tx1"/>
                </a:solidFill>
                <a:latin typeface="Times New Roman" panose="02020603050405020304" pitchFamily="18" charset="0"/>
              </a:defRPr>
            </a:lvl6pPr>
            <a:lvl7pPr marL="2947134" indent="-226703" defTabSz="922554" eaLnBrk="0" fontAlgn="base" hangingPunct="0">
              <a:spcBef>
                <a:spcPct val="30000"/>
              </a:spcBef>
              <a:spcAft>
                <a:spcPct val="0"/>
              </a:spcAft>
              <a:defRPr sz="1600">
                <a:solidFill>
                  <a:schemeClr val="tx1"/>
                </a:solidFill>
                <a:latin typeface="Times New Roman" panose="02020603050405020304" pitchFamily="18" charset="0"/>
              </a:defRPr>
            </a:lvl7pPr>
            <a:lvl8pPr marL="3400539" indent="-226703" defTabSz="922554" eaLnBrk="0" fontAlgn="base" hangingPunct="0">
              <a:spcBef>
                <a:spcPct val="30000"/>
              </a:spcBef>
              <a:spcAft>
                <a:spcPct val="0"/>
              </a:spcAft>
              <a:defRPr sz="1600">
                <a:solidFill>
                  <a:schemeClr val="tx1"/>
                </a:solidFill>
                <a:latin typeface="Times New Roman" panose="02020603050405020304" pitchFamily="18" charset="0"/>
              </a:defRPr>
            </a:lvl8pPr>
            <a:lvl9pPr marL="3853945" indent="-226703" defTabSz="922554"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solidFill>
                  <a:prstClr val="black"/>
                </a:solidFill>
              </a:rPr>
              <a:pPr>
                <a:spcBef>
                  <a:spcPct val="0"/>
                </a:spcBef>
              </a:pPr>
              <a:t>1</a:t>
            </a:fld>
            <a:endParaRPr lang="en-GB" altLang="en-US" sz="1200" dirty="0">
              <a:solidFill>
                <a:prstClr val="black"/>
              </a:solidFill>
            </a:endParaRPr>
          </a:p>
        </p:txBody>
      </p:sp>
      <p:sp>
        <p:nvSpPr>
          <p:cNvPr id="7171" name="Rectangle 2"/>
          <p:cNvSpPr>
            <a:spLocks noGrp="1" noRot="1" noChangeAspect="1" noChangeArrowheads="1" noTextEdit="1"/>
          </p:cNvSpPr>
          <p:nvPr>
            <p:ph type="sldImg"/>
          </p:nvPr>
        </p:nvSpPr>
        <p:spPr>
          <a:xfrm>
            <a:off x="903288" y="738188"/>
            <a:ext cx="4927600" cy="3697287"/>
          </a:xfrm>
          <a:ln/>
        </p:spPr>
      </p:sp>
      <p:sp>
        <p:nvSpPr>
          <p:cNvPr id="7172" name="Rectangle 3"/>
          <p:cNvSpPr>
            <a:spLocks noGrp="1" noChangeArrowheads="1"/>
          </p:cNvSpPr>
          <p:nvPr>
            <p:ph type="body" idx="1"/>
          </p:nvPr>
        </p:nvSpPr>
        <p:spPr>
          <a:xfrm>
            <a:off x="896211" y="4683348"/>
            <a:ext cx="4940166" cy="44343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443568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26608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4771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35533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00383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12827" y="9360392"/>
            <a:ext cx="2918189" cy="493233"/>
          </a:xfrm>
          <a:prstGeom prst="rect">
            <a:avLst/>
          </a:prstGeom>
        </p:spPr>
        <p:txBody>
          <a:bodyPr lIns="90681" tIns="45341" rIns="90681" bIns="45341"/>
          <a:lstStyle/>
          <a:p>
            <a:pPr>
              <a:defRPr/>
            </a:pPr>
            <a:fld id="{ECE0B2C6-996E-45E1-BA1D-CBDA9768A258}" type="slidenum">
              <a:rPr lang="en-GB" altLang="en-US" smtClean="0">
                <a:solidFill>
                  <a:prstClr val="black"/>
                </a:solidFill>
              </a:rPr>
              <a:pPr>
                <a:defRPr/>
              </a:pPr>
              <a:t>6</a:t>
            </a:fld>
            <a:endParaRPr lang="en-GB" altLang="en-US" dirty="0">
              <a:solidFill>
                <a:prstClr val="black"/>
              </a:solidFill>
            </a:endParaRPr>
          </a:p>
        </p:txBody>
      </p:sp>
    </p:spTree>
    <p:extLst>
      <p:ext uri="{BB962C8B-B14F-4D97-AF65-F5344CB8AC3E}">
        <p14:creationId xmlns:p14="http://schemas.microsoft.com/office/powerpoint/2010/main" val="419470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a:endParaRPr>
          </a:p>
          <a:p>
            <a:r>
              <a:rPr lang="de-DE" sz="1200" b="1" dirty="0">
                <a:solidFill>
                  <a:prstClr val="black"/>
                </a:solidFill>
                <a:latin typeface="Calibri"/>
              </a:rPr>
              <a:t>3GPP TSG SA WG2 Meeting </a:t>
            </a:r>
            <a:r>
              <a:rPr lang="de-DE" sz="1200" b="1">
                <a:solidFill>
                  <a:prstClr val="black"/>
                </a:solidFill>
                <a:latin typeface="Calibri"/>
              </a:rPr>
              <a:t>#157</a:t>
            </a:r>
            <a:r>
              <a:rPr lang="en-US" sz="1200" b="1">
                <a:solidFill>
                  <a:prstClr val="black"/>
                </a:solidFill>
                <a:latin typeface="Calibri"/>
              </a:rPr>
              <a:t> emeeting</a:t>
            </a:r>
            <a:endParaRPr lang="de-DE" sz="1200" b="1" dirty="0">
              <a:solidFill>
                <a:prstClr val="black"/>
              </a:solidFill>
              <a:latin typeface="Calibri"/>
            </a:endParaRPr>
          </a:p>
          <a:p>
            <a:r>
              <a:rPr lang="en-US" altLang="zh-CN" b="1">
                <a:solidFill>
                  <a:prstClr val="black"/>
                </a:solidFill>
              </a:rPr>
              <a:t>22-26 May </a:t>
            </a:r>
            <a:r>
              <a:rPr lang="en-US" altLang="zh-CN" b="1" dirty="0">
                <a:solidFill>
                  <a:prstClr val="black"/>
                </a:solidFill>
              </a:rPr>
              <a:t>2023</a:t>
            </a:r>
            <a:endParaRPr lang="sv-SE" altLang="en-US" sz="1200" b="1" dirty="0">
              <a:solidFill>
                <a:prstClr val="black"/>
              </a:solidFill>
              <a:latin typeface="Calibri"/>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a:solidFill>
                  <a:prstClr val="black"/>
                </a:solidFill>
              </a:rPr>
              <a:t>S2-230xxxx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a:endParaRPr>
          </a:p>
          <a:p>
            <a:r>
              <a:rPr lang="de-DE" sz="1200" b="1" dirty="0">
                <a:solidFill>
                  <a:prstClr val="black"/>
                </a:solidFill>
                <a:latin typeface="Calibri"/>
              </a:rPr>
              <a:t>3GPP TSG SA WG5 Meeting #15</a:t>
            </a:r>
            <a:r>
              <a:rPr lang="fr-FR" sz="1200" b="1" dirty="0">
                <a:solidFill>
                  <a:prstClr val="black"/>
                </a:solidFill>
                <a:latin typeface="Calibri"/>
              </a:rPr>
              <a:t>5</a:t>
            </a:r>
            <a:endParaRPr lang="de-DE" sz="1200" b="1" dirty="0">
              <a:solidFill>
                <a:prstClr val="black"/>
              </a:solidFill>
              <a:latin typeface="Calibri"/>
            </a:endParaRPr>
          </a:p>
          <a:p>
            <a:r>
              <a:rPr lang="en-US" altLang="zh-CN" b="1" dirty="0" err="1">
                <a:solidFill>
                  <a:prstClr val="black"/>
                </a:solidFill>
              </a:rPr>
              <a:t>Jeju</a:t>
            </a:r>
            <a:r>
              <a:rPr lang="en-US" altLang="zh-CN" b="1" dirty="0">
                <a:solidFill>
                  <a:prstClr val="black"/>
                </a:solidFill>
              </a:rPr>
              <a:t>, South Korea, 27-31 May 2024</a:t>
            </a:r>
            <a:endParaRPr lang="sv-SE" altLang="en-US" sz="1200" b="1" dirty="0">
              <a:solidFill>
                <a:prstClr val="black"/>
              </a:solidFill>
              <a:latin typeface="Calibri"/>
            </a:endParaRPr>
          </a:p>
        </p:txBody>
      </p:sp>
      <p:sp>
        <p:nvSpPr>
          <p:cNvPr id="5" name="Text Box 13"/>
          <p:cNvSpPr txBox="1">
            <a:spLocks noChangeArrowheads="1"/>
          </p:cNvSpPr>
          <p:nvPr userDrawn="1"/>
        </p:nvSpPr>
        <p:spPr bwMode="auto">
          <a:xfrm>
            <a:off x="3779912" y="5770660"/>
            <a:ext cx="1161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dirty="0">
                <a:solidFill>
                  <a:prstClr val="black"/>
                </a:solidFill>
              </a:rPr>
              <a:t>S5-243093</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SA5#155, </a:t>
            </a:r>
            <a:r>
              <a:rPr lang="en-GB" altLang="de-DE" sz="1200" dirty="0" err="1">
                <a:solidFill>
                  <a:prstClr val="white"/>
                </a:solidFill>
                <a:latin typeface="Arial" panose="020B0604020202020204" pitchFamily="34" charset="0"/>
                <a:cs typeface="Arial" panose="020B0604020202020204" pitchFamily="34" charset="0"/>
              </a:rPr>
              <a:t>Jeju</a:t>
            </a:r>
            <a:r>
              <a:rPr lang="en-GB" altLang="de-DE" sz="1200" dirty="0">
                <a:solidFill>
                  <a:prstClr val="white"/>
                </a:solidFill>
                <a:latin typeface="Arial" panose="020B0604020202020204" pitchFamily="34" charset="0"/>
                <a:cs typeface="Arial" panose="020B0604020202020204" pitchFamily="34" charset="0"/>
              </a:rPr>
              <a:t>, South Korea,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pPr algn="ctr">
                <a:defRPr/>
              </a:p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2023</a:t>
            </a:r>
          </a:p>
        </p:txBody>
      </p:sp>
      <p:pic>
        <p:nvPicPr>
          <p:cNvPr id="1033" name="Picture 10" descr="3GPP_TM_RD.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a:t>
            </a:r>
            <a:r>
              <a:rPr lang="en-IE" altLang="de-DE" sz="1200" dirty="0">
                <a:solidFill>
                  <a:prstClr val="white"/>
                </a:solidFill>
                <a:latin typeface="Arial" panose="020B0604020202020204" pitchFamily="34" charset="0"/>
                <a:cs typeface="Arial" panose="020B0604020202020204" pitchFamily="34" charset="0"/>
              </a:rPr>
              <a:t>5, </a:t>
            </a:r>
            <a:r>
              <a:rPr lang="en-IE" altLang="de-DE" sz="1200" dirty="0" err="1">
                <a:solidFill>
                  <a:prstClr val="white"/>
                </a:solidFill>
                <a:latin typeface="Arial" panose="020B0604020202020204" pitchFamily="34" charset="0"/>
                <a:cs typeface="Arial" panose="020B0604020202020204" pitchFamily="34" charset="0"/>
              </a:rPr>
              <a:t>Jeju</a:t>
            </a:r>
            <a:r>
              <a:rPr lang="en-IE" altLang="de-DE" sz="1200" dirty="0">
                <a:solidFill>
                  <a:prstClr val="white"/>
                </a:solidFill>
                <a:latin typeface="Arial" panose="020B0604020202020204" pitchFamily="34" charset="0"/>
                <a:cs typeface="Arial" panose="020B0604020202020204" pitchFamily="34" charset="0"/>
              </a:rPr>
              <a:t>, South Korea</a:t>
            </a:r>
            <a:r>
              <a:rPr lang="en-US" altLang="de-DE" sz="1200" dirty="0">
                <a:solidFill>
                  <a:prstClr val="white"/>
                </a:solidFill>
                <a:latin typeface="Arial" panose="020B0604020202020204" pitchFamily="34" charset="0"/>
                <a:cs typeface="Arial" panose="020B0604020202020204" pitchFamily="34" charset="0"/>
              </a:rPr>
              <a:t>,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pPr algn="ctr">
                <a:defRPr/>
              </a:p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2024</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666678"/>
          </a:xfrm>
        </p:spPr>
        <p:txBody>
          <a:bodyPr>
            <a:noAutofit/>
          </a:bodyPr>
          <a:lstStyle/>
          <a:p>
            <a:pPr>
              <a:defRPr/>
            </a:pPr>
            <a:r>
              <a:rPr lang="en-US" altLang="zh-CN" sz="3600" dirty="0"/>
              <a:t>5G Energy Efficiency</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a:xfrm>
            <a:off x="1371600" y="4024290"/>
            <a:ext cx="6400800" cy="1314450"/>
          </a:xfrm>
        </p:spPr>
        <p:txBody>
          <a:bodyPr/>
          <a:lstStyle/>
          <a:p>
            <a:pPr>
              <a:lnSpc>
                <a:spcPct val="80000"/>
              </a:lnSpc>
            </a:pPr>
            <a:endParaRPr lang="en-US" altLang="en-US" b="1" dirty="0"/>
          </a:p>
          <a:p>
            <a:pPr>
              <a:lnSpc>
                <a:spcPct val="80000"/>
              </a:lnSpc>
              <a:defRPr/>
            </a:pPr>
            <a:endParaRPr lang="en-GB" altLang="en-US"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49-BFA6-4C56-8A9B-D849ECC83AAC}"/>
              </a:ext>
            </a:extLst>
          </p:cNvPr>
          <p:cNvSpPr>
            <a:spLocks noGrp="1"/>
          </p:cNvSpPr>
          <p:nvPr>
            <p:ph type="title"/>
          </p:nvPr>
        </p:nvSpPr>
        <p:spPr/>
        <p:txBody>
          <a:bodyPr/>
          <a:lstStyle/>
          <a:p>
            <a:r>
              <a:rPr lang="fr-FR" dirty="0"/>
              <a:t>Release 19 </a:t>
            </a:r>
            <a:r>
              <a:rPr lang="en-US" dirty="0"/>
              <a:t>Study on energy efficiency and energy saving aspects of 5G networks and services</a:t>
            </a:r>
          </a:p>
        </p:txBody>
      </p:sp>
      <p:sp>
        <p:nvSpPr>
          <p:cNvPr id="3" name="Content Placeholder 2">
            <a:extLst>
              <a:ext uri="{FF2B5EF4-FFF2-40B4-BE49-F238E27FC236}">
                <a16:creationId xmlns:a16="http://schemas.microsoft.com/office/drawing/2014/main" id="{8BBAA952-D908-471A-BB25-939070C1F87B}"/>
              </a:ext>
            </a:extLst>
          </p:cNvPr>
          <p:cNvSpPr>
            <a:spLocks noGrp="1"/>
          </p:cNvSpPr>
          <p:nvPr>
            <p:ph idx="1"/>
          </p:nvPr>
        </p:nvSpPr>
        <p:spPr>
          <a:xfrm>
            <a:off x="485775" y="1988841"/>
            <a:ext cx="8388350" cy="3528391"/>
          </a:xfrm>
        </p:spPr>
        <p:txBody>
          <a:bodyPr/>
          <a:lstStyle/>
          <a:p>
            <a:r>
              <a:rPr lang="fr-FR" sz="2000" dirty="0" err="1"/>
              <a:t>Several</a:t>
            </a:r>
            <a:r>
              <a:rPr lang="fr-FR" sz="2000" dirty="0"/>
              <a:t> Work </a:t>
            </a:r>
            <a:r>
              <a:rPr lang="fr-FR" sz="2000" dirty="0" err="1"/>
              <a:t>Tasks</a:t>
            </a:r>
            <a:r>
              <a:rPr lang="fr-FR" sz="2000" dirty="0"/>
              <a:t>, </a:t>
            </a:r>
            <a:r>
              <a:rPr lang="fr-FR" sz="2000" dirty="0" err="1"/>
              <a:t>among</a:t>
            </a:r>
            <a:r>
              <a:rPr lang="fr-FR" sz="2000" dirty="0"/>
              <a:t> </a:t>
            </a:r>
            <a:r>
              <a:rPr lang="fr-FR" sz="2000" dirty="0" err="1"/>
              <a:t>which</a:t>
            </a:r>
            <a:r>
              <a:rPr lang="fr-FR" sz="2000" dirty="0"/>
              <a:t> WT-1: </a:t>
            </a:r>
            <a:r>
              <a:rPr lang="fr-FR" sz="2000" dirty="0" err="1"/>
              <a:t>Left-overs</a:t>
            </a:r>
            <a:r>
              <a:rPr lang="fr-FR" sz="2000" dirty="0"/>
              <a:t> </a:t>
            </a:r>
            <a:r>
              <a:rPr lang="fr-FR" sz="2000" dirty="0" err="1"/>
              <a:t>from</a:t>
            </a:r>
            <a:r>
              <a:rPr lang="fr-FR" sz="2000" dirty="0"/>
              <a:t> Rel-18</a:t>
            </a:r>
          </a:p>
          <a:p>
            <a:pPr lvl="1"/>
            <a:r>
              <a:rPr lang="fr-FR" sz="1800" dirty="0" err="1"/>
              <a:t>Enery</a:t>
            </a:r>
            <a:r>
              <a:rPr lang="fr-FR" sz="1800" dirty="0"/>
              <a:t> </a:t>
            </a:r>
            <a:r>
              <a:rPr lang="fr-FR" sz="1800" dirty="0" err="1"/>
              <a:t>Consumption</a:t>
            </a:r>
            <a:r>
              <a:rPr lang="fr-FR" sz="1800" dirty="0"/>
              <a:t> of 5G Network </a:t>
            </a:r>
            <a:r>
              <a:rPr lang="fr-FR" sz="1800" dirty="0" err="1"/>
              <a:t>Functions</a:t>
            </a:r>
            <a:endParaRPr lang="fr-FR" sz="1800" dirty="0"/>
          </a:p>
          <a:p>
            <a:pPr lvl="2"/>
            <a:r>
              <a:rPr lang="fr-FR" sz="1600" dirty="0"/>
              <a:t>Rel-17</a:t>
            </a:r>
          </a:p>
          <a:p>
            <a:pPr lvl="3"/>
            <a:r>
              <a:rPr lang="fr-FR" sz="1600" dirty="0"/>
              <a:t>Focus on VM-</a:t>
            </a:r>
            <a:r>
              <a:rPr lang="fr-FR" sz="1600" dirty="0" err="1"/>
              <a:t>based</a:t>
            </a:r>
            <a:r>
              <a:rPr lang="fr-FR" sz="1600" dirty="0"/>
              <a:t> VNF/</a:t>
            </a:r>
            <a:r>
              <a:rPr lang="fr-FR" sz="1600" dirty="0" err="1"/>
              <a:t>VNFCs</a:t>
            </a:r>
            <a:endParaRPr lang="fr-FR" sz="1600" dirty="0"/>
          </a:p>
          <a:p>
            <a:pPr lvl="3"/>
            <a:r>
              <a:rPr lang="fr-FR" sz="1600" dirty="0"/>
              <a:t>EC </a:t>
            </a:r>
            <a:r>
              <a:rPr lang="fr-FR" sz="1600" dirty="0" err="1"/>
              <a:t>is</a:t>
            </a:r>
            <a:r>
              <a:rPr lang="fr-FR" sz="1600" dirty="0"/>
              <a:t> </a:t>
            </a:r>
            <a:r>
              <a:rPr lang="fr-FR" sz="1600" dirty="0" err="1"/>
              <a:t>estimated</a:t>
            </a:r>
            <a:r>
              <a:rPr lang="fr-FR" sz="1600" dirty="0"/>
              <a:t> </a:t>
            </a:r>
            <a:r>
              <a:rPr lang="fr-FR" sz="1600" dirty="0" err="1"/>
              <a:t>based</a:t>
            </a:r>
            <a:r>
              <a:rPr lang="fr-FR" sz="1600" dirty="0"/>
              <a:t> on </a:t>
            </a:r>
            <a:r>
              <a:rPr lang="fr-FR" sz="1600" dirty="0" err="1"/>
              <a:t>vCPU</a:t>
            </a:r>
            <a:r>
              <a:rPr lang="fr-FR" sz="1600" dirty="0"/>
              <a:t> usage of </a:t>
            </a:r>
            <a:r>
              <a:rPr lang="fr-FR" sz="1600" dirty="0" err="1"/>
              <a:t>underlying</a:t>
            </a:r>
            <a:r>
              <a:rPr lang="fr-FR" sz="1600" dirty="0"/>
              <a:t> </a:t>
            </a:r>
            <a:r>
              <a:rPr lang="fr-FR" sz="1600" dirty="0" err="1"/>
              <a:t>virtual</a:t>
            </a:r>
            <a:r>
              <a:rPr lang="fr-FR" sz="1600" dirty="0"/>
              <a:t> </a:t>
            </a:r>
            <a:r>
              <a:rPr lang="fr-FR" sz="1600" dirty="0" err="1"/>
              <a:t>compute</a:t>
            </a:r>
            <a:r>
              <a:rPr lang="fr-FR" sz="1600" dirty="0"/>
              <a:t> </a:t>
            </a:r>
            <a:r>
              <a:rPr lang="fr-FR" sz="1600" dirty="0" err="1"/>
              <a:t>resource</a:t>
            </a:r>
            <a:r>
              <a:rPr lang="fr-FR" sz="1600" dirty="0"/>
              <a:t> instance</a:t>
            </a:r>
          </a:p>
          <a:p>
            <a:pPr lvl="2"/>
            <a:r>
              <a:rPr lang="fr-FR" sz="1600" dirty="0"/>
              <a:t>Rel-18</a:t>
            </a:r>
          </a:p>
          <a:p>
            <a:pPr lvl="3"/>
            <a:r>
              <a:rPr lang="fr-FR" sz="1600" dirty="0"/>
              <a:t>EC can </a:t>
            </a:r>
            <a:r>
              <a:rPr lang="fr-FR" sz="1600" dirty="0" err="1"/>
              <a:t>be</a:t>
            </a:r>
            <a:r>
              <a:rPr lang="fr-FR" sz="1600" dirty="0"/>
              <a:t> </a:t>
            </a:r>
            <a:r>
              <a:rPr lang="fr-FR" sz="1600" dirty="0" err="1"/>
              <a:t>estimated</a:t>
            </a:r>
            <a:r>
              <a:rPr lang="fr-FR" sz="1600" dirty="0"/>
              <a:t> </a:t>
            </a:r>
            <a:r>
              <a:rPr lang="fr-FR" sz="1600" dirty="0" err="1"/>
              <a:t>based</a:t>
            </a:r>
            <a:r>
              <a:rPr lang="fr-FR" sz="1600" dirty="0"/>
              <a:t> on </a:t>
            </a:r>
            <a:r>
              <a:rPr lang="fr-FR" sz="1600" dirty="0" err="1"/>
              <a:t>vCPU</a:t>
            </a:r>
            <a:r>
              <a:rPr lang="fr-FR" sz="1600" dirty="0"/>
              <a:t> usage, </a:t>
            </a:r>
            <a:r>
              <a:rPr lang="fr-FR" sz="1600" dirty="0" err="1"/>
              <a:t>vMemory</a:t>
            </a:r>
            <a:r>
              <a:rPr lang="fr-FR" sz="1600" dirty="0"/>
              <a:t> usage, </a:t>
            </a:r>
            <a:r>
              <a:rPr lang="fr-FR" sz="1600" dirty="0" err="1"/>
              <a:t>vDisk</a:t>
            </a:r>
            <a:r>
              <a:rPr lang="fr-FR" sz="1600" dirty="0"/>
              <a:t> usage, I/O </a:t>
            </a:r>
            <a:r>
              <a:rPr lang="fr-FR" sz="1600" dirty="0" err="1"/>
              <a:t>traffic</a:t>
            </a:r>
            <a:endParaRPr lang="fr-FR" sz="1600" dirty="0"/>
          </a:p>
          <a:p>
            <a:pPr lvl="3"/>
            <a:r>
              <a:rPr lang="fr-FR" sz="1600" dirty="0" err="1"/>
              <a:t>Still</a:t>
            </a:r>
            <a:r>
              <a:rPr lang="fr-FR" sz="1600" dirty="0"/>
              <a:t> </a:t>
            </a:r>
            <a:r>
              <a:rPr lang="fr-FR" sz="1600" dirty="0" err="1"/>
              <a:t>focused</a:t>
            </a:r>
            <a:r>
              <a:rPr lang="fr-FR" sz="1600" dirty="0"/>
              <a:t> on VM-</a:t>
            </a:r>
            <a:r>
              <a:rPr lang="fr-FR" sz="1600" dirty="0" err="1"/>
              <a:t>based</a:t>
            </a:r>
            <a:r>
              <a:rPr lang="fr-FR" sz="1600" dirty="0"/>
              <a:t> VNF/</a:t>
            </a:r>
            <a:r>
              <a:rPr lang="fr-FR" sz="1600" dirty="0" err="1"/>
              <a:t>VNFCs</a:t>
            </a:r>
            <a:endParaRPr lang="fr-FR" sz="1600" dirty="0"/>
          </a:p>
        </p:txBody>
      </p:sp>
    </p:spTree>
    <p:extLst>
      <p:ext uri="{BB962C8B-B14F-4D97-AF65-F5344CB8AC3E}">
        <p14:creationId xmlns:p14="http://schemas.microsoft.com/office/powerpoint/2010/main" val="385625646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76C49-BFA6-4C56-8A9B-D849ECC83AAC}"/>
              </a:ext>
            </a:extLst>
          </p:cNvPr>
          <p:cNvSpPr>
            <a:spLocks noGrp="1"/>
          </p:cNvSpPr>
          <p:nvPr>
            <p:ph type="title"/>
          </p:nvPr>
        </p:nvSpPr>
        <p:spPr/>
        <p:txBody>
          <a:bodyPr/>
          <a:lstStyle/>
          <a:p>
            <a:r>
              <a:rPr lang="en-US" dirty="0"/>
              <a:t>Energy Consumption of a Network Function in Rel-19 (1/2)</a:t>
            </a:r>
          </a:p>
        </p:txBody>
      </p:sp>
      <p:sp>
        <p:nvSpPr>
          <p:cNvPr id="3" name="Content Placeholder 2">
            <a:extLst>
              <a:ext uri="{FF2B5EF4-FFF2-40B4-BE49-F238E27FC236}">
                <a16:creationId xmlns:a16="http://schemas.microsoft.com/office/drawing/2014/main" id="{8BBAA952-D908-471A-BB25-939070C1F87B}"/>
              </a:ext>
            </a:extLst>
          </p:cNvPr>
          <p:cNvSpPr>
            <a:spLocks noGrp="1"/>
          </p:cNvSpPr>
          <p:nvPr>
            <p:ph idx="1"/>
          </p:nvPr>
        </p:nvSpPr>
        <p:spPr>
          <a:xfrm>
            <a:off x="485775" y="1988841"/>
            <a:ext cx="8388350" cy="3600400"/>
          </a:xfrm>
        </p:spPr>
        <p:txBody>
          <a:bodyPr/>
          <a:lstStyle/>
          <a:p>
            <a:r>
              <a:rPr lang="fr-FR" sz="1800" dirty="0"/>
              <a:t>To </a:t>
            </a:r>
            <a:r>
              <a:rPr lang="fr-FR" sz="1800" dirty="0" err="1"/>
              <a:t>be</a:t>
            </a:r>
            <a:r>
              <a:rPr lang="fr-FR" sz="1800" dirty="0"/>
              <a:t> </a:t>
            </a:r>
            <a:r>
              <a:rPr lang="fr-FR" sz="1800" dirty="0" err="1"/>
              <a:t>addressed</a:t>
            </a:r>
            <a:r>
              <a:rPr lang="fr-FR" sz="1800" dirty="0"/>
              <a:t> in Rel-19, </a:t>
            </a:r>
            <a:r>
              <a:rPr lang="fr-FR" sz="1800" dirty="0" err="1"/>
              <a:t>wrt</a:t>
            </a:r>
            <a:r>
              <a:rPr lang="fr-FR" sz="1800" dirty="0"/>
              <a:t>. </a:t>
            </a:r>
            <a:r>
              <a:rPr lang="fr-FR" sz="1800" dirty="0" err="1"/>
              <a:t>Enery</a:t>
            </a:r>
            <a:r>
              <a:rPr lang="fr-FR" sz="1800" dirty="0"/>
              <a:t> </a:t>
            </a:r>
            <a:r>
              <a:rPr lang="fr-FR" sz="1800" dirty="0" err="1"/>
              <a:t>Consumption</a:t>
            </a:r>
            <a:r>
              <a:rPr lang="fr-FR" sz="1800" dirty="0"/>
              <a:t> of 5G Network </a:t>
            </a:r>
            <a:r>
              <a:rPr lang="fr-FR" sz="1800" dirty="0" err="1"/>
              <a:t>Functions</a:t>
            </a:r>
            <a:endParaRPr lang="fr-FR" sz="1800" dirty="0"/>
          </a:p>
          <a:p>
            <a:pPr lvl="2">
              <a:buFont typeface="Wingdings" panose="05000000000000000000" pitchFamily="2" charset="2"/>
              <a:buChar char="Ø"/>
            </a:pPr>
            <a:r>
              <a:rPr lang="fr-FR" sz="1600" dirty="0" err="1"/>
              <a:t>Consider</a:t>
            </a:r>
            <a:r>
              <a:rPr lang="fr-FR" sz="1600" dirty="0"/>
              <a:t> Container-</a:t>
            </a:r>
            <a:r>
              <a:rPr lang="fr-FR" sz="1600" dirty="0" err="1"/>
              <a:t>based</a:t>
            </a:r>
            <a:r>
              <a:rPr lang="fr-FR" sz="1600" dirty="0"/>
              <a:t> VNF/</a:t>
            </a:r>
            <a:r>
              <a:rPr lang="fr-FR" sz="1600" dirty="0" err="1"/>
              <a:t>VNFCs</a:t>
            </a:r>
            <a:r>
              <a:rPr lang="fr-FR" sz="1600" dirty="0"/>
              <a:t> (</a:t>
            </a:r>
            <a:r>
              <a:rPr lang="fr-FR" sz="1600" dirty="0" err="1"/>
              <a:t>terminology</a:t>
            </a:r>
            <a:r>
              <a:rPr lang="fr-FR" sz="1600" dirty="0"/>
              <a:t> </a:t>
            </a:r>
            <a:r>
              <a:rPr lang="fr-FR" sz="1600" dirty="0" err="1"/>
              <a:t>under</a:t>
            </a:r>
            <a:r>
              <a:rPr lang="fr-FR" sz="1600" dirty="0"/>
              <a:t> discussion in Rel-19 </a:t>
            </a:r>
            <a:r>
              <a:rPr lang="fr-FR" sz="1600" dirty="0" err="1"/>
              <a:t>study</a:t>
            </a:r>
            <a:r>
              <a:rPr lang="fr-FR" sz="1600" dirty="0"/>
              <a:t> </a:t>
            </a:r>
            <a:r>
              <a:rPr lang="en-US" sz="1600" dirty="0"/>
              <a:t>on Cloud Aspects of Management and Orchestration)</a:t>
            </a:r>
            <a:endParaRPr lang="fr-FR" sz="1600" dirty="0"/>
          </a:p>
          <a:p>
            <a:pPr lvl="2">
              <a:buFont typeface="Wingdings" panose="05000000000000000000" pitchFamily="2" charset="2"/>
              <a:buChar char="Ø"/>
            </a:pPr>
            <a:r>
              <a:rPr lang="en-US" sz="1600" dirty="0"/>
              <a:t>Two approaches being studied:</a:t>
            </a:r>
          </a:p>
          <a:p>
            <a:pPr lvl="3">
              <a:buFont typeface="Wingdings" panose="05000000000000000000" pitchFamily="2" charset="2"/>
              <a:buChar char="Ø"/>
            </a:pPr>
            <a:r>
              <a:rPr lang="en-US" sz="1600" dirty="0"/>
              <a:t>Extend the Rel-17/18 approach for estimating the Energy Consumption of Container-based VNF/VNFCs</a:t>
            </a:r>
          </a:p>
          <a:p>
            <a:pPr lvl="3">
              <a:buFont typeface="Wingdings" panose="05000000000000000000" pitchFamily="2" charset="2"/>
              <a:buChar char="Ø"/>
            </a:pPr>
            <a:r>
              <a:rPr lang="en-US" sz="1600" dirty="0"/>
              <a:t>New approach aiming at measuring the actual Energy Consumption of Container-based VNF/VNFCs</a:t>
            </a:r>
          </a:p>
          <a:p>
            <a:pPr lvl="2">
              <a:buFont typeface="Wingdings" panose="05000000000000000000" pitchFamily="2" charset="2"/>
              <a:buChar char="Ø"/>
            </a:pPr>
            <a:r>
              <a:rPr lang="en-US" sz="1600" dirty="0"/>
              <a:t>Both approaches rely on new ETSI NFV measurements defined in IFA 027 v5.x.y (to be published).</a:t>
            </a:r>
          </a:p>
          <a:p>
            <a:pPr lvl="2">
              <a:buFont typeface="Wingdings" panose="05000000000000000000" pitchFamily="2" charset="2"/>
              <a:buChar char="Ø"/>
            </a:pPr>
            <a:r>
              <a:rPr lang="en-US" sz="1600" dirty="0"/>
              <a:t>A potential solution is being investigated for both these approaches if the new ETSI NFV performance measurements defined in IFA 027 (to be published) collected from ETSI NFV MANO could be used.</a:t>
            </a:r>
          </a:p>
        </p:txBody>
      </p:sp>
    </p:spTree>
    <p:extLst>
      <p:ext uri="{BB962C8B-B14F-4D97-AF65-F5344CB8AC3E}">
        <p14:creationId xmlns:p14="http://schemas.microsoft.com/office/powerpoint/2010/main" val="365978743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Energy Consumption of a Network Function in Rel-19 (2/2)</a:t>
            </a:r>
            <a:endParaRPr lang="fr-FR" sz="3000" dirty="0"/>
          </a:p>
        </p:txBody>
      </p:sp>
      <p:sp>
        <p:nvSpPr>
          <p:cNvPr id="6" name="Espace réservé du contenu 4">
            <a:extLst>
              <a:ext uri="{FF2B5EF4-FFF2-40B4-BE49-F238E27FC236}">
                <a16:creationId xmlns:a16="http://schemas.microsoft.com/office/drawing/2014/main" id="{8F698FA2-647D-4DF3-9258-9504DC73FE30}"/>
              </a:ext>
            </a:extLst>
          </p:cNvPr>
          <p:cNvSpPr txBox="1">
            <a:spLocks/>
          </p:cNvSpPr>
          <p:nvPr/>
        </p:nvSpPr>
        <p:spPr bwMode="auto">
          <a:xfrm>
            <a:off x="683568" y="2276872"/>
            <a:ext cx="8387954"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marL="457200" lvl="1" indent="-457200">
              <a:lnSpc>
                <a:spcPct val="150000"/>
              </a:lnSpc>
              <a:spcBef>
                <a:spcPts val="0"/>
              </a:spcBef>
              <a:spcAft>
                <a:spcPts val="300"/>
              </a:spcAft>
              <a:buSzPct val="100000"/>
              <a:buBlip>
                <a:blip r:embed="rId3"/>
              </a:buBlip>
            </a:pPr>
            <a:r>
              <a:rPr lang="fr-FR" sz="1800" dirty="0" err="1">
                <a:solidFill>
                  <a:prstClr val="black"/>
                </a:solidFill>
              </a:rPr>
              <a:t>Both</a:t>
            </a:r>
            <a:r>
              <a:rPr lang="fr-FR" sz="1800" dirty="0">
                <a:solidFill>
                  <a:prstClr val="black"/>
                </a:solidFill>
              </a:rPr>
              <a:t> </a:t>
            </a:r>
            <a:r>
              <a:rPr lang="fr-FR" sz="1800" dirty="0" err="1">
                <a:solidFill>
                  <a:prstClr val="black"/>
                </a:solidFill>
              </a:rPr>
              <a:t>approaches</a:t>
            </a:r>
            <a:r>
              <a:rPr lang="fr-FR" sz="1800" dirty="0">
                <a:solidFill>
                  <a:prstClr val="black"/>
                </a:solidFill>
              </a:rPr>
              <a:t> have pros and cons, and </a:t>
            </a:r>
            <a:r>
              <a:rPr lang="fr-FR" sz="1800" kern="0" dirty="0" err="1">
                <a:solidFill>
                  <a:prstClr val="black"/>
                </a:solidFill>
              </a:rPr>
              <a:t>will</a:t>
            </a:r>
            <a:r>
              <a:rPr lang="fr-FR" sz="1800" kern="0" dirty="0">
                <a:solidFill>
                  <a:prstClr val="black"/>
                </a:solidFill>
              </a:rPr>
              <a:t>  </a:t>
            </a:r>
            <a:r>
              <a:rPr lang="fr-FR" sz="1800" kern="0" dirty="0" err="1">
                <a:solidFill>
                  <a:prstClr val="black"/>
                </a:solidFill>
              </a:rPr>
              <a:t>be</a:t>
            </a:r>
            <a:r>
              <a:rPr lang="fr-FR" sz="1800" kern="0" dirty="0">
                <a:solidFill>
                  <a:prstClr val="black"/>
                </a:solidFill>
              </a:rPr>
              <a:t> </a:t>
            </a:r>
            <a:r>
              <a:rPr lang="fr-FR" sz="1800" kern="0" dirty="0" err="1">
                <a:solidFill>
                  <a:prstClr val="black"/>
                </a:solidFill>
              </a:rPr>
              <a:t>further</a:t>
            </a:r>
            <a:r>
              <a:rPr lang="fr-FR" sz="1800" kern="0" dirty="0">
                <a:solidFill>
                  <a:prstClr val="black"/>
                </a:solidFill>
              </a:rPr>
              <a:t> </a:t>
            </a:r>
            <a:r>
              <a:rPr lang="fr-FR" sz="1800" kern="0" dirty="0" err="1">
                <a:solidFill>
                  <a:prstClr val="black"/>
                </a:solidFill>
              </a:rPr>
              <a:t>investigated</a:t>
            </a:r>
            <a:r>
              <a:rPr lang="fr-FR" sz="1800" kern="0" dirty="0">
                <a:solidFill>
                  <a:prstClr val="black"/>
                </a:solidFill>
              </a:rPr>
              <a:t> in SA5</a:t>
            </a:r>
          </a:p>
          <a:p>
            <a:pPr marL="457200" lvl="1" indent="-457200">
              <a:lnSpc>
                <a:spcPct val="150000"/>
              </a:lnSpc>
              <a:spcBef>
                <a:spcPts val="0"/>
              </a:spcBef>
              <a:spcAft>
                <a:spcPts val="300"/>
              </a:spcAft>
              <a:buSzPct val="100000"/>
              <a:buFont typeface="Arial" panose="020B0604020202020204" pitchFamily="34" charset="0"/>
              <a:buBlip>
                <a:blip r:embed="rId3"/>
              </a:buBlip>
            </a:pPr>
            <a:r>
              <a:rPr lang="fr-FR" sz="1800" kern="0" dirty="0" err="1">
                <a:solidFill>
                  <a:prstClr val="black"/>
                </a:solidFill>
              </a:rPr>
              <a:t>Other</a:t>
            </a:r>
            <a:r>
              <a:rPr lang="fr-FR" sz="1800" kern="0" dirty="0">
                <a:solidFill>
                  <a:prstClr val="black"/>
                </a:solidFill>
              </a:rPr>
              <a:t> </a:t>
            </a:r>
            <a:r>
              <a:rPr lang="fr-FR" sz="1800" kern="0" dirty="0" err="1">
                <a:solidFill>
                  <a:prstClr val="black"/>
                </a:solidFill>
              </a:rPr>
              <a:t>approaches</a:t>
            </a:r>
            <a:r>
              <a:rPr lang="fr-FR" sz="1800" kern="0" dirty="0">
                <a:solidFill>
                  <a:prstClr val="black"/>
                </a:solidFill>
              </a:rPr>
              <a:t> </a:t>
            </a:r>
            <a:r>
              <a:rPr lang="fr-FR" sz="1800" kern="0" dirty="0" err="1">
                <a:solidFill>
                  <a:prstClr val="black"/>
                </a:solidFill>
              </a:rPr>
              <a:t>may</a:t>
            </a:r>
            <a:r>
              <a:rPr lang="fr-FR" sz="1800" kern="0" dirty="0">
                <a:solidFill>
                  <a:prstClr val="black"/>
                </a:solidFill>
              </a:rPr>
              <a:t> </a:t>
            </a:r>
            <a:r>
              <a:rPr lang="fr-FR" sz="1800" kern="0" dirty="0" err="1">
                <a:solidFill>
                  <a:prstClr val="black"/>
                </a:solidFill>
              </a:rPr>
              <a:t>be</a:t>
            </a:r>
            <a:r>
              <a:rPr lang="fr-FR" sz="1800" kern="0" dirty="0">
                <a:solidFill>
                  <a:prstClr val="black"/>
                </a:solidFill>
              </a:rPr>
              <a:t> </a:t>
            </a:r>
            <a:r>
              <a:rPr lang="fr-FR" sz="1800" kern="0" dirty="0" err="1">
                <a:solidFill>
                  <a:prstClr val="black"/>
                </a:solidFill>
              </a:rPr>
              <a:t>studied</a:t>
            </a:r>
            <a:r>
              <a:rPr lang="fr-FR" sz="1800" kern="0" dirty="0">
                <a:solidFill>
                  <a:prstClr val="black"/>
                </a:solidFill>
              </a:rPr>
              <a:t>, </a:t>
            </a:r>
            <a:r>
              <a:rPr lang="fr-FR" sz="1800" kern="0" dirty="0" err="1">
                <a:solidFill>
                  <a:prstClr val="black"/>
                </a:solidFill>
              </a:rPr>
              <a:t>some</a:t>
            </a:r>
            <a:r>
              <a:rPr lang="fr-FR" sz="1800" kern="0" dirty="0">
                <a:solidFill>
                  <a:prstClr val="black"/>
                </a:solidFill>
              </a:rPr>
              <a:t> of </a:t>
            </a:r>
            <a:r>
              <a:rPr lang="fr-FR" sz="1800" kern="0" dirty="0" err="1">
                <a:solidFill>
                  <a:prstClr val="black"/>
                </a:solidFill>
              </a:rPr>
              <a:t>which</a:t>
            </a:r>
            <a:r>
              <a:rPr lang="fr-FR" sz="1800" kern="0" dirty="0">
                <a:solidFill>
                  <a:prstClr val="black"/>
                </a:solidFill>
              </a:rPr>
              <a:t> </a:t>
            </a:r>
            <a:r>
              <a:rPr lang="fr-FR" sz="1800" kern="0" dirty="0" err="1">
                <a:solidFill>
                  <a:prstClr val="black"/>
                </a:solidFill>
              </a:rPr>
              <a:t>may</a:t>
            </a:r>
            <a:r>
              <a:rPr lang="fr-FR" sz="1800" kern="0" dirty="0">
                <a:solidFill>
                  <a:prstClr val="black"/>
                </a:solidFill>
              </a:rPr>
              <a:t> not </a:t>
            </a:r>
            <a:r>
              <a:rPr lang="fr-FR" sz="1800" kern="0" dirty="0" err="1">
                <a:solidFill>
                  <a:prstClr val="black"/>
                </a:solidFill>
              </a:rPr>
              <a:t>be</a:t>
            </a:r>
            <a:r>
              <a:rPr lang="fr-FR" sz="1800" kern="0" dirty="0">
                <a:solidFill>
                  <a:prstClr val="black"/>
                </a:solidFill>
              </a:rPr>
              <a:t> </a:t>
            </a:r>
            <a:r>
              <a:rPr lang="fr-FR" sz="1800" kern="0" dirty="0" err="1">
                <a:solidFill>
                  <a:prstClr val="black"/>
                </a:solidFill>
              </a:rPr>
              <a:t>based</a:t>
            </a:r>
            <a:r>
              <a:rPr lang="fr-FR" sz="1800" kern="0" dirty="0">
                <a:solidFill>
                  <a:prstClr val="black"/>
                </a:solidFill>
              </a:rPr>
              <a:t> on ETSI NFV MANO.</a:t>
            </a:r>
          </a:p>
          <a:p>
            <a:pPr marL="457200" lvl="1" indent="-457200">
              <a:lnSpc>
                <a:spcPct val="150000"/>
              </a:lnSpc>
              <a:spcBef>
                <a:spcPts val="0"/>
              </a:spcBef>
              <a:spcAft>
                <a:spcPts val="300"/>
              </a:spcAft>
              <a:buSzPct val="100000"/>
              <a:buFont typeface="Arial" panose="020B0604020202020204" pitchFamily="34" charset="0"/>
              <a:buBlip>
                <a:blip r:embed="rId3"/>
              </a:buBlip>
            </a:pPr>
            <a:r>
              <a:rPr lang="fr-FR" sz="1800" kern="0" dirty="0">
                <a:solidFill>
                  <a:prstClr val="black"/>
                </a:solidFill>
              </a:rPr>
              <a:t>Energy </a:t>
            </a:r>
            <a:r>
              <a:rPr lang="fr-FR" sz="1800" kern="0" dirty="0" err="1">
                <a:solidFill>
                  <a:prstClr val="black"/>
                </a:solidFill>
              </a:rPr>
              <a:t>consumption</a:t>
            </a:r>
            <a:r>
              <a:rPr lang="fr-FR" sz="1800" kern="0" dirty="0">
                <a:solidFill>
                  <a:prstClr val="black"/>
                </a:solidFill>
              </a:rPr>
              <a:t> KPIs at VNF and VNFC </a:t>
            </a:r>
            <a:r>
              <a:rPr lang="fr-FR" sz="1800" kern="0" dirty="0" err="1">
                <a:solidFill>
                  <a:prstClr val="black"/>
                </a:solidFill>
              </a:rPr>
              <a:t>level</a:t>
            </a:r>
            <a:r>
              <a:rPr lang="fr-FR" sz="1800" kern="0" dirty="0">
                <a:solidFill>
                  <a:prstClr val="black"/>
                </a:solidFill>
              </a:rPr>
              <a:t> </a:t>
            </a:r>
            <a:r>
              <a:rPr lang="fr-FR" sz="1800" kern="0" dirty="0" err="1">
                <a:solidFill>
                  <a:prstClr val="black"/>
                </a:solidFill>
              </a:rPr>
              <a:t>would</a:t>
            </a:r>
            <a:r>
              <a:rPr lang="fr-FR" sz="1800" kern="0" dirty="0">
                <a:solidFill>
                  <a:prstClr val="black"/>
                </a:solidFill>
              </a:rPr>
              <a:t> </a:t>
            </a:r>
            <a:r>
              <a:rPr lang="fr-FR" sz="1800" kern="0" dirty="0" err="1">
                <a:solidFill>
                  <a:prstClr val="black"/>
                </a:solidFill>
              </a:rPr>
              <a:t>be</a:t>
            </a:r>
            <a:r>
              <a:rPr lang="fr-FR" sz="1800" kern="0" dirty="0">
                <a:solidFill>
                  <a:prstClr val="black"/>
                </a:solidFill>
              </a:rPr>
              <a:t> </a:t>
            </a:r>
            <a:r>
              <a:rPr lang="fr-FR" sz="1800" kern="0" dirty="0" err="1">
                <a:solidFill>
                  <a:prstClr val="black"/>
                </a:solidFill>
              </a:rPr>
              <a:t>required</a:t>
            </a:r>
            <a:r>
              <a:rPr lang="fr-FR" sz="1800" kern="0" dirty="0">
                <a:solidFill>
                  <a:prstClr val="black"/>
                </a:solidFill>
              </a:rPr>
              <a:t> for container-</a:t>
            </a:r>
            <a:r>
              <a:rPr lang="fr-FR" sz="1800" kern="0" dirty="0" err="1">
                <a:solidFill>
                  <a:prstClr val="black"/>
                </a:solidFill>
              </a:rPr>
              <a:t>based</a:t>
            </a:r>
            <a:r>
              <a:rPr lang="fr-FR" sz="1800" kern="0" dirty="0">
                <a:solidFill>
                  <a:prstClr val="black"/>
                </a:solidFill>
              </a:rPr>
              <a:t> solution </a:t>
            </a:r>
            <a:r>
              <a:rPr lang="fr-FR" sz="1800" kern="0" dirty="0" err="1">
                <a:solidFill>
                  <a:prstClr val="black"/>
                </a:solidFill>
              </a:rPr>
              <a:t>from</a:t>
            </a:r>
            <a:r>
              <a:rPr lang="fr-FR" sz="1800" kern="0" dirty="0">
                <a:solidFill>
                  <a:prstClr val="black"/>
                </a:solidFill>
              </a:rPr>
              <a:t> ETSI NVF MANO to </a:t>
            </a:r>
            <a:r>
              <a:rPr lang="fr-FR" sz="1800" kern="0" dirty="0" err="1">
                <a:solidFill>
                  <a:prstClr val="black"/>
                </a:solidFill>
              </a:rPr>
              <a:t>be</a:t>
            </a:r>
            <a:r>
              <a:rPr lang="fr-FR" sz="1800" kern="0" dirty="0">
                <a:solidFill>
                  <a:prstClr val="black"/>
                </a:solidFill>
              </a:rPr>
              <a:t> </a:t>
            </a:r>
            <a:r>
              <a:rPr lang="fr-FR" sz="1800" kern="0" dirty="0" err="1">
                <a:solidFill>
                  <a:prstClr val="black"/>
                </a:solidFill>
              </a:rPr>
              <a:t>used</a:t>
            </a:r>
            <a:r>
              <a:rPr lang="fr-FR" sz="1800" kern="0" dirty="0">
                <a:solidFill>
                  <a:prstClr val="black"/>
                </a:solidFill>
              </a:rPr>
              <a:t> in SA5.</a:t>
            </a:r>
            <a:endParaRPr lang="en-US" sz="1800" kern="0" dirty="0">
              <a:solidFill>
                <a:prstClr val="black"/>
              </a:solidFill>
            </a:endParaRPr>
          </a:p>
        </p:txBody>
      </p:sp>
    </p:spTree>
    <p:extLst>
      <p:ext uri="{BB962C8B-B14F-4D97-AF65-F5344CB8AC3E}">
        <p14:creationId xmlns:p14="http://schemas.microsoft.com/office/powerpoint/2010/main" val="165001933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Summary</a:t>
            </a:r>
            <a:endParaRPr lang="fr-FR" sz="3000" dirty="0"/>
          </a:p>
        </p:txBody>
      </p:sp>
      <p:sp>
        <p:nvSpPr>
          <p:cNvPr id="5" name="Espace réservé du contenu 4"/>
          <p:cNvSpPr>
            <a:spLocks noGrp="1"/>
          </p:cNvSpPr>
          <p:nvPr>
            <p:ph idx="1"/>
          </p:nvPr>
        </p:nvSpPr>
        <p:spPr>
          <a:xfrm>
            <a:off x="518893" y="1688414"/>
            <a:ext cx="8387954" cy="3024336"/>
          </a:xfrm>
        </p:spPr>
        <p:txBody>
          <a:bodyPr/>
          <a:lstStyle/>
          <a:p>
            <a:pPr marL="457200" lvl="1" indent="-457200">
              <a:lnSpc>
                <a:spcPct val="150000"/>
              </a:lnSpc>
              <a:spcBef>
                <a:spcPts val="0"/>
              </a:spcBef>
              <a:spcAft>
                <a:spcPts val="300"/>
              </a:spcAft>
              <a:buSzPct val="100000"/>
              <a:buBlip>
                <a:blip r:embed="rId3"/>
              </a:buBlip>
            </a:pPr>
            <a:r>
              <a:rPr lang="fr-FR" sz="2000" dirty="0">
                <a:solidFill>
                  <a:prstClr val="black"/>
                </a:solidFill>
              </a:rPr>
              <a:t>The </a:t>
            </a:r>
            <a:r>
              <a:rPr lang="fr-FR" sz="2000" dirty="0" err="1">
                <a:solidFill>
                  <a:prstClr val="black"/>
                </a:solidFill>
              </a:rPr>
              <a:t>current</a:t>
            </a:r>
            <a:r>
              <a:rPr lang="fr-FR" sz="2000" dirty="0">
                <a:solidFill>
                  <a:prstClr val="black"/>
                </a:solidFill>
              </a:rPr>
              <a:t> 3GPP SA5 Rel-19 </a:t>
            </a:r>
            <a:r>
              <a:rPr lang="fr-FR" sz="2000" dirty="0" err="1">
                <a:solidFill>
                  <a:prstClr val="black"/>
                </a:solidFill>
              </a:rPr>
              <a:t>study</a:t>
            </a:r>
            <a:r>
              <a:rPr lang="fr-FR" sz="2000" dirty="0">
                <a:solidFill>
                  <a:prstClr val="black"/>
                </a:solidFill>
              </a:rPr>
              <a:t> item on EE </a:t>
            </a:r>
            <a:r>
              <a:rPr lang="fr-FR" sz="2000" dirty="0" err="1">
                <a:solidFill>
                  <a:prstClr val="black"/>
                </a:solidFill>
              </a:rPr>
              <a:t>is</a:t>
            </a:r>
            <a:r>
              <a:rPr lang="fr-FR" sz="2000" dirty="0">
                <a:solidFill>
                  <a:prstClr val="black"/>
                </a:solidFill>
              </a:rPr>
              <a:t> </a:t>
            </a:r>
            <a:r>
              <a:rPr lang="fr-FR" sz="2000" dirty="0" err="1">
                <a:solidFill>
                  <a:prstClr val="black"/>
                </a:solidFill>
              </a:rPr>
              <a:t>expected</a:t>
            </a:r>
            <a:r>
              <a:rPr lang="fr-FR" sz="2000" dirty="0">
                <a:solidFill>
                  <a:prstClr val="black"/>
                </a:solidFill>
              </a:rPr>
              <a:t> to </a:t>
            </a:r>
            <a:r>
              <a:rPr lang="fr-FR" sz="2000" dirty="0" err="1">
                <a:solidFill>
                  <a:prstClr val="black"/>
                </a:solidFill>
              </a:rPr>
              <a:t>be</a:t>
            </a:r>
            <a:r>
              <a:rPr lang="fr-FR" sz="2000" dirty="0">
                <a:solidFill>
                  <a:prstClr val="black"/>
                </a:solidFill>
              </a:rPr>
              <a:t> </a:t>
            </a:r>
            <a:r>
              <a:rPr lang="fr-FR" sz="2000" dirty="0" err="1">
                <a:solidFill>
                  <a:prstClr val="black"/>
                </a:solidFill>
              </a:rPr>
              <a:t>completed</a:t>
            </a:r>
            <a:r>
              <a:rPr lang="fr-FR" sz="2000" dirty="0">
                <a:solidFill>
                  <a:prstClr val="black"/>
                </a:solidFill>
              </a:rPr>
              <a:t> by August 2024, and normative phase </a:t>
            </a:r>
            <a:r>
              <a:rPr lang="fr-FR" sz="2000" dirty="0" err="1">
                <a:solidFill>
                  <a:prstClr val="black"/>
                </a:solidFill>
              </a:rPr>
              <a:t>is</a:t>
            </a:r>
            <a:r>
              <a:rPr lang="fr-FR" sz="2000" dirty="0">
                <a:solidFill>
                  <a:prstClr val="black"/>
                </a:solidFill>
              </a:rPr>
              <a:t> </a:t>
            </a:r>
            <a:r>
              <a:rPr lang="fr-FR" sz="2000" dirty="0" err="1">
                <a:solidFill>
                  <a:prstClr val="black"/>
                </a:solidFill>
              </a:rPr>
              <a:t>planned</a:t>
            </a:r>
            <a:r>
              <a:rPr lang="fr-FR" sz="2000" dirty="0">
                <a:solidFill>
                  <a:prstClr val="black"/>
                </a:solidFill>
              </a:rPr>
              <a:t> for Sept. 2024 to Sept. </a:t>
            </a:r>
            <a:r>
              <a:rPr lang="fr-FR" sz="2000">
                <a:solidFill>
                  <a:prstClr val="black"/>
                </a:solidFill>
              </a:rPr>
              <a:t>2025.</a:t>
            </a:r>
            <a:endParaRPr lang="fr-FR" sz="2000" dirty="0">
              <a:solidFill>
                <a:prstClr val="black"/>
              </a:solidFill>
            </a:endParaRPr>
          </a:p>
          <a:p>
            <a:pPr marL="457200" lvl="1" indent="-457200">
              <a:lnSpc>
                <a:spcPct val="150000"/>
              </a:lnSpc>
              <a:spcBef>
                <a:spcPts val="0"/>
              </a:spcBef>
              <a:spcAft>
                <a:spcPts val="300"/>
              </a:spcAft>
              <a:buSzPct val="100000"/>
              <a:buBlip>
                <a:blip r:embed="rId3"/>
              </a:buBlip>
            </a:pPr>
            <a:r>
              <a:rPr lang="fr-FR" sz="2000" dirty="0">
                <a:solidFill>
                  <a:prstClr val="black"/>
                </a:solidFill>
              </a:rPr>
              <a:t>SA5 </a:t>
            </a:r>
            <a:r>
              <a:rPr lang="fr-FR" sz="2000" dirty="0" err="1">
                <a:solidFill>
                  <a:prstClr val="black"/>
                </a:solidFill>
              </a:rPr>
              <a:t>expects</a:t>
            </a:r>
            <a:r>
              <a:rPr lang="fr-FR" sz="2000" dirty="0">
                <a:solidFill>
                  <a:prstClr val="black"/>
                </a:solidFill>
              </a:rPr>
              <a:t> </a:t>
            </a:r>
            <a:r>
              <a:rPr lang="fr-FR" sz="2000" dirty="0" err="1">
                <a:solidFill>
                  <a:prstClr val="black"/>
                </a:solidFill>
              </a:rPr>
              <a:t>that</a:t>
            </a:r>
            <a:r>
              <a:rPr lang="fr-FR" sz="2000" dirty="0">
                <a:solidFill>
                  <a:prstClr val="black"/>
                </a:solidFill>
              </a:rPr>
              <a:t> the </a:t>
            </a:r>
            <a:r>
              <a:rPr lang="fr-FR" sz="2000" dirty="0" err="1">
                <a:solidFill>
                  <a:prstClr val="black"/>
                </a:solidFill>
              </a:rPr>
              <a:t>two</a:t>
            </a:r>
            <a:r>
              <a:rPr lang="fr-FR" sz="2000" dirty="0">
                <a:solidFill>
                  <a:prstClr val="black"/>
                </a:solidFill>
              </a:rPr>
              <a:t> </a:t>
            </a:r>
            <a:r>
              <a:rPr lang="fr-FR" sz="2000" dirty="0" err="1">
                <a:solidFill>
                  <a:prstClr val="black"/>
                </a:solidFill>
              </a:rPr>
              <a:t>approaches</a:t>
            </a:r>
            <a:r>
              <a:rPr lang="fr-FR" sz="2000" dirty="0">
                <a:solidFill>
                  <a:prstClr val="black"/>
                </a:solidFill>
              </a:rPr>
              <a:t> (cf. </a:t>
            </a:r>
            <a:r>
              <a:rPr lang="fr-FR" sz="2000" dirty="0" err="1">
                <a:solidFill>
                  <a:prstClr val="black"/>
                </a:solidFill>
              </a:rPr>
              <a:t>previous</a:t>
            </a:r>
            <a:r>
              <a:rPr lang="fr-FR" sz="2000" dirty="0">
                <a:solidFill>
                  <a:prstClr val="black"/>
                </a:solidFill>
              </a:rPr>
              <a:t> slides) </a:t>
            </a:r>
            <a:r>
              <a:rPr lang="fr-FR" sz="2000" dirty="0" err="1">
                <a:solidFill>
                  <a:prstClr val="black"/>
                </a:solidFill>
              </a:rPr>
              <a:t>will</a:t>
            </a:r>
            <a:r>
              <a:rPr lang="fr-FR" sz="2000" dirty="0">
                <a:solidFill>
                  <a:prstClr val="black"/>
                </a:solidFill>
              </a:rPr>
              <a:t> have solutions in Rel-19.</a:t>
            </a:r>
          </a:p>
          <a:p>
            <a:pPr marL="457200" lvl="1" indent="-457200">
              <a:lnSpc>
                <a:spcPct val="150000"/>
              </a:lnSpc>
              <a:spcBef>
                <a:spcPts val="0"/>
              </a:spcBef>
              <a:spcAft>
                <a:spcPts val="300"/>
              </a:spcAft>
              <a:buSzPct val="100000"/>
              <a:buBlip>
                <a:blip r:embed="rId3"/>
              </a:buBlip>
            </a:pPr>
            <a:r>
              <a:rPr lang="fr-FR" sz="2000" dirty="0" err="1">
                <a:solidFill>
                  <a:prstClr val="black"/>
                </a:solidFill>
              </a:rPr>
              <a:t>Requests</a:t>
            </a:r>
            <a:r>
              <a:rPr lang="fr-FR" sz="2000" dirty="0">
                <a:solidFill>
                  <a:prstClr val="black"/>
                </a:solidFill>
              </a:rPr>
              <a:t> to ETSI NFV:</a:t>
            </a:r>
          </a:p>
          <a:p>
            <a:pPr marL="857250" lvl="2" indent="-457200">
              <a:lnSpc>
                <a:spcPct val="150000"/>
              </a:lnSpc>
              <a:spcBef>
                <a:spcPts val="0"/>
              </a:spcBef>
              <a:spcAft>
                <a:spcPts val="300"/>
              </a:spcAft>
              <a:buSzPct val="100000"/>
              <a:buBlip>
                <a:blip r:embed="rId3"/>
              </a:buBlip>
            </a:pPr>
            <a:r>
              <a:rPr lang="fr-FR" sz="1600" kern="0" dirty="0">
                <a:solidFill>
                  <a:prstClr val="black"/>
                </a:solidFill>
              </a:rPr>
              <a:t>Energy </a:t>
            </a:r>
            <a:r>
              <a:rPr lang="fr-FR" sz="1600" kern="0" dirty="0" err="1">
                <a:solidFill>
                  <a:prstClr val="black"/>
                </a:solidFill>
              </a:rPr>
              <a:t>consumption</a:t>
            </a:r>
            <a:r>
              <a:rPr lang="fr-FR" sz="1600" kern="0" dirty="0">
                <a:solidFill>
                  <a:prstClr val="black"/>
                </a:solidFill>
              </a:rPr>
              <a:t> KPIs at VNF and VNFC </a:t>
            </a:r>
            <a:r>
              <a:rPr lang="fr-FR" sz="1600" kern="0" dirty="0" err="1">
                <a:solidFill>
                  <a:prstClr val="black"/>
                </a:solidFill>
              </a:rPr>
              <a:t>level</a:t>
            </a:r>
            <a:r>
              <a:rPr lang="fr-FR" sz="1600" kern="0" dirty="0">
                <a:solidFill>
                  <a:prstClr val="black"/>
                </a:solidFill>
              </a:rPr>
              <a:t> </a:t>
            </a:r>
            <a:r>
              <a:rPr lang="fr-FR" sz="1600" kern="0" dirty="0" err="1">
                <a:solidFill>
                  <a:prstClr val="black"/>
                </a:solidFill>
              </a:rPr>
              <a:t>would</a:t>
            </a:r>
            <a:r>
              <a:rPr lang="fr-FR" sz="1600" kern="0" dirty="0">
                <a:solidFill>
                  <a:prstClr val="black"/>
                </a:solidFill>
              </a:rPr>
              <a:t> </a:t>
            </a:r>
            <a:r>
              <a:rPr lang="fr-FR" sz="1600" kern="0" dirty="0" err="1">
                <a:solidFill>
                  <a:prstClr val="black"/>
                </a:solidFill>
              </a:rPr>
              <a:t>be</a:t>
            </a:r>
            <a:r>
              <a:rPr lang="fr-FR" sz="1600" kern="0" dirty="0">
                <a:solidFill>
                  <a:prstClr val="black"/>
                </a:solidFill>
              </a:rPr>
              <a:t> </a:t>
            </a:r>
            <a:r>
              <a:rPr lang="fr-FR" sz="1600" kern="0" dirty="0" err="1">
                <a:solidFill>
                  <a:prstClr val="black"/>
                </a:solidFill>
              </a:rPr>
              <a:t>required</a:t>
            </a:r>
            <a:r>
              <a:rPr lang="fr-FR" sz="1600" kern="0" dirty="0">
                <a:solidFill>
                  <a:prstClr val="black"/>
                </a:solidFill>
              </a:rPr>
              <a:t> for container-</a:t>
            </a:r>
            <a:r>
              <a:rPr lang="fr-FR" sz="1600" kern="0" dirty="0" err="1">
                <a:solidFill>
                  <a:prstClr val="black"/>
                </a:solidFill>
              </a:rPr>
              <a:t>based</a:t>
            </a:r>
            <a:r>
              <a:rPr lang="fr-FR" sz="1600" kern="0" dirty="0">
                <a:solidFill>
                  <a:prstClr val="black"/>
                </a:solidFill>
              </a:rPr>
              <a:t> solution </a:t>
            </a:r>
            <a:r>
              <a:rPr lang="fr-FR" sz="1600" kern="0" dirty="0" err="1">
                <a:solidFill>
                  <a:prstClr val="black"/>
                </a:solidFill>
              </a:rPr>
              <a:t>from</a:t>
            </a:r>
            <a:r>
              <a:rPr lang="fr-FR" sz="1600" kern="0" dirty="0">
                <a:solidFill>
                  <a:prstClr val="black"/>
                </a:solidFill>
              </a:rPr>
              <a:t> ETSI NVF MANO to </a:t>
            </a:r>
            <a:r>
              <a:rPr lang="fr-FR" sz="1600" kern="0" dirty="0" err="1">
                <a:solidFill>
                  <a:prstClr val="black"/>
                </a:solidFill>
              </a:rPr>
              <a:t>be</a:t>
            </a:r>
            <a:r>
              <a:rPr lang="fr-FR" sz="1600" kern="0" dirty="0">
                <a:solidFill>
                  <a:prstClr val="black"/>
                </a:solidFill>
              </a:rPr>
              <a:t> </a:t>
            </a:r>
            <a:r>
              <a:rPr lang="fr-FR" sz="1600" kern="0" dirty="0" err="1">
                <a:solidFill>
                  <a:prstClr val="black"/>
                </a:solidFill>
              </a:rPr>
              <a:t>used</a:t>
            </a:r>
            <a:r>
              <a:rPr lang="fr-FR" sz="1600" kern="0" dirty="0">
                <a:solidFill>
                  <a:prstClr val="black"/>
                </a:solidFill>
              </a:rPr>
              <a:t> in SA5.</a:t>
            </a:r>
            <a:endParaRPr lang="fr-FR" sz="1600" dirty="0">
              <a:solidFill>
                <a:prstClr val="black"/>
              </a:solidFill>
            </a:endParaRPr>
          </a:p>
          <a:p>
            <a:pPr marL="857250" lvl="2" indent="-457200">
              <a:lnSpc>
                <a:spcPct val="150000"/>
              </a:lnSpc>
              <a:spcBef>
                <a:spcPts val="0"/>
              </a:spcBef>
              <a:spcAft>
                <a:spcPts val="300"/>
              </a:spcAft>
              <a:buSzPct val="100000"/>
              <a:buBlip>
                <a:blip r:embed="rId3"/>
              </a:buBlip>
            </a:pPr>
            <a:r>
              <a:rPr lang="fr-FR" sz="1600" dirty="0">
                <a:solidFill>
                  <a:prstClr val="black"/>
                </a:solidFill>
              </a:rPr>
              <a:t>SA5 </a:t>
            </a:r>
            <a:r>
              <a:rPr lang="fr-FR" sz="1600" dirty="0" err="1">
                <a:solidFill>
                  <a:prstClr val="black"/>
                </a:solidFill>
              </a:rPr>
              <a:t>asks</a:t>
            </a:r>
            <a:r>
              <a:rPr lang="fr-FR" sz="1600" dirty="0">
                <a:solidFill>
                  <a:prstClr val="black"/>
                </a:solidFill>
              </a:rPr>
              <a:t> ETSI NFV to </a:t>
            </a:r>
            <a:r>
              <a:rPr lang="fr-FR" sz="1600" dirty="0" err="1">
                <a:solidFill>
                  <a:prstClr val="black"/>
                </a:solidFill>
              </a:rPr>
              <a:t>inform</a:t>
            </a:r>
            <a:r>
              <a:rPr lang="fr-FR" sz="1600" dirty="0">
                <a:solidFill>
                  <a:prstClr val="black"/>
                </a:solidFill>
              </a:rPr>
              <a:t> SA5 as </a:t>
            </a:r>
            <a:r>
              <a:rPr lang="fr-FR" sz="1600" dirty="0" err="1">
                <a:solidFill>
                  <a:prstClr val="black"/>
                </a:solidFill>
              </a:rPr>
              <a:t>soon</a:t>
            </a:r>
            <a:r>
              <a:rPr lang="fr-FR" sz="1600" dirty="0">
                <a:solidFill>
                  <a:prstClr val="black"/>
                </a:solidFill>
              </a:rPr>
              <a:t> as IFA 027 Release 5 has been </a:t>
            </a:r>
            <a:r>
              <a:rPr lang="fr-FR" sz="1600" dirty="0" err="1">
                <a:solidFill>
                  <a:prstClr val="black"/>
                </a:solidFill>
              </a:rPr>
              <a:t>published</a:t>
            </a:r>
            <a:r>
              <a:rPr lang="fr-FR" sz="1600" dirty="0">
                <a:solidFill>
                  <a:prstClr val="black"/>
                </a:solidFill>
              </a:rPr>
              <a:t>, </a:t>
            </a:r>
            <a:r>
              <a:rPr lang="fr-FR" sz="1600" dirty="0" err="1">
                <a:solidFill>
                  <a:prstClr val="black"/>
                </a:solidFill>
              </a:rPr>
              <a:t>so</a:t>
            </a:r>
            <a:r>
              <a:rPr lang="fr-FR" sz="1600" dirty="0">
                <a:solidFill>
                  <a:prstClr val="black"/>
                </a:solidFill>
              </a:rPr>
              <a:t> </a:t>
            </a:r>
            <a:r>
              <a:rPr lang="fr-FR" sz="1600" dirty="0" err="1">
                <a:solidFill>
                  <a:prstClr val="black"/>
                </a:solidFill>
              </a:rPr>
              <a:t>that</a:t>
            </a:r>
            <a:r>
              <a:rPr lang="fr-FR" sz="1600" dirty="0">
                <a:solidFill>
                  <a:prstClr val="black"/>
                </a:solidFill>
              </a:rPr>
              <a:t> SA5 can use </a:t>
            </a:r>
            <a:r>
              <a:rPr lang="fr-FR" sz="1600" dirty="0" err="1">
                <a:solidFill>
                  <a:prstClr val="black"/>
                </a:solidFill>
              </a:rPr>
              <a:t>it</a:t>
            </a:r>
            <a:r>
              <a:rPr lang="fr-FR" sz="1600" dirty="0">
                <a:solidFill>
                  <a:prstClr val="black"/>
                </a:solidFill>
              </a:rPr>
              <a:t> to </a:t>
            </a:r>
            <a:r>
              <a:rPr lang="fr-FR" sz="1600" dirty="0" err="1">
                <a:solidFill>
                  <a:prstClr val="black"/>
                </a:solidFill>
              </a:rPr>
              <a:t>investigate</a:t>
            </a:r>
            <a:r>
              <a:rPr lang="fr-FR" sz="1600" dirty="0">
                <a:solidFill>
                  <a:prstClr val="black"/>
                </a:solidFill>
              </a:rPr>
              <a:t> the </a:t>
            </a:r>
            <a:r>
              <a:rPr lang="fr-FR" sz="1600" dirty="0" err="1">
                <a:solidFill>
                  <a:prstClr val="black"/>
                </a:solidFill>
              </a:rPr>
              <a:t>potential</a:t>
            </a:r>
            <a:r>
              <a:rPr lang="fr-FR" sz="1600" dirty="0">
                <a:solidFill>
                  <a:prstClr val="black"/>
                </a:solidFill>
              </a:rPr>
              <a:t> solutions for new EE KPIs.</a:t>
            </a:r>
          </a:p>
          <a:p>
            <a:pPr marL="857250" lvl="2" indent="-457200">
              <a:lnSpc>
                <a:spcPct val="150000"/>
              </a:lnSpc>
              <a:spcBef>
                <a:spcPts val="0"/>
              </a:spcBef>
              <a:spcAft>
                <a:spcPts val="300"/>
              </a:spcAft>
              <a:buSzPct val="100000"/>
              <a:buBlip>
                <a:blip r:embed="rId3"/>
              </a:buBlip>
            </a:pPr>
            <a:endParaRPr lang="en-US" sz="1600" dirty="0">
              <a:solidFill>
                <a:prstClr val="black"/>
              </a:solidFill>
            </a:endParaRPr>
          </a:p>
        </p:txBody>
      </p:sp>
    </p:spTree>
    <p:extLst>
      <p:ext uri="{BB962C8B-B14F-4D97-AF65-F5344CB8AC3E}">
        <p14:creationId xmlns:p14="http://schemas.microsoft.com/office/powerpoint/2010/main" val="239902070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59632" y="2708920"/>
            <a:ext cx="6264696" cy="1296145"/>
          </a:xfrm>
        </p:spPr>
        <p:txBody>
          <a:bodyPr/>
          <a:lstStyle/>
          <a:p>
            <a:pPr algn="ctr">
              <a:buNone/>
            </a:pPr>
            <a:r>
              <a:rPr lang="en-US" sz="3600" b="1" i="1" dirty="0"/>
              <a:t>Thank you !</a:t>
            </a:r>
          </a:p>
        </p:txBody>
      </p:sp>
    </p:spTree>
    <p:extLst>
      <p:ext uri="{BB962C8B-B14F-4D97-AF65-F5344CB8AC3E}">
        <p14:creationId xmlns:p14="http://schemas.microsoft.com/office/powerpoint/2010/main" val="4654911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5d471751-9675-428d-917b-70f44f9630b0}" enabled="0" method="" siteId="{5d471751-9675-428d-917b-70f44f9630b0}" removed="1"/>
</clbl:labelList>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12350</TotalTime>
  <Words>403</Words>
  <Application>Microsoft Office PowerPoint</Application>
  <PresentationFormat>On-screen Show (4:3)</PresentationFormat>
  <Paragraphs>31</Paragraphs>
  <Slides>6</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Bookman Old Style</vt:lpstr>
      <vt:lpstr>Calibri</vt:lpstr>
      <vt:lpstr>Times New Roman</vt:lpstr>
      <vt:lpstr>Wingdings</vt:lpstr>
      <vt:lpstr>Office Theme</vt:lpstr>
      <vt:lpstr>1_Office Theme</vt:lpstr>
      <vt:lpstr>5G Energy Efficiency</vt:lpstr>
      <vt:lpstr>Release 19 Study on energy efficiency and energy saving aspects of 5G networks and services</vt:lpstr>
      <vt:lpstr>Energy Consumption of a Network Function in Rel-19 (1/2)</vt:lpstr>
      <vt:lpstr>Energy Consumption of a Network Function in Rel-19 (2/2)</vt:lpstr>
      <vt:lpstr>Summary</vt:lpstr>
      <vt:lpstr>PowerPoint Presentation</vt:lpstr>
    </vt:vector>
  </TitlesOfParts>
  <Company>MCC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general presentation</dc:title>
  <dc:creator>Maurice Pope</dc:creator>
  <cp:keywords>3GPP</cp:keywords>
  <cp:lastModifiedBy>TT0529</cp:lastModifiedBy>
  <cp:revision>441</cp:revision>
  <cp:lastPrinted>2000-01-14T10:02:55Z</cp:lastPrinted>
  <dcterms:created xsi:type="dcterms:W3CDTF">1999-11-22T09:19:47Z</dcterms:created>
  <dcterms:modified xsi:type="dcterms:W3CDTF">2024-05-30T00:42:29Z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_2015_ms_pID_725343">
    <vt:lpwstr>(2)cuywmDv3w3PPHScUSKF0nXQbRojf8FiMauGPYicSg0jBFLgkPP9OeEfydvYWXbB8Ov0ouDbO
oyBedvmaotD7ep707qW6dMnhoFeHRTcS0QhJa2cYfxgi1BMofrGZUXiRPZQ5Vv5onaHLi80w
Aws4I0qT9qphaTjPJQqYjrmaWOFH1XX/eDionBH0CIOLaDdg7br2GM0GpyrzSiTmUDprvbST
Mziq8vSFDHrKLBVS1v</vt:lpwstr>
  </property>
  <property fmtid="{D5CDD505-2E9C-101B-9397-08002B2CF9AE}" pid="4" name="_2015_ms_pID_7253431">
    <vt:lpwstr>/xOsQMcxaGWRmtGZPOIQEDtzpNyEFVJb2dZ4t3WVr8kPNDCogNVZ18
DB+ANb3PD061BFnvNxPKLyqSYZBhsIGbJFn43xEv9/0g4zaH9ImDp1oFjbN5bMLfmQeyRqF7
IMmNi2v+LB5CFobf60xQgQeVt3o7az99bEGA6W3W1xr9bfjs6ixnZp4fSKNkFiwpSiiBG6wD
7cdCIdJm3hZTrmRp</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1716791032</vt:lpwstr>
  </property>
</Properties>
</file>