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5"/>
  </p:notesMasterIdLst>
  <p:handoutMasterIdLst>
    <p:handoutMasterId r:id="rId6"/>
  </p:handoutMasterIdLst>
  <p:sldIdLst>
    <p:sldId id="303" r:id="rId2"/>
    <p:sldId id="933" r:id="rId3"/>
    <p:sldId id="934" r:id="rId4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1E442"/>
    <a:srgbClr val="0000FF"/>
    <a:srgbClr val="6600FF"/>
    <a:srgbClr val="FF3300"/>
    <a:srgbClr val="72AF2F"/>
    <a:srgbClr val="FFFFCC"/>
    <a:srgbClr val="C6D254"/>
    <a:srgbClr val="000000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83" autoAdjust="0"/>
    <p:restoredTop sz="97931" autoAdjust="0"/>
  </p:normalViewPr>
  <p:slideViewPr>
    <p:cSldViewPr snapToGrid="0">
      <p:cViewPr varScale="1">
        <p:scale>
          <a:sx n="99" d="100"/>
          <a:sy n="99" d="100"/>
        </p:scale>
        <p:origin x="1260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1044" y="-417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5/30/2024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5/30/2024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439689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S5-242990, SA5#155, Jeju, South Korea, 27 - 31 May 2024	</a:t>
            </a: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2024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6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102" y="2792978"/>
            <a:ext cx="9440324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US" altLang="zh-CN" sz="4800" b="1" dirty="0"/>
              <a:t>SA5 Charging workplan for Rel-19</a:t>
            </a:r>
            <a:br>
              <a:rPr lang="en-GB" sz="4800" b="1" i="1" dirty="0"/>
            </a:br>
            <a:br>
              <a:rPr lang="fr-FR" sz="2400" dirty="0">
                <a:latin typeface="Arial" pitchFamily="34" charset="0"/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98646" y="4339138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667" dirty="0"/>
            </a:br>
            <a:r>
              <a:rPr lang="en-US" altLang="en-US" sz="2667" dirty="0"/>
              <a:t>Gerald Görmer</a:t>
            </a:r>
            <a:r>
              <a:rPr lang="en-US" altLang="en-US" sz="2400" dirty="0">
                <a:latin typeface="Arial" charset="0"/>
              </a:rPr>
              <a:t>, 3GPP </a:t>
            </a:r>
            <a:r>
              <a:rPr lang="en-GB" altLang="zh-CN" sz="2400" dirty="0">
                <a:latin typeface="Arial" charset="0"/>
              </a:rPr>
              <a:t>SA5 SWG CH Chair, </a:t>
            </a:r>
            <a:br>
              <a:rPr lang="en-GB" altLang="zh-CN" sz="2400" dirty="0">
                <a:latin typeface="Arial" charset="0"/>
              </a:rPr>
            </a:br>
            <a:r>
              <a:rPr lang="en-GB" altLang="zh-CN" sz="2400" dirty="0">
                <a:latin typeface="Arial" charset="0"/>
              </a:rPr>
              <a:t>MATRIXX Software</a:t>
            </a:r>
            <a:endParaRPr lang="en-US" altLang="en-US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8FB55EA5-4140-4B07-8A8D-46DBB489E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1143000"/>
          </a:xfrm>
        </p:spPr>
        <p:txBody>
          <a:bodyPr/>
          <a:lstStyle/>
          <a:p>
            <a:r>
              <a:rPr lang="en-US" dirty="0"/>
              <a:t>SA5 CH Rel-19 study progress </a:t>
            </a:r>
            <a:br>
              <a:rPr lang="en-US" dirty="0"/>
            </a:br>
            <a:r>
              <a:rPr lang="en-US" dirty="0"/>
              <a:t>(3 SID agreed and 1 SID new ) </a:t>
            </a: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55289B4-891B-4BC4-B5C5-58465177F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0753" y="5363208"/>
            <a:ext cx="11183938" cy="426086"/>
          </a:xfrm>
          <a:effectLst/>
        </p:spPr>
        <p:txBody>
          <a:bodyPr/>
          <a:lstStyle/>
          <a:p>
            <a:pPr marL="609600" lvl="1" indent="0">
              <a:buNone/>
            </a:pPr>
            <a:r>
              <a:rPr lang="en-GB" altLang="en-US" sz="2000" dirty="0"/>
              <a:t>Non exhausted lists of collected proposals for Rel-19 at SA5#155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C281DB3-2305-B350-3AD5-62433E8327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50456"/>
              </p:ext>
            </p:extLst>
          </p:nvPr>
        </p:nvGraphicFramePr>
        <p:xfrm>
          <a:off x="448235" y="1506071"/>
          <a:ext cx="11358283" cy="37612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4441">
                  <a:extLst>
                    <a:ext uri="{9D8B030D-6E8A-4147-A177-3AD203B41FA5}">
                      <a16:colId xmlns:a16="http://schemas.microsoft.com/office/drawing/2014/main" val="1017509966"/>
                    </a:ext>
                  </a:extLst>
                </a:gridCol>
                <a:gridCol w="781533">
                  <a:extLst>
                    <a:ext uri="{9D8B030D-6E8A-4147-A177-3AD203B41FA5}">
                      <a16:colId xmlns:a16="http://schemas.microsoft.com/office/drawing/2014/main" val="2301342900"/>
                    </a:ext>
                  </a:extLst>
                </a:gridCol>
                <a:gridCol w="733791">
                  <a:extLst>
                    <a:ext uri="{9D8B030D-6E8A-4147-A177-3AD203B41FA5}">
                      <a16:colId xmlns:a16="http://schemas.microsoft.com/office/drawing/2014/main" val="4107518264"/>
                    </a:ext>
                  </a:extLst>
                </a:gridCol>
                <a:gridCol w="5457688">
                  <a:extLst>
                    <a:ext uri="{9D8B030D-6E8A-4147-A177-3AD203B41FA5}">
                      <a16:colId xmlns:a16="http://schemas.microsoft.com/office/drawing/2014/main" val="349409395"/>
                    </a:ext>
                  </a:extLst>
                </a:gridCol>
                <a:gridCol w="1650415">
                  <a:extLst>
                    <a:ext uri="{9D8B030D-6E8A-4147-A177-3AD203B41FA5}">
                      <a16:colId xmlns:a16="http://schemas.microsoft.com/office/drawing/2014/main" val="1252838733"/>
                    </a:ext>
                  </a:extLst>
                </a:gridCol>
                <a:gridCol w="1650415">
                  <a:extLst>
                    <a:ext uri="{9D8B030D-6E8A-4147-A177-3AD203B41FA5}">
                      <a16:colId xmlns:a16="http://schemas.microsoft.com/office/drawing/2014/main" val="199678474"/>
                    </a:ext>
                  </a:extLst>
                </a:gridCol>
              </a:tblGrid>
              <a:tr h="528343"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000" u="none" strike="noStrike" dirty="0">
                          <a:effectLst/>
                        </a:rPr>
                        <a:t> </a:t>
                      </a:r>
                      <a:r>
                        <a:rPr lang="en-GB" sz="1000" u="none" strike="noStrike" dirty="0">
                          <a:effectLst/>
                        </a:rPr>
                        <a:t>INPUT</a:t>
                      </a:r>
                      <a:br>
                        <a:rPr lang="en-GB" sz="1000" u="none" strike="noStrike" dirty="0">
                          <a:effectLst/>
                        </a:rPr>
                      </a:br>
                      <a:r>
                        <a:rPr lang="en-GB" sz="1000" u="none" strike="noStrike" dirty="0">
                          <a:effectLst/>
                        </a:rPr>
                        <a:t>Discussion paper (DP)/</a:t>
                      </a:r>
                    </a:p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SID proposal (SP)/</a:t>
                      </a:r>
                    </a:p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Approved SID (SID)</a:t>
                      </a:r>
                      <a:endParaRPr lang="en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Related </a:t>
                      </a:r>
                      <a:b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SID/WID </a:t>
                      </a:r>
                      <a:r>
                        <a:rPr lang="en-GB" sz="10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en-GB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</a:t>
                      </a:r>
                      <a:endParaRPr lang="en-DE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Description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Company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Moderator</a:t>
                      </a:r>
                    </a:p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436925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S5-241830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agreed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Study on charging aspects of satellite access Phase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Yingying Liu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90125596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S5-241832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agreed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SID on Charging Aspects of CAPIF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Nokia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João Rodrigues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8589303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S5-241835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agreed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SID on Charging aspects of next generation real time communication services phase 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China Mobile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Chen Ai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1173363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DP+SP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S5-242994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agreed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SID on Charging aspects of Uncrewed Aerial Vehicle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China Mobile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Jia Dong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9496831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S5-242582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Noted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Use of OAM KPIs for energy consumption calculations in charging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Ericsson 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4093387"/>
                  </a:ext>
                </a:extLst>
              </a:tr>
              <a:tr h="408493"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S5-243310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Discussion paper on AIML charging considerations for a new Rel-19 Study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MATRIXX Software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Maryse Gardella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3950836"/>
                  </a:ext>
                </a:extLst>
              </a:tr>
              <a:tr h="40849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S5-242786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Not pursued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SID on charging enhancement for application functions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Ericsson 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2110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63265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623FDB-E699-1996-DD6D-CAE27097E6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B768F818-C8C8-FFC5-FE6F-0B06D9285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1143000"/>
          </a:xfrm>
        </p:spPr>
        <p:txBody>
          <a:bodyPr/>
          <a:lstStyle/>
          <a:p>
            <a:r>
              <a:rPr lang="en-US" dirty="0"/>
              <a:t>SA5 CH Rel-19 </a:t>
            </a:r>
            <a:r>
              <a:rPr lang="en-US" altLang="zh-CN" dirty="0"/>
              <a:t>work </a:t>
            </a:r>
            <a:r>
              <a:rPr lang="en-US" dirty="0"/>
              <a:t>progress </a:t>
            </a:r>
            <a:br>
              <a:rPr lang="en-US" dirty="0"/>
            </a:br>
            <a:r>
              <a:rPr lang="en-US" dirty="0"/>
              <a:t>(2 WID agreed and 2 WID new )</a:t>
            </a: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D3352D8A-8450-B30A-431A-9E189ADAC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0753" y="5363208"/>
            <a:ext cx="11183938" cy="426086"/>
          </a:xfrm>
          <a:effectLst/>
        </p:spPr>
        <p:txBody>
          <a:bodyPr/>
          <a:lstStyle/>
          <a:p>
            <a:pPr marL="609600" lvl="1" indent="0">
              <a:buNone/>
            </a:pPr>
            <a:r>
              <a:rPr lang="en-GB" altLang="en-US" sz="2000" dirty="0"/>
              <a:t>Non exhausted lists of collected proposals for Rel-19 at SA5#155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745F2EF-51A9-A559-F627-1A2F62C2B9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091090"/>
              </p:ext>
            </p:extLst>
          </p:nvPr>
        </p:nvGraphicFramePr>
        <p:xfrm>
          <a:off x="448235" y="1506070"/>
          <a:ext cx="11358284" cy="35020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9125">
                  <a:extLst>
                    <a:ext uri="{9D8B030D-6E8A-4147-A177-3AD203B41FA5}">
                      <a16:colId xmlns:a16="http://schemas.microsoft.com/office/drawing/2014/main" val="1017509966"/>
                    </a:ext>
                  </a:extLst>
                </a:gridCol>
                <a:gridCol w="935502">
                  <a:extLst>
                    <a:ext uri="{9D8B030D-6E8A-4147-A177-3AD203B41FA5}">
                      <a16:colId xmlns:a16="http://schemas.microsoft.com/office/drawing/2014/main" val="2301342900"/>
                    </a:ext>
                  </a:extLst>
                </a:gridCol>
                <a:gridCol w="558018">
                  <a:extLst>
                    <a:ext uri="{9D8B030D-6E8A-4147-A177-3AD203B41FA5}">
                      <a16:colId xmlns:a16="http://schemas.microsoft.com/office/drawing/2014/main" val="4107518264"/>
                    </a:ext>
                  </a:extLst>
                </a:gridCol>
                <a:gridCol w="5151511">
                  <a:extLst>
                    <a:ext uri="{9D8B030D-6E8A-4147-A177-3AD203B41FA5}">
                      <a16:colId xmlns:a16="http://schemas.microsoft.com/office/drawing/2014/main" val="349409395"/>
                    </a:ext>
                  </a:extLst>
                </a:gridCol>
                <a:gridCol w="1712064">
                  <a:extLst>
                    <a:ext uri="{9D8B030D-6E8A-4147-A177-3AD203B41FA5}">
                      <a16:colId xmlns:a16="http://schemas.microsoft.com/office/drawing/2014/main" val="1252838733"/>
                    </a:ext>
                  </a:extLst>
                </a:gridCol>
                <a:gridCol w="1712064">
                  <a:extLst>
                    <a:ext uri="{9D8B030D-6E8A-4147-A177-3AD203B41FA5}">
                      <a16:colId xmlns:a16="http://schemas.microsoft.com/office/drawing/2014/main" val="3161361526"/>
                    </a:ext>
                  </a:extLst>
                </a:gridCol>
              </a:tblGrid>
              <a:tr h="947985"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000" u="none" strike="noStrike" dirty="0">
                          <a:effectLst/>
                        </a:rPr>
                        <a:t> </a:t>
                      </a:r>
                      <a:r>
                        <a:rPr lang="en-GB" sz="1000" u="none" strike="noStrike" dirty="0">
                          <a:effectLst/>
                        </a:rPr>
                        <a:t>INPUT:</a:t>
                      </a:r>
                      <a:br>
                        <a:rPr lang="en-GB" sz="1000" u="none" strike="noStrike" dirty="0">
                          <a:effectLst/>
                        </a:rPr>
                      </a:br>
                      <a:r>
                        <a:rPr lang="en-GB" sz="1000" u="none" strike="noStrike" dirty="0">
                          <a:effectLst/>
                        </a:rPr>
                        <a:t>Discussion paper (DP)/</a:t>
                      </a:r>
                    </a:p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WID proposal (WP)/</a:t>
                      </a:r>
                    </a:p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Approved WID (WID)</a:t>
                      </a:r>
                      <a:endParaRPr lang="en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en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Related </a:t>
                      </a:r>
                      <a:b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SID/WID </a:t>
                      </a:r>
                      <a:r>
                        <a:rPr lang="en-GB" sz="10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en-GB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</a:t>
                      </a:r>
                      <a:endParaRPr lang="en-DE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Description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Company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Moderator</a:t>
                      </a:r>
                    </a:p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436925"/>
                  </a:ext>
                </a:extLst>
              </a:tr>
              <a:tr h="44138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S5-241826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agreed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WID on CHF Segmentation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Nokia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João Rodrigues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3165272"/>
                  </a:ext>
                </a:extLst>
              </a:tr>
              <a:tr h="5216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S5-241827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agreed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New WID on Charging Aspects of Ranging and Sidelink Positioning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China Telecom Corporation Ltd.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Zhiwei Mo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3407928"/>
                  </a:ext>
                </a:extLst>
              </a:tr>
              <a:tr h="3343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DP+WP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S5-243008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agreed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Rel-19 New WID on charging aspects for energy efficiency of 5G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Yimeng Deng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4835495"/>
                  </a:ext>
                </a:extLst>
              </a:tr>
              <a:tr h="3343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S5-243011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agreed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New WID on charging enhancement for indirect network sharing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Ericsson 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6789836"/>
                  </a:ext>
                </a:extLst>
              </a:tr>
              <a:tr h="46111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S5-242784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pursued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Rel-19 New WID on charging enhancement on Nchf</a:t>
                      </a:r>
                      <a:endParaRPr lang="en-DE" sz="1200" u="none" strike="noStrike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Yimeng Deng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8089895"/>
                  </a:ext>
                </a:extLst>
              </a:tr>
              <a:tr h="46111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S5-242784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pursued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New WID on charging enhancement for disaster roaming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 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700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15234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1917</TotalTime>
  <Words>359</Words>
  <Application>Microsoft Office PowerPoint</Application>
  <PresentationFormat>Widescreen</PresentationFormat>
  <Paragraphs>101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   SA5 Charging workplan for Rel-19  </vt:lpstr>
      <vt:lpstr>SA5 CH Rel-19 study progress  (3 SID agreed and 1 SID new ) </vt:lpstr>
      <vt:lpstr>SA5 CH Rel-19 work progress  (2 WID agreed and 2 WID new 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Gerald Goermer</cp:lastModifiedBy>
  <cp:revision>3749</cp:revision>
  <dcterms:created xsi:type="dcterms:W3CDTF">2008-08-30T09:32:10Z</dcterms:created>
  <dcterms:modified xsi:type="dcterms:W3CDTF">2024-05-30T13:21:06Z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(3)tmCPK8HO7dbJwe+S+JQI+yP3SRyF6DbGAcGXIZ4ZZrOZooHB/NBRBE13Qj4E5g/h8JYcb93L
MirC1+1p8NwKb+HAHxWc6dqaCbo0odwBpmw4g1P6Z5Yr6aGf2OM5dnsHo9TcPOvaFm5xtK92
2qaj9sQOFv4rGTIsF21LP0oiBi8EBlwfB6Iw03YKM917U+ZbiE2RrbR4ZpY8F98u93YRfY2S
PG6/K/Q77fK8FqFWjT</vt:lpwstr>
  </property>
  <property fmtid="{D5CDD505-2E9C-101B-9397-08002B2CF9AE}" pid="3" name="_2015_ms_pID_7253431">
    <vt:lpwstr>RHRIQyn7CoFtu3D83wSImP6FHd0/puAJyvXo4yTcNu6CV7wiZR39+4
Zxz2QkKEu1UGFwP674j8cSqkGVix7es0T0NnSRzlz3WIPbTudJ8hMzq/NTsDfWBu7BJy59Fr
RvMIvKIJZ6HwO9f3mp5dajIWn6zAdlDvfjJ4uDRhnB20CETwJhaJa77bahWIb/OlihGy0Yep
uFor+zy7dF2pbP0ENVptkdAdZ/WxiddEss27</vt:lpwstr>
  </property>
  <property fmtid="{D5CDD505-2E9C-101B-9397-08002B2CF9AE}" pid="4" name="_2015_ms_pID_7253432">
    <vt:lpwstr>Mg==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1698067796</vt:lpwstr>
  </property>
</Properties>
</file>