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30"/>
  </p:notesMasterIdLst>
  <p:handoutMasterIdLst>
    <p:handoutMasterId r:id="rId31"/>
  </p:handoutMasterIdLst>
  <p:sldIdLst>
    <p:sldId id="303" r:id="rId5"/>
    <p:sldId id="705" r:id="rId6"/>
    <p:sldId id="925" r:id="rId7"/>
    <p:sldId id="999" r:id="rId8"/>
    <p:sldId id="1092" r:id="rId9"/>
    <p:sldId id="1090" r:id="rId10"/>
    <p:sldId id="1088" r:id="rId11"/>
    <p:sldId id="1085" r:id="rId12"/>
    <p:sldId id="1100" r:id="rId13"/>
    <p:sldId id="1091" r:id="rId14"/>
    <p:sldId id="1059" r:id="rId15"/>
    <p:sldId id="1076" r:id="rId16"/>
    <p:sldId id="1086" r:id="rId17"/>
    <p:sldId id="1098" r:id="rId18"/>
    <p:sldId id="926" r:id="rId19"/>
    <p:sldId id="1093" r:id="rId20"/>
    <p:sldId id="1094" r:id="rId21"/>
    <p:sldId id="1063" r:id="rId22"/>
    <p:sldId id="1089" r:id="rId23"/>
    <p:sldId id="1095" r:id="rId24"/>
    <p:sldId id="1080" r:id="rId25"/>
    <p:sldId id="1081" r:id="rId26"/>
    <p:sldId id="1097" r:id="rId27"/>
    <p:sldId id="1096" r:id="rId28"/>
    <p:sldId id="1099" r:id="rId29"/>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CC00"/>
    <a:srgbClr val="0000FF"/>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987" autoAdjust="0"/>
    <p:restoredTop sz="96370" autoAdjust="0"/>
  </p:normalViewPr>
  <p:slideViewPr>
    <p:cSldViewPr snapToGrid="0">
      <p:cViewPr varScale="1">
        <p:scale>
          <a:sx n="73" d="100"/>
          <a:sy n="73" d="100"/>
        </p:scale>
        <p:origin x="26" y="126"/>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5/19/2024</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5/19/2024</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SA4#128</a:t>
            </a:r>
          </a:p>
          <a:p>
            <a:pPr eaLnBrk="1" hangingPunct="1">
              <a:defRPr/>
            </a:pPr>
            <a:r>
              <a:rPr lang="en-US" altLang="en-US" sz="1200" b="1" dirty="0">
                <a:latin typeface="Arial "/>
              </a:rPr>
              <a:t>Jeju, Korea, 20-24 May 2024</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S4-240890</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SA4#128, 20-24 May 2024</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291.zip" TargetMode="External"/><Relationship Id="rId2" Type="http://schemas.openxmlformats.org/officeDocument/2006/relationships/hyperlink" Target="mailto:stefan.bruhn@dolby.c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irajs@live.com" TargetMode="External"/><Relationship Id="rId2" Type="http://schemas.openxmlformats.org/officeDocument/2006/relationships/hyperlink" Target="mailto:tsto@qti.qualcomm.com"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0976.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2.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WG4_CODEC/TSGS4_128_Jeju/Docs/S4-240991.zip" TargetMode="External"/><Relationship Id="rId7" Type="http://schemas.openxmlformats.org/officeDocument/2006/relationships/hyperlink" Target="https://www.3gpp.org/ftp/TSG_SA/TSG_SA/TSGS_103_Maastricht_2024-03/Docs/SP-240492.zip" TargetMode="External"/><Relationship Id="rId2" Type="http://schemas.openxmlformats.org/officeDocument/2006/relationships/hyperlink" Target="mailto:shane.he@nokia.com"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28_Jeju/Docs/S4-241009.zip" TargetMode="External"/><Relationship Id="rId5" Type="http://schemas.openxmlformats.org/officeDocument/2006/relationships/hyperlink" Target="https://www.3gpp.org/ftp/TSG_SA/WG4_CODEC/TSGS4_128_Jeju/Docs/S4-241064.zip" TargetMode="External"/><Relationship Id="rId4" Type="http://schemas.openxmlformats.org/officeDocument/2006/relationships/hyperlink" Target="https://www.3gpp.org/ftp/TSG_SA/WG4_CODEC/TSGS4_128_Jeju/Docs/S4-240992.zip"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www.3gpp.org/ftp/TSG_SA/TSG_SA/TSGS_103_Maastricht_2024-03/Docs/SP-240514.zip" TargetMode="External"/><Relationship Id="rId3" Type="http://schemas.openxmlformats.org/officeDocument/2006/relationships/hyperlink" Target="https://www.3gpp.org/ftp/Information/WI_Sheet/SP-221330.zip" TargetMode="External"/><Relationship Id="rId7" Type="http://schemas.openxmlformats.org/officeDocument/2006/relationships/hyperlink" Target="https://www.3gpp.org/ftp/TSG_SA/TSG_SA/TSGS_103_Maastricht_2024-03/Docs/SP-240477.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3_Maastricht_2024-03/Docs/SP-240481.zip" TargetMode="External"/><Relationship Id="rId11" Type="http://schemas.openxmlformats.org/officeDocument/2006/relationships/hyperlink" Target="https://www.3gpp.org/ftp/TSG_SA/TSG_SA/TSGS_103_Maastricht_2024-03/Docs/SP-240480.zip" TargetMode="External"/><Relationship Id="rId5" Type="http://schemas.openxmlformats.org/officeDocument/2006/relationships/hyperlink" Target="file:///C:\Users\fgabi\Box\Documents\3GPP%20SA\TSGS_100_Taipei_2023-06\Docs\SP-230544.zip" TargetMode="External"/><Relationship Id="rId10" Type="http://schemas.openxmlformats.org/officeDocument/2006/relationships/hyperlink" Target="https://www.3gpp.org/ftp/TSG_SA/TSG_SA/TSGS_103_Maastricht_2024-03/Docs/SP-240479.zip" TargetMode="External"/><Relationship Id="rId4" Type="http://schemas.openxmlformats.org/officeDocument/2006/relationships/hyperlink" Target="file:///C:\Users\fgabi\Box\Documents\3GPP%20SA\TSGS_100_Taipei_2023-06\Docs\SP-230539.zip" TargetMode="External"/><Relationship Id="rId9" Type="http://schemas.openxmlformats.org/officeDocument/2006/relationships/hyperlink" Target="https://www.3gpp.org/ftp/TSG_SA/TSG_SA/TSGS_103_Maastricht_2024-03/Docs/SP-240482.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Information/WI_Sheet/SP-220328.zip" TargetMode="External"/><Relationship Id="rId2" Type="http://schemas.openxmlformats.org/officeDocument/2006/relationships/hyperlink" Target="mailto:eric.yip@samsung.co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21330.zip" TargetMode="External"/><Relationship Id="rId2" Type="http://schemas.openxmlformats.org/officeDocument/2006/relationships/hyperlink" Target="mailto:wangbin23@xiaomi.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39.zip" TargetMode="External"/><Relationship Id="rId2" Type="http://schemas.openxmlformats.org/officeDocument/2006/relationships/hyperlink" Target="mailto:Brian.Lee@dolby.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file:///C:\Users\fgabi\Box\Documents\3GPP%20SA\TSGS_100_Taipei_2023-06\Docs\SP-230544.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81.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77.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514.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82.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79.zip" TargetMode="External"/><Relationship Id="rId2" Type="http://schemas.openxmlformats.org/officeDocument/2006/relationships/hyperlink" Target="mailto:xujiayi@chinamobile.co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Information/WI_Sheet/SP-190040.zip" TargetMode="External"/><Relationship Id="rId13" Type="http://schemas.openxmlformats.org/officeDocument/2006/relationships/hyperlink" Target="https://www.3gpp.org/ftp/Information/WI_Sheet/SP-231709.zip" TargetMode="External"/><Relationship Id="rId3" Type="http://schemas.openxmlformats.org/officeDocument/2006/relationships/hyperlink" Target="https://www.3gpp.org/ftp/Information/WI_Sheet/SP-220242.zip" TargetMode="External"/><Relationship Id="rId7" Type="http://schemas.openxmlformats.org/officeDocument/2006/relationships/hyperlink" Target="https://www.3gpp.org/ftp/TSG_SA/TSG_SA/TSGS_100_Taipei_2023-06/Docs/SP-230541.zip" TargetMode="External"/><Relationship Id="rId12" Type="http://schemas.openxmlformats.org/officeDocument/2006/relationships/hyperlink" Target="https://www.3gpp.org/ftp/TSG_SA/TSG_SA/TSGS_99_Rotterdam_2023-03/Docs/SP-230164.zip" TargetMode="External"/><Relationship Id="rId2" Type="http://schemas.openxmlformats.org/officeDocument/2006/relationships/hyperlink" Target="https://www.3gpp.org/ftp/tsg_sa/TSG_SA/TSGs_101_Bangalore_2023-09/Docs/SP-23097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85.zip" TargetMode="External"/><Relationship Id="rId11" Type="http://schemas.openxmlformats.org/officeDocument/2006/relationships/hyperlink" Target="https://www.3gpp.org/ftp/Information/WI_Sheet/SP-221033.zip" TargetMode="External"/><Relationship Id="rId5" Type="http://schemas.openxmlformats.org/officeDocument/2006/relationships/hyperlink" Target="https://www.3gpp.org/ftp/Information/WI_Sheet/SP-220672.zip" TargetMode="External"/><Relationship Id="rId10" Type="http://schemas.openxmlformats.org/officeDocument/2006/relationships/hyperlink" Target="https://www.3gpp.org/ftp/Information/WI_Sheet/SP-220610.zip" TargetMode="External"/><Relationship Id="rId4" Type="http://schemas.openxmlformats.org/officeDocument/2006/relationships/hyperlink" Target="https://www.3gpp.org/ftp/TSG_SA/TSG_SA/TSGS_99_Rotterdam_2023-03/Docs/SP-230165.zip" TargetMode="External"/><Relationship Id="rId9" Type="http://schemas.openxmlformats.org/officeDocument/2006/relationships/hyperlink" Target="https://www.3gpp.org/ftp/Information/WI_Sheet/SP-220608.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2.zip" TargetMode="External"/><Relationship Id="rId2" Type="http://schemas.openxmlformats.org/officeDocument/2006/relationships/hyperlink" Target="https://www.3gpp.org/ftp/TSG_SA/TSG_SA/TSGS_102_Edinburgh_2023-12/Docs/SP-231291.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0976.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77.zip" TargetMode="External"/><Relationship Id="rId2" Type="http://schemas.openxmlformats.org/officeDocument/2006/relationships/hyperlink" Target="mailto:hakju00.lee@samsung.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WG4_CODEC/TSGS4_128_Jeju/Docs/S4-240927.zip" TargetMode="External"/><Relationship Id="rId7" Type="http://schemas.openxmlformats.org/officeDocument/2006/relationships/hyperlink" Target="https://www.3gpp.org/ftp/TSG_SA/TSG_SA/TSGS_99_Rotterdam_2023-03/Docs/SP-230165.zip" TargetMode="External"/><Relationship Id="rId2" Type="http://schemas.openxmlformats.org/officeDocument/2006/relationships/hyperlink" Target="mailto:Simon.Gunkel@tno.nl"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28_Jeju/Docs/S4-241068.zip" TargetMode="External"/><Relationship Id="rId5" Type="http://schemas.openxmlformats.org/officeDocument/2006/relationships/hyperlink" Target="https://www.3gpp.org/ftp/TSG_SA/WG4_CODEC/TSGS4_128_Jeju/Docs/S4-240952.zip" TargetMode="External"/><Relationship Id="rId4" Type="http://schemas.openxmlformats.org/officeDocument/2006/relationships/hyperlink" Target="https://www.3gpp.org/ftp/TSG_SA/WG4_CODEC/TSGS4_128_Jeju/Docs/S4-240932.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Information/WI_Sheet/SP-220685.zip" TargetMode="External"/><Relationship Id="rId2" Type="http://schemas.openxmlformats.org/officeDocument/2006/relationships/hyperlink" Target="mailto:bouazizi@qti.qualcomm.co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Information/WI_Sheet/SP-190040.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ivarga@qti.qualcomm.com" TargetMode="External"/><Relationship Id="rId2" Type="http://schemas.openxmlformats.org/officeDocument/2006/relationships/hyperlink" Target="mailto:hs@qosound.com"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22060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529389" y="1671639"/>
            <a:ext cx="1121343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US" sz="5300" b="1" dirty="0"/>
              <a:t>SA4 Work and Study Items Status at the start of SA4#128</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France SAS)</a:t>
            </a:r>
          </a:p>
          <a:p>
            <a:pPr>
              <a:lnSpc>
                <a:spcPct val="80000"/>
              </a:lnSpc>
            </a:pPr>
            <a:r>
              <a:rPr lang="en-US" altLang="en-US" sz="2000" dirty="0">
                <a:latin typeface="Arial" panose="020B0604020202020204" pitchFamily="34" charset="0"/>
              </a:rPr>
              <a:t>and all SA4 WID/SID Rapporteurs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5.1)</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Immersive Audio for Split Rendering Scenarios (</a:t>
            </a:r>
            <a:r>
              <a:rPr lang="en-US" dirty="0"/>
              <a:t>ISAR)</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en-US" altLang="zh-CN" sz="1400" dirty="0">
                <a:cs typeface="Arial" pitchFamily="34" charset="0"/>
              </a:rPr>
              <a:t>Stefan Bruhn, Dolby Sweden AB, email: </a:t>
            </a:r>
            <a:r>
              <a:rPr lang="en-US" altLang="zh-CN" sz="1400" dirty="0">
                <a:cs typeface="Arial" pitchFamily="34" charset="0"/>
                <a:hlinkClick r:id="rId2"/>
              </a:rPr>
              <a:t>stefan.bruhn@dolby.com</a:t>
            </a:r>
            <a:r>
              <a:rPr lang="en-US" altLang="zh-CN" sz="14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SA4#127-bis-e</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What happened during the </a:t>
            </a:r>
            <a:r>
              <a:rPr lang="en-US" altLang="zh-CN" sz="1200" dirty="0" err="1">
                <a:cs typeface="Arial" pitchFamily="34" charset="0"/>
              </a:rPr>
              <a:t>Adhoc</a:t>
            </a:r>
            <a:r>
              <a:rPr lang="en-US" altLang="zh-CN" sz="12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No </a:t>
            </a:r>
            <a:r>
              <a:rPr lang="en-US" altLang="zh-CN" sz="800" dirty="0" err="1">
                <a:cs typeface="Arial" pitchFamily="34" charset="0"/>
              </a:rPr>
              <a:t>Adhoc</a:t>
            </a:r>
            <a:r>
              <a:rPr lang="en-US" altLang="zh-CN" sz="800" dirty="0">
                <a:cs typeface="Arial" pitchFamily="34" charset="0"/>
              </a:rPr>
              <a:t> calls took place</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None </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Review and decide on inputs suggesting updates of endorsed TS26.253CR0003</a:t>
            </a:r>
          </a:p>
          <a:p>
            <a:pPr marL="1087438" lvl="2" indent="-287338">
              <a:lnSpc>
                <a:spcPct val="93000"/>
              </a:lnSpc>
              <a:spcBef>
                <a:spcPct val="15000"/>
              </a:spcBef>
              <a:spcAft>
                <a:spcPct val="15000"/>
              </a:spcAft>
              <a:buSzPct val="100000"/>
              <a:tabLst>
                <a:tab pos="285750" algn="l"/>
              </a:tabLst>
              <a:defRPr/>
            </a:pPr>
            <a:r>
              <a:rPr lang="en-US" altLang="zh-CN" sz="400" dirty="0">
                <a:cs typeface="Arial" pitchFamily="34" charset="0"/>
              </a:rPr>
              <a:t>S4-241056, S4-241004, S4-241005, S4-241008 </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Review and decide on updates of draft TS 26.249</a:t>
            </a:r>
          </a:p>
          <a:p>
            <a:pPr marL="1087438" lvl="2" indent="-287338">
              <a:lnSpc>
                <a:spcPct val="93000"/>
              </a:lnSpc>
              <a:spcBef>
                <a:spcPct val="15000"/>
              </a:spcBef>
              <a:spcAft>
                <a:spcPct val="15000"/>
              </a:spcAft>
              <a:buSzPct val="100000"/>
              <a:tabLst>
                <a:tab pos="285750" algn="l"/>
              </a:tabLst>
              <a:defRPr/>
            </a:pPr>
            <a:r>
              <a:rPr lang="en-US" altLang="zh-CN" sz="400" dirty="0">
                <a:cs typeface="Arial" pitchFamily="34" charset="0"/>
              </a:rPr>
              <a:t>S4-241051 (Rapporteur’s input), S4-240884, S4-240885, S4-241066</a:t>
            </a:r>
          </a:p>
          <a:p>
            <a:pPr marL="1087438" lvl="2" indent="-287338">
              <a:lnSpc>
                <a:spcPct val="93000"/>
              </a:lnSpc>
              <a:spcBef>
                <a:spcPct val="15000"/>
              </a:spcBef>
              <a:spcAft>
                <a:spcPct val="15000"/>
              </a:spcAft>
              <a:buSzPct val="100000"/>
              <a:tabLst>
                <a:tab pos="285750" algn="l"/>
              </a:tabLst>
              <a:defRPr/>
            </a:pPr>
            <a:r>
              <a:rPr lang="en-US" altLang="zh-CN" sz="400" dirty="0">
                <a:cs typeface="Arial" pitchFamily="34" charset="0"/>
              </a:rPr>
              <a:t>Implement agreed updates during the meeting </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Decision to send TS 26.249 for approval to SA plenary</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Review and decide on draft TR 26.996 and suggested additions</a:t>
            </a:r>
          </a:p>
          <a:p>
            <a:pPr marL="1087438" lvl="2" indent="-287338">
              <a:lnSpc>
                <a:spcPct val="93000"/>
              </a:lnSpc>
              <a:spcBef>
                <a:spcPct val="15000"/>
              </a:spcBef>
              <a:spcAft>
                <a:spcPct val="15000"/>
              </a:spcAft>
              <a:buSzPct val="100000"/>
              <a:tabLst>
                <a:tab pos="285750" algn="l"/>
              </a:tabLst>
              <a:defRPr/>
            </a:pPr>
            <a:r>
              <a:rPr lang="en-US" altLang="zh-CN" sz="400" dirty="0">
                <a:cs typeface="Arial" pitchFamily="34" charset="0"/>
              </a:rPr>
              <a:t>S4-241072 (Rapporteur’s input), S4-241066, S4-241069</a:t>
            </a:r>
          </a:p>
          <a:p>
            <a:pPr marL="1087438" lvl="2" indent="-287338">
              <a:lnSpc>
                <a:spcPct val="93000"/>
              </a:lnSpc>
              <a:spcBef>
                <a:spcPct val="15000"/>
              </a:spcBef>
              <a:spcAft>
                <a:spcPct val="15000"/>
              </a:spcAft>
              <a:buSzPct val="100000"/>
              <a:tabLst>
                <a:tab pos="285750" algn="l"/>
              </a:tabLst>
              <a:defRPr/>
            </a:pPr>
            <a:r>
              <a:rPr lang="en-US" altLang="zh-CN" sz="400" dirty="0">
                <a:cs typeface="Arial" pitchFamily="34" charset="0"/>
              </a:rPr>
              <a:t>Implement agreed updates and editorial enhancements by rapporteur during the meeting  </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Decision to send TR 26.996 for approval to SA plenary</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Create work item summary for work item finalization </a:t>
            </a:r>
          </a:p>
          <a:p>
            <a:pPr marL="287338" indent="-287338">
              <a:buNone/>
            </a:pP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sz="1100" b="0" i="0" kern="1200" dirty="0">
                          <a:solidFill>
                            <a:schemeClr val="dk1"/>
                          </a:solidFill>
                          <a:effectLst/>
                          <a:latin typeface="+mn-lt"/>
                          <a:ea typeface="+mn-ea"/>
                          <a:cs typeface="+mn-cs"/>
                          <a:hlinkClick r:id="rId3"/>
                        </a:rPr>
                        <a:t>SP-231291</a:t>
                      </a:r>
                      <a:endParaRPr lang="en-US" altLang="en-US" sz="1100" dirty="0">
                        <a:cs typeface="Arial" panose="020B0604020202020204" pitchFamily="34" charset="0"/>
                      </a:endParaRPr>
                    </a:p>
                  </a:txBody>
                  <a:tcPr marL="9525" marR="9525" marT="9525" marB="0" anchor="b"/>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marL="0" marR="0" lvl="0" indent="0" algn="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293801405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5G Media Streaming Protocols Phase 2</a:t>
            </a:r>
            <a:br>
              <a:rPr lang="en-US" sz="3200" dirty="0"/>
            </a:br>
            <a:r>
              <a:rPr lang="en-US" sz="3200" dirty="0"/>
              <a:t>(5GMS_Pro_Ph2)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en-US" altLang="zh-CN" sz="1400" dirty="0">
                <a:cs typeface="Arial" pitchFamily="34" charset="0"/>
              </a:rPr>
              <a:t>Thomas Stockhammer, Qualcomm Incorporated, </a:t>
            </a:r>
            <a:r>
              <a:rPr lang="en-US" altLang="zh-CN" sz="1400" dirty="0">
                <a:cs typeface="Arial" pitchFamily="34" charset="0"/>
                <a:hlinkClick r:id="rId2"/>
              </a:rPr>
              <a:t>tsto@qti.qualcomm.com</a:t>
            </a:r>
            <a:r>
              <a:rPr lang="en-US" altLang="zh-CN" sz="1400" dirty="0">
                <a:cs typeface="Arial" pitchFamily="34" charset="0"/>
              </a:rPr>
              <a:t>, General &amp; topics 2, 3, 4, 5, 7, 8, 9, 10, 13</a:t>
            </a:r>
          </a:p>
          <a:p>
            <a:pPr marL="287338" indent="-287338">
              <a:lnSpc>
                <a:spcPct val="93000"/>
              </a:lnSpc>
              <a:spcBef>
                <a:spcPct val="15000"/>
              </a:spcBef>
              <a:spcAft>
                <a:spcPct val="15000"/>
              </a:spcAft>
              <a:buSzPct val="100000"/>
              <a:buNone/>
              <a:tabLst>
                <a:tab pos="285750" algn="l"/>
              </a:tabLst>
              <a:defRPr/>
            </a:pPr>
            <a:r>
              <a:rPr lang="en-US" altLang="zh-CN" sz="1400" dirty="0">
                <a:cs typeface="Arial" pitchFamily="34" charset="0"/>
              </a:rPr>
              <a:t>Iraj Sodagar, Tencent, </a:t>
            </a:r>
            <a:r>
              <a:rPr lang="en-US" altLang="zh-CN" sz="1400" dirty="0">
                <a:cs typeface="Arial" pitchFamily="34" charset="0"/>
                <a:hlinkClick r:id="rId3"/>
              </a:rPr>
              <a:t>irajs@live.com</a:t>
            </a:r>
            <a:r>
              <a:rPr lang="en-US" altLang="zh-CN" sz="1400" dirty="0">
                <a:cs typeface="Arial" pitchFamily="34" charset="0"/>
              </a:rPr>
              <a:t>,  for topics 1, 6, 11, 12</a:t>
            </a:r>
          </a:p>
          <a:p>
            <a:pPr marL="287338" indent="-287338">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800" b="1" u="sng" dirty="0">
                <a:cs typeface="Arial" pitchFamily="34" charset="0"/>
              </a:rPr>
              <a:t>Progress since SA4#127-bis-e</a:t>
            </a:r>
            <a:endParaRPr lang="en-GB" sz="18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600" dirty="0">
                <a:cs typeface="Arial" pitchFamily="34" charset="0"/>
              </a:rPr>
              <a:t>5 Contributions: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3 on 26.512: Consolidated media plane, Media identifier, Reporting (all endorsed).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1 on 26.510: Per QOS binding (endorsed).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1 on 26.501: </a:t>
            </a:r>
            <a:r>
              <a:rPr lang="en-US" altLang="zh-CN" sz="1400" dirty="0" err="1">
                <a:cs typeface="Arial" pitchFamily="34" charset="0"/>
              </a:rPr>
              <a:t>Oauth</a:t>
            </a:r>
            <a:r>
              <a:rPr lang="en-US" altLang="zh-CN" sz="1400" dirty="0">
                <a:cs typeface="Arial" pitchFamily="34" charset="0"/>
              </a:rPr>
              <a:t> 2.0.</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lvl="0" indent="-287338" fontAlgn="base">
              <a:lnSpc>
                <a:spcPct val="93000"/>
              </a:lnSpc>
              <a:spcBef>
                <a:spcPct val="15000"/>
              </a:spcBef>
              <a:spcAft>
                <a:spcPct val="15000"/>
              </a:spcAft>
              <a:buSzPct val="100000"/>
              <a:tabLst>
                <a:tab pos="285750" algn="l"/>
              </a:tabLst>
              <a:defRPr/>
            </a:pPr>
            <a:r>
              <a:rPr lang="en-US" altLang="zh-CN" sz="1600" dirty="0">
                <a:cs typeface="Arial" pitchFamily="34" charset="0"/>
              </a:rPr>
              <a:t>Plans for this meeting:</a:t>
            </a:r>
          </a:p>
          <a:p>
            <a:pPr marL="687388" lvl="1" indent="-287338">
              <a:lnSpc>
                <a:spcPct val="93000"/>
              </a:lnSpc>
              <a:spcBef>
                <a:spcPct val="15000"/>
              </a:spcBef>
              <a:spcAft>
                <a:spcPct val="15000"/>
              </a:spcAft>
              <a:buSzPct val="100000"/>
              <a:tabLst>
                <a:tab pos="285750" algn="l"/>
              </a:tabLst>
              <a:defRPr/>
            </a:pPr>
            <a:r>
              <a:rPr lang="en-US" altLang="zh-CN" sz="1400" dirty="0">
                <a:solidFill>
                  <a:prstClr val="black"/>
                </a:solidFill>
                <a:cs typeface="Arial" pitchFamily="34" charset="0"/>
              </a:rPr>
              <a:t>21 Contributions addressing the outstanding needs as mentioned in cover sheet including Background Data Traffic, Service URL and </a:t>
            </a:r>
            <a:r>
              <a:rPr lang="en-US" altLang="zh-CN" sz="1400" dirty="0" err="1">
                <a:solidFill>
                  <a:prstClr val="black"/>
                </a:solidFill>
                <a:cs typeface="Arial" pitchFamily="34" charset="0"/>
              </a:rPr>
              <a:t>OpenAPI</a:t>
            </a:r>
            <a:endParaRPr lang="en-US" altLang="zh-CN" sz="1400" dirty="0">
              <a:solidFill>
                <a:prstClr val="black"/>
              </a:solidFill>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1400" dirty="0">
                <a:solidFill>
                  <a:prstClr val="black"/>
                </a:solidFill>
                <a:cs typeface="Arial" pitchFamily="34" charset="0"/>
              </a:rPr>
              <a:t>Coordinate with RTC SWG to address extensions to TS 26.510 for RTC-based delivery.</a:t>
            </a:r>
          </a:p>
          <a:p>
            <a:pPr marL="687388" lvl="1" indent="-287338">
              <a:lnSpc>
                <a:spcPct val="93000"/>
              </a:lnSpc>
              <a:spcBef>
                <a:spcPct val="15000"/>
              </a:spcBef>
              <a:spcAft>
                <a:spcPct val="15000"/>
              </a:spcAft>
              <a:buSzPct val="100000"/>
              <a:tabLst>
                <a:tab pos="285750" algn="l"/>
              </a:tabLst>
              <a:defRPr/>
            </a:pPr>
            <a:r>
              <a:rPr lang="en-US" altLang="zh-CN" sz="1400" dirty="0">
                <a:solidFill>
                  <a:prstClr val="black"/>
                </a:solidFill>
                <a:cs typeface="Arial" pitchFamily="34" charset="0"/>
              </a:rPr>
              <a:t>Finalize the CRs to TS 26.512 and TS 26.247, agree TS 26.510v2.0.0 and complete the work item with endorsed summary</a:t>
            </a:r>
          </a:p>
          <a:p>
            <a:pPr marL="0" lvl="0" indent="0" fontAlgn="base">
              <a:lnSpc>
                <a:spcPct val="93000"/>
              </a:lnSpc>
              <a:spcBef>
                <a:spcPct val="15000"/>
              </a:spcBef>
              <a:spcAft>
                <a:spcPct val="15000"/>
              </a:spcAft>
              <a:buSzPct val="100000"/>
              <a:buNone/>
              <a:tabLst>
                <a:tab pos="285750" algn="l"/>
              </a:tabLst>
              <a:defRPr/>
            </a:pPr>
            <a:endParaRPr lang="en-US" altLang="zh-CN" sz="800" dirty="0">
              <a:cs typeface="Arial" pitchFamily="34" charset="0"/>
            </a:endParaRPr>
          </a:p>
          <a:p>
            <a:pPr marL="287338" indent="-287338">
              <a:buNone/>
            </a:pP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2180744677"/>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US" sz="1100" dirty="0">
                          <a:effectLst/>
                          <a:hlinkClick r:id="rId4"/>
                        </a:rPr>
                        <a:t>SP-230976</a:t>
                      </a:r>
                      <a:endParaRPr lang="en-US" sz="1100" b="0" u="none" dirty="0"/>
                    </a:p>
                  </a:txBody>
                  <a:tcPr marL="9525" marR="9525" marT="9525" marB="0" anchor="b"/>
                </a:tc>
                <a:tc>
                  <a:txBody>
                    <a:bodyPr/>
                    <a:lstStyle/>
                    <a:p>
                      <a:pPr algn="r">
                        <a:lnSpc>
                          <a:spcPct val="107000"/>
                        </a:lnSpc>
                        <a:spcAft>
                          <a:spcPts val="800"/>
                        </a:spcAft>
                      </a:pPr>
                      <a:r>
                        <a:rPr lang="en-GB" sz="1050" dirty="0">
                          <a:solidFill>
                            <a:srgbClr val="FF0000"/>
                          </a:solidFill>
                        </a:rPr>
                        <a:t>(85%)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endParaRPr lang="en-US" sz="1100" dirty="0">
                        <a:effectLst/>
                        <a:latin typeface="Calibri" panose="020F0502020204030204" pitchFamily="34" charset="0"/>
                        <a:ea typeface="PMingLiU" panose="02020500000000000000" pitchFamily="18" charset="-120"/>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166147804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344129" y="196850"/>
            <a:ext cx="9537289" cy="1143000"/>
          </a:xfrm>
        </p:spPr>
        <p:txBody>
          <a:bodyPr/>
          <a:lstStyle/>
          <a:p>
            <a:r>
              <a:rPr lang="en-US" altLang="en-US" dirty="0"/>
              <a:t>Overview of work progress </a:t>
            </a:r>
            <a:br>
              <a:rPr lang="en-US" altLang="en-US" dirty="0"/>
            </a:br>
            <a:r>
              <a:rPr lang="en-US" altLang="en-US" dirty="0"/>
              <a:t>Rel-19 Work Items – after SA#103 (SA4#127-e-bis)</a:t>
            </a:r>
          </a:p>
        </p:txBody>
      </p:sp>
      <p:graphicFrame>
        <p:nvGraphicFramePr>
          <p:cNvPr id="3" name="Table 2">
            <a:extLst>
              <a:ext uri="{FF2B5EF4-FFF2-40B4-BE49-F238E27FC236}">
                <a16:creationId xmlns:a16="http://schemas.microsoft.com/office/drawing/2014/main" id="{5A8E90B2-F24E-3DB3-C195-21929A1F617F}"/>
              </a:ext>
            </a:extLst>
          </p:cNvPr>
          <p:cNvGraphicFramePr>
            <a:graphicFrameLocks noGrp="1"/>
          </p:cNvGraphicFramePr>
          <p:nvPr>
            <p:extLst>
              <p:ext uri="{D42A27DB-BD31-4B8C-83A1-F6EECF244321}">
                <p14:modId xmlns:p14="http://schemas.microsoft.com/office/powerpoint/2010/main" val="3662751707"/>
              </p:ext>
            </p:extLst>
          </p:nvPr>
        </p:nvGraphicFramePr>
        <p:xfrm>
          <a:off x="647700" y="1357900"/>
          <a:ext cx="10238474" cy="1000512"/>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bl>
          </a:graphicData>
        </a:graphic>
      </p:graphicFrame>
    </p:spTree>
    <p:extLst>
      <p:ext uri="{BB962C8B-B14F-4D97-AF65-F5344CB8AC3E}">
        <p14:creationId xmlns:p14="http://schemas.microsoft.com/office/powerpoint/2010/main" val="357950677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Video Operating Points - Harmonization and Stereo MV-HEVC (VOPS)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a:cs typeface="Arial" pitchFamily="34" charset="0"/>
              </a:rPr>
              <a:t>Rapporteur: </a:t>
            </a:r>
            <a:r>
              <a:rPr lang="en-US" altLang="zh-CN" sz="1400" dirty="0">
                <a:cs typeface="Arial" pitchFamily="34" charset="0"/>
              </a:rPr>
              <a:t>Waqar Zia (</a:t>
            </a:r>
            <a:r>
              <a:rPr lang="en-US" altLang="zh-CN" sz="1400" dirty="0" err="1">
                <a:cs typeface="Arial" pitchFamily="34" charset="0"/>
              </a:rPr>
              <a:t>waqar_zia</a:t>
            </a:r>
            <a:r>
              <a:rPr lang="en-US" altLang="zh-CN" sz="1400" dirty="0">
                <a:cs typeface="Arial" pitchFamily="34" charset="0"/>
              </a:rPr>
              <a:t> (at) apple.com)</a:t>
            </a:r>
          </a:p>
          <a:p>
            <a:pPr marL="287338" indent="-287338">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SA4#127-bis-e</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There hasn’t been activity during the Ad hoc meetings, significant issues to be progressed at MPEG</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Target to progress the pCR to TS 26.265 and consider the impacts on the work based on MPEG LS on the topic and the available discussion papers.</a:t>
            </a:r>
            <a:endParaRPr lang="en-US" altLang="zh-CN" sz="800" dirty="0">
              <a:cs typeface="Arial" pitchFamily="34" charset="0"/>
            </a:endParaRPr>
          </a:p>
          <a:p>
            <a:pPr marL="287338" indent="-287338">
              <a:buNone/>
            </a:pP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131876135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Split Rendering over IMS</a:t>
            </a:r>
            <a:br>
              <a:rPr lang="en-US" sz="3200" dirty="0"/>
            </a:br>
            <a:r>
              <a:rPr lang="en-US" sz="3200" dirty="0"/>
              <a:t>(SR_IMS)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en-US" altLang="zh-CN" sz="1400" dirty="0">
                <a:cs typeface="Arial" pitchFamily="34" charset="0"/>
              </a:rPr>
              <a:t>He, Shane, Nokia Corporation, </a:t>
            </a:r>
            <a:r>
              <a:rPr lang="en-US" altLang="zh-CN" sz="1400" dirty="0">
                <a:cs typeface="Arial" pitchFamily="34" charset="0"/>
                <a:hlinkClick r:id="rId2"/>
              </a:rPr>
              <a:t>shane.he@nokia.com</a:t>
            </a:r>
            <a:endParaRPr lang="en-US"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SA4#127-bis-e</a:t>
            </a:r>
            <a:endParaRPr lang="en-GB" sz="14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What happened during the </a:t>
            </a:r>
            <a:r>
              <a:rPr lang="en-US" altLang="zh-CN" sz="1200" dirty="0" err="1">
                <a:cs typeface="Arial" pitchFamily="34" charset="0"/>
              </a:rPr>
              <a:t>Adhoc</a:t>
            </a:r>
            <a:r>
              <a:rPr lang="en-US" altLang="zh-CN" sz="12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GB" altLang="zh-CN" sz="1000" dirty="0">
                <a:cs typeface="Arial" pitchFamily="34" charset="0"/>
              </a:rPr>
              <a:t>No discussion during the </a:t>
            </a:r>
            <a:r>
              <a:rPr lang="en-GB" altLang="zh-CN" sz="1000" dirty="0" err="1">
                <a:cs typeface="Arial" pitchFamily="34" charset="0"/>
              </a:rPr>
              <a:t>Adhoc</a:t>
            </a:r>
            <a:r>
              <a:rPr lang="en-GB" altLang="zh-CN" sz="1000" dirty="0">
                <a:cs typeface="Arial" pitchFamily="34" charset="0"/>
              </a:rPr>
              <a:t> calls </a:t>
            </a:r>
            <a:endParaRPr lang="en-US" altLang="zh-CN" sz="10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 follow up actions from the </a:t>
            </a:r>
            <a:r>
              <a:rPr lang="en-US" altLang="zh-CN" sz="1000" dirty="0" err="1">
                <a:cs typeface="Arial" pitchFamily="34" charset="0"/>
              </a:rPr>
              <a:t>Adhoc</a:t>
            </a:r>
            <a:r>
              <a:rPr lang="en-US" altLang="zh-CN" sz="1000" dirty="0">
                <a:cs typeface="Arial" pitchFamily="34" charset="0"/>
              </a:rPr>
              <a:t> calls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Discuss the submitted contributions and incorporate these into TS 26.567 : </a:t>
            </a:r>
            <a:r>
              <a:rPr lang="en-US" sz="1000" b="1" dirty="0">
                <a:effectLst/>
                <a:latin typeface="Arial" panose="020B0604020202020204" pitchFamily="34" charset="0"/>
                <a:hlinkClick r:id="rId3"/>
              </a:rPr>
              <a:t>S4-240991</a:t>
            </a:r>
            <a:r>
              <a:rPr lang="en-US" sz="1000" b="1" dirty="0">
                <a:effectLst/>
                <a:latin typeface="Arial" panose="020B0604020202020204" pitchFamily="34" charset="0"/>
              </a:rPr>
              <a:t>, </a:t>
            </a:r>
            <a:r>
              <a:rPr lang="en-US" sz="1000" b="1" dirty="0">
                <a:effectLst/>
                <a:latin typeface="Arial" panose="020B0604020202020204" pitchFamily="34" charset="0"/>
                <a:hlinkClick r:id="rId4"/>
              </a:rPr>
              <a:t>S4-240992</a:t>
            </a:r>
            <a:r>
              <a:rPr lang="en-US" sz="1000" b="1" dirty="0">
                <a:effectLst/>
                <a:latin typeface="Arial" panose="020B0604020202020204" pitchFamily="34" charset="0"/>
              </a:rPr>
              <a:t>, </a:t>
            </a:r>
            <a:r>
              <a:rPr lang="en-US" sz="1000" b="1" dirty="0">
                <a:effectLst/>
                <a:latin typeface="Arial" panose="020B0604020202020204" pitchFamily="34" charset="0"/>
                <a:hlinkClick r:id="rId5"/>
              </a:rPr>
              <a:t>S4-241064</a:t>
            </a:r>
            <a:r>
              <a:rPr lang="en-US" sz="1000" b="1" dirty="0">
                <a:effectLst/>
                <a:latin typeface="Arial" panose="020B0604020202020204" pitchFamily="34" charset="0"/>
              </a:rPr>
              <a:t>, </a:t>
            </a:r>
            <a:r>
              <a:rPr lang="en-US" sz="1000" b="1" dirty="0">
                <a:effectLst/>
                <a:latin typeface="Arial" panose="020B0604020202020204" pitchFamily="34" charset="0"/>
                <a:hlinkClick r:id="rId6"/>
              </a:rPr>
              <a:t>S4-241009</a:t>
            </a:r>
            <a:endParaRPr lang="en-US" altLang="zh-CN" sz="10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GB" sz="1000" dirty="0">
                <a:solidFill>
                  <a:prstClr val="black"/>
                </a:solidFill>
                <a:cs typeface="Arial" pitchFamily="34" charset="0"/>
              </a:rPr>
              <a:t>Update the generic architecture </a:t>
            </a:r>
          </a:p>
          <a:p>
            <a:pPr marL="687388" lvl="1" indent="-287338">
              <a:lnSpc>
                <a:spcPct val="93000"/>
              </a:lnSpc>
              <a:spcBef>
                <a:spcPct val="15000"/>
              </a:spcBef>
              <a:spcAft>
                <a:spcPct val="15000"/>
              </a:spcAft>
              <a:buSzPct val="100000"/>
              <a:tabLst>
                <a:tab pos="285750" algn="l"/>
              </a:tabLst>
              <a:defRPr/>
            </a:pPr>
            <a:r>
              <a:rPr lang="en-GB" sz="1000" dirty="0">
                <a:solidFill>
                  <a:prstClr val="black"/>
                </a:solidFill>
                <a:cs typeface="Arial" pitchFamily="34" charset="0"/>
              </a:rPr>
              <a:t>Initiate work on functional entities, interfaces, and general procedures of split rendering over the IMS architecture </a:t>
            </a:r>
          </a:p>
          <a:p>
            <a:pPr marL="687388" lvl="1" indent="-287338">
              <a:lnSpc>
                <a:spcPct val="93000"/>
              </a:lnSpc>
              <a:spcBef>
                <a:spcPct val="15000"/>
              </a:spcBef>
              <a:spcAft>
                <a:spcPct val="15000"/>
              </a:spcAft>
              <a:buSzPct val="100000"/>
              <a:tabLst>
                <a:tab pos="285750" algn="l"/>
              </a:tabLst>
              <a:defRPr/>
            </a:pPr>
            <a:r>
              <a:rPr lang="en-GB" sz="1000" dirty="0">
                <a:solidFill>
                  <a:prstClr val="black"/>
                </a:solidFill>
                <a:cs typeface="Arial" pitchFamily="34" charset="0"/>
              </a:rPr>
              <a:t>Progress the work according to the time plan</a:t>
            </a: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800" dirty="0">
              <a:cs typeface="Arial" pitchFamily="34" charset="0"/>
            </a:endParaRPr>
          </a:p>
          <a:p>
            <a:pPr marL="287338" indent="-287338">
              <a:buNone/>
            </a:pP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44913757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307691" y="196850"/>
            <a:ext cx="8563896" cy="1143000"/>
          </a:xfrm>
        </p:spPr>
        <p:txBody>
          <a:bodyPr/>
          <a:lstStyle/>
          <a:p>
            <a:r>
              <a:rPr lang="en-US" altLang="en-US" dirty="0"/>
              <a:t>Overview of work progress </a:t>
            </a:r>
            <a:br>
              <a:rPr lang="en-US" altLang="en-US" dirty="0"/>
            </a:br>
            <a:r>
              <a:rPr lang="en-US" altLang="en-US" dirty="0"/>
              <a:t>Study Items – after SA#103 (SA4#127-e-bis) </a:t>
            </a:r>
          </a:p>
        </p:txBody>
      </p:sp>
      <p:graphicFrame>
        <p:nvGraphicFramePr>
          <p:cNvPr id="7" name="Table 6">
            <a:extLst>
              <a:ext uri="{FF2B5EF4-FFF2-40B4-BE49-F238E27FC236}">
                <a16:creationId xmlns:a16="http://schemas.microsoft.com/office/drawing/2014/main" id="{6ECC24EF-A002-45A6-8174-7ACEB4DD7B2C}"/>
              </a:ext>
            </a:extLst>
          </p:cNvPr>
          <p:cNvGraphicFramePr>
            <a:graphicFrameLocks noGrp="1"/>
          </p:cNvGraphicFramePr>
          <p:nvPr>
            <p:extLst>
              <p:ext uri="{D42A27DB-BD31-4B8C-83A1-F6EECF244321}">
                <p14:modId xmlns:p14="http://schemas.microsoft.com/office/powerpoint/2010/main" val="78680049"/>
              </p:ext>
            </p:extLst>
          </p:nvPr>
        </p:nvGraphicFramePr>
        <p:xfrm>
          <a:off x="579989" y="1263204"/>
          <a:ext cx="10084901" cy="324153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35510">
                  <a:extLst>
                    <a:ext uri="{9D8B030D-6E8A-4147-A177-3AD203B41FA5}">
                      <a16:colId xmlns:a16="http://schemas.microsoft.com/office/drawing/2014/main" val="20002"/>
                    </a:ext>
                  </a:extLst>
                </a:gridCol>
                <a:gridCol w="801174">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9/9/2024</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b"/>
                      <a:r>
                        <a:rPr lang="en-US" sz="1100" dirty="0">
                          <a:hlinkClick r:id="rId2"/>
                        </a:rPr>
                        <a:t>SP-220328</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(70%)</a:t>
                      </a:r>
                    </a:p>
                  </a:txBody>
                  <a:tcPr marL="36001" marR="36001" marT="0" marB="0" anchor="b"/>
                </a:tc>
                <a:tc>
                  <a:txBody>
                    <a:bodyPr/>
                    <a:lstStyle/>
                    <a:p>
                      <a:pPr algn="r">
                        <a:lnSpc>
                          <a:spcPct val="107000"/>
                        </a:lnSpc>
                        <a:spcAft>
                          <a:spcPts val="800"/>
                        </a:spcAft>
                      </a:pPr>
                      <a:r>
                        <a:rPr lang="en-GB" sz="1100" dirty="0">
                          <a:solidFill>
                            <a:srgbClr val="FF0000"/>
                          </a:solidFill>
                        </a:rPr>
                        <a:t>Note the correction to progress</a:t>
                      </a:r>
                    </a:p>
                  </a:txBody>
                  <a:tcPr marL="36001" marR="36001" marT="0" marB="0" anchor="b"/>
                </a:tc>
                <a:extLst>
                  <a:ext uri="{0D108BD9-81ED-4DB2-BD59-A6C34878D82A}">
                    <a16:rowId xmlns:a16="http://schemas.microsoft.com/office/drawing/2014/main" val="10001"/>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r">
                        <a:lnSpc>
                          <a:spcPct val="107000"/>
                        </a:lnSpc>
                        <a:spcAft>
                          <a:spcPts val="800"/>
                        </a:spcAft>
                      </a:pPr>
                      <a:r>
                        <a:rPr lang="en-GB" sz="1100" dirty="0">
                          <a:solidFill>
                            <a:schemeClr val="tx1"/>
                          </a:solidFill>
                        </a:rPr>
                        <a:t>70%</a:t>
                      </a:r>
                    </a:p>
                  </a:txBody>
                  <a:tcPr marL="36001" marR="36001" marT="0" marB="0" anchor="b"/>
                </a:tc>
                <a:tc>
                  <a:txBody>
                    <a:bodyPr/>
                    <a:lstStyle/>
                    <a:p>
                      <a:pPr algn="r" fontAlgn="b"/>
                      <a:r>
                        <a:rPr lang="en-US" sz="1100" dirty="0">
                          <a:hlinkClick r:id="rId3"/>
                        </a:rPr>
                        <a:t>SP-221330</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134000311"/>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4" action="ppaction://hlinkfile"/>
                        </a:rPr>
                        <a:t>SP-230539</a:t>
                      </a:r>
                      <a:endParaRPr lang="en-US" sz="1100" b="0" u="none" dirty="0">
                        <a:solidFill>
                          <a:schemeClr val="tx1"/>
                        </a:solidFill>
                      </a:endParaRPr>
                    </a:p>
                  </a:txBody>
                  <a:tcPr marL="9525" marR="9525" marT="9525" marB="0" anchor="b"/>
                </a:tc>
                <a:tc>
                  <a:txBody>
                    <a:bodyPr/>
                    <a:lstStyle/>
                    <a:p>
                      <a:pPr algn="r">
                        <a:lnSpc>
                          <a:spcPct val="107000"/>
                        </a:lnSpc>
                        <a:spcAft>
                          <a:spcPts val="800"/>
                        </a:spcAft>
                      </a:pPr>
                      <a:r>
                        <a:rPr lang="en-GB" sz="1100" dirty="0">
                          <a:solidFill>
                            <a:srgbClr val="FF0000"/>
                          </a:solidFill>
                        </a:rPr>
                        <a:t>(30%)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5"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669039939"/>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399550442"/>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643484382"/>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8"/>
                        </a:rPr>
                        <a:t>SP-240514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1030007</a:t>
                      </a:r>
                    </a:p>
                  </a:txBody>
                  <a:tcPr marL="9525" marR="9525" marT="9525" marB="0" anchor="b"/>
                </a:tc>
                <a:tc>
                  <a:txBody>
                    <a:bodyPr/>
                    <a:lstStyle/>
                    <a:p>
                      <a:pPr algn="l" fontAlgn="b"/>
                      <a:r>
                        <a:rPr lang="en-US" sz="1100" dirty="0">
                          <a:solidFill>
                            <a:schemeClr val="tx1"/>
                          </a:solidFill>
                        </a:rPr>
                        <a:t>Study of 5G Real-time Transport Protocol Configurations, Phase 2</a:t>
                      </a:r>
                    </a:p>
                  </a:txBody>
                  <a:tcPr marL="9525" marR="9525" marT="9525" marB="0" anchor="b"/>
                </a:tc>
                <a:tc>
                  <a:txBody>
                    <a:bodyPr/>
                    <a:lstStyle/>
                    <a:p>
                      <a:pPr algn="l" fontAlgn="b"/>
                      <a:r>
                        <a:rPr lang="en-US" sz="1100" dirty="0">
                          <a:solidFill>
                            <a:schemeClr val="tx1"/>
                          </a:solidFill>
                        </a:rPr>
                        <a:t>FS_5G_RTP_Ph2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9"/>
                        </a:rPr>
                        <a:t>SP-240482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10"/>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35534630"/>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r" fontAlgn="t"/>
                      <a:r>
                        <a:rPr lang="en-US" sz="1100" b="0" i="0" u="sng" strike="noStrike" dirty="0">
                          <a:solidFill>
                            <a:srgbClr val="0000FF"/>
                          </a:solidFill>
                          <a:effectLst/>
                          <a:latin typeface="+mn-lt"/>
                          <a:hlinkClick r:id="rId11"/>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101476272"/>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en-US" altLang="zh-CN" sz="1400" dirty="0">
                <a:cs typeface="Arial" pitchFamily="34" charset="0"/>
              </a:rPr>
              <a:t>Eric Yip, </a:t>
            </a:r>
            <a:r>
              <a:rPr lang="en-US" altLang="zh-CN" sz="1400" dirty="0">
                <a:cs typeface="Arial" pitchFamily="34" charset="0"/>
                <a:hlinkClick r:id="rId2"/>
              </a:rPr>
              <a:t>eric.yip@samsung.com</a:t>
            </a:r>
            <a:r>
              <a:rPr lang="en-US" altLang="zh-CN" sz="14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SA4#127-bis-e</a:t>
            </a:r>
            <a:endParaRPr lang="en-GB" sz="16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One contribution related to compression of model data for information -&gt; noted with follow-up contribution @ #128</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 #128: 17 documents</a:t>
            </a:r>
          </a:p>
          <a:p>
            <a:pPr marL="687388" lvl="1" indent="-287338">
              <a:lnSpc>
                <a:spcPct val="93000"/>
              </a:lnSpc>
              <a:spcBef>
                <a:spcPct val="15000"/>
              </a:spcBef>
              <a:spcAft>
                <a:spcPct val="15000"/>
              </a:spcAft>
              <a:buSzPct val="100000"/>
              <a:tabLst>
                <a:tab pos="285750" algn="l"/>
              </a:tabLst>
              <a:defRPr/>
            </a:pPr>
            <a:r>
              <a:rPr lang="en-US" altLang="zh-CN" sz="1400" dirty="0">
                <a:ea typeface="+mn-ea"/>
                <a:cs typeface="Arial" pitchFamily="34" charset="0"/>
              </a:rPr>
              <a:t>Work towards TR 26.927 v1.0.0 for info to SA – 8 docs</a:t>
            </a:r>
          </a:p>
          <a:p>
            <a:pPr marL="687388" lvl="1" indent="-287338">
              <a:lnSpc>
                <a:spcPct val="93000"/>
              </a:lnSpc>
              <a:spcBef>
                <a:spcPct val="15000"/>
              </a:spcBef>
              <a:spcAft>
                <a:spcPct val="15000"/>
              </a:spcAft>
              <a:buSzPct val="100000"/>
              <a:tabLst>
                <a:tab pos="285750" algn="l"/>
              </a:tabLst>
              <a:defRPr/>
            </a:pPr>
            <a:r>
              <a:rPr lang="en-US" altLang="zh-CN" sz="1400" dirty="0">
                <a:ea typeface="+mn-ea"/>
                <a:cs typeface="Arial" pitchFamily="34" charset="0"/>
              </a:rPr>
              <a:t>Discuss way forward for functional aspects – 2 docs</a:t>
            </a:r>
          </a:p>
          <a:p>
            <a:pPr marL="687388" lvl="1" indent="-287338">
              <a:lnSpc>
                <a:spcPct val="93000"/>
              </a:lnSpc>
              <a:spcBef>
                <a:spcPct val="15000"/>
              </a:spcBef>
              <a:spcAft>
                <a:spcPct val="15000"/>
              </a:spcAft>
              <a:buSzPct val="100000"/>
              <a:tabLst>
                <a:tab pos="285750" algn="l"/>
              </a:tabLst>
              <a:defRPr/>
            </a:pPr>
            <a:r>
              <a:rPr lang="en-US" altLang="zh-CN" sz="1400" dirty="0">
                <a:ea typeface="+mn-ea"/>
                <a:cs typeface="Arial" pitchFamily="34" charset="0"/>
              </a:rPr>
              <a:t>Continue with evaluation work (evaluation PD &amp; TR 26.847) – 6 docs</a:t>
            </a:r>
          </a:p>
          <a:p>
            <a:pPr marL="687388" lvl="1" indent="-287338">
              <a:lnSpc>
                <a:spcPct val="93000"/>
              </a:lnSpc>
              <a:spcBef>
                <a:spcPct val="15000"/>
              </a:spcBef>
              <a:spcAft>
                <a:spcPct val="15000"/>
              </a:spcAft>
              <a:buSzPct val="100000"/>
              <a:tabLst>
                <a:tab pos="285750" algn="l"/>
              </a:tabLst>
              <a:defRPr/>
            </a:pPr>
            <a:r>
              <a:rPr lang="en-US" altLang="zh-CN" sz="1400" dirty="0">
                <a:ea typeface="+mn-ea"/>
                <a:cs typeface="Arial" pitchFamily="34" charset="0"/>
              </a:rPr>
              <a:t>Agree possible target date extension to continue evaluation work</a:t>
            </a:r>
          </a:p>
          <a:p>
            <a:pPr marL="287338" lvl="0" indent="-287338" fontAlgn="base">
              <a:lnSpc>
                <a:spcPct val="93000"/>
              </a:lnSpc>
              <a:spcBef>
                <a:spcPct val="15000"/>
              </a:spcBef>
              <a:spcAft>
                <a:spcPct val="15000"/>
              </a:spcAft>
              <a:buSzPct val="100000"/>
              <a:buNone/>
              <a:tabLst>
                <a:tab pos="285750" algn="l"/>
              </a:tabLst>
              <a:defRPr/>
            </a:pPr>
            <a:endParaRPr lang="en-US" altLang="zh-CN" sz="1200" dirty="0"/>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200" dirty="0"/>
          </a:p>
          <a:p>
            <a:pPr marL="0" indent="0">
              <a:buNone/>
            </a:pPr>
            <a:endParaRPr lang="fr-FR" sz="12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9/9/2024</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b"/>
                      <a:r>
                        <a:rPr lang="en-US" sz="1100" dirty="0">
                          <a:hlinkClick r:id="rId3"/>
                        </a:rPr>
                        <a:t>SP-220328</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(70%)</a:t>
                      </a:r>
                    </a:p>
                  </a:txBody>
                  <a:tcPr marL="36001" marR="36001" marT="0" marB="0" anchor="b"/>
                </a:tc>
                <a:tc>
                  <a:txBody>
                    <a:bodyPr/>
                    <a:lstStyle/>
                    <a:p>
                      <a:pPr algn="r">
                        <a:lnSpc>
                          <a:spcPct val="107000"/>
                        </a:lnSpc>
                        <a:spcAft>
                          <a:spcPts val="800"/>
                        </a:spcAft>
                      </a:pPr>
                      <a:r>
                        <a:rPr lang="en-GB" sz="1100" dirty="0">
                          <a:solidFill>
                            <a:srgbClr val="FF0000"/>
                          </a:solidFill>
                        </a:rPr>
                        <a:t>Note the correction to progress</a:t>
                      </a:r>
                    </a:p>
                  </a:txBody>
                  <a:tcPr marL="36001" marR="36001" marT="0" marB="0" anchor="b"/>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371261295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0" y="2362489"/>
            <a:ext cx="11045536" cy="3106156"/>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de-DE" altLang="zh-CN" sz="1400" dirty="0">
                <a:cs typeface="Arial" pitchFamily="34" charset="0"/>
              </a:rPr>
              <a:t>Wang Bin, Xiaomi, email: </a:t>
            </a:r>
            <a:r>
              <a:rPr lang="de-DE" altLang="zh-CN" sz="1400" dirty="0">
                <a:cs typeface="Arial" pitchFamily="34" charset="0"/>
                <a:hlinkClick r:id="rId2"/>
              </a:rPr>
              <a:t>wangbin23@xiaomi.com</a:t>
            </a:r>
            <a:r>
              <a:rPr lang="de-DE" altLang="zh-CN" sz="14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SA4#127-bis-e</a:t>
            </a:r>
            <a:endParaRPr lang="en-GB" sz="16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 Telco</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Continue pushing forward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solidFill>
                  <a:prstClr val="black"/>
                </a:solidFill>
                <a:cs typeface="Arial" pitchFamily="34" charset="0"/>
              </a:rPr>
              <a:t>3 contributions(S4-240978, S4-241038, S4-241039) for this meeting. 2 main goals at this meeting: the first one is to harmonize the example audio capture solution, the second is to  finalize some chapters in the TR document.</a:t>
            </a:r>
          </a:p>
          <a:p>
            <a:pPr marL="687388" lvl="1" indent="-287338">
              <a:lnSpc>
                <a:spcPct val="93000"/>
              </a:lnSpc>
              <a:spcBef>
                <a:spcPct val="15000"/>
              </a:spcBef>
              <a:spcAft>
                <a:spcPct val="15000"/>
              </a:spcAft>
              <a:buSzPct val="100000"/>
              <a:tabLst>
                <a:tab pos="285750" algn="l"/>
              </a:tabLst>
              <a:defRPr/>
            </a:pPr>
            <a:endParaRPr lang="en-US" altLang="zh-CN" sz="1000" dirty="0">
              <a:solidFill>
                <a:prstClr val="black"/>
              </a:solidFill>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000" dirty="0">
              <a:solidFill>
                <a:prstClr val="black"/>
              </a:solidFill>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000" dirty="0">
              <a:solidFill>
                <a:prstClr val="black"/>
              </a:solidFill>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r">
                        <a:lnSpc>
                          <a:spcPct val="107000"/>
                        </a:lnSpc>
                        <a:spcAft>
                          <a:spcPts val="800"/>
                        </a:spcAft>
                      </a:pPr>
                      <a:r>
                        <a:rPr lang="en-GB" sz="1100" dirty="0">
                          <a:solidFill>
                            <a:schemeClr val="tx1"/>
                          </a:solidFill>
                        </a:rPr>
                        <a:t>70%</a:t>
                      </a:r>
                    </a:p>
                  </a:txBody>
                  <a:tcPr marL="36001" marR="36001" marT="0" marB="0" anchor="b"/>
                </a:tc>
                <a:tc>
                  <a:txBody>
                    <a:bodyPr/>
                    <a:lstStyle/>
                    <a:p>
                      <a:pPr algn="r" fontAlgn="b"/>
                      <a:r>
                        <a:rPr lang="en-US" sz="1100" dirty="0">
                          <a:hlinkClick r:id="rId3"/>
                        </a:rPr>
                        <a:t>SP-221330</a:t>
                      </a:r>
                      <a:endParaRPr lang="en-US" sz="1100" dirty="0"/>
                    </a:p>
                  </a:txBody>
                  <a:tcPr marL="9525" marR="9525" marT="9525" marB="0" anchor="b"/>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73018772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Film Grain synthesis</a:t>
            </a:r>
            <a:br>
              <a:rPr lang="en-US" sz="3200" dirty="0"/>
            </a:br>
            <a:r>
              <a:rPr lang="en-US" altLang="en-US" sz="3200" dirty="0"/>
              <a:t>(</a:t>
            </a:r>
            <a:r>
              <a:rPr lang="en-US" sz="3200" dirty="0"/>
              <a:t>FS_FGS</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47924"/>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800" dirty="0" err="1">
                <a:cs typeface="Arial" pitchFamily="34" charset="0"/>
              </a:rPr>
              <a:t>Rapporteur</a:t>
            </a:r>
            <a:r>
              <a:rPr lang="es-ES" altLang="zh-CN" sz="1800" dirty="0">
                <a:cs typeface="Arial" pitchFamily="34" charset="0"/>
              </a:rPr>
              <a:t>: </a:t>
            </a:r>
            <a:r>
              <a:rPr lang="de-DE" altLang="zh-CN" sz="1800" dirty="0">
                <a:cs typeface="Arial" pitchFamily="34" charset="0"/>
              </a:rPr>
              <a:t>Brian Lee (Dolby Laboratories) - </a:t>
            </a:r>
            <a:r>
              <a:rPr lang="de-DE" altLang="zh-CN" sz="1800" dirty="0">
                <a:cs typeface="Arial" pitchFamily="34" charset="0"/>
                <a:hlinkClick r:id="rId2"/>
              </a:rPr>
              <a:t>Brian.Lee@dolby.com</a:t>
            </a:r>
            <a:r>
              <a:rPr lang="de-DE" altLang="zh-CN" sz="1800" dirty="0">
                <a:cs typeface="Arial" pitchFamily="34" charset="0"/>
              </a:rPr>
              <a:t> </a:t>
            </a:r>
          </a:p>
          <a:p>
            <a:pPr marL="287338" indent="-287338">
              <a:lnSpc>
                <a:spcPct val="93000"/>
              </a:lnSpc>
              <a:spcBef>
                <a:spcPct val="15000"/>
              </a:spcBef>
              <a:spcAft>
                <a:spcPct val="15000"/>
              </a:spcAft>
              <a:buSzPct val="100000"/>
              <a:buNone/>
              <a:tabLst>
                <a:tab pos="285750" algn="l"/>
              </a:tabLst>
              <a:defRPr/>
            </a:pPr>
            <a:r>
              <a:rPr lang="de-DE" altLang="zh-CN" sz="1800" dirty="0">
                <a:cs typeface="Arial" pitchFamily="34" charset="0"/>
              </a:rPr>
              <a:t> </a:t>
            </a:r>
            <a:endParaRPr lang="en-GB" sz="18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2000" b="1" u="sng" dirty="0">
                <a:cs typeface="Arial" pitchFamily="34" charset="0"/>
              </a:rPr>
              <a:t>Progress since SA4#127-bis-e</a:t>
            </a:r>
            <a:endParaRPr lang="en-GB" sz="20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800" dirty="0">
                <a:cs typeface="Arial" pitchFamily="34" charset="0"/>
              </a:rPr>
              <a:t>What happened during the </a:t>
            </a:r>
            <a:r>
              <a:rPr lang="en-US" altLang="zh-CN" sz="1800" dirty="0" err="1">
                <a:cs typeface="Arial" pitchFamily="34" charset="0"/>
              </a:rPr>
              <a:t>Adhoc</a:t>
            </a:r>
            <a:r>
              <a:rPr lang="en-US" altLang="zh-CN" sz="18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No inputs</a:t>
            </a:r>
          </a:p>
          <a:p>
            <a:pPr marL="287338" lvl="0" indent="-287338" fontAlgn="base">
              <a:lnSpc>
                <a:spcPct val="93000"/>
              </a:lnSpc>
              <a:spcBef>
                <a:spcPct val="15000"/>
              </a:spcBef>
              <a:spcAft>
                <a:spcPct val="15000"/>
              </a:spcAft>
              <a:buSzPct val="100000"/>
              <a:tabLst>
                <a:tab pos="285750" algn="l"/>
              </a:tabLst>
              <a:defRPr/>
            </a:pPr>
            <a:r>
              <a:rPr lang="en-US" altLang="zh-CN" sz="18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Await progress from JVET</a:t>
            </a:r>
          </a:p>
          <a:p>
            <a:pPr marL="287338" lvl="0" indent="-287338" fontAlgn="base">
              <a:lnSpc>
                <a:spcPct val="93000"/>
              </a:lnSpc>
              <a:spcBef>
                <a:spcPct val="15000"/>
              </a:spcBef>
              <a:spcAft>
                <a:spcPct val="15000"/>
              </a:spcAft>
              <a:buSzPct val="100000"/>
              <a:tabLst>
                <a:tab pos="285750" algn="l"/>
              </a:tabLst>
              <a:defRPr/>
            </a:pPr>
            <a:r>
              <a:rPr lang="en-US" altLang="zh-CN" sz="18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100" dirty="0">
                <a:solidFill>
                  <a:prstClr val="black"/>
                </a:solidFill>
                <a:cs typeface="Arial" pitchFamily="34" charset="0"/>
              </a:rPr>
              <a:t>Handle LS from JVET</a:t>
            </a:r>
          </a:p>
          <a:p>
            <a:pPr>
              <a:buNone/>
            </a:pPr>
            <a:endParaRPr lang="fr-FR" sz="18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1165533512"/>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3" action="ppaction://hlinkfile"/>
                        </a:rPr>
                        <a:t>SP-230539</a:t>
                      </a:r>
                      <a:endParaRPr lang="en-US" sz="1100" b="0" u="none" dirty="0">
                        <a:solidFill>
                          <a:schemeClr val="tx1"/>
                        </a:solidFill>
                      </a:endParaRPr>
                    </a:p>
                  </a:txBody>
                  <a:tcPr marL="9525" marR="9525" marT="9525" marB="0" anchor="b"/>
                </a:tc>
                <a:tc>
                  <a:txBody>
                    <a:bodyPr/>
                    <a:lstStyle/>
                    <a:p>
                      <a:pPr algn="r">
                        <a:lnSpc>
                          <a:spcPct val="107000"/>
                        </a:lnSpc>
                        <a:spcAft>
                          <a:spcPts val="800"/>
                        </a:spcAft>
                      </a:pPr>
                      <a:r>
                        <a:rPr lang="en-GB" sz="1100" dirty="0">
                          <a:solidFill>
                            <a:srgbClr val="FF0000"/>
                          </a:solidFill>
                        </a:rPr>
                        <a:t>(30%)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342445452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Avatars for Real-Time Communication </a:t>
            </a:r>
            <a:r>
              <a:rPr lang="en-US" altLang="en-US" sz="3200" dirty="0"/>
              <a:t>(</a:t>
            </a:r>
            <a:r>
              <a:rPr lang="en-US" sz="3200" dirty="0"/>
              <a:t>FS_AVATAR</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de-DE" altLang="zh-CN" sz="1400" dirty="0">
                <a:cs typeface="Arial" pitchFamily="34" charset="0"/>
              </a:rPr>
              <a:t>Bouazizi, Imed, Qualcomm Incorporated, </a:t>
            </a:r>
            <a:r>
              <a:rPr lang="de-DE" altLang="zh-CN" sz="1400" dirty="0" err="1">
                <a:cs typeface="Arial" pitchFamily="34" charset="0"/>
              </a:rPr>
              <a:t>bouazizi</a:t>
            </a:r>
            <a:r>
              <a:rPr lang="de-DE" altLang="zh-CN" sz="1400" dirty="0">
                <a:cs typeface="Arial" pitchFamily="34" charset="0"/>
              </a:rPr>
              <a:t> AT </a:t>
            </a:r>
            <a:r>
              <a:rPr lang="de-DE" altLang="zh-CN" sz="1400" dirty="0" err="1">
                <a:cs typeface="Arial" pitchFamily="34" charset="0"/>
              </a:rPr>
              <a:t>qti</a:t>
            </a:r>
            <a:r>
              <a:rPr lang="de-DE" altLang="zh-CN" sz="1400" dirty="0">
                <a:cs typeface="Arial" pitchFamily="34" charset="0"/>
              </a:rPr>
              <a:t> DOT </a:t>
            </a:r>
            <a:r>
              <a:rPr lang="de-DE" altLang="zh-CN" sz="1400" dirty="0" err="1">
                <a:cs typeface="Arial" pitchFamily="34" charset="0"/>
              </a:rPr>
              <a:t>qualcomm</a:t>
            </a:r>
            <a:r>
              <a:rPr lang="de-DE" altLang="zh-CN" sz="1400" dirty="0">
                <a:cs typeface="Arial" pitchFamily="34" charset="0"/>
              </a:rPr>
              <a:t> DOT </a:t>
            </a:r>
            <a:r>
              <a:rPr lang="de-DE" altLang="zh-CN" sz="1400" dirty="0" err="1">
                <a:cs typeface="Arial" pitchFamily="34" charset="0"/>
              </a:rPr>
              <a:t>com</a:t>
            </a:r>
            <a:endParaRPr lang="de-DE"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SA4#127-bis-e</a:t>
            </a:r>
            <a:endParaRPr lang="en-GB" sz="16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No input received on FS_AVATAR during the ad-hoc call</a:t>
            </a:r>
          </a:p>
          <a:p>
            <a:pPr marL="287338" lvl="0" indent="-287338" fontAlgn="base">
              <a:lnSpc>
                <a:spcPct val="93000"/>
              </a:lnSpc>
              <a:spcBef>
                <a:spcPct val="15000"/>
              </a:spcBef>
              <a:spcAft>
                <a:spcPct val="15000"/>
              </a:spcAft>
              <a:buSzPct val="100000"/>
              <a:tabLst>
                <a:tab pos="285750" algn="l"/>
              </a:tabLst>
              <a:defRPr/>
            </a:pPr>
            <a:r>
              <a:rPr lang="en-US" altLang="zh-CN" sz="1400">
                <a:cs typeface="Arial" pitchFamily="34" charset="0"/>
              </a:rPr>
              <a:t>No agreements made</a:t>
            </a:r>
            <a:endParaRPr lang="en-US" altLang="zh-CN" sz="14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work on Avatar with a focus on defining terminology and documenting the state of the art for 3D and 2D avatars</a:t>
            </a:r>
          </a:p>
          <a:p>
            <a:pPr marL="687388" lvl="1" indent="-287338">
              <a:lnSpc>
                <a:spcPct val="93000"/>
              </a:lnSpc>
              <a:spcBef>
                <a:spcPct val="15000"/>
              </a:spcBef>
              <a:spcAft>
                <a:spcPct val="15000"/>
              </a:spcAft>
              <a:buSzPct val="100000"/>
              <a:tabLst>
                <a:tab pos="285750" algn="l"/>
              </a:tabLst>
              <a:defRPr/>
            </a:pPr>
            <a:endParaRPr lang="en-US" altLang="zh-CN" sz="1200" dirty="0">
              <a:solidFill>
                <a:prstClr val="black"/>
              </a:solidFill>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2"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428638974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Rel-18 Work Items </a:t>
            </a:r>
          </a:p>
          <a:p>
            <a:pPr lvl="1">
              <a:lnSpc>
                <a:spcPct val="90000"/>
              </a:lnSpc>
              <a:spcBef>
                <a:spcPts val="500"/>
              </a:spcBef>
            </a:pPr>
            <a:r>
              <a:rPr lang="en-US" altLang="en-US" sz="1600" dirty="0"/>
              <a:t>Status at the end of SA#103 (and SA4#127-bis-e)</a:t>
            </a:r>
          </a:p>
          <a:p>
            <a:pPr lvl="1">
              <a:lnSpc>
                <a:spcPct val="90000"/>
              </a:lnSpc>
              <a:spcBef>
                <a:spcPts val="500"/>
              </a:spcBef>
            </a:pPr>
            <a:r>
              <a:rPr lang="en-US" altLang="en-US" sz="1600" dirty="0"/>
              <a:t>Rapporteur’s progress report since SA4#127-bis-e</a:t>
            </a:r>
          </a:p>
          <a:p>
            <a:pPr>
              <a:lnSpc>
                <a:spcPct val="90000"/>
              </a:lnSpc>
              <a:spcBef>
                <a:spcPts val="500"/>
              </a:spcBef>
            </a:pPr>
            <a:r>
              <a:rPr lang="en-US" altLang="en-US" sz="2000" dirty="0"/>
              <a:t>Rel-19 Work Items </a:t>
            </a:r>
          </a:p>
          <a:p>
            <a:pPr lvl="1">
              <a:lnSpc>
                <a:spcPct val="90000"/>
              </a:lnSpc>
              <a:spcBef>
                <a:spcPts val="500"/>
              </a:spcBef>
            </a:pPr>
            <a:r>
              <a:rPr lang="en-US" altLang="en-US" sz="1600" dirty="0"/>
              <a:t>Status at the end of SA#103 (and SA4#127-bis-e) </a:t>
            </a:r>
          </a:p>
          <a:p>
            <a:pPr lvl="1">
              <a:lnSpc>
                <a:spcPct val="90000"/>
              </a:lnSpc>
              <a:spcBef>
                <a:spcPts val="500"/>
              </a:spcBef>
            </a:pPr>
            <a:r>
              <a:rPr lang="en-US" altLang="en-US" sz="1600" dirty="0"/>
              <a:t>Rapporteur’s progress report since SA4#127-bis-e</a:t>
            </a:r>
            <a:endParaRPr lang="en-US" altLang="en-US" sz="2000" dirty="0"/>
          </a:p>
          <a:p>
            <a:pPr>
              <a:lnSpc>
                <a:spcPct val="90000"/>
              </a:lnSpc>
              <a:spcBef>
                <a:spcPts val="500"/>
              </a:spcBef>
            </a:pPr>
            <a:r>
              <a:rPr lang="en-US" altLang="en-US" sz="2000" dirty="0"/>
              <a:t>Study Items </a:t>
            </a:r>
          </a:p>
          <a:p>
            <a:pPr lvl="1">
              <a:lnSpc>
                <a:spcPct val="90000"/>
              </a:lnSpc>
              <a:spcBef>
                <a:spcPts val="500"/>
              </a:spcBef>
            </a:pPr>
            <a:r>
              <a:rPr lang="en-US" altLang="en-US" sz="1600" dirty="0"/>
              <a:t>Status at the end of SA#103 (and SA4#127-bis-e)</a:t>
            </a:r>
          </a:p>
          <a:p>
            <a:pPr lvl="1">
              <a:lnSpc>
                <a:spcPct val="90000"/>
              </a:lnSpc>
              <a:spcBef>
                <a:spcPts val="500"/>
              </a:spcBef>
            </a:pPr>
            <a:r>
              <a:rPr lang="en-US" altLang="en-US" sz="1600" dirty="0"/>
              <a:t>Rapporteur’s progress report since SA4#127-bis-e</a:t>
            </a:r>
            <a:endParaRPr lang="en-US" altLang="en-US" sz="1600" b="1"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Media </a:t>
            </a:r>
            <a:r>
              <a:rPr lang="en-US" sz="3200" dirty="0" err="1"/>
              <a:t>enerGy</a:t>
            </a:r>
            <a:r>
              <a:rPr lang="en-US" sz="3200" dirty="0"/>
              <a:t> consumption </a:t>
            </a:r>
            <a:r>
              <a:rPr lang="en-US" sz="3200" dirty="0" err="1"/>
              <a:t>exposuRE</a:t>
            </a:r>
            <a:r>
              <a:rPr lang="en-US" sz="3200" dirty="0"/>
              <a:t> and </a:t>
            </a:r>
            <a:r>
              <a:rPr lang="en-US" sz="3200" dirty="0" err="1"/>
              <a:t>EvaluatioN</a:t>
            </a:r>
            <a:r>
              <a:rPr lang="en-US" sz="3200" dirty="0"/>
              <a:t> framework </a:t>
            </a:r>
            <a:r>
              <a:rPr lang="en-US" altLang="en-US" sz="3200" dirty="0"/>
              <a:t>(</a:t>
            </a:r>
            <a:r>
              <a:rPr lang="en-US" sz="3200" dirty="0" err="1"/>
              <a:t>FS_MediaEnergyGREEN</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de-DE" altLang="zh-CN" sz="1400" dirty="0">
                <a:cs typeface="Arial" pitchFamily="34" charset="0"/>
              </a:rPr>
              <a:t>Julien Lemotheux, Orange, julien.lemotheux@orange.com </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SA4#127-bis-e</a:t>
            </a:r>
            <a:endParaRPr lang="en-GB" sz="16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One contribution agreed during the MBS </a:t>
            </a:r>
            <a:r>
              <a:rPr lang="en-US" altLang="zh-CN" sz="1400" dirty="0" err="1">
                <a:cs typeface="Arial" pitchFamily="34" charset="0"/>
              </a:rPr>
              <a:t>Adhoc</a:t>
            </a:r>
            <a:r>
              <a:rPr lang="en-US" altLang="zh-CN" sz="1400" dirty="0">
                <a:cs typeface="Arial" pitchFamily="34" charset="0"/>
              </a:rPr>
              <a:t> call (describing the existing work in SA5 on Collection and exposure of energy consumption information at OAM) and one noted (describing the existing work in SA4 on Collection and exposure of energy consumption information at UE).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This has been integrated in new v0.1.1 of TR 26.942 submitted for </a:t>
            </a:r>
            <a:r>
              <a:rPr lang="en-US" altLang="zh-CN" sz="1400">
                <a:cs typeface="Arial" pitchFamily="34" charset="0"/>
              </a:rPr>
              <a:t>this meeting.</a:t>
            </a:r>
            <a:endParaRPr lang="en-US" altLang="zh-CN" sz="14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For the meeting, 11 additional contributions have been submitted. The goal is to :</a:t>
            </a:r>
          </a:p>
          <a:p>
            <a:pPr marL="687388" lvl="1" indent="-287338">
              <a:lnSpc>
                <a:spcPct val="93000"/>
              </a:lnSpc>
              <a:spcBef>
                <a:spcPct val="15000"/>
              </a:spcBef>
              <a:spcAft>
                <a:spcPct val="15000"/>
              </a:spcAft>
              <a:buSzPct val="100000"/>
              <a:buFont typeface="+mj-lt"/>
              <a:buAutoNum type="arabicPeriod"/>
              <a:tabLst>
                <a:tab pos="285750" algn="l"/>
              </a:tabLst>
              <a:defRPr/>
            </a:pPr>
            <a:r>
              <a:rPr lang="en-US" altLang="zh-CN" sz="1400" dirty="0">
                <a:cs typeface="Arial" pitchFamily="34" charset="0"/>
              </a:rPr>
              <a:t>Progress on the introduction clause adding context on network energy use, greenhouse gas reporting and describing the Collection and exposure of energy consumption information at UE (based on the </a:t>
            </a:r>
            <a:r>
              <a:rPr lang="en-US" altLang="zh-CN" sz="1400" dirty="0" err="1">
                <a:cs typeface="Arial" pitchFamily="34" charset="0"/>
              </a:rPr>
              <a:t>Tdoc</a:t>
            </a:r>
            <a:r>
              <a:rPr lang="en-US" altLang="zh-CN" sz="1400" dirty="0">
                <a:cs typeface="Arial" pitchFamily="34" charset="0"/>
              </a:rPr>
              <a:t> noted during the </a:t>
            </a:r>
            <a:r>
              <a:rPr lang="en-US" altLang="zh-CN" sz="1400" dirty="0" err="1">
                <a:cs typeface="Arial" pitchFamily="34" charset="0"/>
              </a:rPr>
              <a:t>Adhoc</a:t>
            </a:r>
            <a:r>
              <a:rPr lang="en-US" altLang="zh-CN" sz="1400" dirty="0">
                <a:cs typeface="Arial" pitchFamily="34" charset="0"/>
              </a:rPr>
              <a:t>).</a:t>
            </a:r>
          </a:p>
          <a:p>
            <a:pPr marL="687388" lvl="1" indent="-287338">
              <a:lnSpc>
                <a:spcPct val="93000"/>
              </a:lnSpc>
              <a:spcBef>
                <a:spcPct val="15000"/>
              </a:spcBef>
              <a:spcAft>
                <a:spcPct val="15000"/>
              </a:spcAft>
              <a:buSzPct val="100000"/>
              <a:buFont typeface="+mj-lt"/>
              <a:buAutoNum type="arabicPeriod"/>
              <a:tabLst>
                <a:tab pos="285750" algn="l"/>
              </a:tabLst>
              <a:defRPr/>
            </a:pPr>
            <a:r>
              <a:rPr lang="en-US" altLang="zh-CN" sz="1400" dirty="0">
                <a:cs typeface="Arial" pitchFamily="34" charset="0"/>
              </a:rPr>
              <a:t>Initiate the description of the 2 first key issues (Information exposure and Monitoring/measurement).</a:t>
            </a:r>
            <a:endParaRPr lang="en-US" altLang="zh-CN" sz="1100" dirty="0">
              <a:solidFill>
                <a:prstClr val="black"/>
              </a:solidFill>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43282777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Media Messaging</a:t>
            </a:r>
            <a:br>
              <a:rPr lang="en-US" sz="3200" dirty="0"/>
            </a:br>
            <a:r>
              <a:rPr lang="en-US" altLang="en-US" sz="3200" dirty="0"/>
              <a:t>(</a:t>
            </a:r>
            <a:r>
              <a:rPr lang="en-US" sz="3200" dirty="0" err="1"/>
              <a:t>FS_MeMe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800" dirty="0" err="1">
                <a:cs typeface="Arial" pitchFamily="34" charset="0"/>
              </a:rPr>
              <a:t>Rapporteur</a:t>
            </a:r>
            <a:r>
              <a:rPr lang="es-ES" altLang="zh-CN" sz="1800" dirty="0">
                <a:cs typeface="Arial" pitchFamily="34" charset="0"/>
              </a:rPr>
              <a:t>: </a:t>
            </a:r>
            <a:r>
              <a:rPr lang="de-DE" altLang="zh-CN" sz="1800" dirty="0">
                <a:cs typeface="Arial" pitchFamily="34" charset="0"/>
              </a:rPr>
              <a:t>Thomas Stockhammer, Qualcomm Incorporated, tsto@qti.qualcomm.com</a:t>
            </a:r>
          </a:p>
          <a:p>
            <a:pPr marL="287338" indent="-287338">
              <a:lnSpc>
                <a:spcPct val="93000"/>
              </a:lnSpc>
              <a:spcBef>
                <a:spcPct val="15000"/>
              </a:spcBef>
              <a:spcAft>
                <a:spcPct val="15000"/>
              </a:spcAft>
              <a:buSzPct val="100000"/>
              <a:buNone/>
              <a:tabLst>
                <a:tab pos="285750" algn="l"/>
              </a:tabLst>
              <a:defRPr/>
            </a:pPr>
            <a:endParaRPr lang="en-GB" sz="18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2000" b="1" u="sng" dirty="0">
                <a:cs typeface="Arial" pitchFamily="34" charset="0"/>
              </a:rPr>
              <a:t>Progress since SA4#127-bis-e</a:t>
            </a:r>
            <a:endParaRPr lang="en-GB" sz="20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800" dirty="0">
                <a:cs typeface="Arial" pitchFamily="34" charset="0"/>
              </a:rPr>
              <a:t>What happened during the </a:t>
            </a:r>
            <a:r>
              <a:rPr lang="en-US" altLang="zh-CN" sz="1800" dirty="0" err="1">
                <a:cs typeface="Arial" pitchFamily="34" charset="0"/>
              </a:rPr>
              <a:t>Adhoc</a:t>
            </a:r>
            <a:r>
              <a:rPr lang="en-US" altLang="zh-CN" sz="18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600" dirty="0">
                <a:cs typeface="Arial" pitchFamily="34" charset="0"/>
              </a:rPr>
              <a:t>No documents submitted</a:t>
            </a:r>
          </a:p>
          <a:p>
            <a:pPr marL="287338" lvl="0" indent="-287338" fontAlgn="base">
              <a:lnSpc>
                <a:spcPct val="93000"/>
              </a:lnSpc>
              <a:spcBef>
                <a:spcPct val="15000"/>
              </a:spcBef>
              <a:spcAft>
                <a:spcPct val="15000"/>
              </a:spcAft>
              <a:buSzPct val="100000"/>
              <a:tabLst>
                <a:tab pos="285750" algn="l"/>
              </a:tabLst>
              <a:defRPr/>
            </a:pPr>
            <a:r>
              <a:rPr lang="en-US" altLang="zh-CN" sz="18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1600" dirty="0">
                <a:cs typeface="Arial" pitchFamily="34" charset="0"/>
              </a:rPr>
              <a:t>None</a:t>
            </a:r>
          </a:p>
          <a:p>
            <a:pPr marL="287338" lvl="0" indent="-287338" fontAlgn="base">
              <a:lnSpc>
                <a:spcPct val="93000"/>
              </a:lnSpc>
              <a:spcBef>
                <a:spcPct val="15000"/>
              </a:spcBef>
              <a:spcAft>
                <a:spcPct val="15000"/>
              </a:spcAft>
              <a:buSzPct val="100000"/>
              <a:tabLst>
                <a:tab pos="285750" algn="l"/>
              </a:tabLst>
              <a:defRPr/>
            </a:pPr>
            <a:r>
              <a:rPr lang="en-US" altLang="zh-CN" sz="18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600" dirty="0">
                <a:solidFill>
                  <a:prstClr val="black"/>
                </a:solidFill>
                <a:cs typeface="Arial" pitchFamily="34" charset="0"/>
              </a:rPr>
              <a:t>Work item and time plan update to extend by 3 months to align with MPEG</a:t>
            </a:r>
          </a:p>
          <a:p>
            <a:pPr marL="687388" lvl="1" indent="-287338">
              <a:lnSpc>
                <a:spcPct val="93000"/>
              </a:lnSpc>
              <a:spcBef>
                <a:spcPct val="15000"/>
              </a:spcBef>
              <a:spcAft>
                <a:spcPct val="15000"/>
              </a:spcAft>
              <a:buSzPct val="100000"/>
              <a:tabLst>
                <a:tab pos="285750" algn="l"/>
              </a:tabLst>
              <a:defRPr/>
            </a:pPr>
            <a:r>
              <a:rPr lang="en-US" altLang="zh-CN" sz="1600" dirty="0">
                <a:solidFill>
                  <a:prstClr val="black"/>
                </a:solidFill>
                <a:cs typeface="Arial" pitchFamily="34" charset="0"/>
              </a:rPr>
              <a:t>Expect incoming LS from MPEG on their efforts on </a:t>
            </a:r>
            <a:r>
              <a:rPr lang="en-US" altLang="zh-CN" sz="1600" dirty="0" err="1">
                <a:solidFill>
                  <a:prstClr val="black"/>
                </a:solidFill>
                <a:cs typeface="Arial" pitchFamily="34" charset="0"/>
              </a:rPr>
              <a:t>MeMAF</a:t>
            </a:r>
            <a:endParaRPr lang="en-US" altLang="zh-CN" sz="1600" dirty="0">
              <a:solidFill>
                <a:prstClr val="black"/>
              </a:solidFill>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1600" dirty="0">
                <a:solidFill>
                  <a:prstClr val="black"/>
                </a:solidFill>
                <a:cs typeface="Arial" pitchFamily="34" charset="0"/>
              </a:rPr>
              <a:t>Agree a new version of TR 26.841 to include </a:t>
            </a:r>
            <a:r>
              <a:rPr lang="en-US" altLang="zh-CN" sz="1600">
                <a:solidFill>
                  <a:prstClr val="black"/>
                </a:solidFill>
                <a:cs typeface="Arial" pitchFamily="34" charset="0"/>
              </a:rPr>
              <a:t>all key work topics.</a:t>
            </a:r>
            <a:endParaRPr lang="en-US" altLang="zh-CN" sz="1600" dirty="0">
              <a:solidFill>
                <a:prstClr val="black"/>
              </a:solidFill>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600" dirty="0">
              <a:solidFill>
                <a:prstClr val="black"/>
              </a:solidFill>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8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8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800" dirty="0">
              <a:cs typeface="Arial" pitchFamily="34" charset="0"/>
            </a:endParaRPr>
          </a:p>
          <a:p>
            <a:pPr>
              <a:lnSpc>
                <a:spcPct val="93000"/>
              </a:lnSpc>
              <a:spcBef>
                <a:spcPct val="15000"/>
              </a:spcBef>
              <a:spcAft>
                <a:spcPct val="15000"/>
              </a:spcAft>
              <a:buSzPct val="100000"/>
              <a:tabLst>
                <a:tab pos="285750" algn="l"/>
              </a:tabLst>
              <a:defRPr/>
            </a:pPr>
            <a:endParaRPr lang="en-US" altLang="en-US" sz="18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800" dirty="0"/>
          </a:p>
          <a:p>
            <a:pPr>
              <a:buNone/>
            </a:pPr>
            <a:endParaRPr lang="fr-FR" sz="18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996846926"/>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296601429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Advanced Media Delivery</a:t>
            </a:r>
            <a:br>
              <a:rPr lang="en-US" sz="3200" dirty="0"/>
            </a:br>
            <a:r>
              <a:rPr lang="en-US" altLang="en-US" sz="3200" dirty="0"/>
              <a:t>(</a:t>
            </a:r>
            <a:r>
              <a:rPr lang="en-US" sz="3200" dirty="0"/>
              <a:t>FS_AMD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710454" y="2192431"/>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GB" sz="1400" dirty="0">
                <a:cs typeface="Arial" pitchFamily="34" charset="0"/>
              </a:rPr>
              <a:t>[TBC Thomas Stockhammer, Qualcomm Incorporated, tsto@qti.qualcomm.com,] General &amp; for topics 3, 5, 6, 7, 8, 10, 11 and 12.</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GB" sz="1400" dirty="0">
                <a:cs typeface="Arial" pitchFamily="34" charset="0"/>
              </a:rPr>
              <a:t>NOTE1: TSG SA asks SA WG4 to consider Guidance on Rel-19 </a:t>
            </a:r>
            <a:r>
              <a:rPr lang="en-GB" sz="1400" dirty="0" err="1">
                <a:cs typeface="Arial" pitchFamily="34" charset="0"/>
              </a:rPr>
              <a:t>Rapporteurship</a:t>
            </a:r>
            <a:r>
              <a:rPr lang="en-GB" sz="1400" dirty="0">
                <a:cs typeface="Arial" pitchFamily="34" charset="0"/>
              </a:rPr>
              <a:t> (SP-230746).</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GB" sz="1400" dirty="0">
                <a:cs typeface="Arial" pitchFamily="34" charset="0"/>
              </a:rPr>
              <a:t>Iraj Sodagar, Tencent, irajs@live.com, for topics 1, 2, 4, 9 and 13.</a:t>
            </a: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SA4#127-bis-e</a:t>
            </a:r>
            <a:endParaRPr lang="en-GB" sz="16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1 contribution on Multi-CDNs/Multi-Access: endorsed.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1 contribution on 5G_MAG inputs on various topics.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1 contribution on FS_AMD overview.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8 technical contributions.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1 overview, 1 on way forward and 1 SID update proposal.</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the contributions and create per topic CR for the approved contributions.</a:t>
            </a:r>
            <a:endParaRPr lang="en-US" altLang="zh-CN" sz="1400" dirty="0">
              <a:solidFill>
                <a:prstClr val="black"/>
              </a:solidFill>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200" dirty="0">
              <a:solidFill>
                <a:prstClr val="black"/>
              </a:solidFill>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121126804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SP-240514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311450338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of 5G Real-time Transport Protocol Configurations, Phase 2 </a:t>
            </a:r>
            <a:r>
              <a:rPr lang="en-US" altLang="en-US" sz="3200" dirty="0"/>
              <a:t>(</a:t>
            </a:r>
            <a:r>
              <a:rPr lang="en-US" sz="3200" dirty="0"/>
              <a:t>FS_5G_RTP_Ph2</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GB" sz="1400" dirty="0">
                <a:cs typeface="Arial" pitchFamily="34" charset="0"/>
              </a:rPr>
              <a:t>Igor Curcio, Nokia Corporation, igor.curcio@nokia.com</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GB" sz="1400" dirty="0">
                <a:cs typeface="Arial" pitchFamily="34" charset="0"/>
              </a:rPr>
              <a:t>Bo Burman, Ericsson, bo.burman@ericsson.com : TR editor.</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SA4#127-bis-e</a:t>
            </a:r>
            <a:endParaRPr lang="en-GB" sz="16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o	</a:t>
            </a:r>
            <a:r>
              <a:rPr lang="en-US" altLang="zh-CN" sz="1200" dirty="0">
                <a:cs typeface="Arial" pitchFamily="34" charset="0"/>
              </a:rPr>
              <a:t>Key issue description for end of burst was agreed.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o	Key issue description and background information for RTP retransmissions in XR.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Further discuss the Incoming LSs from SA2 on FS_XRM Ph2 and Application-Layer FEC Awareness over the mailing list.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200" dirty="0">
                <a:solidFill>
                  <a:prstClr val="black"/>
                </a:solidFill>
                <a:cs typeface="Arial" pitchFamily="34" charset="0"/>
              </a:rPr>
              <a:t>Discuss several inputs related to the LSs from SA2 and proposal replies. A summary has been prepared.</a:t>
            </a:r>
          </a:p>
          <a:p>
            <a:pPr marL="687388" lvl="1" indent="-287338">
              <a:lnSpc>
                <a:spcPct val="93000"/>
              </a:lnSpc>
              <a:spcBef>
                <a:spcPct val="15000"/>
              </a:spcBef>
              <a:spcAft>
                <a:spcPct val="15000"/>
              </a:spcAft>
              <a:buSzPct val="100000"/>
              <a:tabLst>
                <a:tab pos="285750" algn="l"/>
              </a:tabLst>
              <a:defRPr/>
            </a:pPr>
            <a:r>
              <a:rPr lang="en-US" altLang="zh-CN" sz="1200">
                <a:solidFill>
                  <a:prstClr val="black"/>
                </a:solidFill>
                <a:cs typeface="Arial" pitchFamily="34" charset="0"/>
              </a:rPr>
              <a:t>Discuss other inputs (</a:t>
            </a:r>
            <a:r>
              <a:rPr lang="en-US" altLang="zh-CN" sz="1200" dirty="0">
                <a:solidFill>
                  <a:prstClr val="black"/>
                </a:solidFill>
                <a:cs typeface="Arial" pitchFamily="34" charset="0"/>
              </a:rPr>
              <a:t>on PDU Set size information, e2e encryption, PDU Set Marking with TURN, Data burst marking and time to the next burst, lonely PDUs, RTP retransmission, multiple media sessions, AL-FEC, RTP HEs). </a:t>
            </a:r>
          </a:p>
          <a:p>
            <a:pPr marL="687388" lvl="1" indent="-287338">
              <a:lnSpc>
                <a:spcPct val="93000"/>
              </a:lnSpc>
              <a:spcBef>
                <a:spcPct val="15000"/>
              </a:spcBef>
              <a:spcAft>
                <a:spcPct val="15000"/>
              </a:spcAft>
              <a:buSzPct val="100000"/>
              <a:tabLst>
                <a:tab pos="285750" algn="l"/>
              </a:tabLst>
              <a:defRPr/>
            </a:pPr>
            <a:endParaRPr lang="en-US" altLang="zh-CN" sz="1200" dirty="0">
              <a:solidFill>
                <a:prstClr val="black"/>
              </a:solidFill>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1030007</a:t>
                      </a:r>
                    </a:p>
                  </a:txBody>
                  <a:tcPr marL="9525" marR="9525" marT="9525" marB="0" anchor="b"/>
                </a:tc>
                <a:tc>
                  <a:txBody>
                    <a:bodyPr/>
                    <a:lstStyle/>
                    <a:p>
                      <a:pPr algn="l" fontAlgn="b"/>
                      <a:r>
                        <a:rPr lang="en-US" sz="1100" dirty="0">
                          <a:solidFill>
                            <a:schemeClr val="tx1"/>
                          </a:solidFill>
                        </a:rPr>
                        <a:t>Study of 5G Real-time Transport Protocol Configurations, Phase 2</a:t>
                      </a:r>
                    </a:p>
                  </a:txBody>
                  <a:tcPr marL="9525" marR="9525" marT="9525" marB="0" anchor="b"/>
                </a:tc>
                <a:tc>
                  <a:txBody>
                    <a:bodyPr/>
                    <a:lstStyle/>
                    <a:p>
                      <a:pPr algn="l" fontAlgn="b"/>
                      <a:r>
                        <a:rPr lang="en-US" sz="1100" dirty="0">
                          <a:solidFill>
                            <a:schemeClr val="tx1"/>
                          </a:solidFill>
                        </a:rPr>
                        <a:t>FS_5G_RTP_Ph2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331196064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3961" y="228600"/>
            <a:ext cx="9684774" cy="1143000"/>
          </a:xfrm>
        </p:spPr>
        <p:txBody>
          <a:bodyPr/>
          <a:lstStyle/>
          <a:p>
            <a:r>
              <a:rPr lang="en-US" sz="3200" dirty="0"/>
              <a:t>Study on Beyond 2D Video</a:t>
            </a:r>
            <a:br>
              <a:rPr lang="en-US" sz="3200" dirty="0"/>
            </a:br>
            <a:r>
              <a:rPr lang="en-US" sz="3200" dirty="0"/>
              <a:t> </a:t>
            </a:r>
            <a:r>
              <a:rPr lang="en-US" altLang="en-US" sz="3200" dirty="0"/>
              <a:t>(</a:t>
            </a:r>
            <a:r>
              <a:rPr lang="en-US" sz="3200" dirty="0"/>
              <a:t>FS_Beyond2D</a:t>
            </a:r>
            <a:r>
              <a:rPr lang="en-US" altLang="en-US" sz="3200" dirty="0"/>
              <a:t>)</a:t>
            </a:r>
          </a:p>
        </p:txBody>
      </p:sp>
      <p:sp>
        <p:nvSpPr>
          <p:cNvPr id="3" name="Espace réservé du contenu 2"/>
          <p:cNvSpPr>
            <a:spLocks noGrp="1"/>
          </p:cNvSpPr>
          <p:nvPr>
            <p:ph idx="1"/>
          </p:nvPr>
        </p:nvSpPr>
        <p:spPr>
          <a:xfrm>
            <a:off x="561975" y="2019935"/>
            <a:ext cx="11068050" cy="4420235"/>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200" dirty="0" err="1">
                <a:cs typeface="Arial" panose="020B0604020202020204" pitchFamily="34" charset="0"/>
              </a:rPr>
              <a:t>Rapporteur</a:t>
            </a:r>
            <a:r>
              <a:rPr lang="es-ES" altLang="zh-CN" sz="12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200" dirty="0">
                <a:cs typeface="Arial" panose="020B0604020202020204" pitchFamily="34" charset="0"/>
              </a:rPr>
              <a:t>Jiayi Xu, </a:t>
            </a:r>
            <a:r>
              <a:rPr lang="fi-FI" sz="1200" dirty="0">
                <a:cs typeface="Arial" panose="020B0604020202020204" pitchFamily="34" charset="0"/>
                <a:hlinkClick r:id="rId2"/>
              </a:rPr>
              <a:t>xujiayi@chinamobile.com</a:t>
            </a:r>
            <a:endParaRPr lang="fi-FI" sz="1200" dirty="0">
              <a:cs typeface="Arial" panose="020B0604020202020204" pitchFamily="34" charset="0"/>
            </a:endParaRPr>
          </a:p>
          <a:p>
            <a:pPr defTabSz="0">
              <a:lnSpc>
                <a:spcPct val="93000"/>
              </a:lnSpc>
              <a:spcBef>
                <a:spcPct val="15000"/>
              </a:spcBef>
              <a:spcAft>
                <a:spcPct val="15000"/>
              </a:spcAft>
              <a:buSzPct val="100000"/>
              <a:buFont typeface="Arial" panose="020B0604020202020204" pitchFamily="34" charset="0"/>
              <a:buChar char="•"/>
              <a:tabLst>
                <a:tab pos="285750" algn="l"/>
              </a:tabLst>
              <a:defRPr/>
            </a:pPr>
            <a:endParaRPr lang="en-GB" sz="1200" b="1" u="sng" dirty="0">
              <a:cs typeface="Arial" panose="020B0604020202020204" pitchFamily="34" charset="0"/>
            </a:endParaRPr>
          </a:p>
          <a:p>
            <a:pPr marL="287655" indent="-287655" defTabSz="0">
              <a:lnSpc>
                <a:spcPct val="93000"/>
              </a:lnSpc>
              <a:spcBef>
                <a:spcPct val="15000"/>
              </a:spcBef>
              <a:spcAft>
                <a:spcPct val="15000"/>
              </a:spcAft>
              <a:buSzPct val="100000"/>
              <a:buNone/>
              <a:tabLst>
                <a:tab pos="285750" algn="l"/>
              </a:tabLst>
              <a:defRPr/>
            </a:pPr>
            <a:r>
              <a:rPr lang="en-GB" sz="1400" b="1" u="sng" dirty="0">
                <a:cs typeface="Arial" panose="020B0604020202020204" pitchFamily="34" charset="0"/>
              </a:rPr>
              <a:t>Progress since SA4#127-bis-e</a:t>
            </a:r>
            <a:endParaRPr lang="en-GB" sz="1400" u="sng" dirty="0">
              <a:cs typeface="Arial" panose="020B0604020202020204" pitchFamily="34" charset="0"/>
            </a:endParaRPr>
          </a:p>
          <a:p>
            <a:pPr marL="287655" lvl="0" indent="-287655" defTabSz="0" fontAlgn="base">
              <a:lnSpc>
                <a:spcPct val="93000"/>
              </a:lnSpc>
              <a:spcBef>
                <a:spcPct val="15000"/>
              </a:spcBef>
              <a:spcAft>
                <a:spcPct val="15000"/>
              </a:spcAft>
              <a:buSzPct val="100000"/>
              <a:tabLst>
                <a:tab pos="285750" algn="l"/>
              </a:tabLst>
              <a:defRPr/>
            </a:pPr>
            <a:r>
              <a:rPr lang="en-US" altLang="zh-CN" sz="1200" dirty="0">
                <a:cs typeface="Arial" panose="020B0604020202020204" pitchFamily="34" charset="0"/>
              </a:rPr>
              <a:t>What happened during the </a:t>
            </a:r>
            <a:r>
              <a:rPr lang="en-US" altLang="zh-CN" sz="1200" dirty="0" err="1">
                <a:cs typeface="Arial" panose="020B0604020202020204" pitchFamily="34" charset="0"/>
              </a:rPr>
              <a:t>Adhoc</a:t>
            </a:r>
            <a:r>
              <a:rPr lang="en-US" altLang="zh-CN" sz="1200" dirty="0">
                <a:cs typeface="Arial" panose="020B0604020202020204" pitchFamily="34" charset="0"/>
              </a:rPr>
              <a:t> calls, i.e., which key issues &amp; documents were agreed?</a:t>
            </a:r>
            <a:endParaRPr sz="1200" dirty="0">
              <a:cs typeface="Arial" panose="020B0604020202020204" pitchFamily="34" charset="0"/>
            </a:endParaRPr>
          </a:p>
          <a:p>
            <a:pPr lvl="0"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sz="1200" dirty="0">
                <a:cs typeface="Arial" panose="020B0604020202020204" pitchFamily="34" charset="0"/>
              </a:rPr>
              <a:t>1 </a:t>
            </a:r>
            <a:r>
              <a:rPr sz="1200" dirty="0">
                <a:cs typeface="Arial" panose="020B0604020202020204" pitchFamily="34" charset="0"/>
              </a:rPr>
              <a:t>contribution was agreed upon during the Video </a:t>
            </a:r>
            <a:r>
              <a:rPr sz="1200" dirty="0" err="1">
                <a:cs typeface="Arial" panose="020B0604020202020204" pitchFamily="34" charset="0"/>
              </a:rPr>
              <a:t>Adhoc</a:t>
            </a:r>
            <a:r>
              <a:rPr sz="1200" dirty="0">
                <a:cs typeface="Arial" panose="020B0604020202020204" pitchFamily="34" charset="0"/>
              </a:rPr>
              <a:t> call (VR Video Profiles from TS 26.118), and </a:t>
            </a:r>
            <a:r>
              <a:rPr lang="en-US" sz="1200" dirty="0">
                <a:cs typeface="Arial" panose="020B0604020202020204" pitchFamily="34" charset="0"/>
              </a:rPr>
              <a:t>7 </a:t>
            </a:r>
            <a:r>
              <a:rPr sz="1200" dirty="0">
                <a:cs typeface="Arial" panose="020B0604020202020204" pitchFamily="34" charset="0"/>
              </a:rPr>
              <a:t>contributions were discussed on the following topics:</a:t>
            </a:r>
          </a:p>
          <a:p>
            <a:pPr lvl="1"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000" dirty="0">
                <a:cs typeface="Arial" panose="020B0604020202020204" pitchFamily="34" charset="0"/>
              </a:rPr>
              <a:t>Guidance and framework for scenarios </a:t>
            </a:r>
          </a:p>
          <a:p>
            <a:pPr lvl="1"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000" dirty="0">
                <a:cs typeface="Arial" panose="020B0604020202020204" pitchFamily="34" charset="0"/>
              </a:rPr>
              <a:t>Market-relevance on beyond 2D video</a:t>
            </a:r>
          </a:p>
          <a:p>
            <a:pPr lvl="1"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000" dirty="0">
                <a:cs typeface="Arial" panose="020B0604020202020204" pitchFamily="34" charset="0"/>
              </a:rPr>
              <a:t>B2D scenarios on Messaging and Live Streaming</a:t>
            </a:r>
          </a:p>
          <a:p>
            <a:pPr lvl="1"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000" dirty="0">
                <a:cs typeface="Arial" panose="020B0604020202020204" pitchFamily="34" charset="0"/>
              </a:rPr>
              <a:t>Summary of existing beyond 2D video capabilities in 3GPP</a:t>
            </a:r>
          </a:p>
          <a:p>
            <a:pPr marL="287655" lvl="0" indent="-287655" defTabSz="0" fontAlgn="base">
              <a:lnSpc>
                <a:spcPct val="93000"/>
              </a:lnSpc>
              <a:spcBef>
                <a:spcPct val="15000"/>
              </a:spcBef>
              <a:spcAft>
                <a:spcPct val="15000"/>
              </a:spcAft>
              <a:buSzPct val="100000"/>
              <a:tabLst>
                <a:tab pos="285750" algn="l"/>
              </a:tabLst>
              <a:defRPr/>
            </a:pPr>
            <a:r>
              <a:rPr lang="en-US" altLang="zh-CN" sz="1200" dirty="0">
                <a:cs typeface="Arial" panose="020B0604020202020204" pitchFamily="34" charset="0"/>
              </a:rPr>
              <a:t>Any recommendations based on the agreements?</a:t>
            </a:r>
          </a:p>
          <a:p>
            <a:pPr marL="285750" lvl="0" indent="-285750"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sz="1200" dirty="0">
                <a:cs typeface="Arial" panose="020B0604020202020204" pitchFamily="34" charset="0"/>
              </a:rPr>
              <a:t>Based on the offline discussion, the following recommendation was received:</a:t>
            </a:r>
          </a:p>
          <a:p>
            <a:pPr marL="742950" lvl="1" indent="-285750"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000" dirty="0">
                <a:cs typeface="Arial" panose="020B0604020202020204" pitchFamily="34" charset="0"/>
              </a:rPr>
              <a:t>Collect scenarios and define framework/evaluation methodology in parallel.</a:t>
            </a:r>
          </a:p>
          <a:p>
            <a:pPr marL="742950" lvl="1" indent="-285750"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000" dirty="0">
                <a:cs typeface="Arial" panose="020B0604020202020204" pitchFamily="34" charset="0"/>
              </a:rPr>
              <a:t>Simplify scenarions and collect evidences of practicality.</a:t>
            </a:r>
          </a:p>
          <a:p>
            <a:pPr marL="742950" lvl="1" indent="-285750"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000" dirty="0">
                <a:cs typeface="Arial" panose="020B0604020202020204" pitchFamily="34" charset="0"/>
              </a:rPr>
              <a:t>Collaborate on scenarios, documenting the factors/criteria for market-relevance, and then decide priority of evaluating scenarios.</a:t>
            </a:r>
          </a:p>
          <a:p>
            <a:pPr marL="287655" lvl="0" indent="-287655" defTabSz="0" fontAlgn="base">
              <a:lnSpc>
                <a:spcPct val="93000"/>
              </a:lnSpc>
              <a:spcBef>
                <a:spcPct val="15000"/>
              </a:spcBef>
              <a:spcAft>
                <a:spcPct val="15000"/>
              </a:spcAft>
              <a:buSzPct val="100000"/>
              <a:tabLst>
                <a:tab pos="285750" algn="l"/>
              </a:tabLst>
              <a:defRPr/>
            </a:pPr>
            <a:r>
              <a:rPr lang="en-US" altLang="zh-CN" sz="1200" dirty="0">
                <a:cs typeface="Arial" panose="020B0604020202020204" pitchFamily="34" charset="0"/>
              </a:rPr>
              <a:t>Plans for the meeting based on the input contributions that have been reviewed by the rapporteur</a:t>
            </a:r>
            <a:endParaRPr lang="en-GB" sz="1200" b="1" u="sng" dirty="0">
              <a:cs typeface="Arial" panose="020B0604020202020204" pitchFamily="34" charset="0"/>
            </a:endParaRPr>
          </a:p>
          <a:p>
            <a:pPr marL="285750" lvl="0" indent="-285750"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en-GB" sz="1200" dirty="0">
                <a:cs typeface="Arial" panose="020B0604020202020204" pitchFamily="34" charset="0"/>
              </a:rPr>
              <a:t>Review the report of offline discussion (S4-241124)</a:t>
            </a:r>
          </a:p>
          <a:p>
            <a:pPr marL="285750" lvl="0" indent="-285750"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en-GB" sz="1200" dirty="0">
                <a:cs typeface="Arial" panose="020B0604020202020204" pitchFamily="34" charset="0"/>
              </a:rPr>
              <a:t>Continue disussion on framework and evalution methodology (S4-240915 &amp; 880)</a:t>
            </a:r>
          </a:p>
          <a:p>
            <a:pPr marL="285750" lvl="0" indent="-285750"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en-GB" sz="1200" dirty="0">
                <a:cs typeface="Arial" panose="020B0604020202020204" pitchFamily="34" charset="0"/>
              </a:rPr>
              <a:t>Make consensus on fatcors for market-relevance (S4-240946 &amp; 934 &amp; 1020 &amp; 1107)</a:t>
            </a:r>
          </a:p>
          <a:p>
            <a:pPr marL="285750" lvl="0" indent="-285750" defTabSz="0" fontAlgn="base">
              <a:lnSpc>
                <a:spcPct val="93000"/>
              </a:lnSpc>
              <a:spcBef>
                <a:spcPct val="15000"/>
              </a:spcBef>
              <a:spcAft>
                <a:spcPct val="15000"/>
              </a:spcAft>
              <a:buSzPct val="100000"/>
              <a:buFont typeface="Arial" panose="020B0604020202020204" pitchFamily="34" charset="0"/>
              <a:buChar char="•"/>
              <a:tabLst>
                <a:tab pos="285750" algn="l"/>
              </a:tabLst>
              <a:defRPr/>
            </a:pPr>
            <a:r>
              <a:rPr lang="en-US" altLang="en-GB" sz="1200" dirty="0">
                <a:cs typeface="Arial" panose="020B0604020202020204" pitchFamily="34" charset="0"/>
              </a:rPr>
              <a:t>Discuss 7 proposed scenarios and others (</a:t>
            </a:r>
            <a:r>
              <a:rPr lang="en-US" altLang="en-GB" sz="1200" b="1" dirty="0">
                <a:cs typeface="Arial" panose="020B0604020202020204" pitchFamily="34" charset="0"/>
              </a:rPr>
              <a:t>Scenarios</a:t>
            </a:r>
            <a:r>
              <a:rPr lang="en-US" altLang="en-GB" sz="1200" dirty="0">
                <a:cs typeface="Arial" panose="020B0604020202020204" pitchFamily="34" charset="0"/>
              </a:rPr>
              <a:t>: S4-240916 &amp; 949 &amp;979 &amp;983 &amp; 989 &amp; 997 &amp; 1094 </a:t>
            </a:r>
            <a:r>
              <a:rPr lang="en-US" altLang="en-GB" sz="1200" b="1" dirty="0">
                <a:cs typeface="Arial" panose="020B0604020202020204" pitchFamily="34" charset="0"/>
              </a:rPr>
              <a:t>Others</a:t>
            </a:r>
            <a:r>
              <a:rPr lang="en-US" altLang="en-GB" sz="1200" dirty="0">
                <a:cs typeface="Arial" panose="020B0604020202020204" pitchFamily="34" charset="0"/>
              </a:rPr>
              <a:t>: 963 &amp;980 &amp;947(TR) &amp; 948(TP))</a:t>
            </a:r>
            <a:endParaRPr lang="en-US" altLang="zh-CN" sz="1200" dirty="0">
              <a:cs typeface="Arial" panose="020B0604020202020204" pitchFamily="34" charset="0"/>
            </a:endParaRPr>
          </a:p>
          <a:p>
            <a:pPr defTabSz="0">
              <a:lnSpc>
                <a:spcPct val="93000"/>
              </a:lnSpc>
              <a:spcBef>
                <a:spcPct val="15000"/>
              </a:spcBef>
              <a:spcAft>
                <a:spcPct val="15000"/>
              </a:spcAft>
              <a:buSzPct val="100000"/>
              <a:tabLst>
                <a:tab pos="285750" algn="l"/>
              </a:tabLst>
              <a:defRPr/>
            </a:pPr>
            <a:endParaRPr lang="en-US" altLang="zh-CN" sz="1200" dirty="0">
              <a:cs typeface="Arial" panose="020B0604020202020204" pitchFamily="34" charset="0"/>
            </a:endParaRPr>
          </a:p>
          <a:p>
            <a:pPr defTabSz="0">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lvl="0" defTabSz="0" fontAlgn="base">
              <a:lnSpc>
                <a:spcPct val="93000"/>
              </a:lnSpc>
              <a:spcBef>
                <a:spcPct val="15000"/>
              </a:spcBef>
              <a:spcAft>
                <a:spcPct val="15000"/>
              </a:spcAft>
              <a:buSzPct val="100000"/>
              <a:buNone/>
              <a:tabLst>
                <a:tab pos="285750" algn="l"/>
              </a:tabLst>
              <a:defRPr/>
            </a:pPr>
            <a:endParaRPr lang="en-US" altLang="zh-CN" sz="1200" dirty="0"/>
          </a:p>
          <a:p>
            <a:pPr>
              <a:buNone/>
            </a:pPr>
            <a:endParaRPr lang="fr-FR" sz="1200" dirty="0"/>
          </a:p>
        </p:txBody>
      </p:sp>
      <p:graphicFrame>
        <p:nvGraphicFramePr>
          <p:cNvPr id="4" name="Table 3"/>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290">
                  <a:extLst>
                    <a:ext uri="{9D8B030D-6E8A-4147-A177-3AD203B41FA5}">
                      <a16:colId xmlns:a16="http://schemas.microsoft.com/office/drawing/2014/main" val="20001"/>
                    </a:ext>
                  </a:extLst>
                </a:gridCol>
                <a:gridCol w="1095590">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Audio Codec APIs</a:t>
            </a:r>
            <a:br>
              <a:rPr lang="en-US" sz="3200" dirty="0"/>
            </a:br>
            <a:r>
              <a:rPr lang="en-US" sz="3200" dirty="0"/>
              <a:t> </a:t>
            </a:r>
            <a:r>
              <a:rPr lang="en-US" altLang="en-US" sz="3200" dirty="0"/>
              <a:t>(</a:t>
            </a:r>
            <a:r>
              <a:rPr lang="en-US" sz="3200" dirty="0"/>
              <a:t>FS_ACAPI</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fi-FI" sz="1400" dirty="0">
                <a:cs typeface="Arial" pitchFamily="34" charset="0"/>
              </a:rPr>
              <a:t>Stefan Döhla (stefan DOT doehla AT iis DOT fraunhofer DOT de)</a:t>
            </a: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SA4#127-bis-e</a:t>
            </a:r>
            <a:endParaRPr lang="en-GB" sz="16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Not treated in conference calls between SA4#127-bis-e and SA4#128</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Little progress due to high workload of Audio SWG for Rel-18</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Documents for this meeting:</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1001 – Updated Work Plan: mainly fixes of wrong references and documenting the past</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1002 – Initial Skeleton, incorporating the contents of 684</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1010 – Listing of APIs of 3GPP’s own codec source specifications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 for the meeting: Initiate work on the TR 26.858 as the basis for more inputs when Rel-18 workload ramps down</a:t>
            </a:r>
            <a:endParaRPr lang="en-US" altLang="zh-CN" sz="1400" dirty="0">
              <a:solidFill>
                <a:prstClr val="black"/>
              </a:solidFill>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200" dirty="0">
              <a:solidFill>
                <a:prstClr val="black"/>
              </a:solidFill>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endParaRPr lang="en-GB" sz="1100" dirty="0">
                        <a:solidFill>
                          <a:schemeClr val="tx1"/>
                        </a:solidFill>
                      </a:endParaRP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27751164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11277" y="196850"/>
            <a:ext cx="9743768" cy="1143000"/>
          </a:xfrm>
        </p:spPr>
        <p:txBody>
          <a:bodyPr/>
          <a:lstStyle/>
          <a:p>
            <a:r>
              <a:rPr lang="en-US" altLang="en-US" dirty="0"/>
              <a:t>Overview of work progress </a:t>
            </a:r>
            <a:br>
              <a:rPr lang="en-US" altLang="en-US" dirty="0"/>
            </a:br>
            <a:r>
              <a:rPr lang="en-US" altLang="en-US" dirty="0"/>
              <a:t>Rel-18 Work Items – after SA#103 (SA4#127-e-bis) (1/2)</a:t>
            </a:r>
          </a:p>
        </p:txBody>
      </p:sp>
      <p:graphicFrame>
        <p:nvGraphicFramePr>
          <p:cNvPr id="3" name="Table 2">
            <a:extLst>
              <a:ext uri="{FF2B5EF4-FFF2-40B4-BE49-F238E27FC236}">
                <a16:creationId xmlns:a16="http://schemas.microsoft.com/office/drawing/2014/main" id="{5A8E90B2-F24E-3DB3-C195-21929A1F617F}"/>
              </a:ext>
            </a:extLst>
          </p:cNvPr>
          <p:cNvGraphicFramePr>
            <a:graphicFrameLocks noGrp="1"/>
          </p:cNvGraphicFramePr>
          <p:nvPr>
            <p:extLst>
              <p:ext uri="{D42A27DB-BD31-4B8C-83A1-F6EECF244321}">
                <p14:modId xmlns:p14="http://schemas.microsoft.com/office/powerpoint/2010/main" val="1647484573"/>
              </p:ext>
            </p:extLst>
          </p:nvPr>
        </p:nvGraphicFramePr>
        <p:xfrm>
          <a:off x="647700" y="1357900"/>
          <a:ext cx="10238474" cy="4446141"/>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GB" sz="1100" dirty="0">
                          <a:solidFill>
                            <a:srgbClr val="FF0000"/>
                          </a:solidFill>
                          <a:hlinkClick r:id="rId2"/>
                        </a:rPr>
                        <a:t>SP-230977</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(80%)</a:t>
                      </a:r>
                    </a:p>
                  </a:txBody>
                  <a:tcPr marL="36001" marR="36001" marT="0" marB="0" anchor="b"/>
                </a:tc>
                <a:tc>
                  <a:txBody>
                    <a:bodyPr/>
                    <a:lstStyle/>
                    <a:p>
                      <a:pPr algn="r">
                        <a:lnSpc>
                          <a:spcPct val="107000"/>
                        </a:lnSpc>
                        <a:spcAft>
                          <a:spcPts val="800"/>
                        </a:spcAft>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solidFill>
                            <a:schemeClr val="bg1">
                              <a:lumMod val="50000"/>
                            </a:schemeClr>
                          </a:solidFill>
                        </a:rPr>
                        <a:t>950015</a:t>
                      </a:r>
                    </a:p>
                  </a:txBody>
                  <a:tcPr marL="9525" marR="9525" marT="9525" marB="0" anchor="b"/>
                </a:tc>
                <a:tc>
                  <a:txBody>
                    <a:bodyPr/>
                    <a:lstStyle/>
                    <a:p>
                      <a:pPr algn="l" fontAlgn="b"/>
                      <a:r>
                        <a:rPr lang="en-US" sz="1100" dirty="0">
                          <a:solidFill>
                            <a:schemeClr val="bg1">
                              <a:lumMod val="50000"/>
                            </a:schemeClr>
                          </a:solidFill>
                        </a:rPr>
                        <a:t>Media Capabilities for Augmented Reality </a:t>
                      </a:r>
                    </a:p>
                  </a:txBody>
                  <a:tcPr marL="9525" marR="9525" marT="9525" marB="0" anchor="b"/>
                </a:tc>
                <a:tc>
                  <a:txBody>
                    <a:bodyPr/>
                    <a:lstStyle/>
                    <a:p>
                      <a:pPr algn="l" fontAlgn="b"/>
                      <a:r>
                        <a:rPr lang="en-US" sz="1100" dirty="0" err="1">
                          <a:solidFill>
                            <a:schemeClr val="bg1">
                              <a:lumMod val="50000"/>
                            </a:schemeClr>
                          </a:solidFill>
                        </a:rPr>
                        <a:t>MeCAR</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3">
                            <a:extLst>
                              <a:ext uri="{A12FA001-AC4F-418D-AE19-62706E023703}">
                                <ahyp:hlinkClr xmlns:ahyp="http://schemas.microsoft.com/office/drawing/2018/hyperlinkcolor" val="tx"/>
                              </a:ext>
                            </a:extLst>
                          </a:hlinkClick>
                        </a:rPr>
                        <a:t>SP-220242</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4"/>
                        </a:rPr>
                        <a:t>SP-230165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(80%)</a:t>
                      </a:r>
                    </a:p>
                  </a:txBody>
                  <a:tcPr marL="36001" marR="36001" marT="0" marB="0" anchor="b"/>
                </a:tc>
                <a:tc>
                  <a:txBody>
                    <a:bodyPr/>
                    <a:lstStyle/>
                    <a:p>
                      <a:pPr algn="r">
                        <a:lnSpc>
                          <a:spcPct val="107000"/>
                        </a:lnSpc>
                        <a:spcAft>
                          <a:spcPts val="800"/>
                        </a:spcAft>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1565260606"/>
                  </a:ext>
                </a:extLst>
              </a:tr>
              <a:tr h="401647">
                <a:tc>
                  <a:txBody>
                    <a:bodyPr/>
                    <a:lstStyle/>
                    <a:p>
                      <a:pPr algn="r" fontAlgn="b"/>
                      <a:r>
                        <a:rPr lang="en-US" sz="1100" dirty="0">
                          <a:solidFill>
                            <a:schemeClr val="bg1">
                              <a:lumMod val="50000"/>
                            </a:schemeClr>
                          </a:solidFill>
                        </a:rPr>
                        <a:t>960044</a:t>
                      </a:r>
                    </a:p>
                  </a:txBody>
                  <a:tcPr marL="9525" marR="9525" marT="9525" marB="0" anchor="b"/>
                </a:tc>
                <a:tc>
                  <a:txBody>
                    <a:bodyPr/>
                    <a:lstStyle/>
                    <a:p>
                      <a:pPr algn="l" fontAlgn="b"/>
                      <a:r>
                        <a:rPr lang="en-US" sz="1100" dirty="0">
                          <a:solidFill>
                            <a:schemeClr val="bg1">
                              <a:lumMod val="50000"/>
                            </a:schemeClr>
                          </a:solidFill>
                        </a:rPr>
                        <a:t>Generic architecture for RT and AR/MR </a:t>
                      </a:r>
                    </a:p>
                  </a:txBody>
                  <a:tcPr marL="9525" marR="9525" marT="9525" marB="0" anchor="b"/>
                </a:tc>
                <a:tc>
                  <a:txBody>
                    <a:bodyPr/>
                    <a:lstStyle/>
                    <a:p>
                      <a:pPr algn="l" fontAlgn="b"/>
                      <a:r>
                        <a:rPr lang="en-US" sz="1100" dirty="0">
                          <a:solidFill>
                            <a:schemeClr val="bg1">
                              <a:lumMod val="50000"/>
                            </a:schemeClr>
                          </a:solidFill>
                        </a:rPr>
                        <a:t>GA4RTAR</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5">
                            <a:extLst>
                              <a:ext uri="{A12FA001-AC4F-418D-AE19-62706E023703}">
                                <ahyp:hlinkClr xmlns:ahyp="http://schemas.microsoft.com/office/drawing/2018/hyperlinkcolor" val="tx"/>
                              </a:ext>
                            </a:extLst>
                          </a:hlinkClick>
                        </a:rPr>
                        <a:t>SP-220672</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marL="0" marR="0" lvl="0" indent="0" algn="r" defTabSz="914296"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Stage 2 – Complete</a:t>
                      </a:r>
                    </a:p>
                  </a:txBody>
                  <a:tcPr marL="36001" marR="36001" marT="0" marB="0" anchor="b"/>
                </a:tc>
                <a:extLst>
                  <a:ext uri="{0D108BD9-81ED-4DB2-BD59-A6C34878D82A}">
                    <a16:rowId xmlns:a16="http://schemas.microsoft.com/office/drawing/2014/main" val="896377963"/>
                  </a:ext>
                </a:extLst>
              </a:tr>
              <a:tr h="32073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85%</a:t>
                      </a:r>
                    </a:p>
                  </a:txBody>
                  <a:tcPr marL="36001" marR="36001" marT="0" marB="0" anchor="b"/>
                </a:tc>
                <a:tc>
                  <a:txBody>
                    <a:bodyPr/>
                    <a:lstStyle/>
                    <a:p>
                      <a:pPr algn="l" fontAlgn="b"/>
                      <a:r>
                        <a:rPr lang="en-US" sz="1100" dirty="0">
                          <a:hlinkClick r:id="rId6"/>
                        </a:rPr>
                        <a:t>SP-220685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(95%)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411154698"/>
                  </a:ext>
                </a:extLst>
              </a:tr>
              <a:tr h="320733">
                <a:tc>
                  <a:txBody>
                    <a:bodyPr/>
                    <a:lstStyle/>
                    <a:p>
                      <a:pPr algn="r" fontAlgn="b"/>
                      <a:r>
                        <a:rPr lang="en-US" sz="1100" dirty="0">
                          <a:solidFill>
                            <a:schemeClr val="bg1">
                              <a:lumMod val="50000"/>
                            </a:schemeClr>
                          </a:solidFill>
                        </a:rPr>
                        <a:t>960046</a:t>
                      </a:r>
                    </a:p>
                  </a:txBody>
                  <a:tcPr marL="9525" marR="9525" marT="9525" marB="0" anchor="b"/>
                </a:tc>
                <a:tc>
                  <a:txBody>
                    <a:bodyPr/>
                    <a:lstStyle/>
                    <a:p>
                      <a:pPr algn="l" fontAlgn="b"/>
                      <a:r>
                        <a:rPr lang="en-US" sz="1100" dirty="0">
                          <a:solidFill>
                            <a:schemeClr val="bg1">
                              <a:lumMod val="50000"/>
                            </a:schemeClr>
                          </a:solidFill>
                        </a:rPr>
                        <a:t>Real-time Transport Protocol Configurations </a:t>
                      </a:r>
                    </a:p>
                  </a:txBody>
                  <a:tcPr marL="9525" marR="9525" marT="9525" marB="0" anchor="b"/>
                </a:tc>
                <a:tc>
                  <a:txBody>
                    <a:bodyPr/>
                    <a:lstStyle/>
                    <a:p>
                      <a:pPr algn="l" fontAlgn="b"/>
                      <a:r>
                        <a:rPr lang="en-US" sz="1100" dirty="0">
                          <a:solidFill>
                            <a:schemeClr val="bg1">
                              <a:lumMod val="50000"/>
                            </a:schemeClr>
                          </a:solidFill>
                        </a:rPr>
                        <a:t>5G_RTP</a:t>
                      </a: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GB" sz="1100" dirty="0">
                          <a:solidFill>
                            <a:schemeClr val="bg1">
                              <a:lumMod val="50000"/>
                            </a:schemeClr>
                          </a:solidFill>
                          <a:hlinkClick r:id="rId7">
                            <a:extLst>
                              <a:ext uri="{A12FA001-AC4F-418D-AE19-62706E023703}">
                                <ahyp:hlinkClr xmlns:ahyp="http://schemas.microsoft.com/office/drawing/2018/hyperlinkcolor" val="tx"/>
                              </a:ext>
                            </a:extLst>
                          </a:hlinkClick>
                        </a:rPr>
                        <a:t>SP-230541</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4290819200"/>
                  </a:ext>
                </a:extLst>
              </a:tr>
              <a:tr h="397204">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8"/>
                        </a:rPr>
                        <a:t>SP-190040</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(75%)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298378519"/>
                  </a:ext>
                </a:extLst>
              </a:tr>
              <a:tr h="32073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80%</a:t>
                      </a:r>
                    </a:p>
                  </a:txBody>
                  <a:tcPr marL="36001" marR="36001" marT="0" marB="0" anchor="b"/>
                </a:tc>
                <a:tc>
                  <a:txBody>
                    <a:bodyPr/>
                    <a:lstStyle/>
                    <a:p>
                      <a:pPr algn="l" fontAlgn="b"/>
                      <a:r>
                        <a:rPr lang="en-US" sz="1100" dirty="0">
                          <a:hlinkClick r:id="rId9"/>
                        </a:rPr>
                        <a:t>SP-220608</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(83%)</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3922854970"/>
                  </a:ext>
                </a:extLst>
              </a:tr>
              <a:tr h="320733">
                <a:tc>
                  <a:txBody>
                    <a:bodyPr/>
                    <a:lstStyle/>
                    <a:p>
                      <a:pPr algn="r" fontAlgn="b"/>
                      <a:r>
                        <a:rPr lang="en-US" sz="1100" dirty="0">
                          <a:solidFill>
                            <a:schemeClr val="bg1">
                              <a:lumMod val="50000"/>
                            </a:schemeClr>
                          </a:solidFill>
                        </a:rPr>
                        <a:t>960043</a:t>
                      </a:r>
                    </a:p>
                  </a:txBody>
                  <a:tcPr marL="9525" marR="9525" marT="9525" marB="0" anchor="b"/>
                </a:tc>
                <a:tc>
                  <a:txBody>
                    <a:bodyPr/>
                    <a:lstStyle/>
                    <a:p>
                      <a:pPr algn="l" fontAlgn="b"/>
                      <a:r>
                        <a:rPr lang="en-US" sz="1100" dirty="0">
                          <a:solidFill>
                            <a:schemeClr val="bg1">
                              <a:lumMod val="50000"/>
                            </a:schemeClr>
                          </a:solidFill>
                        </a:rPr>
                        <a:t>UE Testing Phase 2 </a:t>
                      </a:r>
                    </a:p>
                  </a:txBody>
                  <a:tcPr marL="9525" marR="9525" marT="9525" marB="0" anchor="b"/>
                </a:tc>
                <a:tc>
                  <a:txBody>
                    <a:bodyPr/>
                    <a:lstStyle/>
                    <a:p>
                      <a:pPr algn="l" fontAlgn="b"/>
                      <a:r>
                        <a:rPr lang="en-US" sz="1100" dirty="0" err="1">
                          <a:solidFill>
                            <a:schemeClr val="bg1">
                              <a:lumMod val="50000"/>
                            </a:schemeClr>
                          </a:solidFill>
                        </a:rPr>
                        <a:t>eUET</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0">
                            <a:extLst>
                              <a:ext uri="{A12FA001-AC4F-418D-AE19-62706E023703}">
                                <ahyp:hlinkClr xmlns:ahyp="http://schemas.microsoft.com/office/drawing/2018/hyperlinkcolor" val="tx"/>
                              </a:ext>
                            </a:extLst>
                          </a:hlinkClick>
                        </a:rPr>
                        <a:t>SP-220610</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3522471227"/>
                  </a:ext>
                </a:extLst>
              </a:tr>
              <a:tr h="320733">
                <a:tc>
                  <a:txBody>
                    <a:bodyPr/>
                    <a:lstStyle/>
                    <a:p>
                      <a:pPr algn="r" fontAlgn="b"/>
                      <a:r>
                        <a:rPr lang="en-US" sz="1100" dirty="0">
                          <a:solidFill>
                            <a:schemeClr val="bg1">
                              <a:lumMod val="50000"/>
                            </a:schemeClr>
                          </a:solidFill>
                        </a:rPr>
                        <a:t>980009</a:t>
                      </a:r>
                    </a:p>
                  </a:txBody>
                  <a:tcPr marL="9525" marR="9525" marT="9525" marB="0" anchor="b"/>
                </a:tc>
                <a:tc>
                  <a:txBody>
                    <a:bodyPr/>
                    <a:lstStyle/>
                    <a:p>
                      <a:pPr algn="l" fontAlgn="b"/>
                      <a:r>
                        <a:rPr lang="en-US" sz="1100" dirty="0">
                          <a:solidFill>
                            <a:schemeClr val="bg1">
                              <a:lumMod val="50000"/>
                            </a:schemeClr>
                          </a:solidFill>
                        </a:rPr>
                        <a:t>5G Media Streaming Audio codec phase 2 for 5G-Advanced </a:t>
                      </a:r>
                    </a:p>
                  </a:txBody>
                  <a:tcPr marL="9525" marR="9525" marT="9525" marB="0" anchor="b"/>
                </a:tc>
                <a:tc>
                  <a:txBody>
                    <a:bodyPr/>
                    <a:lstStyle/>
                    <a:p>
                      <a:pPr algn="l" fontAlgn="b"/>
                      <a:r>
                        <a:rPr lang="en-US" sz="1100" dirty="0">
                          <a:solidFill>
                            <a:schemeClr val="bg1">
                              <a:lumMod val="50000"/>
                            </a:schemeClr>
                          </a:solidFill>
                        </a:rPr>
                        <a:t>5GMS_Audio_Ph2</a:t>
                      </a:r>
                    </a:p>
                  </a:txBody>
                  <a:tcPr marL="9525" marR="9525" marT="9525" marB="0" anchor="b"/>
                </a:tc>
                <a:tc>
                  <a:txBody>
                    <a:bodyPr/>
                    <a:lstStyle/>
                    <a:p>
                      <a:pPr algn="r" fontAlgn="b"/>
                      <a:r>
                        <a:rPr lang="en-US" sz="1100" dirty="0">
                          <a:solidFill>
                            <a:schemeClr val="bg1">
                              <a:lumMod val="50000"/>
                            </a:schemeClr>
                          </a:solidFill>
                        </a:rPr>
                        <a:t>3/3/2023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1">
                            <a:extLst>
                              <a:ext uri="{A12FA001-AC4F-418D-AE19-62706E023703}">
                                <ahyp:hlinkClr xmlns:ahyp="http://schemas.microsoft.com/office/drawing/2018/hyperlinkcolor" val="tx"/>
                              </a:ext>
                            </a:extLst>
                          </a:hlinkClick>
                        </a:rPr>
                        <a:t>SP-221033</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4195024113"/>
                  </a:ext>
                </a:extLst>
              </a:tr>
              <a:tr h="401647">
                <a:tc>
                  <a:txBody>
                    <a:bodyPr/>
                    <a:lstStyle/>
                    <a:p>
                      <a:pPr algn="r" fontAlgn="b"/>
                      <a:r>
                        <a:rPr lang="en-US" sz="1100" dirty="0">
                          <a:solidFill>
                            <a:schemeClr val="bg1">
                              <a:lumMod val="50000"/>
                            </a:schemeClr>
                          </a:solidFill>
                        </a:rPr>
                        <a:t>960047</a:t>
                      </a:r>
                    </a:p>
                  </a:txBody>
                  <a:tcPr marL="9525" marR="9525" marT="9525" marB="0" anchor="b"/>
                </a:tc>
                <a:tc>
                  <a:txBody>
                    <a:bodyPr/>
                    <a:lstStyle/>
                    <a:p>
                      <a:pPr algn="l" fontAlgn="b"/>
                      <a:r>
                        <a:rPr lang="en-US" sz="1100" dirty="0">
                          <a:solidFill>
                            <a:schemeClr val="bg1">
                              <a:lumMod val="50000"/>
                            </a:schemeClr>
                          </a:solidFill>
                        </a:rPr>
                        <a:t>5G Media Streaming Architecture Phase 2 </a:t>
                      </a:r>
                    </a:p>
                  </a:txBody>
                  <a:tcPr marL="9525" marR="9525" marT="9525" marB="0" anchor="b"/>
                </a:tc>
                <a:tc>
                  <a:txBody>
                    <a:bodyPr/>
                    <a:lstStyle/>
                    <a:p>
                      <a:pPr algn="l" fontAlgn="b"/>
                      <a:r>
                        <a:rPr lang="en-US" sz="1100" dirty="0">
                          <a:solidFill>
                            <a:schemeClr val="bg1">
                              <a:lumMod val="50000"/>
                            </a:schemeClr>
                          </a:solidFill>
                        </a:rPr>
                        <a:t>5GMS_Ph2</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2">
                            <a:extLst>
                              <a:ext uri="{A12FA001-AC4F-418D-AE19-62706E023703}">
                                <ahyp:hlinkClr xmlns:ahyp="http://schemas.microsoft.com/office/drawing/2018/hyperlinkcolor" val="tx"/>
                              </a:ext>
                            </a:extLst>
                          </a:hlinkClick>
                        </a:rPr>
                        <a:t>SP-230164</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br>
                        <a:rPr lang="en-US" sz="1100" dirty="0">
                          <a:solidFill>
                            <a:schemeClr val="bg1">
                              <a:lumMod val="50000"/>
                            </a:schemeClr>
                          </a:solidFill>
                        </a:rPr>
                      </a:br>
                      <a:r>
                        <a:rPr lang="en-US" sz="1100" dirty="0">
                          <a:solidFill>
                            <a:schemeClr val="bg1">
                              <a:lumMod val="50000"/>
                            </a:schemeClr>
                          </a:solidFill>
                        </a:rPr>
                        <a:t>Stage 2 – Complete</a:t>
                      </a:r>
                    </a:p>
                  </a:txBody>
                  <a:tcPr marL="36001" marR="36001" marT="0" marB="0" anchor="b"/>
                </a:tc>
                <a:extLst>
                  <a:ext uri="{0D108BD9-81ED-4DB2-BD59-A6C34878D82A}">
                    <a16:rowId xmlns:a16="http://schemas.microsoft.com/office/drawing/2014/main" val="249912407"/>
                  </a:ext>
                </a:extLst>
              </a:tr>
              <a:tr h="320733">
                <a:tc>
                  <a:txBody>
                    <a:bodyPr/>
                    <a:lstStyle/>
                    <a:p>
                      <a:pPr algn="r" fontAlgn="b"/>
                      <a:r>
                        <a:rPr lang="en-US" sz="1100" dirty="0">
                          <a:solidFill>
                            <a:schemeClr val="bg1">
                              <a:lumMod val="50000"/>
                            </a:schemeClr>
                          </a:solidFill>
                        </a:rPr>
                        <a:t>980007</a:t>
                      </a:r>
                    </a:p>
                  </a:txBody>
                  <a:tcPr marL="9525" marR="9525" marT="9525" marB="0" anchor="b"/>
                </a:tc>
                <a:tc>
                  <a:txBody>
                    <a:bodyPr/>
                    <a:lstStyle/>
                    <a:p>
                      <a:pPr algn="l" fontAlgn="b"/>
                      <a:r>
                        <a:rPr lang="en-US" sz="1100" dirty="0">
                          <a:solidFill>
                            <a:schemeClr val="bg1">
                              <a:lumMod val="50000"/>
                            </a:schemeClr>
                          </a:solidFill>
                        </a:rPr>
                        <a:t>Enhanced Multiparty RTT </a:t>
                      </a:r>
                    </a:p>
                  </a:txBody>
                  <a:tcPr marL="9525" marR="9525" marT="9525" marB="0" anchor="b"/>
                </a:tc>
                <a:tc>
                  <a:txBody>
                    <a:bodyPr/>
                    <a:lstStyle/>
                    <a:p>
                      <a:pPr algn="l" fontAlgn="b"/>
                      <a:r>
                        <a:rPr lang="en-US" sz="1100" dirty="0">
                          <a:solidFill>
                            <a:schemeClr val="bg1">
                              <a:lumMod val="50000"/>
                            </a:schemeClr>
                          </a:solidFill>
                        </a:rPr>
                        <a:t>MP_RTT</a:t>
                      </a:r>
                    </a:p>
                  </a:txBody>
                  <a:tcPr marL="9525" marR="9525" marT="9525" marB="0" anchor="b"/>
                </a:tc>
                <a:tc>
                  <a:txBody>
                    <a:bodyPr/>
                    <a:lstStyle/>
                    <a:p>
                      <a:pPr algn="r" fontAlgn="b"/>
                      <a:r>
                        <a:rPr lang="en-US" sz="1100" dirty="0">
                          <a:solidFill>
                            <a:schemeClr val="bg1">
                              <a:lumMod val="50000"/>
                            </a:schemeClr>
                          </a:solidFill>
                        </a:rPr>
                        <a:t>12/12/2023</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dirty="0">
                          <a:solidFill>
                            <a:schemeClr val="bg1">
                              <a:lumMod val="50000"/>
                            </a:schemeClr>
                          </a:solidFill>
                          <a:hlinkClick r:id="rId13">
                            <a:extLst>
                              <a:ext uri="{A12FA001-AC4F-418D-AE19-62706E023703}">
                                <ahyp:hlinkClr xmlns:ahyp="http://schemas.microsoft.com/office/drawing/2018/hyperlinkcolor" val="tx"/>
                              </a:ext>
                            </a:extLst>
                          </a:hlinkClick>
                        </a:rPr>
                        <a:t>SP-231709</a:t>
                      </a:r>
                      <a:endParaRPr lang="en-US" sz="1100"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1828942011"/>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353961" y="196850"/>
            <a:ext cx="9792929" cy="1143000"/>
          </a:xfrm>
        </p:spPr>
        <p:txBody>
          <a:bodyPr/>
          <a:lstStyle/>
          <a:p>
            <a:r>
              <a:rPr lang="en-US" altLang="en-US" dirty="0"/>
              <a:t>Overview of work progress </a:t>
            </a:r>
            <a:br>
              <a:rPr lang="en-US" altLang="en-US" dirty="0"/>
            </a:br>
            <a:r>
              <a:rPr lang="en-US" altLang="en-US" dirty="0"/>
              <a:t>Rel-18 Work Items – after SA#103 (SA4#127-e-bis)  (2/2)</a:t>
            </a:r>
          </a:p>
        </p:txBody>
      </p:sp>
      <p:graphicFrame>
        <p:nvGraphicFramePr>
          <p:cNvPr id="3" name="Table 2">
            <a:extLst>
              <a:ext uri="{FF2B5EF4-FFF2-40B4-BE49-F238E27FC236}">
                <a16:creationId xmlns:a16="http://schemas.microsoft.com/office/drawing/2014/main" id="{766DBF88-02BA-A04F-59DC-AF171C9FDC9B}"/>
              </a:ext>
            </a:extLst>
          </p:cNvPr>
          <p:cNvGraphicFramePr>
            <a:graphicFrameLocks noGrp="1"/>
          </p:cNvGraphicFramePr>
          <p:nvPr>
            <p:extLst>
              <p:ext uri="{D42A27DB-BD31-4B8C-83A1-F6EECF244321}">
                <p14:modId xmlns:p14="http://schemas.microsoft.com/office/powerpoint/2010/main" val="2262251241"/>
              </p:ext>
            </p:extLst>
          </p:nvPr>
        </p:nvGraphicFramePr>
        <p:xfrm>
          <a:off x="647700" y="1357900"/>
          <a:ext cx="10238474" cy="1345317"/>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sz="1100" b="0" i="0" kern="1200" dirty="0">
                          <a:solidFill>
                            <a:schemeClr val="dk1"/>
                          </a:solidFill>
                          <a:effectLst/>
                          <a:latin typeface="+mn-lt"/>
                          <a:ea typeface="+mn-ea"/>
                          <a:cs typeface="+mn-cs"/>
                          <a:hlinkClick r:id="rId2"/>
                        </a:rPr>
                        <a:t>SP-231291</a:t>
                      </a:r>
                      <a:endParaRPr lang="en-US" altLang="en-US" sz="1100" dirty="0">
                        <a:cs typeface="Arial" panose="020B0604020202020204" pitchFamily="34" charset="0"/>
                      </a:endParaRPr>
                    </a:p>
                  </a:txBody>
                  <a:tcPr marL="9525" marR="9525" marT="9525" marB="0" anchor="b"/>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marL="0" marR="0" lvl="0" indent="0" algn="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2860710606"/>
                  </a:ext>
                </a:extLst>
              </a:tr>
              <a:tr h="320733">
                <a:tc>
                  <a:txBody>
                    <a:bodyPr/>
                    <a:lstStyle/>
                    <a:p>
                      <a:pPr algn="r" fontAlgn="b"/>
                      <a:r>
                        <a:rPr lang="en-US" sz="1100" dirty="0">
                          <a:solidFill>
                            <a:schemeClr val="bg1">
                              <a:lumMod val="50000"/>
                            </a:schemeClr>
                          </a:solidFill>
                        </a:rPr>
                        <a:t>1000015</a:t>
                      </a:r>
                    </a:p>
                  </a:txBody>
                  <a:tcPr marL="9525" marR="9525" marT="9525" marB="0" anchor="b"/>
                </a:tc>
                <a:tc>
                  <a:txBody>
                    <a:bodyPr/>
                    <a:lstStyle/>
                    <a:p>
                      <a:pPr algn="l" fontAlgn="b"/>
                      <a:r>
                        <a:rPr lang="en-US" sz="1100" dirty="0">
                          <a:solidFill>
                            <a:schemeClr val="bg1">
                              <a:lumMod val="50000"/>
                            </a:schemeClr>
                          </a:solidFill>
                        </a:rPr>
                        <a:t>5G-Advanced media profiles for messaging services</a:t>
                      </a:r>
                    </a:p>
                  </a:txBody>
                  <a:tcPr marL="9525" marR="9525" marT="9525" marB="0" anchor="b"/>
                </a:tc>
                <a:tc>
                  <a:txBody>
                    <a:bodyPr/>
                    <a:lstStyle/>
                    <a:p>
                      <a:pPr algn="l" fontAlgn="b"/>
                      <a:r>
                        <a:rPr lang="en-US" sz="1100" dirty="0">
                          <a:solidFill>
                            <a:schemeClr val="bg1">
                              <a:lumMod val="50000"/>
                            </a:schemeClr>
                          </a:solidFill>
                        </a:rPr>
                        <a:t>PROMISE</a:t>
                      </a:r>
                    </a:p>
                  </a:txBody>
                  <a:tcPr marL="9525" marR="9525" marT="9525" marB="0" anchor="b"/>
                </a:tc>
                <a:tc>
                  <a:txBody>
                    <a:bodyPr/>
                    <a:lstStyle/>
                    <a:p>
                      <a:pPr algn="r" fontAlgn="b"/>
                      <a:r>
                        <a:rPr lang="en-US" sz="1100" dirty="0">
                          <a:solidFill>
                            <a:schemeClr val="bg1">
                              <a:lumMod val="50000"/>
                            </a:schemeClr>
                          </a:solidFill>
                        </a:rPr>
                        <a:t>3/3/2024</a:t>
                      </a:r>
                    </a:p>
                  </a:txBody>
                  <a:tcPr marL="9525" marR="9525" marT="9525" marB="0" anchor="b"/>
                </a:tc>
                <a:tc>
                  <a:txBody>
                    <a:bodyPr/>
                    <a:lstStyle/>
                    <a:p>
                      <a:pPr algn="r">
                        <a:lnSpc>
                          <a:spcPct val="107000"/>
                        </a:lnSpc>
                        <a:spcAft>
                          <a:spcPts val="800"/>
                        </a:spcAft>
                      </a:pPr>
                      <a:r>
                        <a:rPr lang="en-GB" sz="1050" dirty="0">
                          <a:solidFill>
                            <a:schemeClr val="bg1">
                              <a:lumMod val="50000"/>
                            </a:schemeClr>
                          </a:solidFill>
                        </a:rPr>
                        <a:t>100%</a:t>
                      </a:r>
                    </a:p>
                  </a:txBody>
                  <a:tcPr marL="36001" marR="36001" marT="0" marB="0" anchor="b"/>
                </a:tc>
                <a:tc>
                  <a:txBody>
                    <a:bodyPr/>
                    <a:lstStyle/>
                    <a:p>
                      <a:pPr algn="l" fontAlgn="b"/>
                      <a:r>
                        <a:rPr lang="en-US" sz="1100" b="0" i="0" u="none" kern="1200" dirty="0">
                          <a:solidFill>
                            <a:schemeClr val="bg1">
                              <a:lumMod val="50000"/>
                            </a:schemeClr>
                          </a:solidFill>
                          <a:effectLst/>
                          <a:latin typeface="+mn-lt"/>
                          <a:ea typeface="+mn-ea"/>
                          <a:cs typeface="+mn-cs"/>
                          <a:hlinkClick r:id="rId3" action="ppaction://hlinkfile">
                            <a:extLst>
                              <a:ext uri="{A12FA001-AC4F-418D-AE19-62706E023703}">
                                <ahyp:hlinkClr xmlns:ahyp="http://schemas.microsoft.com/office/drawing/2018/hyperlinkcolor" val="tx"/>
                              </a:ext>
                            </a:extLst>
                          </a:hlinkClick>
                        </a:rPr>
                        <a:t>SP-230542</a:t>
                      </a:r>
                      <a:endParaRPr lang="en-US" sz="1100" b="0" u="none" dirty="0">
                        <a:solidFill>
                          <a:schemeClr val="bg1">
                            <a:lumMod val="50000"/>
                          </a:schemeClr>
                        </a:solidFill>
                      </a:endParaRPr>
                    </a:p>
                  </a:txBody>
                  <a:tcPr marL="9525" marR="9525" marT="9525" marB="0" anchor="b"/>
                </a:tc>
                <a:tc>
                  <a:txBody>
                    <a:bodyPr/>
                    <a:lstStyle/>
                    <a:p>
                      <a:pPr algn="r">
                        <a:lnSpc>
                          <a:spcPct val="107000"/>
                        </a:lnSpc>
                        <a:spcAft>
                          <a:spcPts val="800"/>
                        </a:spcAft>
                      </a:pPr>
                      <a:endParaRPr lang="en-GB" sz="1050" dirty="0">
                        <a:solidFill>
                          <a:schemeClr val="bg1">
                            <a:lumMod val="50000"/>
                          </a:schemeClr>
                        </a:solidFill>
                      </a:endParaRPr>
                    </a:p>
                  </a:txBody>
                  <a:tcPr marL="36001" marR="36001" marT="0" marB="0" anchor="b"/>
                </a:tc>
                <a:tc>
                  <a:txBody>
                    <a:bodyPr/>
                    <a:lstStyle/>
                    <a:p>
                      <a:pPr algn="r">
                        <a:lnSpc>
                          <a:spcPct val="107000"/>
                        </a:lnSpc>
                        <a:spcAft>
                          <a:spcPts val="800"/>
                        </a:spcAft>
                      </a:pPr>
                      <a:r>
                        <a:rPr lang="en-GB" sz="1100" dirty="0">
                          <a:solidFill>
                            <a:schemeClr val="bg1">
                              <a:lumMod val="50000"/>
                            </a:schemeClr>
                          </a:solidFill>
                        </a:rPr>
                        <a:t>Complete</a:t>
                      </a: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US" sz="1100" dirty="0">
                          <a:effectLst/>
                          <a:hlinkClick r:id="rId4"/>
                        </a:rPr>
                        <a:t>SP-230976</a:t>
                      </a:r>
                      <a:endParaRPr lang="en-US" sz="1100" b="0" u="none" dirty="0"/>
                    </a:p>
                  </a:txBody>
                  <a:tcPr marL="9525" marR="9525" marT="9525" marB="0" anchor="b"/>
                </a:tc>
                <a:tc>
                  <a:txBody>
                    <a:bodyPr/>
                    <a:lstStyle/>
                    <a:p>
                      <a:pPr algn="r">
                        <a:lnSpc>
                          <a:spcPct val="107000"/>
                        </a:lnSpc>
                        <a:spcAft>
                          <a:spcPts val="800"/>
                        </a:spcAft>
                      </a:pPr>
                      <a:r>
                        <a:rPr lang="en-GB" sz="1050" dirty="0">
                          <a:solidFill>
                            <a:srgbClr val="FF0000"/>
                          </a:solidFill>
                        </a:rPr>
                        <a:t>(85%)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endParaRPr lang="en-US" sz="1100" dirty="0">
                        <a:effectLst/>
                        <a:latin typeface="Calibri" panose="020F0502020204030204" pitchFamily="34" charset="0"/>
                        <a:ea typeface="PMingLiU" panose="02020500000000000000" pitchFamily="18" charset="-120"/>
                      </a:endParaRPr>
                    </a:p>
                  </a:txBody>
                  <a:tcPr marL="36001" marR="36001" marT="0" marB="0" anchor="b"/>
                </a:tc>
                <a:extLst>
                  <a:ext uri="{0D108BD9-81ED-4DB2-BD59-A6C34878D82A}">
                    <a16:rowId xmlns:a16="http://schemas.microsoft.com/office/drawing/2014/main" val="1565260606"/>
                  </a:ext>
                </a:extLst>
              </a:tr>
            </a:tbl>
          </a:graphicData>
        </a:graphic>
      </p:graphicFrame>
    </p:spTree>
    <p:extLst>
      <p:ext uri="{BB962C8B-B14F-4D97-AF65-F5344CB8AC3E}">
        <p14:creationId xmlns:p14="http://schemas.microsoft.com/office/powerpoint/2010/main" val="419595292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6"/>
            <a:ext cx="11068050" cy="3869173"/>
          </a:xfrm>
        </p:spPr>
        <p:txBody>
          <a:bodyPr/>
          <a:lstStyle/>
          <a:p>
            <a:pPr marL="287338" indent="-287338">
              <a:lnSpc>
                <a:spcPct val="93000"/>
              </a:lnSpc>
              <a:spcBef>
                <a:spcPct val="15000"/>
              </a:spcBef>
              <a:spcAft>
                <a:spcPct val="15000"/>
              </a:spcAft>
              <a:buSzPct val="100000"/>
              <a:buNone/>
              <a:tabLst>
                <a:tab pos="285750" algn="l"/>
              </a:tabLst>
              <a:defRPr/>
            </a:pPr>
            <a:r>
              <a:rPr lang="en-GB" sz="1600" dirty="0">
                <a:cs typeface="Arial" pitchFamily="34" charset="0"/>
              </a:rPr>
              <a:t>Rapporteur: </a:t>
            </a:r>
            <a:r>
              <a:rPr lang="en-US" altLang="zh-CN" sz="1600" dirty="0">
                <a:cs typeface="Arial" pitchFamily="34" charset="0"/>
              </a:rPr>
              <a:t>Dr. Hakju Ryan Lee (Samsung) </a:t>
            </a:r>
            <a:r>
              <a:rPr lang="fi-FI" altLang="zh-CN" sz="1600" dirty="0">
                <a:cs typeface="Arial" pitchFamily="34" charset="0"/>
                <a:hlinkClick r:id="rId2"/>
              </a:rPr>
              <a:t>hakju00.lee@samsung.com</a:t>
            </a:r>
            <a:r>
              <a:rPr lang="fi-FI" altLang="zh-CN" sz="1600" dirty="0">
                <a:cs typeface="Arial" pitchFamily="34" charset="0"/>
              </a:rPr>
              <a:t> </a:t>
            </a: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SA4#127-bis-e</a:t>
            </a:r>
            <a:endParaRPr lang="en-GB" sz="16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Text of media capabilities (was in bracket) confirmed</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Obsoleted RFC reference renewed: RFC 7231 </a:t>
            </a:r>
            <a:r>
              <a:rPr lang="en-US" altLang="zh-CN" sz="1100" dirty="0">
                <a:cs typeface="Arial" pitchFamily="34" charset="0"/>
                <a:sym typeface="Wingdings" panose="05000000000000000000" pitchFamily="2" charset="2"/>
              </a:rPr>
              <a:t> 9110, RFC 2616  9112</a:t>
            </a:r>
            <a:endParaRPr lang="en-US" altLang="zh-CN" sz="11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None</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Implement RTC-related APIs with alignment to TS 26.510 progress</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Final correction on TS 113: Schema, cross-reference, architecture alignments, etc.</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Identify leftover issues for further studies</a:t>
            </a:r>
          </a:p>
          <a:p>
            <a:pPr marL="687388" lvl="1" indent="-287338">
              <a:lnSpc>
                <a:spcPct val="93000"/>
              </a:lnSpc>
              <a:spcBef>
                <a:spcPct val="15000"/>
              </a:spcBef>
              <a:spcAft>
                <a:spcPct val="15000"/>
              </a:spcAft>
              <a:buSzPct val="100000"/>
              <a:tabLst>
                <a:tab pos="285750" algn="l"/>
              </a:tabLst>
              <a:defRPr/>
            </a:pPr>
            <a:r>
              <a:rPr lang="en-US" altLang="zh-CN" sz="1100" dirty="0">
                <a:cs typeface="Arial" pitchFamily="34" charset="0"/>
              </a:rPr>
              <a:t>Complete drafting TS 26.113 and propose </a:t>
            </a:r>
            <a:r>
              <a:rPr lang="en-US" altLang="zh-CN" sz="1100">
                <a:cs typeface="Arial" pitchFamily="34" charset="0"/>
              </a:rPr>
              <a:t>V2.0.0 for </a:t>
            </a:r>
            <a:r>
              <a:rPr lang="en-US" altLang="zh-CN" sz="1100" dirty="0">
                <a:cs typeface="Arial" pitchFamily="34" charset="0"/>
              </a:rPr>
              <a:t>approval</a:t>
            </a:r>
          </a:p>
          <a:p>
            <a:pPr marL="287338" indent="-287338">
              <a:lnSpc>
                <a:spcPct val="93000"/>
              </a:lnSpc>
              <a:spcBef>
                <a:spcPct val="15000"/>
              </a:spcBef>
              <a:spcAft>
                <a:spcPct val="15000"/>
              </a:spcAft>
              <a:buSzPct val="100000"/>
              <a:tabLst>
                <a:tab pos="285750" algn="l"/>
              </a:tabLst>
              <a:defRPr/>
            </a:pPr>
            <a:endParaRPr lang="en-US" altLang="en-US" sz="16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600" dirty="0"/>
          </a:p>
          <a:p>
            <a:pPr marL="287338" indent="-287338">
              <a:buNone/>
            </a:pPr>
            <a:endParaRPr lang="fr-FR" sz="16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75%</a:t>
                      </a:r>
                    </a:p>
                  </a:txBody>
                  <a:tcPr marL="36001" marR="36001" marT="0" marB="0" anchor="b"/>
                </a:tc>
                <a:tc>
                  <a:txBody>
                    <a:bodyPr/>
                    <a:lstStyle/>
                    <a:p>
                      <a:pPr algn="l" fontAlgn="b"/>
                      <a:r>
                        <a:rPr lang="en-GB" sz="1100" dirty="0">
                          <a:solidFill>
                            <a:srgbClr val="FF0000"/>
                          </a:solidFill>
                          <a:hlinkClick r:id="rId3"/>
                        </a:rPr>
                        <a:t>SP-230977</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(80%)</a:t>
                      </a:r>
                    </a:p>
                  </a:txBody>
                  <a:tcPr marL="36001" marR="36001" marT="0" marB="0" anchor="b"/>
                </a:tc>
                <a:tc>
                  <a:txBody>
                    <a:bodyPr/>
                    <a:lstStyle/>
                    <a:p>
                      <a:pPr algn="r">
                        <a:lnSpc>
                          <a:spcPct val="107000"/>
                        </a:lnSpc>
                        <a:spcAft>
                          <a:spcPts val="800"/>
                        </a:spcAft>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24677635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a:t>IMS-based </a:t>
            </a:r>
            <a:r>
              <a:rPr lang="en-US" altLang="en-US" sz="3200" dirty="0"/>
              <a:t>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0"/>
            <a:ext cx="11068050" cy="4164135"/>
          </a:xfrm>
        </p:spPr>
        <p:txBody>
          <a:bodyPr/>
          <a:lstStyle/>
          <a:p>
            <a:pPr marL="287338" indent="-287338">
              <a:lnSpc>
                <a:spcPct val="93000"/>
              </a:lnSpc>
              <a:spcBef>
                <a:spcPct val="15000"/>
              </a:spcBef>
              <a:spcAft>
                <a:spcPct val="15000"/>
              </a:spcAft>
              <a:buSzPct val="100000"/>
              <a:buNone/>
              <a:tabLst>
                <a:tab pos="285750" algn="l"/>
              </a:tabLst>
              <a:defRPr/>
            </a:pPr>
            <a:r>
              <a:rPr lang="fr-FR" altLang="zh-CN" sz="1600" dirty="0">
                <a:cs typeface="Arial" pitchFamily="34" charset="0"/>
              </a:rPr>
              <a:t>Rapporteur: Gunkel, Simon, KPN N.V., </a:t>
            </a:r>
            <a:r>
              <a:rPr lang="fr-FR" altLang="zh-CN" sz="1600" dirty="0">
                <a:cs typeface="Arial" pitchFamily="34" charset="0"/>
                <a:hlinkClick r:id="rId2"/>
              </a:rPr>
              <a:t>Simon.Gunkel@tno.nl</a:t>
            </a:r>
            <a:endParaRPr lang="fr-FR"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SA4#127-bis-e</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600" b="1" dirty="0">
                <a:cs typeface="Arial" pitchFamily="34" charset="0"/>
              </a:rPr>
              <a:t>There was no input contributions in the telco.</a:t>
            </a:r>
            <a:endParaRPr lang="en-US" altLang="zh-CN" sz="16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600" b="1" dirty="0">
                <a:cs typeface="Arial" pitchFamily="34" charset="0"/>
              </a:rPr>
              <a:t>There was no input contributions in the telco.</a:t>
            </a:r>
            <a:endParaRPr lang="en-US" altLang="zh-CN" sz="16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GB" altLang="zh-CN" sz="1600" b="1">
                <a:cs typeface="Arial" pitchFamily="34" charset="0"/>
              </a:rPr>
              <a:t>Complete </a:t>
            </a:r>
            <a:r>
              <a:rPr lang="en-GB" altLang="zh-CN" sz="1600" b="1" dirty="0">
                <a:cs typeface="Arial" pitchFamily="34" charset="0"/>
              </a:rPr>
              <a:t>work on TS 26.264</a:t>
            </a:r>
          </a:p>
          <a:p>
            <a:pPr marL="1087438" lvl="2" indent="-287338">
              <a:lnSpc>
                <a:spcPct val="93000"/>
              </a:lnSpc>
              <a:spcBef>
                <a:spcPct val="15000"/>
              </a:spcBef>
              <a:spcAft>
                <a:spcPct val="15000"/>
              </a:spcAft>
              <a:buSzPct val="100000"/>
              <a:tabLst>
                <a:tab pos="285750" algn="l"/>
              </a:tabLst>
              <a:defRPr/>
            </a:pPr>
            <a:r>
              <a:rPr lang="en-US" sz="1600" i="0" u="sng" strike="noStrike" dirty="0">
                <a:solidFill>
                  <a:srgbClr val="0000FF"/>
                </a:solidFill>
                <a:effectLst/>
                <a:hlinkClick r:id="rId3"/>
              </a:rPr>
              <a:t>S4-240927</a:t>
            </a:r>
            <a:r>
              <a:rPr lang="en-US" altLang="zh-CN" sz="1600" dirty="0">
                <a:cs typeface="Arial" pitchFamily="34" charset="0"/>
              </a:rPr>
              <a:t>: Input on Remote Rendering</a:t>
            </a:r>
          </a:p>
          <a:p>
            <a:pPr marL="1087438" lvl="2" indent="-287338">
              <a:lnSpc>
                <a:spcPct val="93000"/>
              </a:lnSpc>
              <a:spcBef>
                <a:spcPct val="15000"/>
              </a:spcBef>
              <a:spcAft>
                <a:spcPct val="15000"/>
              </a:spcAft>
              <a:buSzPct val="100000"/>
              <a:tabLst>
                <a:tab pos="285750" algn="l"/>
              </a:tabLst>
              <a:defRPr/>
            </a:pPr>
            <a:r>
              <a:rPr lang="en-US" sz="1600" i="0" u="sng" strike="noStrike" dirty="0">
                <a:solidFill>
                  <a:srgbClr val="0000FF"/>
                </a:solidFill>
                <a:effectLst/>
                <a:hlinkClick r:id="rId4"/>
              </a:rPr>
              <a:t>S4-240932</a:t>
            </a:r>
            <a:r>
              <a:rPr lang="en-US" altLang="zh-CN" sz="1600" dirty="0">
                <a:cs typeface="Arial" pitchFamily="34" charset="0"/>
              </a:rPr>
              <a:t>: Input on Scene Description</a:t>
            </a:r>
          </a:p>
          <a:p>
            <a:pPr marL="1087438" lvl="2" indent="-287338">
              <a:lnSpc>
                <a:spcPct val="93000"/>
              </a:lnSpc>
              <a:spcBef>
                <a:spcPct val="15000"/>
              </a:spcBef>
              <a:spcAft>
                <a:spcPct val="15000"/>
              </a:spcAft>
              <a:buSzPct val="100000"/>
              <a:tabLst>
                <a:tab pos="285750" algn="l"/>
              </a:tabLst>
              <a:defRPr/>
            </a:pPr>
            <a:r>
              <a:rPr lang="en-US" sz="1600" i="0" u="sng" strike="noStrike" dirty="0">
                <a:solidFill>
                  <a:srgbClr val="0000FF"/>
                </a:solidFill>
                <a:effectLst/>
                <a:hlinkClick r:id="rId5"/>
              </a:rPr>
              <a:t>S4-240952</a:t>
            </a:r>
            <a:r>
              <a:rPr lang="en-US" altLang="zh-CN" sz="1600" dirty="0">
                <a:cs typeface="Arial" pitchFamily="34" charset="0"/>
              </a:rPr>
              <a:t>: various inputs based on gaps in the TS</a:t>
            </a:r>
          </a:p>
          <a:p>
            <a:pPr marL="1544638" lvl="3" indent="-287338">
              <a:lnSpc>
                <a:spcPct val="93000"/>
              </a:lnSpc>
              <a:spcBef>
                <a:spcPct val="15000"/>
              </a:spcBef>
              <a:spcAft>
                <a:spcPct val="15000"/>
              </a:spcAft>
              <a:buSzPct val="100000"/>
              <a:tabLst>
                <a:tab pos="285750" algn="l"/>
              </a:tabLst>
              <a:defRPr/>
            </a:pPr>
            <a:r>
              <a:rPr lang="en-US" altLang="zh-CN" sz="1600" dirty="0">
                <a:cs typeface="Arial" pitchFamily="34" charset="0"/>
              </a:rPr>
              <a:t>Do we need a joined discussion RTC / Audio to address audio related input</a:t>
            </a:r>
          </a:p>
          <a:p>
            <a:pPr marL="1087438" lvl="2" indent="-287338">
              <a:lnSpc>
                <a:spcPct val="93000"/>
              </a:lnSpc>
              <a:spcBef>
                <a:spcPct val="15000"/>
              </a:spcBef>
              <a:spcAft>
                <a:spcPct val="15000"/>
              </a:spcAft>
              <a:buSzPct val="100000"/>
              <a:tabLst>
                <a:tab pos="285750" algn="l"/>
              </a:tabLst>
              <a:defRPr/>
            </a:pPr>
            <a:r>
              <a:rPr lang="en-US" sz="1600" i="0" u="sng" strike="noStrike" dirty="0">
                <a:solidFill>
                  <a:srgbClr val="0000FF"/>
                </a:solidFill>
                <a:effectLst/>
                <a:hlinkClick r:id="rId6"/>
              </a:rPr>
              <a:t>S4-241068</a:t>
            </a:r>
            <a:r>
              <a:rPr lang="en-US" altLang="zh-CN" sz="1600" dirty="0">
                <a:cs typeface="Arial" pitchFamily="34" charset="0"/>
              </a:rPr>
              <a:t>: input on Spatial and scene description</a:t>
            </a:r>
          </a:p>
          <a:p>
            <a:pPr marL="1087438" lvl="2"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7"/>
                        </a:rPr>
                        <a:t>SP-230165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(80%)</a:t>
                      </a:r>
                    </a:p>
                  </a:txBody>
                  <a:tcPr marL="36001" marR="36001" marT="0" marB="0" anchor="b"/>
                </a:tc>
                <a:tc>
                  <a:txBody>
                    <a:bodyPr/>
                    <a:lstStyle/>
                    <a:p>
                      <a:pPr algn="r">
                        <a:lnSpc>
                          <a:spcPct val="107000"/>
                        </a:lnSpc>
                        <a:spcAft>
                          <a:spcPts val="800"/>
                        </a:spcAft>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2670157772"/>
                  </a:ext>
                </a:extLst>
              </a:tr>
            </a:tbl>
          </a:graphicData>
        </a:graphic>
      </p:graphicFrame>
      <p:sp>
        <p:nvSpPr>
          <p:cNvPr id="6" name="AutoShape 14">
            <a:extLst>
              <a:ext uri="{FF2B5EF4-FFF2-40B4-BE49-F238E27FC236}">
                <a16:creationId xmlns:a16="http://schemas.microsoft.com/office/drawing/2014/main" id="{27ADD89B-C84C-A77F-AC8D-2D4662A00D44}"/>
              </a:ext>
            </a:extLst>
          </p:cNvPr>
          <p:cNvSpPr>
            <a:spLocks noChangeArrowheads="1"/>
          </p:cNvSpPr>
          <p:nvPr/>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7" name="TextBox 6">
            <a:extLst>
              <a:ext uri="{FF2B5EF4-FFF2-40B4-BE49-F238E27FC236}">
                <a16:creationId xmlns:a16="http://schemas.microsoft.com/office/drawing/2014/main" id="{2E4597C1-74C2-5ACA-FA10-30BB22DB8781}"/>
              </a:ext>
            </a:extLst>
          </p:cNvPr>
          <p:cNvSpPr txBox="1"/>
          <p:nvPr/>
        </p:nvSpPr>
        <p:spPr>
          <a:xfrm>
            <a:off x="717551" y="6394450"/>
            <a:ext cx="5767916" cy="311150"/>
          </a:xfrm>
          <a:prstGeom prst="rect">
            <a:avLst/>
          </a:prstGeom>
          <a:noFill/>
        </p:spPr>
        <p:txBody>
          <a:bodyPr anchor="ctr">
            <a:normAutofit/>
          </a:bodyPr>
          <a:lstStyle/>
          <a:p>
            <a:pPr>
              <a:defRPr/>
            </a:pPr>
            <a:r>
              <a:rPr lang="en-GB" sz="1000" spc="300" dirty="0"/>
              <a:t>3GPP TSG SA4#127, 28 January </a:t>
            </a:r>
            <a:r>
              <a:rPr lang="en-GB" spc="300" dirty="0"/>
              <a:t>- 02</a:t>
            </a:r>
            <a:r>
              <a:rPr lang="en-GB" sz="1000" spc="300" dirty="0"/>
              <a:t> </a:t>
            </a:r>
            <a:r>
              <a:rPr lang="en-GB" spc="300" dirty="0" err="1"/>
              <a:t>Februrary</a:t>
            </a:r>
            <a:r>
              <a:rPr lang="en-GB" sz="1000" spc="300" dirty="0"/>
              <a:t> 2024</a:t>
            </a:r>
            <a:endParaRPr lang="en-GB" sz="1000" spc="300" dirty="0">
              <a:solidFill>
                <a:schemeClr val="bg1"/>
              </a:solidFill>
            </a:endParaRPr>
          </a:p>
        </p:txBody>
      </p:sp>
    </p:spTree>
    <p:extLst>
      <p:ext uri="{BB962C8B-B14F-4D97-AF65-F5344CB8AC3E}">
        <p14:creationId xmlns:p14="http://schemas.microsoft.com/office/powerpoint/2010/main" val="348067858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indent="-287338">
              <a:lnSpc>
                <a:spcPct val="93000"/>
              </a:lnSpc>
              <a:spcBef>
                <a:spcPct val="15000"/>
              </a:spcBef>
              <a:spcAft>
                <a:spcPct val="15000"/>
              </a:spcAft>
              <a:buSzPct val="100000"/>
              <a:buNone/>
              <a:tabLst>
                <a:tab pos="285750" algn="l"/>
              </a:tabLst>
              <a:defRPr/>
            </a:pPr>
            <a:r>
              <a:rPr lang="it-IT" altLang="zh-CN" sz="1400" dirty="0">
                <a:cs typeface="Arial" pitchFamily="34" charset="0"/>
              </a:rPr>
              <a:t>Rapporteur: Bouazizi, Imed, Qualcomm Incorporated, </a:t>
            </a:r>
            <a:r>
              <a:rPr lang="it-IT" altLang="zh-CN" sz="1400" dirty="0">
                <a:cs typeface="Arial" pitchFamily="34" charset="0"/>
                <a:hlinkClick r:id="rId2"/>
              </a:rPr>
              <a:t>bouazizi@qti.qualcomm.com</a:t>
            </a:r>
            <a:endParaRPr lang="it-IT"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SA4#127-bis-e</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We had 1 contribution on the client API for the ASR profile</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Recommendation to finalize the client API and API extensions for split rendering</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Base on the input contribution, review and agree any corrections, improve the TS 26.565 and complete the SR_MSE work item</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85%</a:t>
                      </a:r>
                    </a:p>
                  </a:txBody>
                  <a:tcPr marL="36001" marR="36001" marT="0" marB="0" anchor="b"/>
                </a:tc>
                <a:tc>
                  <a:txBody>
                    <a:bodyPr/>
                    <a:lstStyle/>
                    <a:p>
                      <a:pPr algn="l" fontAlgn="b"/>
                      <a:r>
                        <a:rPr lang="en-US" sz="1100" dirty="0">
                          <a:hlinkClick r:id="rId3"/>
                        </a:rPr>
                        <a:t>SP-220685</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(95%)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172737198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it-IT" altLang="zh-CN" sz="1400" dirty="0">
                <a:cs typeface="Arial" pitchFamily="34" charset="0"/>
              </a:rPr>
              <a:t>Rapporteurs:</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400" dirty="0">
                <a:cs typeface="Arial" pitchFamily="34" charset="0"/>
              </a:rPr>
              <a:t>Stéphane Ragot, Orange, stephane.ragot@orange.com (requirements)</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400" dirty="0">
                <a:cs typeface="Arial" pitchFamily="34" charset="0"/>
              </a:rPr>
              <a:t>Stefan Bruhn, Dolby Laboratories Inc., stefan.bruhn@dolby.com (test methods)</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SA4#127-bis-e</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What happened during the Adhoc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No formal AH telco</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Offline calls on ATIAS to progress work (see outcome in </a:t>
            </a:r>
            <a:r>
              <a:rPr lang="en-US" altLang="zh-CN" sz="800" dirty="0">
                <a:solidFill>
                  <a:schemeClr val="accent1"/>
                </a:solidFill>
                <a:cs typeface="Arial" pitchFamily="34" charset="0"/>
              </a:rPr>
              <a:t>S4-241102</a:t>
            </a:r>
            <a:r>
              <a:rPr lang="en-US" altLang="zh-CN" sz="800" dirty="0">
                <a:cs typeface="Arial" pitchFamily="34" charset="0"/>
              </a:rPr>
              <a:t>) with focus on ATIAS-1 </a:t>
            </a:r>
            <a:r>
              <a:rPr lang="en-US" altLang="zh-CN" sz="800" dirty="0" err="1">
                <a:cs typeface="Arial" pitchFamily="34" charset="0"/>
              </a:rPr>
              <a:t>Pdoc</a:t>
            </a:r>
            <a:r>
              <a:rPr lang="en-US" altLang="zh-CN" sz="800" dirty="0">
                <a:cs typeface="Arial" pitchFamily="34" charset="0"/>
              </a:rPr>
              <a:t> – see activity on SA4 Audio SWG in interim period</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N/A</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Plans for the meeting based on the input contributions that have been reviewed by the rapporteur</a:t>
            </a:r>
            <a:endParaRPr lang="en-US" altLang="zh-CN" sz="1200" dirty="0">
              <a:solidFill>
                <a:prstClr val="black"/>
              </a:solidFill>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Discuss  clarifications on existing turn table test method in TS 26.260 (</a:t>
            </a:r>
            <a:r>
              <a:rPr lang="en-US" altLang="zh-CN" sz="800" dirty="0">
                <a:solidFill>
                  <a:schemeClr val="accent1"/>
                </a:solidFill>
                <a:cs typeface="Arial" pitchFamily="34" charset="0"/>
              </a:rPr>
              <a:t>S4-241042</a:t>
            </a:r>
            <a:r>
              <a:rPr lang="en-US" altLang="zh-CN" sz="80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Discuss proposed ATIAS-1 changes (</a:t>
            </a:r>
            <a:r>
              <a:rPr lang="en-US" altLang="zh-CN" sz="800" dirty="0">
                <a:solidFill>
                  <a:schemeClr val="accent1"/>
                </a:solidFill>
                <a:cs typeface="Arial" pitchFamily="34" charset="0"/>
              </a:rPr>
              <a:t>S4-241102</a:t>
            </a:r>
            <a:r>
              <a:rPr lang="en-US" altLang="zh-CN" sz="800" dirty="0">
                <a:cs typeface="Arial" pitchFamily="34" charset="0"/>
              </a:rPr>
              <a:t>) and related bitrate topic (</a:t>
            </a:r>
            <a:r>
              <a:rPr lang="en-US" altLang="zh-CN" sz="800" dirty="0">
                <a:solidFill>
                  <a:schemeClr val="accent1"/>
                </a:solidFill>
                <a:cs typeface="Arial" pitchFamily="34" charset="0"/>
              </a:rPr>
              <a:t>S4-241043</a:t>
            </a:r>
            <a:r>
              <a:rPr lang="en-US" altLang="zh-CN" sz="800" dirty="0">
                <a:cs typeface="Arial" pitchFamily="34" charset="0"/>
              </a:rPr>
              <a:t>) ; create and agree on final CR to 26.260 and </a:t>
            </a:r>
            <a:r>
              <a:rPr lang="en-US" altLang="zh-CN" sz="800">
                <a:cs typeface="Arial" pitchFamily="34" charset="0"/>
              </a:rPr>
              <a:t>TS 26.261, </a:t>
            </a:r>
            <a:r>
              <a:rPr lang="en-US" altLang="zh-CN" sz="800" dirty="0">
                <a:cs typeface="Arial" pitchFamily="34" charset="0"/>
              </a:rPr>
              <a:t>and discuss next phase (for Rel-19) with left-overs from Rel-18 ATIAS, </a:t>
            </a:r>
            <a:r>
              <a:rPr lang="en-US" altLang="zh-CN" sz="800">
                <a:cs typeface="Arial" pitchFamily="34" charset="0"/>
              </a:rPr>
              <a:t>future enhancements post-Rel-18, </a:t>
            </a:r>
            <a:r>
              <a:rPr lang="en-US" altLang="zh-CN" sz="800" dirty="0">
                <a:cs typeface="Arial" pitchFamily="34" charset="0"/>
              </a:rPr>
              <a:t>etc. </a:t>
            </a: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70%</a:t>
                      </a:r>
                    </a:p>
                  </a:txBody>
                  <a:tcPr marL="36001" marR="36001" marT="0" marB="0" anchor="b"/>
                </a:tc>
                <a:tc>
                  <a:txBody>
                    <a:bodyPr/>
                    <a:lstStyle/>
                    <a:p>
                      <a:pPr algn="l" fontAlgn="b"/>
                      <a:r>
                        <a:rPr lang="en-US" sz="1100" dirty="0">
                          <a:hlinkClick r:id="rId2"/>
                        </a:rPr>
                        <a:t>SP-190040</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(75%)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00780031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it-IT" altLang="zh-CN" sz="1400" dirty="0">
                <a:cs typeface="Arial" pitchFamily="34" charset="0"/>
              </a:rPr>
              <a:t>Rapporteurs:</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400" dirty="0">
                <a:cs typeface="Arial" pitchFamily="34" charset="0"/>
              </a:rPr>
              <a:t>Su, Huan-yu, Huawei Technologies Co Ltd., </a:t>
            </a:r>
            <a:r>
              <a:rPr lang="en-US" altLang="zh-CN" sz="1400" dirty="0">
                <a:cs typeface="Arial" pitchFamily="34" charset="0"/>
                <a:hlinkClick r:id="rId2"/>
              </a:rPr>
              <a:t>hs@qosound.com</a:t>
            </a:r>
            <a:endParaRPr lang="en-US" altLang="zh-CN" sz="1400" dirty="0">
              <a:cs typeface="Arial" pitchFamily="34" charset="0"/>
            </a:endParaRPr>
          </a:p>
          <a:p>
            <a:pPr>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400" dirty="0">
                <a:cs typeface="Arial" pitchFamily="34" charset="0"/>
              </a:rPr>
              <a:t>Varga, Imre, Qualcomm Incorporated, </a:t>
            </a:r>
            <a:r>
              <a:rPr lang="en-US" altLang="zh-CN" sz="1400" dirty="0">
                <a:cs typeface="Arial" pitchFamily="34" charset="0"/>
                <a:hlinkClick r:id="rId3"/>
              </a:rPr>
              <a:t>ivarga@qti.qualcomm.com</a:t>
            </a:r>
            <a:endParaRPr lang="en-US"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SA4#127-bis-e</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What happened during the </a:t>
            </a:r>
            <a:r>
              <a:rPr lang="en-US" altLang="zh-CN" sz="1200" dirty="0" err="1">
                <a:cs typeface="Arial" pitchFamily="34" charset="0"/>
              </a:rPr>
              <a:t>Adhoc</a:t>
            </a:r>
            <a:r>
              <a:rPr lang="en-US" altLang="zh-CN" sz="12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900" dirty="0">
                <a:cs typeface="Arial" pitchFamily="34" charset="0"/>
              </a:rPr>
              <a:t>IVAS Levels were discussed, some principles agreed</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900" dirty="0">
                <a:cs typeface="Arial" pitchFamily="34" charset="0"/>
              </a:rPr>
              <a:t>Further discussions on IVAS levels will take place at SA4#128</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900" dirty="0">
                <a:cs typeface="Arial" pitchFamily="34" charset="0"/>
              </a:rPr>
              <a:t>Finalize the release package for Rel-18 based on provided CRs/CR revisions on IVAS core specifications and related system specifications</a:t>
            </a:r>
          </a:p>
          <a:p>
            <a:pPr marL="687388" lvl="1" indent="-287338">
              <a:lnSpc>
                <a:spcPct val="93000"/>
              </a:lnSpc>
              <a:spcBef>
                <a:spcPct val="15000"/>
              </a:spcBef>
              <a:spcAft>
                <a:spcPct val="15000"/>
              </a:spcAft>
              <a:buSzPct val="100000"/>
              <a:tabLst>
                <a:tab pos="285750" algn="l"/>
              </a:tabLst>
              <a:defRPr/>
            </a:pPr>
            <a:r>
              <a:rPr lang="en-US" altLang="zh-CN" sz="900" dirty="0">
                <a:cs typeface="Arial" pitchFamily="34" charset="0"/>
              </a:rPr>
              <a:t>Progress draft TS 26.251 </a:t>
            </a:r>
          </a:p>
          <a:p>
            <a:pPr marL="687388" lvl="1" indent="-287338">
              <a:lnSpc>
                <a:spcPct val="93000"/>
              </a:lnSpc>
              <a:spcBef>
                <a:spcPct val="15000"/>
              </a:spcBef>
              <a:spcAft>
                <a:spcPct val="15000"/>
              </a:spcAft>
              <a:buSzPct val="100000"/>
              <a:tabLst>
                <a:tab pos="285750" algn="l"/>
              </a:tabLst>
              <a:defRPr/>
            </a:pPr>
            <a:r>
              <a:rPr lang="en-US" altLang="zh-CN" sz="900" dirty="0">
                <a:cs typeface="Arial" pitchFamily="34" charset="0"/>
              </a:rPr>
              <a:t>Progress draft TR 26.997 by including IVAS and ISAR selection test results</a:t>
            </a:r>
          </a:p>
          <a:p>
            <a:pPr marL="687388" lvl="1" indent="-287338">
              <a:lnSpc>
                <a:spcPct val="93000"/>
              </a:lnSpc>
              <a:spcBef>
                <a:spcPct val="15000"/>
              </a:spcBef>
              <a:spcAft>
                <a:spcPct val="15000"/>
              </a:spcAft>
              <a:buSzPct val="100000"/>
              <a:tabLst>
                <a:tab pos="285750" algn="l"/>
              </a:tabLst>
              <a:defRPr/>
            </a:pPr>
            <a:r>
              <a:rPr lang="en-US" altLang="zh-CN" sz="900" dirty="0">
                <a:cs typeface="Arial" pitchFamily="34" charset="0"/>
              </a:rPr>
              <a:t>Agree to a revised plan for the fixed-point C-code development and the characterization tests</a:t>
            </a:r>
          </a:p>
          <a:p>
            <a:pPr marL="857250" lvl="1" indent="-287338">
              <a:lnSpc>
                <a:spcPct val="93000"/>
              </a:lnSpc>
              <a:spcBef>
                <a:spcPct val="15000"/>
              </a:spcBef>
              <a:spcAft>
                <a:spcPct val="15000"/>
              </a:spcAft>
              <a:buSzPct val="100000"/>
              <a:tabLst>
                <a:tab pos="285750" algn="l"/>
              </a:tabLst>
              <a:defRPr/>
            </a:pPr>
            <a:r>
              <a:rPr lang="en-US" altLang="zh-CN" sz="900" dirty="0">
                <a:cs typeface="Arial" pitchFamily="34" charset="0"/>
              </a:rPr>
              <a:t>Request for another extension sheet for the fixed-point C-code and corresponding parts of the TR 26.997</a:t>
            </a:r>
          </a:p>
          <a:p>
            <a:pPr marL="857250" lvl="1" indent="-287338">
              <a:lnSpc>
                <a:spcPct val="93000"/>
              </a:lnSpc>
              <a:spcBef>
                <a:spcPct val="15000"/>
              </a:spcBef>
              <a:spcAft>
                <a:spcPct val="15000"/>
              </a:spcAft>
              <a:buSzPct val="100000"/>
              <a:tabLst>
                <a:tab pos="285750" algn="l"/>
              </a:tabLst>
              <a:defRPr/>
            </a:pPr>
            <a:r>
              <a:rPr lang="en-US" altLang="zh-CN" sz="900" dirty="0">
                <a:cs typeface="Arial" pitchFamily="34" charset="0"/>
              </a:rPr>
              <a:t>Refine the characterization test details: processing plan and test plan</a:t>
            </a:r>
          </a:p>
          <a:p>
            <a:pPr marL="687388" lvl="1" indent="-287338">
              <a:lnSpc>
                <a:spcPct val="93000"/>
              </a:lnSpc>
              <a:spcBef>
                <a:spcPct val="15000"/>
              </a:spcBef>
              <a:spcAft>
                <a:spcPct val="15000"/>
              </a:spcAft>
              <a:buSzPct val="100000"/>
              <a:tabLst>
                <a:tab pos="285750" algn="l"/>
              </a:tabLst>
              <a:defRPr/>
            </a:pPr>
            <a:endParaRPr lang="en-US" altLang="zh-CN" sz="800" dirty="0">
              <a:cs typeface="Arial" pitchFamily="34" charset="0"/>
            </a:endParaRP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6/6/2024</a:t>
                      </a:r>
                    </a:p>
                  </a:txBody>
                  <a:tcPr marL="9525" marR="9525" marT="9525" marB="0" anchor="b"/>
                </a:tc>
                <a:tc>
                  <a:txBody>
                    <a:bodyPr/>
                    <a:lstStyle/>
                    <a:p>
                      <a:pPr algn="r">
                        <a:lnSpc>
                          <a:spcPct val="107000"/>
                        </a:lnSpc>
                        <a:spcAft>
                          <a:spcPts val="800"/>
                        </a:spcAft>
                      </a:pPr>
                      <a:r>
                        <a:rPr lang="en-GB" sz="1050" dirty="0">
                          <a:solidFill>
                            <a:schemeClr val="tx1"/>
                          </a:solidFill>
                        </a:rPr>
                        <a:t>80%</a:t>
                      </a:r>
                    </a:p>
                  </a:txBody>
                  <a:tcPr marL="36001" marR="36001" marT="0" marB="0" anchor="b"/>
                </a:tc>
                <a:tc>
                  <a:txBody>
                    <a:bodyPr/>
                    <a:lstStyle/>
                    <a:p>
                      <a:pPr algn="l" fontAlgn="b"/>
                      <a:r>
                        <a:rPr lang="en-US" sz="1100" dirty="0">
                          <a:hlinkClick r:id="rId4"/>
                        </a:rPr>
                        <a:t>SP-220608</a:t>
                      </a:r>
                      <a:endParaRPr lang="en-US" sz="1100" dirty="0"/>
                    </a:p>
                  </a:txBody>
                  <a:tcPr marL="9525" marR="9525" marT="9525" marB="0" anchor="b"/>
                </a:tc>
                <a:tc>
                  <a:txBody>
                    <a:bodyPr/>
                    <a:lstStyle/>
                    <a:p>
                      <a:pPr algn="r">
                        <a:lnSpc>
                          <a:spcPct val="107000"/>
                        </a:lnSpc>
                        <a:spcAft>
                          <a:spcPts val="800"/>
                        </a:spcAft>
                      </a:pPr>
                      <a:r>
                        <a:rPr lang="en-GB" sz="1050" dirty="0">
                          <a:solidFill>
                            <a:srgbClr val="FF0000"/>
                          </a:solidFill>
                        </a:rPr>
                        <a:t>(83%)</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Exception request</a:t>
                      </a:r>
                    </a:p>
                  </a:txBody>
                  <a:tcPr marL="36001" marR="36001" marT="0" marB="0" anchor="b"/>
                </a:tc>
                <a:extLst>
                  <a:ext uri="{0D108BD9-81ED-4DB2-BD59-A6C34878D82A}">
                    <a16:rowId xmlns:a16="http://schemas.microsoft.com/office/drawing/2014/main" val="2116852016"/>
                  </a:ext>
                </a:extLst>
              </a:tr>
            </a:tbl>
          </a:graphicData>
        </a:graphic>
      </p:graphicFrame>
    </p:spTree>
    <p:extLst>
      <p:ext uri="{BB962C8B-B14F-4D97-AF65-F5344CB8AC3E}">
        <p14:creationId xmlns:p14="http://schemas.microsoft.com/office/powerpoint/2010/main" val="161238439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99832</TotalTime>
  <Words>4087</Words>
  <Application>Microsoft Office PowerPoint</Application>
  <PresentationFormat>Widescreen</PresentationFormat>
  <Paragraphs>828</Paragraphs>
  <Slides>25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Arial </vt:lpstr>
      <vt:lpstr>Calibri</vt:lpstr>
      <vt:lpstr>Times New Roman</vt:lpstr>
      <vt:lpstr>Office Theme</vt:lpstr>
      <vt:lpstr>    SA4 Work and Study Items Status at the start of SA4#128    </vt:lpstr>
      <vt:lpstr>Outline</vt:lpstr>
      <vt:lpstr>Overview of work progress  Rel-18 Work Items – after SA#103 (SA4#127-e-bis) (1/2)</vt:lpstr>
      <vt:lpstr>Overview of work progress  Rel-18 Work Items – after SA#103 (SA4#127-e-bis)  (2/2)</vt:lpstr>
      <vt:lpstr>Immersive Real-time Communication for WebRTC (iRTCW)</vt:lpstr>
      <vt:lpstr>IMS-based AR Conversational Services (IBACS)</vt:lpstr>
      <vt:lpstr>Split Rendering Media Service Enabler (SR_MSE)</vt:lpstr>
      <vt:lpstr>Terminal Audio quality performance and Test methods for Immersive Audio Services (ATIAS)</vt:lpstr>
      <vt:lpstr>EVS Codec Extension for Immersive Voice and Audio Services (IVAS_Codec)</vt:lpstr>
      <vt:lpstr>Immersive Audio for Split Rendering Scenarios (ISAR)</vt:lpstr>
      <vt:lpstr>5G Media Streaming Protocols Phase 2 (5GMS_Pro_Ph2)</vt:lpstr>
      <vt:lpstr>Overview of work progress  Rel-19 Work Items – after SA#103 (SA4#127-e-bis)</vt:lpstr>
      <vt:lpstr>Video Operating Points - Harmonization and Stereo MV-HEVC (VOPS)</vt:lpstr>
      <vt:lpstr>Split Rendering over IMS (SR_IMS)</vt:lpstr>
      <vt:lpstr>Overview of work progress  Study Items – after SA#103 (SA4#127-e-bis) </vt:lpstr>
      <vt:lpstr>Feasibility Study on Artificial Intelligence (AI) and Machine Learning (ML) for Media (FS_AI4Media)</vt:lpstr>
      <vt:lpstr>Study on Diverse audio Capturing system for End-user Devices (FS_DaCED)</vt:lpstr>
      <vt:lpstr>Feasibility Study on Film Grain synthesis (FS_FGS)</vt:lpstr>
      <vt:lpstr>Feasibility Study on Avatars for Real-Time Communication (FS_AVATAR)</vt:lpstr>
      <vt:lpstr>Study on Media enerGy consumption exposuRE and EvaluatioN framework (FS_MediaEnergyGREEN)</vt:lpstr>
      <vt:lpstr>Study on Media Messaging (FS_MeMe)</vt:lpstr>
      <vt:lpstr>Study on Advanced Media Delivery (FS_AMD)</vt:lpstr>
      <vt:lpstr>Study of 5G Real-time Transport Protocol Configurations, Phase 2 (FS_5G_RTP_Ph2)</vt:lpstr>
      <vt:lpstr>Study on Beyond 2D Video  (FS_Beyond2D)</vt:lpstr>
      <vt:lpstr>Study on Audio Codec APIs  (FS_ACAPI)</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3006</cp:revision>
  <cp:lastPrinted>2016-09-13T11:31:59Z</cp:lastPrinted>
  <dcterms:created xsi:type="dcterms:W3CDTF">2008-08-30T09:32:10Z</dcterms:created>
  <dcterms:modified xsi:type="dcterms:W3CDTF">2024-05-19T21:54:22Z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