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4"/>
  </p:notesMasterIdLst>
  <p:handoutMasterIdLst>
    <p:handoutMasterId r:id="rId15"/>
  </p:handoutMasterIdLst>
  <p:sldIdLst>
    <p:sldId id="392" r:id="rId5"/>
    <p:sldId id="417" r:id="rId6"/>
    <p:sldId id="419" r:id="rId7"/>
    <p:sldId id="421" r:id="rId8"/>
    <p:sldId id="422" r:id="rId9"/>
    <p:sldId id="423" r:id="rId10"/>
    <p:sldId id="418" r:id="rId11"/>
    <p:sldId id="416" r:id="rId12"/>
    <p:sldId id="420" r:id="rId13"/>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7" autoAdjust="0"/>
    <p:restoredTop sz="93758" autoAdjust="0"/>
  </p:normalViewPr>
  <p:slideViewPr>
    <p:cSldViewPr snapToGrid="0">
      <p:cViewPr varScale="1">
        <p:scale>
          <a:sx n="87" d="100"/>
          <a:sy n="87" d="100"/>
        </p:scale>
        <p:origin x="45" y="2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D:\Users\11131741\Downloads\Docs\S2-2409928.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VFL</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dirty="0"/>
              <a:t>vivo (Rapporteur)</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(1</a:t>
            </a:r>
            <a:r>
              <a:rPr lang="en-US" altLang="zh-CN" sz="2800" b="1" dirty="0"/>
              <a:t>/3</a:t>
            </a:r>
            <a:r>
              <a:rPr lang="en-GB"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71931"/>
            <a:ext cx="12192000" cy="3114588"/>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S2-2409927, S2-2410278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Further extensions are needed to show when any of the VFL participants are untrusted AF(s). In this case the procedure below will contain a NEF, and how the NEF assists the VFL training process as well as whether the service operations going via NEF is using the existing or new service operation are FFS. (9927)(10278)</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Nokia (DP: 9927)</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1: Allow Option 1 for a trusted AF as VFL server (A trusted AF as VFL server directly accesses NRF, select NWDAFs as VFL clients, and communicates with them directly without an intermediate NEF)</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2: Use Option 3 for an untrusted AF as VFL server (NEF selects VFL clients based on NRF entries and requirements provided by AF as VFL server, provides temporary IDs for those VFL clients to the AF, and proxies subsequent communication based on those IDs)</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5: The NEF supports sample alignment by proxying related messages and modifying the identifiers/description of samples between an external and internal format where required</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KDDI (DP: 10278)</a:t>
            </a:r>
          </a:p>
        </p:txBody>
      </p:sp>
      <p:sp>
        <p:nvSpPr>
          <p:cNvPr id="6" name="矩形 5">
            <a:extLst>
              <a:ext uri="{FF2B5EF4-FFF2-40B4-BE49-F238E27FC236}">
                <a16:creationId xmlns:a16="http://schemas.microsoft.com/office/drawing/2014/main" id="{66A674EF-3389-44A8-B9A2-0131BBC193A6}"/>
              </a:ext>
            </a:extLst>
          </p:cNvPr>
          <p:cNvSpPr/>
          <p:nvPr/>
        </p:nvSpPr>
        <p:spPr>
          <a:xfrm>
            <a:off x="0" y="4186519"/>
            <a:ext cx="6033247" cy="1384995"/>
          </a:xfrm>
          <a:prstGeom prst="rect">
            <a:avLst/>
          </a:prstGeom>
        </p:spPr>
        <p:txBody>
          <a:bodyPr wrap="square">
            <a:spAutoFit/>
          </a:bodyPr>
          <a:lstStyle/>
          <a:p>
            <a:r>
              <a:rPr lang="en-GB" altLang="zh-CN" sz="1400" b="1" dirty="0">
                <a:solidFill>
                  <a:srgbClr val="000000"/>
                </a:solidFill>
                <a:latin typeface="Calibri-Bold"/>
              </a:rPr>
              <a:t>Option 1 : AF integrates data from multiple NWDAFs</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forward intermediate results from NWDAF to AF and from AF to NWDAF.</a:t>
            </a:r>
            <a:r>
              <a:rPr lang="en-GB" altLang="zh-CN" sz="1400" dirty="0"/>
              <a:t> </a:t>
            </a:r>
            <a:endParaRPr lang="en-GB" sz="1400" dirty="0"/>
          </a:p>
        </p:txBody>
      </p:sp>
      <p:sp>
        <p:nvSpPr>
          <p:cNvPr id="7" name="矩形 6">
            <a:extLst>
              <a:ext uri="{FF2B5EF4-FFF2-40B4-BE49-F238E27FC236}">
                <a16:creationId xmlns:a16="http://schemas.microsoft.com/office/drawing/2014/main" id="{582016B1-B025-4ACB-B16C-CB6302127779}"/>
              </a:ext>
            </a:extLst>
          </p:cNvPr>
          <p:cNvSpPr/>
          <p:nvPr/>
        </p:nvSpPr>
        <p:spPr>
          <a:xfrm>
            <a:off x="6033247" y="4186519"/>
            <a:ext cx="6033247" cy="2246769"/>
          </a:xfrm>
          <a:prstGeom prst="rect">
            <a:avLst/>
          </a:prstGeom>
        </p:spPr>
        <p:txBody>
          <a:bodyPr wrap="square">
            <a:spAutoFit/>
          </a:bodyPr>
          <a:lstStyle/>
          <a:p>
            <a:r>
              <a:rPr lang="en-GB" altLang="zh-CN" sz="1400" b="1" dirty="0">
                <a:solidFill>
                  <a:srgbClr val="000000"/>
                </a:solidFill>
                <a:latin typeface="Calibri-Bold"/>
              </a:rPr>
              <a:t>Option 2: NEF integrates data from multiple NWDAFs</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determining candidate sample for AF (taking Rel18 member UE selection into consideration)</a:t>
            </a:r>
          </a:p>
          <a:p>
            <a:pPr lvl="1"/>
            <a:r>
              <a:rPr lang="en-GB" altLang="zh-CN" sz="1400" dirty="0">
                <a:solidFill>
                  <a:srgbClr val="000000"/>
                </a:solidFill>
                <a:latin typeface="Calibri" panose="020F0502020204030204" pitchFamily="34" charset="0"/>
              </a:rPr>
              <a:t>• Integrate and forward intermediate results from NWDAF to AF, and that from AF to NWDAF.</a:t>
            </a:r>
          </a:p>
          <a:p>
            <a:pPr lvl="1"/>
            <a:r>
              <a:rPr lang="en-GB" altLang="zh-CN" sz="1400" dirty="0">
                <a:solidFill>
                  <a:srgbClr val="000000"/>
                </a:solidFill>
                <a:latin typeface="Calibri" panose="020F0502020204030204" pitchFamily="34" charset="0"/>
              </a:rPr>
              <a:t>• anonymize network topology, e.g., using temporal NWDAF ID.</a:t>
            </a:r>
            <a:r>
              <a:rPr lang="en-GB" altLang="zh-CN" sz="1400" dirty="0"/>
              <a:t> </a:t>
            </a:r>
            <a:endParaRPr lang="en-GB" sz="1400" dirty="0"/>
          </a:p>
        </p:txBody>
      </p:sp>
    </p:spTree>
    <p:extLst>
      <p:ext uri="{BB962C8B-B14F-4D97-AF65-F5344CB8AC3E}">
        <p14:creationId xmlns:p14="http://schemas.microsoft.com/office/powerpoint/2010/main" val="15844906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(2/3)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ETRI (CR: 10145)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as VFL Server could interact with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as VFL Server interacts with VFL Clients indirectly via NEF. The NEF is only involved for an untrusted AF and maps the external UE IDs (e.g. GPSIs) to the internal UE IDs (e.g. SUPIs).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vivo (CR: 9716)</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could interact with VFL Server or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could interact with VFL Server or VFL Clients via NEF. During discovery, the NEF discovers VFL client (i.e. NWDAF) on behalf of the untrusted AF from the NRF, and anonymizes NWDAF instances ID(s) into temporary NWDAF ID(s). During sample alignment, the NEF generates an intermediate intersection of sample IDs based on samples of untrusted AF and NWDAF(s). </a:t>
            </a:r>
          </a:p>
          <a:p>
            <a:pPr lvl="1">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Observation: for trusted AF, most companies proposed that AF could interact with NRF and VFL Clients directly.</a:t>
            </a:r>
          </a:p>
          <a:p>
            <a:pPr marL="0" indent="0">
              <a:lnSpc>
                <a:spcPct val="100000"/>
              </a:lnSpc>
              <a:spcBef>
                <a:spcPts val="0"/>
              </a:spcBef>
              <a:spcAft>
                <a:spcPts val="0"/>
              </a:spcAft>
              <a:buNone/>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forward1: for trusted AF, AF interact with NRF and VFL Clients directly. </a:t>
            </a:r>
          </a:p>
        </p:txBody>
      </p:sp>
    </p:spTree>
    <p:extLst>
      <p:ext uri="{BB962C8B-B14F-4D97-AF65-F5344CB8AC3E}">
        <p14:creationId xmlns:p14="http://schemas.microsoft.com/office/powerpoint/2010/main" val="414870433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(3/3)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Observation 2: for untrusted AF, most companies agreed that a NEF is involved in VFL process, but the specific roles of NEF are different (e.g. whether NEF determine candidate sample for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NEF’s role:</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translates external and internal IDs (e.g., UE IDs). </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discover and select NWDAF clients.</a:t>
            </a:r>
          </a:p>
          <a:p>
            <a:pPr marL="1257300" lvl="2" indent="-342900">
              <a:lnSpc>
                <a:spcPct val="100000"/>
              </a:lnSpc>
              <a:spcBef>
                <a:spcPts val="0"/>
              </a:spcBef>
              <a:spcAft>
                <a:spcPts val="0"/>
              </a:spcAft>
              <a:buFont typeface="+mj-lt"/>
              <a:buAutoNum type="arabicPeriod"/>
            </a:pPr>
            <a:r>
              <a:rPr lang="en-US" altLang="ja-JP" sz="1800" dirty="0">
                <a:solidFill>
                  <a:srgbClr val="000000"/>
                </a:solidFill>
              </a:rPr>
              <a:t>helps sample alignment for AF</a:t>
            </a:r>
            <a:endParaRPr lang="en-US" altLang="zh-CN" sz="1800" dirty="0">
              <a:latin typeface="Calibri" panose="020F0502020204030204" pitchFamily="34" charset="0"/>
              <a:cs typeface="Calibri" panose="020F0502020204030204" pitchFamily="34" charset="0"/>
            </a:endParaRP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forwards intermediate results from NWDAF to AF, and that from AF to NWDAF.</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anonymizes network topology, e.g., using temporal NWDAF ID or temporary client identifier (controversial).</a:t>
            </a:r>
          </a:p>
          <a:p>
            <a:pPr marL="1257300" lvl="2" indent="-342900">
              <a:lnSpc>
                <a:spcPct val="100000"/>
              </a:lnSpc>
              <a:spcBef>
                <a:spcPts val="0"/>
              </a:spcBef>
              <a:spcAft>
                <a:spcPts val="0"/>
              </a:spcAft>
              <a:buFont typeface="+mj-lt"/>
              <a:buAutoNum type="arabicPeriod"/>
            </a:pPr>
            <a:r>
              <a:rPr lang="en-US" altLang="zh-CN" sz="1800" dirty="0">
                <a:latin typeface="Calibri" panose="020F0502020204030204" pitchFamily="34" charset="0"/>
                <a:cs typeface="Calibri" panose="020F0502020204030204" pitchFamily="34" charset="0"/>
              </a:rPr>
              <a:t>integrates intermediate results from NWDAFs and forwards the message to AF (</a:t>
            </a:r>
            <a:r>
              <a:rPr lang="en-US" altLang="zh-CN" sz="1800" dirty="0">
                <a:highlight>
                  <a:srgbClr val="FFFF00"/>
                </a:highlight>
                <a:latin typeface="Calibri" panose="020F0502020204030204" pitchFamily="34" charset="0"/>
                <a:cs typeface="Calibri" panose="020F0502020204030204" pitchFamily="34" charset="0"/>
              </a:rPr>
              <a:t>controversial</a:t>
            </a:r>
            <a:r>
              <a:rPr lang="en-US" altLang="zh-CN" sz="1800" dirty="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4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For untrusted AF, the proposed way forward: </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A NEF is involved in VFL process</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 The NEF follow the </a:t>
            </a:r>
            <a:r>
              <a:rPr lang="en-US" altLang="zh-CN" sz="2400" dirty="0">
                <a:highlight>
                  <a:srgbClr val="00FF00"/>
                </a:highlight>
                <a:latin typeface="Calibri" panose="020F0502020204030204" pitchFamily="34" charset="0"/>
                <a:cs typeface="Calibri" panose="020F0502020204030204" pitchFamily="34" charset="0"/>
              </a:rPr>
              <a:t>highlighted</a:t>
            </a:r>
            <a:r>
              <a:rPr lang="en-US" altLang="zh-CN" sz="2400" dirty="0">
                <a:latin typeface="Calibri" panose="020F0502020204030204" pitchFamily="34" charset="0"/>
                <a:cs typeface="Calibri" panose="020F0502020204030204" pitchFamily="34" charset="0"/>
              </a:rPr>
              <a:t> </a:t>
            </a:r>
            <a:r>
              <a:rPr lang="en-US" altLang="zh-CN" dirty="0">
                <a:latin typeface="Calibri" panose="020F0502020204030204" pitchFamily="34" charset="0"/>
                <a:cs typeface="Calibri" panose="020F0502020204030204" pitchFamily="34" charset="0"/>
              </a:rPr>
              <a:t>rules and </a:t>
            </a:r>
            <a:r>
              <a:rPr lang="en-US" altLang="zh-CN" sz="2400" dirty="0">
                <a:latin typeface="Calibri" panose="020F0502020204030204" pitchFamily="34" charset="0"/>
                <a:cs typeface="Calibri" panose="020F0502020204030204" pitchFamily="34" charset="0"/>
              </a:rPr>
              <a:t>others continue offline discussion</a:t>
            </a:r>
          </a:p>
          <a:p>
            <a:pPr marL="457200" lvl="1" indent="0">
              <a:lnSpc>
                <a:spcPct val="100000"/>
              </a:lnSpc>
              <a:spcBef>
                <a:spcPts val="0"/>
              </a:spcBef>
              <a:spcAft>
                <a:spcPts val="0"/>
              </a:spcAft>
              <a:buNone/>
            </a:pPr>
            <a:endParaRPr lang="en-US" altLang="zh-CN"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If needed, quickly handle </a:t>
            </a:r>
            <a:r>
              <a:rPr lang="en-GB" sz="2400" dirty="0">
                <a:highlight>
                  <a:srgbClr val="00FFFF"/>
                </a:highligh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S2-2402927/</a:t>
            </a:r>
            <a:r>
              <a:rPr lang="en-GB" sz="2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S2-2409928</a:t>
            </a:r>
            <a:r>
              <a:rPr lang="en-GB" sz="2400" dirty="0">
                <a:latin typeface="Calibri" panose="020F0502020204030204" pitchFamily="34" charset="0"/>
                <a:cs typeface="Calibri" panose="020F0502020204030204" pitchFamily="34" charset="0"/>
              </a:rPr>
              <a:t> from Nokia (focusing on </a:t>
            </a:r>
            <a:r>
              <a:rPr lang="en-US" sz="2400" dirty="0">
                <a:latin typeface="Calibri" panose="020F0502020204030204" pitchFamily="34" charset="0"/>
                <a:cs typeface="Calibri" panose="020F0502020204030204" pitchFamily="34" charset="0"/>
              </a:rPr>
              <a:t>VFL training + inference when AF as VFL Server</a:t>
            </a:r>
            <a:r>
              <a:rPr lang="en-GB" sz="2400" dirty="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82798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2 --- </a:t>
            </a:r>
            <a:r>
              <a:rPr lang="en-US" altLang="zh-CN" sz="2800" b="1" dirty="0"/>
              <a:t>Sample alignment and sample update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lv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A possible need for a process of sample exchange between VFL server and VFL client is FFS. The process may be determined after agreement on sample and/or feature alignment. (9790)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Huawei (DP 9790):</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Only sample alignment needs to be exchanged in the VFL Training preparation procedure; </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There is no support for dynamic changes in the sample space for a given VFL training process (i.e., VFL correlation ID);</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Any change in the sample IDs of a sample space should be treated as VFL training process;</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Apple (DP 10078):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client (NWDAF or AF) or the Server (NWDAF or AF) can trigger a sample update procedure during the course of training.</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Ericsson (CR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preparation phase contains alignments. Possibility to lower or increase samples is introduced in VFL training phase. </a:t>
            </a: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a:t>
            </a:r>
            <a:r>
              <a:rPr lang="en-US" altLang="zh-CN" sz="2400" dirty="0"/>
              <a:t>: Sample alignment is necessary and an additional process for sample update is to be postponed in future Release due to limited time.</a:t>
            </a:r>
          </a:p>
        </p:txBody>
      </p:sp>
    </p:spTree>
    <p:extLst>
      <p:ext uri="{BB962C8B-B14F-4D97-AF65-F5344CB8AC3E}">
        <p14:creationId xmlns:p14="http://schemas.microsoft.com/office/powerpoint/2010/main" val="110859969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2 --- </a:t>
            </a:r>
            <a:r>
              <a:rPr lang="en-US" altLang="zh-CN" sz="2800" b="1" dirty="0"/>
              <a:t>Feature alignment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cs typeface="Calibri" panose="020F0502020204030204" pitchFamily="34" charset="0"/>
              </a:rPr>
              <a:t>Editor’s Note: Whether and how to exchange feature between VFL server and VFL client is for FFS. The process may be determined after agreement on sample and/or feature alignment.</a:t>
            </a:r>
            <a:endParaRPr lang="en-US" altLang="zh-CN" sz="1800" i="1" dirty="0">
              <a:solidFill>
                <a:srgbClr val="FF0000"/>
              </a:solidFill>
              <a:latin typeface="Times New Roman" panose="02020603050405020304" pitchFamily="18" charset="0"/>
              <a:cs typeface="Calibri" panose="020F0502020204030204" pitchFamily="34" charset="0"/>
            </a:endParaRPr>
          </a:p>
          <a:p>
            <a:pPr marL="0" lvl="0" indent="0">
              <a:lnSpc>
                <a:spcPct val="100000"/>
              </a:lnSpc>
              <a:spcBef>
                <a:spcPts val="0"/>
              </a:spcBef>
              <a:spcAft>
                <a:spcPts val="0"/>
              </a:spcAft>
              <a:buNone/>
            </a:pPr>
            <a:endParaRPr lang="en-US" altLang="zh-CN" sz="1800" i="1" dirty="0">
              <a:solidFill>
                <a:srgbClr val="FF0000"/>
              </a:solidFill>
              <a:latin typeface="Times New Roman" panose="02020603050405020304" pitchFamily="18" charset="0"/>
              <a:cs typeface="Calibri" panose="020F0502020204030204" pitchFamily="34" charset="0"/>
            </a:endParaRPr>
          </a:p>
          <a:p>
            <a:pPr marL="0" indent="0">
              <a:lnSpc>
                <a:spcPct val="100000"/>
              </a:lnSpc>
              <a:spcBef>
                <a:spcPts val="0"/>
              </a:spcBef>
              <a:spcAft>
                <a:spcPts val="0"/>
              </a:spcAft>
              <a:buNone/>
            </a:pPr>
            <a:r>
              <a:rPr lang="en-US" altLang="zh-CN" sz="2200" dirty="0">
                <a:latin typeface="Calibri" panose="020F0502020204030204" pitchFamily="34" charset="0"/>
                <a:cs typeface="Calibri" panose="020F0502020204030204" pitchFamily="34" charset="0"/>
              </a:rPr>
              <a:t>Observation: a few companies think that </a:t>
            </a:r>
            <a:r>
              <a:rPr lang="en-GB" sz="2200" dirty="0">
                <a:latin typeface="Calibri" panose="020F0502020204030204" pitchFamily="34" charset="0"/>
                <a:cs typeface="Calibri" panose="020F0502020204030204" pitchFamily="34" charset="0"/>
              </a:rPr>
              <a:t>Feature is vendor specific and should not be transferred via signalling, while other a few companies think feature alignment need some standardized work to make it work.</a:t>
            </a:r>
            <a:endParaRPr lang="en-US" altLang="zh-CN" sz="2200" dirty="0">
              <a:latin typeface="Calibri" panose="020F0502020204030204" pitchFamily="34" charset="0"/>
              <a:cs typeface="Calibri" panose="020F0502020204030204" pitchFamily="34" charset="0"/>
            </a:endParaRPr>
          </a:p>
          <a:p>
            <a:pPr marL="0" indent="0">
              <a:lnSpc>
                <a:spcPct val="100000"/>
              </a:lnSpc>
              <a:spcBef>
                <a:spcPts val="0"/>
              </a:spcBef>
              <a:spcAft>
                <a:spcPts val="0"/>
              </a:spcAft>
              <a:buNone/>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a:t>
            </a:r>
            <a:r>
              <a:rPr lang="en-US" altLang="zh-CN" sz="2400" dirty="0"/>
              <a:t>:</a:t>
            </a:r>
            <a:r>
              <a:rPr lang="en-US" altLang="zh-CN" sz="2400" dirty="0">
                <a:solidFill>
                  <a:prstClr val="black"/>
                </a:solidFill>
                <a:latin typeface="Calibri" panose="020F0502020204030204" pitchFamily="34" charset="0"/>
                <a:cs typeface="Calibri" panose="020F0502020204030204" pitchFamily="34" charset="0"/>
              </a:rPr>
              <a:t> more discussion are needed to gather more wider view</a:t>
            </a:r>
            <a:r>
              <a:rPr lang="en-US" altLang="zh-CN" sz="2400" dirty="0"/>
              <a:t>.</a:t>
            </a:r>
          </a:p>
        </p:txBody>
      </p:sp>
      <p:sp>
        <p:nvSpPr>
          <p:cNvPr id="2" name="文本框 1">
            <a:extLst>
              <a:ext uri="{FF2B5EF4-FFF2-40B4-BE49-F238E27FC236}">
                <a16:creationId xmlns:a16="http://schemas.microsoft.com/office/drawing/2014/main" id="{9339B01F-27BC-4F48-B4C6-45EBBE9FFACC}"/>
              </a:ext>
            </a:extLst>
          </p:cNvPr>
          <p:cNvSpPr txBox="1"/>
          <p:nvPr/>
        </p:nvSpPr>
        <p:spPr>
          <a:xfrm rot="19147828">
            <a:off x="7940962" y="4485791"/>
            <a:ext cx="2462579" cy="461665"/>
          </a:xfrm>
          <a:prstGeom prst="rect">
            <a:avLst/>
          </a:prstGeom>
          <a:solidFill>
            <a:srgbClr val="FFFF00"/>
          </a:solidFill>
        </p:spPr>
        <p:txBody>
          <a:bodyPr wrap="square" rtlCol="0">
            <a:spAutoFit/>
          </a:bodyPr>
          <a:lstStyle/>
          <a:p>
            <a:pPr algn="ctr"/>
            <a:r>
              <a:rPr lang="en-US" sz="2400" dirty="0"/>
              <a:t>Newly added</a:t>
            </a:r>
          </a:p>
        </p:txBody>
      </p:sp>
    </p:spTree>
    <p:extLst>
      <p:ext uri="{BB962C8B-B14F-4D97-AF65-F5344CB8AC3E}">
        <p14:creationId xmlns:p14="http://schemas.microsoft.com/office/powerpoint/2010/main" val="181002744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4 - ML Model ID or VFL Model Correlation ID or VFL Correlation ID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05384"/>
            <a:ext cx="12192000" cy="145852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S2-2409925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It is FFS whether and how to use ML Model ID or VFL Model Correlation ID or VFL correlation ID in the VFL training process. (9790)</a:t>
            </a:r>
            <a:r>
              <a:rPr lang="en-US" altLang="zh-CN" sz="1800" i="1" dirty="0">
                <a:solidFill>
                  <a:srgbClr val="FF0000"/>
                </a:solidFill>
                <a:latin typeface="Times New Roman" panose="02020603050405020304" pitchFamily="18" charset="0"/>
                <a:cs typeface="Calibri" panose="020F0502020204030204" pitchFamily="34" charset="0"/>
              </a:rPr>
              <a:t> (9925) </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p:txBody>
      </p:sp>
      <p:graphicFrame>
        <p:nvGraphicFramePr>
          <p:cNvPr id="8" name="表格 7">
            <a:extLst>
              <a:ext uri="{FF2B5EF4-FFF2-40B4-BE49-F238E27FC236}">
                <a16:creationId xmlns:a16="http://schemas.microsoft.com/office/drawing/2014/main" id="{82946498-7230-454E-BB77-AC86CDE2F6D6}"/>
              </a:ext>
            </a:extLst>
          </p:cNvPr>
          <p:cNvGraphicFramePr>
            <a:graphicFrameLocks noGrp="1"/>
          </p:cNvGraphicFramePr>
          <p:nvPr>
            <p:extLst>
              <p:ext uri="{D42A27DB-BD31-4B8C-83A1-F6EECF244321}">
                <p14:modId xmlns:p14="http://schemas.microsoft.com/office/powerpoint/2010/main" val="3899020738"/>
              </p:ext>
            </p:extLst>
          </p:nvPr>
        </p:nvGraphicFramePr>
        <p:xfrm>
          <a:off x="2117783" y="2142427"/>
          <a:ext cx="7689605" cy="3556002"/>
        </p:xfrm>
        <a:graphic>
          <a:graphicData uri="http://schemas.openxmlformats.org/drawingml/2006/table">
            <a:tbl>
              <a:tblPr firstRow="1" bandRow="1">
                <a:tableStyleId>{5C22544A-7EE6-4342-B048-85BDC9FD1C3A}</a:tableStyleId>
              </a:tblPr>
              <a:tblGrid>
                <a:gridCol w="1414476">
                  <a:extLst>
                    <a:ext uri="{9D8B030D-6E8A-4147-A177-3AD203B41FA5}">
                      <a16:colId xmlns:a16="http://schemas.microsoft.com/office/drawing/2014/main" val="1742775876"/>
                    </a:ext>
                  </a:extLst>
                </a:gridCol>
                <a:gridCol w="6275129">
                  <a:extLst>
                    <a:ext uri="{9D8B030D-6E8A-4147-A177-3AD203B41FA5}">
                      <a16:colId xmlns:a16="http://schemas.microsoft.com/office/drawing/2014/main" val="1992573597"/>
                    </a:ext>
                  </a:extLst>
                </a:gridCol>
              </a:tblGrid>
              <a:tr h="358987">
                <a:tc>
                  <a:txBody>
                    <a:bodyPr/>
                    <a:lstStyle/>
                    <a:p>
                      <a:r>
                        <a:rPr lang="en-GB" dirty="0"/>
                        <a:t>Company </a:t>
                      </a:r>
                    </a:p>
                  </a:txBody>
                  <a:tcPr/>
                </a:tc>
                <a:tc>
                  <a:txBody>
                    <a:bodyPr/>
                    <a:lstStyle/>
                    <a:p>
                      <a:r>
                        <a:rPr lang="en-GB" dirty="0"/>
                        <a:t>View </a:t>
                      </a:r>
                    </a:p>
                  </a:txBody>
                  <a:tcPr/>
                </a:tc>
                <a:extLst>
                  <a:ext uri="{0D108BD9-81ED-4DB2-BD59-A6C34878D82A}">
                    <a16:rowId xmlns:a16="http://schemas.microsoft.com/office/drawing/2014/main" val="2556619021"/>
                  </a:ext>
                </a:extLst>
              </a:tr>
              <a:tr h="501598">
                <a:tc>
                  <a:txBody>
                    <a:bodyPr/>
                    <a:lstStyle/>
                    <a:p>
                      <a:r>
                        <a:rPr lang="en-GB" sz="1400" dirty="0"/>
                        <a:t>Huawei</a:t>
                      </a:r>
                    </a:p>
                  </a:txBody>
                  <a:tcPr/>
                </a:tc>
                <a:tc>
                  <a:txBody>
                    <a:bodyPr/>
                    <a:lstStyle/>
                    <a:p>
                      <a:r>
                        <a:rPr lang="en-US" altLang="zh-CN" sz="1400" i="1" dirty="0">
                          <a:latin typeface="Calibri" panose="020F0502020204030204" pitchFamily="34" charset="0"/>
                          <a:cs typeface="Calibri" panose="020F0502020204030204" pitchFamily="34" charset="0"/>
                        </a:rPr>
                        <a:t>the ML Model ID to identify a ML model that is being trained by NWDAF or AF;</a:t>
                      </a:r>
                    </a:p>
                    <a:p>
                      <a:r>
                        <a:rPr lang="en-US" altLang="zh-CN" sz="1400" i="1" dirty="0">
                          <a:latin typeface="Calibri" panose="020F0502020204030204" pitchFamily="34" charset="0"/>
                          <a:cs typeface="Calibri" panose="020F0502020204030204" pitchFamily="34" charset="0"/>
                        </a:rPr>
                        <a:t>VFL Correlation ID to signal that the ML Model ID is associated with a VFL training process;</a:t>
                      </a:r>
                      <a:endParaRPr lang="en-GB" sz="1400" dirty="0"/>
                    </a:p>
                  </a:txBody>
                  <a:tcPr/>
                </a:tc>
                <a:extLst>
                  <a:ext uri="{0D108BD9-81ED-4DB2-BD59-A6C34878D82A}">
                    <a16:rowId xmlns:a16="http://schemas.microsoft.com/office/drawing/2014/main" val="217405544"/>
                  </a:ext>
                </a:extLst>
              </a:tr>
              <a:tr h="256528">
                <a:tc>
                  <a:txBody>
                    <a:bodyPr/>
                    <a:lstStyle/>
                    <a:p>
                      <a:r>
                        <a:rPr lang="en-GB" sz="1400" dirty="0"/>
                        <a:t>Ericsson </a:t>
                      </a:r>
                    </a:p>
                  </a:txBody>
                  <a:tcPr/>
                </a:tc>
                <a:tc>
                  <a:txBody>
                    <a:bodyPr/>
                    <a:lstStyle/>
                    <a:p>
                      <a:r>
                        <a:rPr lang="en-US" altLang="zh-CN" sz="1400" dirty="0"/>
                        <a:t>VFL correlation ID is acceptable and introduced</a:t>
                      </a:r>
                      <a:endParaRPr lang="en-GB" altLang="zh-CN" sz="1400" dirty="0"/>
                    </a:p>
                  </a:txBody>
                  <a:tcPr/>
                </a:tc>
                <a:extLst>
                  <a:ext uri="{0D108BD9-81ED-4DB2-BD59-A6C34878D82A}">
                    <a16:rowId xmlns:a16="http://schemas.microsoft.com/office/drawing/2014/main" val="3954727605"/>
                  </a:ext>
                </a:extLst>
              </a:tr>
              <a:tr h="358987">
                <a:tc>
                  <a:txBody>
                    <a:bodyPr/>
                    <a:lstStyle/>
                    <a:p>
                      <a:r>
                        <a:rPr lang="en-GB" sz="1400" dirty="0"/>
                        <a:t>OPPO</a:t>
                      </a:r>
                    </a:p>
                  </a:txBody>
                  <a:tcPr/>
                </a:tc>
                <a:tc>
                  <a:txBody>
                    <a:bodyPr/>
                    <a:lstStyle/>
                    <a:p>
                      <a:r>
                        <a:rPr lang="en-GB" sz="1400" dirty="0"/>
                        <a:t>VFL model correlation ID</a:t>
                      </a:r>
                    </a:p>
                  </a:txBody>
                  <a:tcPr/>
                </a:tc>
                <a:extLst>
                  <a:ext uri="{0D108BD9-81ED-4DB2-BD59-A6C34878D82A}">
                    <a16:rowId xmlns:a16="http://schemas.microsoft.com/office/drawing/2014/main" val="2592580550"/>
                  </a:ext>
                </a:extLst>
              </a:tr>
              <a:tr h="358987">
                <a:tc>
                  <a:txBody>
                    <a:bodyPr/>
                    <a:lstStyle/>
                    <a:p>
                      <a:r>
                        <a:rPr lang="en-GB" sz="1400" dirty="0"/>
                        <a:t>Nokia</a:t>
                      </a:r>
                    </a:p>
                  </a:txBody>
                  <a:tcPr/>
                </a:tc>
                <a:tc>
                  <a:txBody>
                    <a:bodyPr/>
                    <a:lstStyle/>
                    <a:p>
                      <a:r>
                        <a:rPr lang="en-GB" altLang="zh-CN" sz="1400" dirty="0"/>
                        <a:t>VFL model correlation ID</a:t>
                      </a:r>
                    </a:p>
                  </a:txBody>
                  <a:tcPr/>
                </a:tc>
                <a:extLst>
                  <a:ext uri="{0D108BD9-81ED-4DB2-BD59-A6C34878D82A}">
                    <a16:rowId xmlns:a16="http://schemas.microsoft.com/office/drawing/2014/main" val="3787225752"/>
                  </a:ext>
                </a:extLst>
              </a:tr>
              <a:tr h="358987">
                <a:tc>
                  <a:txBody>
                    <a:bodyPr/>
                    <a:lstStyle/>
                    <a:p>
                      <a:r>
                        <a:rPr lang="en-GB" sz="1400" dirty="0"/>
                        <a:t>KDDI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064494521"/>
                  </a:ext>
                </a:extLst>
              </a:tr>
              <a:tr h="358987">
                <a:tc>
                  <a:txBody>
                    <a:bodyPr/>
                    <a:lstStyle/>
                    <a:p>
                      <a:r>
                        <a:rPr lang="en-GB" sz="1400" dirty="0"/>
                        <a:t>Interdigital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498029044"/>
                  </a:ext>
                </a:extLst>
              </a:tr>
              <a:tr h="358987">
                <a:tc>
                  <a:txBody>
                    <a:bodyPr/>
                    <a:lstStyle/>
                    <a:p>
                      <a:r>
                        <a:rPr lang="en-GB" sz="1400" dirty="0"/>
                        <a:t>Vivo</a:t>
                      </a:r>
                    </a:p>
                  </a:txBody>
                  <a:tcPr/>
                </a:tc>
                <a:tc>
                  <a:txBody>
                    <a:bodyPr/>
                    <a:lstStyle/>
                    <a:p>
                      <a:r>
                        <a:rPr lang="en-GB" sz="1400" dirty="0"/>
                        <a:t>VFL model ID</a:t>
                      </a:r>
                    </a:p>
                  </a:txBody>
                  <a:tcPr/>
                </a:tc>
                <a:extLst>
                  <a:ext uri="{0D108BD9-81ED-4DB2-BD59-A6C34878D82A}">
                    <a16:rowId xmlns:a16="http://schemas.microsoft.com/office/drawing/2014/main" val="174217576"/>
                  </a:ext>
                </a:extLst>
              </a:tr>
              <a:tr h="358987">
                <a:tc>
                  <a:txBody>
                    <a:bodyPr/>
                    <a:lstStyle/>
                    <a:p>
                      <a:r>
                        <a:rPr lang="en-GB" sz="1400" dirty="0"/>
                        <a:t>Lenovo</a:t>
                      </a:r>
                    </a:p>
                  </a:txBody>
                  <a:tcPr/>
                </a:tc>
                <a:tc>
                  <a:txBody>
                    <a:bodyPr/>
                    <a:lstStyle/>
                    <a:p>
                      <a:r>
                        <a:rPr lang="en-GB" sz="1400" dirty="0"/>
                        <a:t>VFL training ID</a:t>
                      </a:r>
                    </a:p>
                  </a:txBody>
                  <a:tcPr/>
                </a:tc>
                <a:extLst>
                  <a:ext uri="{0D108BD9-81ED-4DB2-BD59-A6C34878D82A}">
                    <a16:rowId xmlns:a16="http://schemas.microsoft.com/office/drawing/2014/main" val="691209502"/>
                  </a:ext>
                </a:extLst>
              </a:tr>
            </a:tbl>
          </a:graphicData>
        </a:graphic>
      </p:graphicFrame>
      <p:sp>
        <p:nvSpPr>
          <p:cNvPr id="3" name="矩形 2">
            <a:extLst>
              <a:ext uri="{FF2B5EF4-FFF2-40B4-BE49-F238E27FC236}">
                <a16:creationId xmlns:a16="http://schemas.microsoft.com/office/drawing/2014/main" id="{410893DF-E62F-4713-9639-409CCB118C11}"/>
              </a:ext>
            </a:extLst>
          </p:cNvPr>
          <p:cNvSpPr/>
          <p:nvPr/>
        </p:nvSpPr>
        <p:spPr>
          <a:xfrm>
            <a:off x="116783" y="5856129"/>
            <a:ext cx="8505021"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 more discussion are needed</a:t>
            </a:r>
            <a:r>
              <a:rPr lang="en-US" altLang="zh-CN" sz="2000" dirty="0">
                <a:solidFill>
                  <a:prstClr val="black"/>
                </a:solidFill>
                <a:latin typeface="Calibri" panose="020F0502020204030204" pitchFamily="34" charset="0"/>
                <a:cs typeface="Calibri" panose="020F0502020204030204" pitchFamily="34" charset="0"/>
              </a:rPr>
              <a:t> </a:t>
            </a:r>
            <a:r>
              <a:rPr lang="en-US" altLang="zh-CN" sz="2200" dirty="0">
                <a:solidFill>
                  <a:prstClr val="black"/>
                </a:solidFill>
                <a:latin typeface="Calibri" panose="020F0502020204030204" pitchFamily="34" charset="0"/>
                <a:cs typeface="Calibri" panose="020F0502020204030204" pitchFamily="34" charset="0"/>
              </a:rPr>
              <a:t>to gather more wider view </a:t>
            </a:r>
          </a:p>
        </p:txBody>
      </p:sp>
    </p:spTree>
    <p:extLst>
      <p:ext uri="{BB962C8B-B14F-4D97-AF65-F5344CB8AC3E}">
        <p14:creationId xmlns:p14="http://schemas.microsoft.com/office/powerpoint/2010/main" val="161934879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3 --- </a:t>
            </a:r>
            <a:r>
              <a:rPr lang="en-US" altLang="zh-CN" sz="2800" b="1" dirty="0"/>
              <a:t>existing FL capability or new VFL capability</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S2-2409924 and some CRs for VFL:</a:t>
            </a:r>
          </a:p>
          <a:p>
            <a:pPr mar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Whether we can use the existing FL capability information IE, or a new VFL capability information IE is introduced, is FFS. (9924)</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existing 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2: new VFL capability</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1: 2 companies supports existing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Vivo proposed FL capability type as FL server, FL type (i.e. VFL),. --- 9678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Lenovo proposed to extend the FL capability type by including VFL Server/VFL client capability. --- 9887</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2: 4 companies supports new VFL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Nokia introduces a new capability indicator for VFL. --- 9924</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E/// using new VFL capability --- 10008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ICS proposed VFL capability type (i.e. VFL server and/or VFL client) --- 9645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HW introduce a new VFL capability information. --- 9788</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Way forward: use new VFL capability as baseline. </a:t>
            </a: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787078"/>
          </a:xfrm>
        </p:spPr>
        <p:txBody>
          <a:bodyPr/>
          <a:lstStyle/>
          <a:p>
            <a:r>
              <a:rPr lang="en-GB" altLang="zh-CN" sz="2800" b="1" dirty="0"/>
              <a:t>Issue 5 --- </a:t>
            </a:r>
            <a:r>
              <a:rPr lang="en-US" altLang="zh-CN" sz="2800" b="1" dirty="0"/>
              <a:t>one procedure or two procedures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83081"/>
            <a:ext cx="12192000" cy="1973884"/>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Whether one general procedure or two separate procedures for NWDAF/AF as server will be discussed and decided in future meeting when the procedures are stable. (9790)</a:t>
            </a:r>
            <a:endParaRPr lang="en-US" altLang="zh-CN" sz="2200" i="1" dirty="0">
              <a:solidFill>
                <a:srgbClr val="C00000"/>
              </a:solidFill>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procedure:</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1:</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one general procedure </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2: two split procedures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p:txBody>
      </p:sp>
      <p:graphicFrame>
        <p:nvGraphicFramePr>
          <p:cNvPr id="6" name="表格 5">
            <a:extLst>
              <a:ext uri="{FF2B5EF4-FFF2-40B4-BE49-F238E27FC236}">
                <a16:creationId xmlns:a16="http://schemas.microsoft.com/office/drawing/2014/main" id="{5AE300D8-2BC1-4596-AE83-3BDE744F116C}"/>
              </a:ext>
            </a:extLst>
          </p:cNvPr>
          <p:cNvGraphicFramePr>
            <a:graphicFrameLocks noGrp="1"/>
          </p:cNvGraphicFramePr>
          <p:nvPr>
            <p:extLst>
              <p:ext uri="{D42A27DB-BD31-4B8C-83A1-F6EECF244321}">
                <p14:modId xmlns:p14="http://schemas.microsoft.com/office/powerpoint/2010/main" val="3167218357"/>
              </p:ext>
            </p:extLst>
          </p:nvPr>
        </p:nvGraphicFramePr>
        <p:xfrm>
          <a:off x="838200" y="2848352"/>
          <a:ext cx="10645588" cy="3291840"/>
        </p:xfrm>
        <a:graphic>
          <a:graphicData uri="http://schemas.openxmlformats.org/drawingml/2006/table">
            <a:tbl>
              <a:tblPr firstRow="1" bandRow="1">
                <a:tableStyleId>{5C22544A-7EE6-4342-B048-85BDC9FD1C3A}</a:tableStyleId>
              </a:tblPr>
              <a:tblGrid>
                <a:gridCol w="904527">
                  <a:extLst>
                    <a:ext uri="{9D8B030D-6E8A-4147-A177-3AD203B41FA5}">
                      <a16:colId xmlns:a16="http://schemas.microsoft.com/office/drawing/2014/main" val="4289562663"/>
                    </a:ext>
                  </a:extLst>
                </a:gridCol>
                <a:gridCol w="2078294">
                  <a:extLst>
                    <a:ext uri="{9D8B030D-6E8A-4147-A177-3AD203B41FA5}">
                      <a16:colId xmlns:a16="http://schemas.microsoft.com/office/drawing/2014/main" val="292986807"/>
                    </a:ext>
                  </a:extLst>
                </a:gridCol>
                <a:gridCol w="7662767">
                  <a:extLst>
                    <a:ext uri="{9D8B030D-6E8A-4147-A177-3AD203B41FA5}">
                      <a16:colId xmlns:a16="http://schemas.microsoft.com/office/drawing/2014/main" val="4203219237"/>
                    </a:ext>
                  </a:extLst>
                </a:gridCol>
              </a:tblGrid>
              <a:tr h="207741">
                <a:tc>
                  <a:txBody>
                    <a:bodyPr/>
                    <a:lstStyle/>
                    <a:p>
                      <a:r>
                        <a:rPr lang="en-GB" sz="1400" dirty="0"/>
                        <a:t>Company</a:t>
                      </a:r>
                    </a:p>
                  </a:txBody>
                  <a:tcPr/>
                </a:tc>
                <a:tc>
                  <a:txBody>
                    <a:bodyPr/>
                    <a:lstStyle/>
                    <a:p>
                      <a:r>
                        <a:rPr lang="en-GB" sz="1400" dirty="0"/>
                        <a:t>Views </a:t>
                      </a:r>
                    </a:p>
                  </a:txBody>
                  <a:tcPr/>
                </a:tc>
                <a:tc>
                  <a:txBody>
                    <a:bodyPr/>
                    <a:lstStyle/>
                    <a:p>
                      <a:r>
                        <a:rPr lang="en-GB" sz="1400" dirty="0"/>
                        <a:t>Details </a:t>
                      </a:r>
                    </a:p>
                  </a:txBody>
                  <a:tcPr/>
                </a:tc>
                <a:extLst>
                  <a:ext uri="{0D108BD9-81ED-4DB2-BD59-A6C34878D82A}">
                    <a16:rowId xmlns:a16="http://schemas.microsoft.com/office/drawing/2014/main" val="2847394577"/>
                  </a:ext>
                </a:extLst>
              </a:tr>
              <a:tr h="353159">
                <a:tc>
                  <a:txBody>
                    <a:bodyPr/>
                    <a:lstStyle/>
                    <a:p>
                      <a:r>
                        <a:rPr lang="en-GB" sz="1400" dirty="0"/>
                        <a:t>Huawei</a:t>
                      </a:r>
                    </a:p>
                  </a:txBody>
                  <a:tcPr/>
                </a:tc>
                <a:tc>
                  <a:txBody>
                    <a:bodyPr/>
                    <a:lstStyle/>
                    <a:p>
                      <a:r>
                        <a:rPr lang="en-GB" sz="1400" dirty="0"/>
                        <a:t>Two split procedures</a:t>
                      </a:r>
                    </a:p>
                  </a:txBody>
                  <a:tcPr/>
                </a:tc>
                <a:tc>
                  <a:txBody>
                    <a:bodyPr/>
                    <a:lstStyle/>
                    <a:p>
                      <a:r>
                        <a:rPr lang="en-GB" sz="1400" i="1" kern="1200" dirty="0">
                          <a:solidFill>
                            <a:schemeClr val="dk1"/>
                          </a:solidFill>
                          <a:latin typeface="Calibri" panose="020F0502020204030204" pitchFamily="34" charset="0"/>
                          <a:ea typeface="+mn-ea"/>
                          <a:cs typeface="Calibri" panose="020F0502020204030204" pitchFamily="34" charset="0"/>
                        </a:rPr>
                        <a:t>Two split preparation procedures, suggests to </a:t>
                      </a:r>
                      <a:r>
                        <a:rPr lang="en-US" altLang="zh-CN" sz="1400" i="1" kern="1200" dirty="0">
                          <a:solidFill>
                            <a:schemeClr val="dk1"/>
                          </a:solidFill>
                          <a:latin typeface="Calibri" panose="020F0502020204030204" pitchFamily="34" charset="0"/>
                          <a:ea typeface="+mn-ea"/>
                          <a:cs typeface="Calibri" panose="020F0502020204030204" pitchFamily="34" charset="0"/>
                        </a:rPr>
                        <a:t>Split the VFL Training Procedure between AF as VFL server and NWDAF as VFL. – 9789, 9790(DP) </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08917449"/>
                  </a:ext>
                </a:extLst>
              </a:tr>
              <a:tr h="353159">
                <a:tc>
                  <a:txBody>
                    <a:bodyPr/>
                    <a:lstStyle/>
                    <a:p>
                      <a:r>
                        <a:rPr lang="en-GB" sz="1400" dirty="0"/>
                        <a:t>Vivo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Two split VFL sample alignment </a:t>
                      </a:r>
                      <a:r>
                        <a:rPr lang="en-US" altLang="zh-CN" sz="1400" i="1" kern="1200" dirty="0">
                          <a:solidFill>
                            <a:schemeClr val="dk1"/>
                          </a:solidFill>
                          <a:latin typeface="Calibri" panose="020F0502020204030204" pitchFamily="34" charset="0"/>
                          <a:ea typeface="+mn-ea"/>
                          <a:cs typeface="Calibri" panose="020F0502020204030204" pitchFamily="34" charset="0"/>
                        </a:rPr>
                        <a:t>on VFL sample alignment, VFL Training and VFL Inference. - 9716, 9715, 9717</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673542003"/>
                  </a:ext>
                </a:extLst>
              </a:tr>
              <a:tr h="207741">
                <a:tc>
                  <a:txBody>
                    <a:bodyPr/>
                    <a:lstStyle/>
                    <a:p>
                      <a:r>
                        <a:rPr lang="en-GB" sz="1400" dirty="0"/>
                        <a:t>Nokia</a:t>
                      </a:r>
                    </a:p>
                  </a:txBody>
                  <a:tcPr/>
                </a:tc>
                <a:tc>
                  <a:txBody>
                    <a:bodyPr/>
                    <a:lstStyle/>
                    <a:p>
                      <a:r>
                        <a:rPr lang="en-GB" sz="1400" dirty="0"/>
                        <a:t>Two split procedures</a:t>
                      </a:r>
                    </a:p>
                  </a:txBody>
                  <a:tcPr/>
                </a:tc>
                <a:tc>
                  <a:txBody>
                    <a:bodyPr/>
                    <a:lstStyle/>
                    <a:p>
                      <a:r>
                        <a:rPr lang="en-US" altLang="zh-CN" sz="1400" i="1" dirty="0">
                          <a:latin typeface="Calibri" panose="020F0502020204030204" pitchFamily="34" charset="0"/>
                          <a:cs typeface="Calibri" panose="020F0502020204030204" pitchFamily="34" charset="0"/>
                        </a:rPr>
                        <a:t>Document call flows when AF is VFL server separately from call flows when NWDAF is VFL server. - 9927</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560220915"/>
                  </a:ext>
                </a:extLst>
              </a:tr>
              <a:tr h="207741">
                <a:tc>
                  <a:txBody>
                    <a:bodyPr/>
                    <a:lstStyle/>
                    <a:p>
                      <a:r>
                        <a:rPr lang="en-GB" sz="1400" dirty="0"/>
                        <a:t>ETRI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A VFL preparation when the AF as VFL Server. --- 10145</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99601353"/>
                  </a:ext>
                </a:extLst>
              </a:tr>
              <a:tr h="353159">
                <a:tc>
                  <a:txBody>
                    <a:bodyPr/>
                    <a:lstStyle/>
                    <a:p>
                      <a:r>
                        <a:rPr lang="en-GB" sz="1400" dirty="0"/>
                        <a:t>KDDI</a:t>
                      </a:r>
                    </a:p>
                  </a:txBody>
                  <a:tcPr/>
                </a:tc>
                <a:tc>
                  <a:txBody>
                    <a:bodyPr/>
                    <a:lstStyle/>
                    <a:p>
                      <a:r>
                        <a:rPr lang="en-GB"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the VFL preparation, VFL Training and VFL Inference when the AF as VFL Server. – 10307, 10286, 10288, 10278 (DP)</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158492265"/>
                  </a:ext>
                </a:extLst>
              </a:tr>
              <a:tr h="207741">
                <a:tc>
                  <a:txBody>
                    <a:bodyPr/>
                    <a:lstStyle/>
                    <a:p>
                      <a:r>
                        <a:rPr lang="en-GB" sz="1400" dirty="0"/>
                        <a:t>OPPO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One general procedure for VFL inference. - 9733</a:t>
                      </a:r>
                    </a:p>
                  </a:txBody>
                  <a:tcPr/>
                </a:tc>
                <a:extLst>
                  <a:ext uri="{0D108BD9-81ED-4DB2-BD59-A6C34878D82A}">
                    <a16:rowId xmlns:a16="http://schemas.microsoft.com/office/drawing/2014/main" val="740233454"/>
                  </a:ext>
                </a:extLst>
              </a:tr>
              <a:tr h="353159">
                <a:tc>
                  <a:txBody>
                    <a:bodyPr/>
                    <a:lstStyle/>
                    <a:p>
                      <a:r>
                        <a:rPr lang="en-US" sz="1400" dirty="0"/>
                        <a:t>Ericsson</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procedures</a:t>
                      </a:r>
                    </a:p>
                  </a:txBody>
                  <a:tcPr/>
                </a:tc>
                <a:tc>
                  <a:txBody>
                    <a:bodyPr/>
                    <a:lstStyle/>
                    <a:p>
                      <a:r>
                        <a:rPr lang="en-GB" altLang="zh-CN" sz="1400" kern="1200" dirty="0">
                          <a:solidFill>
                            <a:schemeClr val="dk1"/>
                          </a:solidFill>
                          <a:effectLst/>
                          <a:latin typeface="+mn-lt"/>
                          <a:ea typeface="+mn-ea"/>
                          <a:cs typeface="+mn-cs"/>
                        </a:rPr>
                        <a:t>one general preparation procedure, one general VFL training procedure and one general VFL inference procedure. - 10008</a:t>
                      </a:r>
                      <a:endParaRPr lang="zh-CN" altLang="zh-CN" sz="1400" kern="1200" dirty="0">
                        <a:solidFill>
                          <a:schemeClr val="dk1"/>
                        </a:solidFill>
                        <a:effectLst/>
                        <a:latin typeface="+mn-lt"/>
                        <a:ea typeface="+mn-ea"/>
                        <a:cs typeface="+mn-cs"/>
                      </a:endParaRPr>
                    </a:p>
                  </a:txBody>
                  <a:tcPr/>
                </a:tc>
                <a:extLst>
                  <a:ext uri="{0D108BD9-81ED-4DB2-BD59-A6C34878D82A}">
                    <a16:rowId xmlns:a16="http://schemas.microsoft.com/office/drawing/2014/main" val="3663702617"/>
                  </a:ext>
                </a:extLst>
              </a:tr>
            </a:tbl>
          </a:graphicData>
        </a:graphic>
      </p:graphicFrame>
      <p:sp>
        <p:nvSpPr>
          <p:cNvPr id="3" name="矩形 2">
            <a:extLst>
              <a:ext uri="{FF2B5EF4-FFF2-40B4-BE49-F238E27FC236}">
                <a16:creationId xmlns:a16="http://schemas.microsoft.com/office/drawing/2014/main" id="{BC65AB98-D3E8-4E3E-8572-CA2D9FF5296A}"/>
              </a:ext>
            </a:extLst>
          </p:cNvPr>
          <p:cNvSpPr/>
          <p:nvPr/>
        </p:nvSpPr>
        <p:spPr>
          <a:xfrm>
            <a:off x="0" y="6059219"/>
            <a:ext cx="5063181"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a:t>
            </a:r>
            <a:r>
              <a:rPr lang="en-US" altLang="zh-CN" sz="2200">
                <a:solidFill>
                  <a:prstClr val="black"/>
                </a:solidFill>
                <a:latin typeface="Calibri" panose="020F0502020204030204" pitchFamily="34" charset="0"/>
                <a:cs typeface="Calibri" panose="020F0502020204030204" pitchFamily="34" charset="0"/>
              </a:rPr>
              <a:t>: use </a:t>
            </a:r>
            <a:r>
              <a:rPr lang="en-US" altLang="zh-CN" sz="2200" dirty="0">
                <a:solidFill>
                  <a:prstClr val="black"/>
                </a:solidFill>
                <a:latin typeface="Calibri" panose="020F0502020204030204" pitchFamily="34" charset="0"/>
                <a:cs typeface="Calibri" panose="020F0502020204030204" pitchFamily="34" charset="0"/>
              </a:rPr>
              <a:t>two split procedures. </a:t>
            </a:r>
          </a:p>
        </p:txBody>
      </p:sp>
    </p:spTree>
    <p:extLst>
      <p:ext uri="{BB962C8B-B14F-4D97-AF65-F5344CB8AC3E}">
        <p14:creationId xmlns:p14="http://schemas.microsoft.com/office/powerpoint/2010/main" val="5038210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 ds:uri="679a257e-872f-4c98-9e8a-0a9c104f72cd"/>
    <ds:schemaRef ds:uri="http://www.w3.org/XML/1998/namespace"/>
    <ds:schemaRef ds:uri="http://schemas.microsoft.com/office/2006/documentManagement/types"/>
    <ds:schemaRef ds:uri="http://purl.org/dc/terms/"/>
    <ds:schemaRef ds:uri="http://purl.org/dc/dcmitype/"/>
    <ds:schemaRef ds:uri="http://purl.org/dc/elements/1.1/"/>
    <ds:schemaRef ds:uri="http://schemas.openxmlformats.org/package/2006/metadata/core-properties"/>
    <ds:schemaRef ds:uri="280d8efa-eff2-4910-88d2-79ca146720c4"/>
  </ds:schemaRefs>
</ds:datastoreItem>
</file>

<file path=docProps/app.xml><?xml version="1.0" encoding="utf-8"?>
<Properties xmlns="http://schemas.openxmlformats.org/officeDocument/2006/extended-properties" xmlns:vt="http://schemas.openxmlformats.org/officeDocument/2006/docPropsVTypes">
  <Template/>
  <TotalTime>18213</TotalTime>
  <Words>1754</Words>
  <Application>Microsoft Office PowerPoint</Application>
  <PresentationFormat>宽屏</PresentationFormat>
  <Paragraphs>146</Paragraphs>
  <Slides>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9</vt:i4>
      </vt:variant>
    </vt:vector>
  </HeadingPairs>
  <TitlesOfParts>
    <vt:vector size="18" baseType="lpstr">
      <vt:lpstr>ArialMT</vt:lpstr>
      <vt:lpstr>Calibri-Bold</vt:lpstr>
      <vt:lpstr>ＭＳ Ｐゴシック</vt:lpstr>
      <vt:lpstr>宋体</vt:lpstr>
      <vt:lpstr>Arial</vt:lpstr>
      <vt:lpstr>Calibri</vt:lpstr>
      <vt:lpstr>Calibri Light</vt:lpstr>
      <vt:lpstr>Times New Roman</vt:lpstr>
      <vt:lpstr>Office Theme</vt:lpstr>
      <vt:lpstr>Discussion on VFL</vt:lpstr>
      <vt:lpstr>Issue 1 --- AF as VFL Server (1/3)</vt:lpstr>
      <vt:lpstr>Issue 1 --- AF as VFL Server (2/3)</vt:lpstr>
      <vt:lpstr>Issue 1 --- AF as VFL Server (3/3)</vt:lpstr>
      <vt:lpstr>Issue 2 --- Sample alignment and sample update</vt:lpstr>
      <vt:lpstr>Issue 2 --- Feature alignment</vt:lpstr>
      <vt:lpstr>Issue 4 - ML Model ID or VFL Model Correlation ID or VFL Correlation ID</vt:lpstr>
      <vt:lpstr>Issue 3 --- existing FL capability or new VFL capability</vt:lpstr>
      <vt:lpstr>Issue 5 --- one procedure or two procedures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910</cp:revision>
  <dcterms:created xsi:type="dcterms:W3CDTF">2010-02-05T13:52:04Z</dcterms:created>
  <dcterms:modified xsi:type="dcterms:W3CDTF">2024-10-14T06:53:55Z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