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0"/>
  </p:notesMasterIdLst>
  <p:handoutMasterIdLst>
    <p:handoutMasterId r:id="rId21"/>
  </p:handoutMasterIdLst>
  <p:sldIdLst>
    <p:sldId id="392" r:id="rId5"/>
    <p:sldId id="382" r:id="rId6"/>
    <p:sldId id="424" r:id="rId7"/>
    <p:sldId id="414" r:id="rId8"/>
    <p:sldId id="415" r:id="rId9"/>
    <p:sldId id="416" r:id="rId10"/>
    <p:sldId id="417" r:id="rId11"/>
    <p:sldId id="418" r:id="rId12"/>
    <p:sldId id="425" r:id="rId13"/>
    <p:sldId id="420" r:id="rId14"/>
    <p:sldId id="421" r:id="rId15"/>
    <p:sldId id="422" r:id="rId16"/>
    <p:sldId id="413" r:id="rId17"/>
    <p:sldId id="423" r:id="rId18"/>
    <p:sldId id="427" r:id="rId19"/>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ediaTek Inc." initials="MS" lastIdx="1" clrIdx="0">
    <p:extLst>
      <p:ext uri="{19B8F6BF-5375-455C-9EA6-DF929625EA0E}">
        <p15:presenceInfo xmlns:p15="http://schemas.microsoft.com/office/powerpoint/2012/main" userId="MediaTek In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2A6EA8"/>
    <a:srgbClr val="FFFFFF"/>
    <a:srgbClr val="FF6600"/>
    <a:srgbClr val="1A4669"/>
    <a:srgbClr val="C6D254"/>
    <a:srgbClr val="B1D254"/>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27" autoAdjust="0"/>
    <p:restoredTop sz="80259" autoAdjust="0"/>
  </p:normalViewPr>
  <p:slideViewPr>
    <p:cSldViewPr snapToGrid="0">
      <p:cViewPr varScale="1">
        <p:scale>
          <a:sx n="50" d="100"/>
          <a:sy n="50" d="100"/>
        </p:scale>
        <p:origin x="1212" y="4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2" d="100"/>
          <a:sy n="42" d="100"/>
        </p:scale>
        <p:origin x="-2850" y="-96"/>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a:t>
            </a:fld>
            <a:endParaRPr lang="en-GB"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a:t>
            </a:fld>
            <a:endParaRPr lang="en-GB" altLang="en-US"/>
          </a:p>
        </p:txBody>
      </p:sp>
    </p:spTree>
    <p:extLst>
      <p:ext uri="{BB962C8B-B14F-4D97-AF65-F5344CB8AC3E}">
        <p14:creationId xmlns:p14="http://schemas.microsoft.com/office/powerpoint/2010/main" val="3518024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5</a:t>
            </a:fld>
            <a:endParaRPr lang="en-GB" altLang="en-US"/>
          </a:p>
        </p:txBody>
      </p:sp>
    </p:spTree>
    <p:extLst>
      <p:ext uri="{BB962C8B-B14F-4D97-AF65-F5344CB8AC3E}">
        <p14:creationId xmlns:p14="http://schemas.microsoft.com/office/powerpoint/2010/main" val="4215741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10</a:t>
            </a:fld>
            <a:endParaRPr lang="en-GB" altLang="en-US"/>
          </a:p>
        </p:txBody>
      </p:sp>
    </p:spTree>
    <p:extLst>
      <p:ext uri="{BB962C8B-B14F-4D97-AF65-F5344CB8AC3E}">
        <p14:creationId xmlns:p14="http://schemas.microsoft.com/office/powerpoint/2010/main" val="12181355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a:defRPr/>
            </a:pPr>
            <a:fld id="{ECB452CC-48C9-4997-9257-C682E2A70ECE}" type="slidenum">
              <a:rPr lang="en-GB" altLang="en-US" smtClean="0"/>
              <a:pPr>
                <a:defRPr/>
              </a:pPr>
              <a:t>11</a:t>
            </a:fld>
            <a:endParaRPr lang="en-GB" altLang="en-US"/>
          </a:p>
        </p:txBody>
      </p:sp>
    </p:spTree>
    <p:extLst>
      <p:ext uri="{BB962C8B-B14F-4D97-AF65-F5344CB8AC3E}">
        <p14:creationId xmlns:p14="http://schemas.microsoft.com/office/powerpoint/2010/main" val="1604455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a:defRPr/>
            </a:pPr>
            <a:fld id="{ECB452CC-48C9-4997-9257-C682E2A70ECE}" type="slidenum">
              <a:rPr lang="en-GB" altLang="en-US" smtClean="0"/>
              <a:pPr>
                <a:defRPr/>
              </a:pPr>
              <a:t>12</a:t>
            </a:fld>
            <a:endParaRPr lang="en-GB" altLang="en-US"/>
          </a:p>
        </p:txBody>
      </p:sp>
    </p:spTree>
    <p:extLst>
      <p:ext uri="{BB962C8B-B14F-4D97-AF65-F5344CB8AC3E}">
        <p14:creationId xmlns:p14="http://schemas.microsoft.com/office/powerpoint/2010/main" val="33156860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11112" y="795637"/>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149840" y="66675"/>
            <a:ext cx="1203960" cy="700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a:t>
            </a:fld>
            <a:endParaRPr lang="en-GB" altLang="en-US" sz="140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3gpp.org/ftp/tsg_sa/WG2_Arch/TSGS2_165_Hyderabad_2024-10/Docs/S2-2409600.zip" TargetMode="External"/><Relationship Id="rId2" Type="http://schemas.openxmlformats.org/officeDocument/2006/relationships/hyperlink" Target="https://urldefense.proofpoint.com/v2/url?u=https-3A__www.3gpp.org_ftp_TSG-5FRAN_TSG-5FRAN_TSGR-5F105_Docs_RP-2D242389.zip&amp;d=DwMGaQ&amp;c=udBTRvFvXC5Dhqg7UHpJlPps3mZ3LRxpb6__0PomBTQ&amp;r=uNrffcwR2e2PAGbIzmVCqPqRhpvc88oXm_Si5xA6HXhgLqGALaQt2LWomiiIB13K&amp;m=LsN3yKPkb11liu6YLfZ_ISXR4HDkhgEXTcGI-U6V0Pawk0mCG8VKBSLIbHcRgQk4&amp;s=5Ut3LWFHwE0ankVN09J5lV3VaRTh6iHP_f0Odp10mLQ&amp;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6931" y="2175028"/>
            <a:ext cx="12251266" cy="933931"/>
          </a:xfrm>
        </p:spPr>
        <p:txBody>
          <a:bodyPr/>
          <a:lstStyle/>
          <a:p>
            <a:pPr algn="ctr" eaLnBrk="1" hangingPunct="1">
              <a:lnSpc>
                <a:spcPct val="100000"/>
              </a:lnSpc>
            </a:pPr>
            <a:r>
              <a:rPr lang="en-US" altLang="zh-CN" sz="4800"/>
              <a:t>Summary on AIML (UE) Data Collection </a:t>
            </a:r>
            <a:endParaRPr lang="en-GB" altLang="en-US" sz="4000" dirty="0"/>
          </a:p>
        </p:txBody>
      </p:sp>
      <p:sp>
        <p:nvSpPr>
          <p:cNvPr id="3" name="Title 1">
            <a:extLst>
              <a:ext uri="{FF2B5EF4-FFF2-40B4-BE49-F238E27FC236}">
                <a16:creationId xmlns:a16="http://schemas.microsoft.com/office/drawing/2014/main" id="{F89C8330-0D0C-4F65-AF84-D0231B4713F0}"/>
              </a:ext>
            </a:extLst>
          </p:cNvPr>
          <p:cNvSpPr txBox="1">
            <a:spLocks/>
          </p:cNvSpPr>
          <p:nvPr/>
        </p:nvSpPr>
        <p:spPr bwMode="auto">
          <a:xfrm>
            <a:off x="951877" y="3600974"/>
            <a:ext cx="8992845" cy="109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lnSpc>
                <a:spcPct val="90000"/>
              </a:lnSpc>
              <a:spcBef>
                <a:spcPct val="0"/>
              </a:spcBef>
              <a:spcAft>
                <a:spcPct val="0"/>
              </a:spcAft>
              <a:defRPr sz="60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eaLnBrk="1" hangingPunct="1"/>
            <a:r>
              <a:rPr lang="en-GB" altLang="en-US" sz="3200" dirty="0"/>
              <a:t>SA2#165</a:t>
            </a:r>
          </a:p>
          <a:p>
            <a:pPr algn="ctr" eaLnBrk="1" hangingPunct="1"/>
            <a:r>
              <a:rPr lang="en-GB" altLang="en-US" sz="3200"/>
              <a:t>MediaTek Inc. (</a:t>
            </a:r>
            <a:r>
              <a:rPr lang="en-GB" altLang="en-US" sz="3200">
                <a:highlight>
                  <a:srgbClr val="00FF00"/>
                </a:highlight>
              </a:rPr>
              <a:t>Rapporteur</a:t>
            </a:r>
            <a:r>
              <a:rPr lang="en-GB" altLang="en-US" sz="3200"/>
              <a:t>)</a:t>
            </a:r>
            <a:endParaRPr lang="en-GB" altLang="en-US" sz="3200" dirty="0"/>
          </a:p>
        </p:txBody>
      </p:sp>
      <p:sp>
        <p:nvSpPr>
          <p:cNvPr id="2" name="TextBox 1">
            <a:extLst>
              <a:ext uri="{FF2B5EF4-FFF2-40B4-BE49-F238E27FC236}">
                <a16:creationId xmlns:a16="http://schemas.microsoft.com/office/drawing/2014/main" id="{FF44FD4C-5FA7-4FB6-ADC4-F7EC50F9BD25}"/>
              </a:ext>
            </a:extLst>
          </p:cNvPr>
          <p:cNvSpPr txBox="1"/>
          <p:nvPr/>
        </p:nvSpPr>
        <p:spPr>
          <a:xfrm>
            <a:off x="5448299" y="5676900"/>
            <a:ext cx="6515100" cy="338554"/>
          </a:xfrm>
          <a:prstGeom prst="rect">
            <a:avLst/>
          </a:prstGeom>
          <a:noFill/>
        </p:spPr>
        <p:txBody>
          <a:bodyPr wrap="square" rtlCol="0">
            <a:spAutoFit/>
          </a:bodyPr>
          <a:lstStyle/>
          <a:p>
            <a:r>
              <a:rPr lang="en-GB" sz="1600">
                <a:highlight>
                  <a:srgbClr val="00FF00"/>
                </a:highlight>
              </a:rPr>
              <a:t>Note: Based on inputs gathered so far and subject to further update.</a:t>
            </a:r>
          </a:p>
        </p:txBody>
      </p:sp>
    </p:spTree>
    <p:extLst>
      <p:ext uri="{BB962C8B-B14F-4D97-AF65-F5344CB8AC3E}">
        <p14:creationId xmlns:p14="http://schemas.microsoft.com/office/powerpoint/2010/main" val="2110934247"/>
      </p:ext>
    </p:extLst>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S2-24010276/77, Samsung (1/2)</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127000">
              <a:spcAft>
                <a:spcPts val="900"/>
              </a:spcAft>
            </a:pPr>
            <a:r>
              <a:rPr lang="en-US" sz="2000" b="1">
                <a:solidFill>
                  <a:srgbClr val="C00000"/>
                </a:solidFill>
                <a:effectLst/>
                <a:ea typeface="Malgun Gothic" panose="020B0503020000020004" pitchFamily="34" charset="-127"/>
              </a:rPr>
              <a:t>P#1: </a:t>
            </a:r>
            <a:r>
              <a:rPr lang="en-US" sz="2000">
                <a:effectLst/>
                <a:ea typeface="Malgun Gothic" panose="020B0503020000020004" pitchFamily="34" charset="-127"/>
              </a:rPr>
              <a:t>SA2 asks RAN2 for further clarification on “Controllability of MNO on data transfer, including (i) detailed scenario for “initiating, terminating, and fully managing data transfer” in each use cases, (ii) which entity is required to perform those operations (i.e., should have such controllability), and (iii) what kinds of management are required to achieve “fully managing data transfer”</a:t>
            </a:r>
            <a:endParaRPr lang="en-GB" sz="2000">
              <a:effectLst/>
              <a:ea typeface="SimSun" panose="02010600030101010101" pitchFamily="2" charset="-122"/>
            </a:endParaRPr>
          </a:p>
          <a:p>
            <a:pPr marL="127000">
              <a:spcAft>
                <a:spcPts val="900"/>
              </a:spcAft>
            </a:pPr>
            <a:r>
              <a:rPr lang="en-US" sz="2000" b="1">
                <a:solidFill>
                  <a:srgbClr val="C00000"/>
                </a:solidFill>
                <a:effectLst/>
                <a:ea typeface="Malgun Gothic" panose="020B0503020000020004" pitchFamily="34" charset="-127"/>
              </a:rPr>
              <a:t>P#2: </a:t>
            </a:r>
            <a:r>
              <a:rPr lang="en-GB" sz="2000">
                <a:solidFill>
                  <a:srgbClr val="2A6EA8"/>
                </a:solidFill>
                <a:effectLst/>
                <a:ea typeface="SimSun" panose="02010600030101010101" pitchFamily="2" charset="-122"/>
              </a:rPr>
              <a:t>Controllability of MNO on data transfer for Option 1a and Option 1b </a:t>
            </a:r>
            <a:r>
              <a:rPr lang="en-GB" sz="2000">
                <a:effectLst/>
                <a:ea typeface="SimSun" panose="02010600030101010101" pitchFamily="2" charset="-122"/>
              </a:rPr>
              <a:t>should be marked </a:t>
            </a:r>
            <a:r>
              <a:rPr lang="en-GB" sz="2000">
                <a:solidFill>
                  <a:srgbClr val="2A6EA8"/>
                </a:solidFill>
                <a:effectLst/>
                <a:ea typeface="SimSun" panose="02010600030101010101" pitchFamily="2" charset="-122"/>
              </a:rPr>
              <a:t>as “Full controllability is not possible</a:t>
            </a:r>
            <a:r>
              <a:rPr lang="en-GB" sz="2000">
                <a:effectLst/>
                <a:ea typeface="SimSun" panose="02010600030101010101" pitchFamily="2" charset="-122"/>
              </a:rPr>
              <a:t>, FFS: level of controllability”.</a:t>
            </a:r>
          </a:p>
          <a:p>
            <a:pPr marL="127000">
              <a:spcAft>
                <a:spcPts val="900"/>
              </a:spcAft>
            </a:pPr>
            <a:r>
              <a:rPr lang="en-US" sz="2000" b="1">
                <a:solidFill>
                  <a:srgbClr val="C00000"/>
                </a:solidFill>
                <a:effectLst/>
                <a:ea typeface="Malgun Gothic" panose="020B0503020000020004" pitchFamily="34" charset="-127"/>
              </a:rPr>
              <a:t>P#3: </a:t>
            </a:r>
            <a:r>
              <a:rPr lang="en-US" sz="2000">
                <a:effectLst/>
                <a:ea typeface="Malgun Gothic" panose="020B0503020000020004" pitchFamily="34" charset="-127"/>
              </a:rPr>
              <a:t>Description on</a:t>
            </a:r>
            <a:r>
              <a:rPr lang="en-US" sz="2000" b="1">
                <a:effectLst/>
                <a:ea typeface="Malgun Gothic" panose="020B0503020000020004" pitchFamily="34" charset="-127"/>
              </a:rPr>
              <a:t> </a:t>
            </a:r>
            <a:r>
              <a:rPr lang="en-GB" sz="2000">
                <a:effectLst/>
                <a:ea typeface="SimSun" panose="02010600030101010101" pitchFamily="2" charset="-122"/>
              </a:rPr>
              <a:t>solution for </a:t>
            </a:r>
            <a:r>
              <a:rPr lang="en-GB" sz="2000">
                <a:solidFill>
                  <a:srgbClr val="2A6EA8"/>
                </a:solidFill>
                <a:effectLst/>
                <a:ea typeface="SimSun" panose="02010600030101010101" pitchFamily="2" charset="-122"/>
              </a:rPr>
              <a:t>network controllability of Option 3 </a:t>
            </a:r>
            <a:r>
              <a:rPr lang="en-GB" sz="2000">
                <a:effectLst/>
                <a:ea typeface="SimSun" panose="02010600030101010101" pitchFamily="2" charset="-122"/>
              </a:rPr>
              <a:t>should be updated as follows: “Via RRC procedure or </a:t>
            </a:r>
            <a:r>
              <a:rPr lang="en-GB" sz="2000">
                <a:solidFill>
                  <a:srgbClr val="2A6EA8"/>
                </a:solidFill>
                <a:effectLst/>
                <a:ea typeface="SimSun" panose="02010600030101010101" pitchFamily="2" charset="-122"/>
              </a:rPr>
              <a:t>FFS additional procedure between OAM and gNB</a:t>
            </a:r>
            <a:r>
              <a:rPr lang="en-GB" sz="2000">
                <a:effectLst/>
                <a:ea typeface="SimSun" panose="02010600030101010101" pitchFamily="2" charset="-122"/>
              </a:rPr>
              <a:t>”</a:t>
            </a:r>
          </a:p>
          <a:p>
            <a:pPr marL="127000">
              <a:spcAft>
                <a:spcPts val="500"/>
              </a:spcAft>
            </a:pPr>
            <a:r>
              <a:rPr lang="en-US" sz="2000" b="1">
                <a:solidFill>
                  <a:srgbClr val="C00000"/>
                </a:solidFill>
                <a:effectLst/>
                <a:ea typeface="Malgun Gothic" panose="020B0503020000020004" pitchFamily="34" charset="-127"/>
              </a:rPr>
              <a:t>P#4: </a:t>
            </a:r>
            <a:r>
              <a:rPr lang="en-US" sz="2000">
                <a:effectLst/>
                <a:ea typeface="Malgun Gothic" panose="020B0503020000020004" pitchFamily="34" charset="-127"/>
              </a:rPr>
              <a:t>SA2 should ask SA1 for the following questions on options for visibility of AIML data: </a:t>
            </a:r>
            <a:endParaRPr lang="en-GB" sz="2000">
              <a:ea typeface="SimSun" panose="02010600030101010101" pitchFamily="2" charset="-122"/>
            </a:endParaRPr>
          </a:p>
          <a:p>
            <a:pPr marL="971550" lvl="1" indent="-514350">
              <a:spcAft>
                <a:spcPts val="500"/>
              </a:spcAft>
              <a:buAutoNum type="romanLcParenR"/>
            </a:pPr>
            <a:r>
              <a:rPr lang="en-US" sz="1600">
                <a:effectLst/>
                <a:ea typeface="Malgun Gothic" panose="020B0503020000020004" pitchFamily="34" charset="-127"/>
              </a:rPr>
              <a:t>Whether is any requirement for visibility of AIML data collection specified? If yes, please provide details and how the possible options (Full visibility, Partial visibility, and No visibility) can be associated with the existing requirement</a:t>
            </a:r>
            <a:endParaRPr lang="en-GB" sz="1600">
              <a:ea typeface="SimSun" panose="02010600030101010101" pitchFamily="2" charset="-122"/>
            </a:endParaRPr>
          </a:p>
          <a:p>
            <a:pPr marL="971550" lvl="1" indent="-514350">
              <a:spcAft>
                <a:spcPts val="500"/>
              </a:spcAft>
              <a:buAutoNum type="romanLcParenR"/>
            </a:pPr>
            <a:r>
              <a:rPr lang="en-US" sz="1600">
                <a:effectLst/>
                <a:ea typeface="Malgun Gothic" panose="020B0503020000020004" pitchFamily="34" charset="-127"/>
              </a:rPr>
              <a:t>If no to Q1, what is SA1’s view on the definition of visibility for AIML data collection and on what level of visibility is required?</a:t>
            </a:r>
            <a:endParaRPr lang="en-GB" sz="1600">
              <a:effectLst/>
              <a:ea typeface="SimSun" panose="02010600030101010101" pitchFamily="2" charset="-122"/>
            </a:endParaRPr>
          </a:p>
        </p:txBody>
      </p:sp>
    </p:spTree>
    <p:extLst>
      <p:ext uri="{BB962C8B-B14F-4D97-AF65-F5344CB8AC3E}">
        <p14:creationId xmlns:p14="http://schemas.microsoft.com/office/powerpoint/2010/main" val="2475598572"/>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S2-24010276/77, Samsung (2/2)</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127000">
              <a:spcAft>
                <a:spcPts val="900"/>
              </a:spcAft>
            </a:pPr>
            <a:r>
              <a:rPr lang="en-US" sz="2000" b="1">
                <a:solidFill>
                  <a:srgbClr val="C00000"/>
                </a:solidFill>
                <a:effectLst/>
                <a:ea typeface="Malgun Gothic" panose="020B0503020000020004" pitchFamily="34" charset="-127"/>
              </a:rPr>
              <a:t>P#5: </a:t>
            </a:r>
            <a:r>
              <a:rPr lang="en-US" sz="2000">
                <a:effectLst/>
                <a:ea typeface="Malgun Gothic" panose="020B0503020000020004" pitchFamily="34" charset="-127"/>
              </a:rPr>
              <a:t>SA2 should ask RAN2 for further clarification on the visibility including: </a:t>
            </a:r>
            <a:endParaRPr lang="en-GB" sz="2000">
              <a:effectLst/>
              <a:ea typeface="SimSun" panose="02010600030101010101" pitchFamily="2" charset="-122"/>
            </a:endParaRPr>
          </a:p>
          <a:p>
            <a:pPr marL="457200" lvl="1" indent="0">
              <a:spcAft>
                <a:spcPts val="500"/>
              </a:spcAft>
              <a:buNone/>
            </a:pPr>
            <a:r>
              <a:rPr lang="en-US" sz="1500">
                <a:solidFill>
                  <a:srgbClr val="C00000"/>
                </a:solidFill>
                <a:effectLst/>
                <a:ea typeface="Malgun Gothic" panose="020B0503020000020004" pitchFamily="34" charset="-127"/>
              </a:rPr>
              <a:t> i) </a:t>
            </a:r>
            <a:r>
              <a:rPr lang="en-US" sz="1500">
                <a:effectLst/>
                <a:ea typeface="Malgun Gothic" panose="020B0503020000020004" pitchFamily="34" charset="-127"/>
              </a:rPr>
              <a:t>Which entity should have visibility </a:t>
            </a:r>
            <a:r>
              <a:rPr lang="en-US" sz="1500">
                <a:solidFill>
                  <a:srgbClr val="C00000"/>
                </a:solidFill>
                <a:effectLst/>
                <a:ea typeface="Malgun Gothic" panose="020B0503020000020004" pitchFamily="34" charset="-127"/>
              </a:rPr>
              <a:t>ii) </a:t>
            </a:r>
            <a:r>
              <a:rPr lang="en-US" sz="1500">
                <a:effectLst/>
                <a:ea typeface="Malgun Gothic" panose="020B0503020000020004" pitchFamily="34" charset="-127"/>
              </a:rPr>
              <a:t>Whether the visibility is considered as fully guaranteed from RAN2 perspective only if the data content is standardized, although it may not be decoded by the entities in the MNO domain</a:t>
            </a:r>
            <a:r>
              <a:rPr lang="en-GB" sz="1500">
                <a:solidFill>
                  <a:srgbClr val="C00000"/>
                </a:solidFill>
                <a:ea typeface="SimSun" panose="02010600030101010101" pitchFamily="2" charset="-122"/>
              </a:rPr>
              <a:t> iii) </a:t>
            </a:r>
            <a:r>
              <a:rPr lang="en-US" sz="1500">
                <a:effectLst/>
                <a:ea typeface="Malgun Gothic" panose="020B0503020000020004" pitchFamily="34" charset="-127"/>
              </a:rPr>
              <a:t>Whether “Partial visibility for partially standardized data content” means, e.g., whether the data content is partially standardized, or whether the standardized data content can be partially decoded in the MNO domain, etc.</a:t>
            </a:r>
            <a:endParaRPr lang="en-GB" sz="1500">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P#6: </a:t>
            </a:r>
            <a:r>
              <a:rPr lang="en-US" sz="2000">
                <a:effectLst/>
                <a:ea typeface="Malgun Gothic" panose="020B0503020000020004" pitchFamily="34" charset="-127"/>
              </a:rPr>
              <a:t>SA2 should ask </a:t>
            </a:r>
            <a:r>
              <a:rPr lang="en-US" sz="2000">
                <a:solidFill>
                  <a:srgbClr val="2A6EA8"/>
                </a:solidFill>
                <a:effectLst/>
                <a:ea typeface="Malgun Gothic" panose="020B0503020000020004" pitchFamily="34" charset="-127"/>
              </a:rPr>
              <a:t>SA5 to provide views on Option 3 </a:t>
            </a:r>
            <a:r>
              <a:rPr lang="en-US" sz="2000">
                <a:effectLst/>
                <a:ea typeface="Malgun Gothic" panose="020B0503020000020004" pitchFamily="34" charset="-127"/>
              </a:rPr>
              <a:t>in RP-242389/S2-241048 regarding feasibility of </a:t>
            </a:r>
            <a:r>
              <a:rPr lang="en-US" sz="2000">
                <a:solidFill>
                  <a:srgbClr val="2A6EA8"/>
                </a:solidFill>
                <a:effectLst/>
                <a:ea typeface="Malgun Gothic" panose="020B0503020000020004" pitchFamily="34" charset="-127"/>
              </a:rPr>
              <a:t>UP tunnel establishment </a:t>
            </a:r>
            <a:r>
              <a:rPr lang="en-US" sz="2000">
                <a:effectLst/>
                <a:ea typeface="Malgun Gothic" panose="020B0503020000020004" pitchFamily="34" charset="-127"/>
              </a:rPr>
              <a:t>toward OAM entity, its usage on AIML data collection, and any potential impacts on SA2 stage 2 level architecture and procedures.</a:t>
            </a:r>
            <a:endParaRPr lang="en-GB" sz="2000">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P#7: </a:t>
            </a:r>
            <a:r>
              <a:rPr lang="en-US" sz="2000">
                <a:effectLst/>
                <a:ea typeface="Malgun Gothic" panose="020B0503020000020004" pitchFamily="34" charset="-127"/>
              </a:rPr>
              <a:t>SA2 should ask </a:t>
            </a:r>
            <a:r>
              <a:rPr lang="en-US" sz="2000">
                <a:solidFill>
                  <a:srgbClr val="2A6EA8"/>
                </a:solidFill>
                <a:effectLst/>
                <a:ea typeface="Malgun Gothic" panose="020B0503020000020004" pitchFamily="34" charset="-127"/>
              </a:rPr>
              <a:t>SA3 to provide views </a:t>
            </a:r>
            <a:r>
              <a:rPr lang="en-US" sz="2000">
                <a:effectLst/>
                <a:ea typeface="Malgun Gothic" panose="020B0503020000020004" pitchFamily="34" charset="-127"/>
              </a:rPr>
              <a:t>on whether the data collection </a:t>
            </a:r>
            <a:r>
              <a:rPr lang="en-US" sz="2000">
                <a:solidFill>
                  <a:srgbClr val="2A6EA8"/>
                </a:solidFill>
                <a:effectLst/>
                <a:ea typeface="Malgun Gothic" panose="020B0503020000020004" pitchFamily="34" charset="-127"/>
              </a:rPr>
              <a:t>options are feasible </a:t>
            </a:r>
            <a:r>
              <a:rPr lang="en-US" sz="2000">
                <a:effectLst/>
                <a:ea typeface="Malgun Gothic" panose="020B0503020000020004" pitchFamily="34" charset="-127"/>
              </a:rPr>
              <a:t>to satisfy the requirement described in RP-242389 [1], and any potential security issue that may require stage 2 level architectural impact.</a:t>
            </a:r>
            <a:endParaRPr lang="en-GB" sz="2000">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P#8: </a:t>
            </a:r>
            <a:r>
              <a:rPr lang="en-US" sz="2000">
                <a:effectLst/>
                <a:ea typeface="Malgun Gothic" panose="020B0503020000020004" pitchFamily="34" charset="-127"/>
              </a:rPr>
              <a:t>SA2 should ask SA3 to provide views on whether the data collection options are feasible to satisfy the requirement described in RP-242389 [1], and any potential security issue that may require stage 2 level architectural impact. </a:t>
            </a:r>
            <a:r>
              <a:rPr lang="en-US" sz="2000">
                <a:solidFill>
                  <a:srgbClr val="2A6EA8"/>
                </a:solidFill>
                <a:effectLst/>
                <a:ea typeface="Malgun Gothic" panose="020B0503020000020004" pitchFamily="34" charset="-127"/>
              </a:rPr>
              <a:t>[Moderator: Seems duplicate of P#7]</a:t>
            </a:r>
            <a:endParaRPr lang="en-GB" sz="2000">
              <a:solidFill>
                <a:srgbClr val="2A6EA8"/>
              </a:solidFill>
              <a:effectLst/>
              <a:ea typeface="SimSun" panose="02010600030101010101" pitchFamily="2" charset="-122"/>
            </a:endParaRPr>
          </a:p>
          <a:p>
            <a:pPr marL="127000">
              <a:spcAft>
                <a:spcPts val="500"/>
              </a:spcAft>
            </a:pPr>
            <a:r>
              <a:rPr lang="en-US" sz="2000" b="1">
                <a:solidFill>
                  <a:srgbClr val="C00000"/>
                </a:solidFill>
                <a:effectLst/>
                <a:ea typeface="Malgun Gothic" panose="020B0503020000020004" pitchFamily="34" charset="-127"/>
              </a:rPr>
              <a:t>P#9: </a:t>
            </a:r>
            <a:r>
              <a:rPr lang="en-US" sz="2000">
                <a:effectLst/>
                <a:ea typeface="Malgun Gothic" panose="020B0503020000020004" pitchFamily="34" charset="-127"/>
              </a:rPr>
              <a:t>It should be remarked that </a:t>
            </a:r>
            <a:r>
              <a:rPr lang="en-US" sz="2000">
                <a:solidFill>
                  <a:srgbClr val="2A6EA8"/>
                </a:solidFill>
                <a:effectLst/>
                <a:ea typeface="Malgun Gothic" panose="020B0503020000020004" pitchFamily="34" charset="-127"/>
              </a:rPr>
              <a:t>Option 2</a:t>
            </a:r>
            <a:r>
              <a:rPr lang="en-US" sz="2000">
                <a:effectLst/>
                <a:ea typeface="Malgun Gothic" panose="020B0503020000020004" pitchFamily="34" charset="-127"/>
              </a:rPr>
              <a:t> and </a:t>
            </a:r>
            <a:r>
              <a:rPr lang="en-US" sz="2000">
                <a:solidFill>
                  <a:srgbClr val="2A6EA8"/>
                </a:solidFill>
                <a:effectLst/>
                <a:ea typeface="Malgun Gothic" panose="020B0503020000020004" pitchFamily="34" charset="-127"/>
              </a:rPr>
              <a:t>Option 3</a:t>
            </a:r>
            <a:r>
              <a:rPr lang="en-US" sz="2000">
                <a:effectLst/>
                <a:ea typeface="Malgun Gothic" panose="020B0503020000020004" pitchFamily="34" charset="-127"/>
              </a:rPr>
              <a:t> are</a:t>
            </a:r>
            <a:r>
              <a:rPr lang="en-US" sz="2000">
                <a:solidFill>
                  <a:srgbClr val="2A6EA8"/>
                </a:solidFill>
                <a:effectLst/>
                <a:ea typeface="Malgun Gothic" panose="020B0503020000020004" pitchFamily="34" charset="-127"/>
              </a:rPr>
              <a:t> not </a:t>
            </a:r>
            <a:r>
              <a:rPr lang="en-US" sz="2000">
                <a:effectLst/>
                <a:ea typeface="Malgun Gothic" panose="020B0503020000020004" pitchFamily="34" charset="-127"/>
              </a:rPr>
              <a:t>futureproof and </a:t>
            </a:r>
            <a:r>
              <a:rPr lang="en-US" sz="2000">
                <a:solidFill>
                  <a:srgbClr val="2A6EA8"/>
                </a:solidFill>
                <a:effectLst/>
                <a:ea typeface="Malgun Gothic" panose="020B0503020000020004" pitchFamily="34" charset="-127"/>
              </a:rPr>
              <a:t>extendible</a:t>
            </a:r>
            <a:r>
              <a:rPr lang="en-US" sz="2000">
                <a:solidFill>
                  <a:srgbClr val="2A6EA8"/>
                </a:solidFill>
                <a:effectLst/>
                <a:latin typeface="Times New Roman" panose="02020603050405020304" pitchFamily="18" charset="0"/>
                <a:ea typeface="Malgun Gothic" panose="020B0503020000020004" pitchFamily="34" charset="-127"/>
              </a:rPr>
              <a:t>.</a:t>
            </a:r>
            <a:endParaRPr lang="en-GB" sz="2000">
              <a:solidFill>
                <a:srgbClr val="2A6EA8"/>
              </a:solidFill>
              <a:effectLst/>
              <a:latin typeface="Times New Roman" panose="02020603050405020304" pitchFamily="18" charset="0"/>
              <a:ea typeface="SimSun" panose="02010600030101010101" pitchFamily="2" charset="-122"/>
            </a:endParaRPr>
          </a:p>
          <a:p>
            <a:pPr marL="0" indent="0">
              <a:lnSpc>
                <a:spcPct val="100000"/>
              </a:lnSpc>
              <a:spcBef>
                <a:spcPts val="600"/>
              </a:spcBef>
              <a:spcAft>
                <a:spcPts val="1200"/>
              </a:spcAft>
              <a:buNone/>
            </a:pPr>
            <a:endParaRPr lang="en-GB" sz="2300">
              <a:ea typeface="Times New Roman" panose="02020603050405020304" pitchFamily="18" charset="0"/>
            </a:endParaRPr>
          </a:p>
          <a:p>
            <a:pPr>
              <a:lnSpc>
                <a:spcPct val="100000"/>
              </a:lnSpc>
              <a:spcBef>
                <a:spcPts val="600"/>
              </a:spcBef>
              <a:spcAft>
                <a:spcPts val="1200"/>
              </a:spcAft>
            </a:pPr>
            <a:endParaRPr lang="en-GB" sz="24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3912238298"/>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S2-2410444, Apple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0" indent="0">
              <a:spcAft>
                <a:spcPts val="900"/>
              </a:spcAft>
              <a:buNone/>
            </a:pPr>
            <a:r>
              <a:rPr lang="en-GB" sz="2000" dirty="0">
                <a:solidFill>
                  <a:srgbClr val="000000"/>
                </a:solidFill>
                <a:effectLst/>
                <a:ea typeface="Malgun Gothic" panose="020B0503020000020004" pitchFamily="34" charset="-127"/>
              </a:rPr>
              <a:t>It is proposed to agree the following architecture principles for user consent and privacy management for data collection and exposure through 5GC </a:t>
            </a:r>
            <a:r>
              <a:rPr lang="en-GB" sz="2000" dirty="0">
                <a:solidFill>
                  <a:srgbClr val="2A6EA8"/>
                </a:solidFill>
                <a:effectLst/>
                <a:ea typeface="Malgun Gothic" panose="020B0503020000020004" pitchFamily="34" charset="-127"/>
              </a:rPr>
              <a:t>using either option 1b or option 2</a:t>
            </a:r>
            <a:r>
              <a:rPr lang="en-GB" sz="2000" dirty="0">
                <a:solidFill>
                  <a:srgbClr val="000000"/>
                </a:solidFill>
                <a:effectLst/>
                <a:ea typeface="Malgun Gothic" panose="020B0503020000020004" pitchFamily="34" charset="-127"/>
              </a:rPr>
              <a:t>. </a:t>
            </a:r>
            <a:endParaRPr lang="en-GB" sz="2000" dirty="0">
              <a:solidFill>
                <a:srgbClr val="C00000"/>
              </a:solidFill>
              <a:effectLst/>
              <a:ea typeface="Malgun Gothic" panose="020B0503020000020004" pitchFamily="34" charset="-127"/>
            </a:endParaRPr>
          </a:p>
          <a:p>
            <a:pPr hangingPunct="0">
              <a:spcAft>
                <a:spcPts val="900"/>
              </a:spcAft>
            </a:pPr>
            <a:r>
              <a:rPr lang="en-GB" sz="2000" b="1" dirty="0">
                <a:solidFill>
                  <a:srgbClr val="C00000"/>
                </a:solidFill>
                <a:effectLst/>
                <a:ea typeface="Malgun Gothic" panose="020B0503020000020004" pitchFamily="34" charset="-127"/>
              </a:rPr>
              <a:t>P#1: </a:t>
            </a:r>
            <a:r>
              <a:rPr lang="en-GB" sz="2000" dirty="0">
                <a:solidFill>
                  <a:srgbClr val="000000"/>
                </a:solidFill>
                <a:effectLst/>
                <a:ea typeface="Malgun Gothic" panose="020B0503020000020004" pitchFamily="34" charset="-127"/>
              </a:rPr>
              <a:t>The standardized data refers to the results of measurements performed by the UE in response to a measurement configuration provided by the network. </a:t>
            </a:r>
          </a:p>
          <a:p>
            <a:pPr hangingPunct="0">
              <a:spcAft>
                <a:spcPts val="900"/>
              </a:spcAft>
            </a:pPr>
            <a:r>
              <a:rPr lang="en-GB" sz="2000" b="1" dirty="0">
                <a:solidFill>
                  <a:srgbClr val="C00000"/>
                </a:solidFill>
                <a:effectLst/>
                <a:ea typeface="Malgun Gothic" panose="020B0503020000020004" pitchFamily="34" charset="-127"/>
              </a:rPr>
              <a:t>P#2: </a:t>
            </a:r>
            <a:r>
              <a:rPr lang="en-GB" sz="2000" dirty="0">
                <a:solidFill>
                  <a:srgbClr val="000000"/>
                </a:solidFill>
                <a:effectLst/>
                <a:ea typeface="Malgun Gothic" panose="020B0503020000020004" pitchFamily="34" charset="-127"/>
              </a:rPr>
              <a:t>5GC provides an interface to AFs to provide requirements on measurement configurations for AIML operations.</a:t>
            </a:r>
          </a:p>
          <a:p>
            <a:pPr hangingPunct="0">
              <a:spcAft>
                <a:spcPts val="900"/>
              </a:spcAft>
            </a:pPr>
            <a:r>
              <a:rPr lang="en-GB" sz="2000" b="1" dirty="0">
                <a:solidFill>
                  <a:srgbClr val="C00000"/>
                </a:solidFill>
                <a:effectLst/>
                <a:ea typeface="Malgun Gothic" panose="020B0503020000020004" pitchFamily="34" charset="-127"/>
              </a:rPr>
              <a:t>P#3: </a:t>
            </a:r>
            <a:r>
              <a:rPr lang="en-GB" sz="2000" dirty="0">
                <a:solidFill>
                  <a:srgbClr val="000000"/>
                </a:solidFill>
                <a:effectLst/>
                <a:ea typeface="Malgun Gothic" panose="020B0503020000020004" pitchFamily="34" charset="-127"/>
              </a:rPr>
              <a:t>The purpose of measurement configuration (e.g., UE side model training) and the identity of the requesting AF should be informed to the UE.</a:t>
            </a:r>
          </a:p>
          <a:p>
            <a:pPr hangingPunct="0">
              <a:spcAft>
                <a:spcPts val="900"/>
              </a:spcAft>
            </a:pPr>
            <a:r>
              <a:rPr lang="en-GB" sz="2000" b="1" dirty="0">
                <a:solidFill>
                  <a:srgbClr val="C00000"/>
                </a:solidFill>
                <a:effectLst/>
                <a:ea typeface="Malgun Gothic" panose="020B0503020000020004" pitchFamily="34" charset="-127"/>
              </a:rPr>
              <a:t>P#4: </a:t>
            </a:r>
            <a:r>
              <a:rPr lang="en-GB" sz="2000" dirty="0">
                <a:solidFill>
                  <a:srgbClr val="000000"/>
                </a:solidFill>
                <a:effectLst/>
                <a:ea typeface="Malgun Gothic" panose="020B0503020000020004" pitchFamily="34" charset="-127"/>
              </a:rPr>
              <a:t>5GC NF (responsible for data collection) enforces user consent check for collection and exposure of data outside of MNO domain.</a:t>
            </a:r>
          </a:p>
          <a:p>
            <a:pPr hangingPunct="0">
              <a:spcAft>
                <a:spcPts val="900"/>
              </a:spcAft>
            </a:pPr>
            <a:r>
              <a:rPr lang="en-GB" sz="2000" b="1" dirty="0">
                <a:solidFill>
                  <a:srgbClr val="C00000"/>
                </a:solidFill>
                <a:effectLst/>
                <a:ea typeface="Malgun Gothic" panose="020B0503020000020004" pitchFamily="34" charset="-127"/>
              </a:rPr>
              <a:t>P#5: </a:t>
            </a:r>
            <a:r>
              <a:rPr lang="en-GB" sz="2000" dirty="0">
                <a:solidFill>
                  <a:srgbClr val="000000"/>
                </a:solidFill>
                <a:effectLst/>
                <a:ea typeface="Malgun Gothic" panose="020B0503020000020004" pitchFamily="34" charset="-127"/>
              </a:rPr>
              <a:t>5GC NF (responsible for data collection) applies privacy protecting methods as required before data exposure.</a:t>
            </a:r>
          </a:p>
          <a:p>
            <a:pPr marL="0" indent="0">
              <a:lnSpc>
                <a:spcPct val="100000"/>
              </a:lnSpc>
              <a:spcBef>
                <a:spcPts val="600"/>
              </a:spcBef>
              <a:spcAft>
                <a:spcPts val="1200"/>
              </a:spcAft>
              <a:buNone/>
            </a:pPr>
            <a:endParaRPr lang="en-GB" sz="2000" dirty="0">
              <a:ea typeface="Times New Roman" panose="02020603050405020304" pitchFamily="18" charset="0"/>
            </a:endParaRPr>
          </a:p>
          <a:p>
            <a:pPr>
              <a:lnSpc>
                <a:spcPct val="100000"/>
              </a:lnSpc>
              <a:spcBef>
                <a:spcPts val="600"/>
              </a:spcBef>
              <a:spcAft>
                <a:spcPts val="1200"/>
              </a:spcAft>
            </a:pPr>
            <a:endParaRPr lang="en-GB" sz="2000" dirty="0">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000" b="1" dirty="0">
              <a:effectLst/>
              <a:ea typeface="Times New Roman" panose="02020603050405020304" pitchFamily="18" charset="0"/>
            </a:endParaRPr>
          </a:p>
        </p:txBody>
      </p:sp>
    </p:spTree>
    <p:extLst>
      <p:ext uri="{BB962C8B-B14F-4D97-AF65-F5344CB8AC3E}">
        <p14:creationId xmlns:p14="http://schemas.microsoft.com/office/powerpoint/2010/main" val="3631594705"/>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F00B30F-9C3E-4AB8-B01D-058A72EC1BA4}"/>
              </a:ext>
            </a:extLst>
          </p:cNvPr>
          <p:cNvSpPr>
            <a:spLocks noGrp="1"/>
          </p:cNvSpPr>
          <p:nvPr>
            <p:ph type="title"/>
          </p:nvPr>
        </p:nvSpPr>
        <p:spPr>
          <a:xfrm>
            <a:off x="0" y="-188649"/>
            <a:ext cx="10515600" cy="1325563"/>
          </a:xfrm>
        </p:spPr>
        <p:txBody>
          <a:bodyPr/>
          <a:lstStyle/>
          <a:p>
            <a:r>
              <a:rPr lang="en-GB" altLang="zh-CN" sz="2800" b="1"/>
              <a:t>Full Summary </a:t>
            </a:r>
            <a:endParaRPr lang="en-GB" altLang="zh-CN" sz="2800" b="1" dirty="0"/>
          </a:p>
        </p:txBody>
      </p:sp>
      <p:graphicFrame>
        <p:nvGraphicFramePr>
          <p:cNvPr id="8" name="Table 7">
            <a:extLst>
              <a:ext uri="{FF2B5EF4-FFF2-40B4-BE49-F238E27FC236}">
                <a16:creationId xmlns:a16="http://schemas.microsoft.com/office/drawing/2014/main" id="{B6837D01-1205-47D9-9640-0618C21E6F43}"/>
              </a:ext>
            </a:extLst>
          </p:cNvPr>
          <p:cNvGraphicFramePr>
            <a:graphicFrameLocks noGrp="1"/>
          </p:cNvGraphicFramePr>
          <p:nvPr>
            <p:extLst>
              <p:ext uri="{D42A27DB-BD31-4B8C-83A1-F6EECF244321}">
                <p14:modId xmlns:p14="http://schemas.microsoft.com/office/powerpoint/2010/main" val="2320099012"/>
              </p:ext>
            </p:extLst>
          </p:nvPr>
        </p:nvGraphicFramePr>
        <p:xfrm>
          <a:off x="431800" y="1105428"/>
          <a:ext cx="10083800" cy="4973370"/>
        </p:xfrm>
        <a:graphic>
          <a:graphicData uri="http://schemas.openxmlformats.org/drawingml/2006/table">
            <a:tbl>
              <a:tblPr firstRow="1" bandRow="1">
                <a:tableStyleId>{5C22544A-7EE6-4342-B048-85BDC9FD1C3A}</a:tableStyleId>
              </a:tblPr>
              <a:tblGrid>
                <a:gridCol w="2008215">
                  <a:extLst>
                    <a:ext uri="{9D8B030D-6E8A-4147-A177-3AD203B41FA5}">
                      <a16:colId xmlns:a16="http://schemas.microsoft.com/office/drawing/2014/main" val="630259853"/>
                    </a:ext>
                  </a:extLst>
                </a:gridCol>
                <a:gridCol w="2640369">
                  <a:extLst>
                    <a:ext uri="{9D8B030D-6E8A-4147-A177-3AD203B41FA5}">
                      <a16:colId xmlns:a16="http://schemas.microsoft.com/office/drawing/2014/main" val="2545118424"/>
                    </a:ext>
                  </a:extLst>
                </a:gridCol>
                <a:gridCol w="2640369">
                  <a:extLst>
                    <a:ext uri="{9D8B030D-6E8A-4147-A177-3AD203B41FA5}">
                      <a16:colId xmlns:a16="http://schemas.microsoft.com/office/drawing/2014/main" val="1269566788"/>
                    </a:ext>
                  </a:extLst>
                </a:gridCol>
                <a:gridCol w="2794847">
                  <a:extLst>
                    <a:ext uri="{9D8B030D-6E8A-4147-A177-3AD203B41FA5}">
                      <a16:colId xmlns:a16="http://schemas.microsoft.com/office/drawing/2014/main" val="2198388554"/>
                    </a:ext>
                  </a:extLst>
                </a:gridCol>
              </a:tblGrid>
              <a:tr h="263486">
                <a:tc>
                  <a:txBody>
                    <a:bodyPr/>
                    <a:lstStyle/>
                    <a:p>
                      <a:pPr algn="ctr">
                        <a:lnSpc>
                          <a:spcPct val="107000"/>
                        </a:lnSpc>
                      </a:pPr>
                      <a:endParaRPr lang="en-GB" sz="1400">
                        <a:effectLst/>
                        <a:latin typeface="Calibri" panose="020F0502020204030204" pitchFamily="34" charset="0"/>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US" sz="1400" spc="10">
                          <a:effectLst/>
                        </a:rPr>
                        <a:t>Option 1b</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US" sz="1400" spc="10">
                          <a:effectLst/>
                        </a:rPr>
                        <a:t>Option 2 </a:t>
                      </a:r>
                      <a:endParaRPr lang="en-GB" sz="1400">
                        <a:effectLst/>
                        <a:latin typeface="Calibri" panose="020F0502020204030204" pitchFamily="34" charset="0"/>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Calibri" panose="020F0502020204030204" pitchFamily="34" charset="0"/>
                          <a:ea typeface="SimSun" panose="02010600030101010101" pitchFamily="2" charset="-122"/>
                          <a:cs typeface="Times New Roman" panose="02020603050405020304" pitchFamily="18" charset="0"/>
                        </a:rPr>
                        <a:t>Option 3</a:t>
                      </a:r>
                    </a:p>
                  </a:txBody>
                  <a:tcPr marL="51832" marR="51832" marT="25916" marB="25916"/>
                </a:tc>
                <a:extLst>
                  <a:ext uri="{0D108BD9-81ED-4DB2-BD59-A6C34878D82A}">
                    <a16:rowId xmlns:a16="http://schemas.microsoft.com/office/drawing/2014/main" val="2436346481"/>
                  </a:ext>
                </a:extLst>
              </a:tr>
              <a:tr h="406009">
                <a:tc>
                  <a:txBody>
                    <a:bodyPr/>
                    <a:lstStyle/>
                    <a:p>
                      <a:pPr algn="ctr" fontAlgn="base" hangingPunct="0">
                        <a:lnSpc>
                          <a:spcPct val="107000"/>
                        </a:lnSpc>
                        <a:spcAft>
                          <a:spcPts val="900"/>
                        </a:spcAft>
                      </a:pPr>
                      <a:r>
                        <a:rPr lang="en-US" sz="1400" b="1" spc="10">
                          <a:effectLst/>
                          <a:latin typeface="+mn-lt"/>
                        </a:rPr>
                        <a:t>UP Solution Feasibility </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N/A</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(PoS)</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9 (SA5 coordination)</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6 (SA5)</a:t>
                      </a:r>
                    </a:p>
                  </a:txBody>
                  <a:tcPr marL="51832" marR="51832" marT="25916" marB="25916"/>
                </a:tc>
                <a:extLst>
                  <a:ext uri="{0D108BD9-81ED-4DB2-BD59-A6C34878D82A}">
                    <a16:rowId xmlns:a16="http://schemas.microsoft.com/office/drawing/2014/main" val="2422792550"/>
                  </a:ext>
                </a:extLst>
              </a:tr>
              <a:tr h="0">
                <a:tc>
                  <a:txBody>
                    <a:bodyPr/>
                    <a:lstStyle/>
                    <a:p>
                      <a:pPr algn="ctr" fontAlgn="base" hangingPunct="0">
                        <a:lnSpc>
                          <a:spcPct val="107000"/>
                        </a:lnSpc>
                        <a:spcAft>
                          <a:spcPts val="900"/>
                        </a:spcAft>
                      </a:pPr>
                      <a:r>
                        <a:rPr lang="en-US" sz="1400" b="1" spc="10">
                          <a:effectLst/>
                          <a:latin typeface="+mn-lt"/>
                        </a:rPr>
                        <a:t>MNO Full Controllability </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3</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(DCAF deployment)</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(CP only)</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10</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4 (SA5)</a:t>
                      </a:r>
                    </a:p>
                  </a:txBody>
                  <a:tcPr marL="51832" marR="51832" marT="25916" marB="25916"/>
                </a:tc>
                <a:extLst>
                  <a:ext uri="{0D108BD9-81ED-4DB2-BD59-A6C34878D82A}">
                    <a16:rowId xmlns:a16="http://schemas.microsoft.com/office/drawing/2014/main" val="745826304"/>
                  </a:ext>
                </a:extLst>
              </a:tr>
              <a:tr h="495300">
                <a:tc>
                  <a:txBody>
                    <a:bodyPr/>
                    <a:lstStyle/>
                    <a:p>
                      <a:pPr algn="ctr" fontAlgn="base" hangingPunct="0">
                        <a:lnSpc>
                          <a:spcPct val="107000"/>
                        </a:lnSpc>
                        <a:spcAft>
                          <a:spcPts val="900"/>
                        </a:spcAft>
                      </a:pPr>
                      <a:r>
                        <a:rPr lang="en-US" sz="1400" b="1" spc="10">
                          <a:effectLst/>
                          <a:latin typeface="+mn-lt"/>
                        </a:rPr>
                        <a:t>MNO Full Visibility </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2</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(DCAF deployment)</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1 (CP only)</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a:t>
                      </a:r>
                      <a:r>
                        <a:rPr lang="en-GB" sz="1400" b="1">
                          <a:solidFill>
                            <a:srgbClr val="C00000"/>
                          </a:solidFill>
                          <a:effectLst/>
                          <a:latin typeface="+mn-lt"/>
                          <a:ea typeface="SimSun" panose="02010600030101010101" pitchFamily="2" charset="-122"/>
                          <a:cs typeface="Times New Roman" panose="02020603050405020304" pitchFamily="18" charset="0"/>
                        </a:rPr>
                        <a:t>10</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4 (SA5)</a:t>
                      </a:r>
                    </a:p>
                  </a:txBody>
                  <a:tcPr marL="51832" marR="51832" marT="25916" marB="25916"/>
                </a:tc>
                <a:extLst>
                  <a:ext uri="{0D108BD9-81ED-4DB2-BD59-A6C34878D82A}">
                    <a16:rowId xmlns:a16="http://schemas.microsoft.com/office/drawing/2014/main" val="3333528956"/>
                  </a:ext>
                </a:extLst>
              </a:tr>
              <a:tr h="0">
                <a:tc>
                  <a:txBody>
                    <a:bodyPr/>
                    <a:lstStyle/>
                    <a:p>
                      <a:pPr algn="ctr" fontAlgn="base" hangingPunct="0">
                        <a:lnSpc>
                          <a:spcPct val="107000"/>
                        </a:lnSpc>
                        <a:spcAft>
                          <a:spcPts val="900"/>
                        </a:spcAft>
                      </a:pPr>
                      <a:r>
                        <a:rPr lang="en-US" sz="1400" b="1" spc="10">
                          <a:effectLst/>
                          <a:latin typeface="+mn-lt"/>
                        </a:rPr>
                        <a:t>Integrity/ confidentiality</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Outside 3GPP: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SA3: 1 </a:t>
                      </a: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CP (NAS): 1 , UP: (Outside 3GPP): 1</a:t>
                      </a:r>
                    </a:p>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SA3: 1</a:t>
                      </a: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SA3: 1</a:t>
                      </a:r>
                    </a:p>
                  </a:txBody>
                  <a:tcPr marL="51832" marR="51832" marT="25916" marB="25916"/>
                </a:tc>
                <a:extLst>
                  <a:ext uri="{0D108BD9-81ED-4DB2-BD59-A6C34878D82A}">
                    <a16:rowId xmlns:a16="http://schemas.microsoft.com/office/drawing/2014/main" val="3205293462"/>
                  </a:ext>
                </a:extLst>
              </a:tr>
              <a:tr h="492148">
                <a:tc>
                  <a:txBody>
                    <a:bodyPr/>
                    <a:lstStyle/>
                    <a:p>
                      <a:pPr algn="ctr" fontAlgn="base" hangingPunct="0">
                        <a:lnSpc>
                          <a:spcPct val="107000"/>
                        </a:lnSpc>
                        <a:spcAft>
                          <a:spcPts val="900"/>
                        </a:spcAft>
                      </a:pPr>
                      <a:r>
                        <a:rPr lang="en-US" sz="1400" b="1" spc="10">
                          <a:effectLst/>
                          <a:latin typeface="+mn-lt"/>
                        </a:rPr>
                        <a:t>Privacy, User consent</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Conditional : 1 (DCAF deployment) </a:t>
                      </a: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Yes: 2</a:t>
                      </a:r>
                    </a:p>
                    <a:p>
                      <a:pPr marL="0" marR="0" lvl="0" indent="0" algn="ctr" defTabSz="914400" rtl="0" eaLnBrk="1" fontAlgn="base" latinLnBrk="0" hangingPunct="0">
                        <a:lnSpc>
                          <a:spcPct val="107000"/>
                        </a:lnSpc>
                        <a:spcBef>
                          <a:spcPts val="0"/>
                        </a:spcBef>
                        <a:spcAft>
                          <a:spcPts val="900"/>
                        </a:spcAft>
                        <a:buClrTx/>
                        <a:buSzTx/>
                        <a:buFontTx/>
                        <a:buNone/>
                        <a:tabLst/>
                        <a:defRPr/>
                      </a:pPr>
                      <a:endParaRPr lang="en-GB" sz="1400">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marL="0" marR="0" lvl="0" indent="0" algn="ctr" defTabSz="914400" rtl="0" eaLnBrk="1" fontAlgn="base" latinLnBrk="0" hangingPunct="0">
                        <a:lnSpc>
                          <a:spcPct val="107000"/>
                        </a:lnSpc>
                        <a:spcBef>
                          <a:spcPts val="0"/>
                        </a:spcBef>
                        <a:spcAft>
                          <a:spcPts val="900"/>
                        </a:spcAft>
                        <a:buClrTx/>
                        <a:buSzTx/>
                        <a:buFontTx/>
                        <a:buNone/>
                        <a:tabLst/>
                        <a:defRPr/>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endParaRPr lang="en-GB" sz="1400">
                        <a:effectLst/>
                        <a:latin typeface="+mn-lt"/>
                        <a:ea typeface="SimSun" panose="02010600030101010101" pitchFamily="2" charset="-122"/>
                        <a:cs typeface="Times New Roman" panose="02020603050405020304" pitchFamily="18" charset="0"/>
                      </a:endParaRPr>
                    </a:p>
                  </a:txBody>
                  <a:tcPr marL="51832" marR="51832" marT="25916" marB="25916"/>
                </a:tc>
                <a:extLst>
                  <a:ext uri="{0D108BD9-81ED-4DB2-BD59-A6C34878D82A}">
                    <a16:rowId xmlns:a16="http://schemas.microsoft.com/office/drawing/2014/main" val="2410161972"/>
                  </a:ext>
                </a:extLst>
              </a:tr>
              <a:tr h="237983">
                <a:tc>
                  <a:txBody>
                    <a:bodyPr/>
                    <a:lstStyle/>
                    <a:p>
                      <a:pPr algn="ctr" fontAlgn="base" hangingPunct="0">
                        <a:lnSpc>
                          <a:spcPct val="107000"/>
                        </a:lnSpc>
                        <a:spcAft>
                          <a:spcPts val="900"/>
                        </a:spcAft>
                      </a:pPr>
                      <a:r>
                        <a:rPr lang="en-US" sz="1400" b="1" spc="10">
                          <a:effectLst/>
                          <a:latin typeface="+mn-lt"/>
                        </a:rPr>
                        <a:t>Extensibility</a:t>
                      </a:r>
                      <a:endParaRPr lang="en-GB" sz="1400" b="1">
                        <a:effectLst/>
                        <a:latin typeface="+mn-lt"/>
                        <a:ea typeface="SimSun" panose="02010600030101010101" pitchFamily="2" charset="-122"/>
                        <a:cs typeface="Times New Roman" panose="02020603050405020304" pitchFamily="18" charset="0"/>
                      </a:endParaRP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TBD: 1</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1</a:t>
                      </a:r>
                    </a:p>
                  </a:txBody>
                  <a:tcPr marL="51832" marR="51832" marT="25916" marB="25916"/>
                </a:tc>
                <a:tc>
                  <a:txBody>
                    <a:bodyPr/>
                    <a:lstStyle/>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Yes: 1</a:t>
                      </a:r>
                    </a:p>
                    <a:p>
                      <a:pPr algn="ctr" fontAlgn="base" hangingPunct="0">
                        <a:lnSpc>
                          <a:spcPct val="107000"/>
                        </a:lnSpc>
                        <a:spcAft>
                          <a:spcPts val="900"/>
                        </a:spcAft>
                      </a:pPr>
                      <a:r>
                        <a:rPr lang="en-GB" sz="1400">
                          <a:effectLst/>
                          <a:latin typeface="+mn-lt"/>
                          <a:ea typeface="SimSun" panose="02010600030101010101" pitchFamily="2" charset="-122"/>
                          <a:cs typeface="Times New Roman" panose="02020603050405020304" pitchFamily="18" charset="0"/>
                        </a:rPr>
                        <a:t>No: 1</a:t>
                      </a:r>
                    </a:p>
                  </a:txBody>
                  <a:tcPr marL="51832" marR="51832" marT="25916" marB="25916"/>
                </a:tc>
                <a:extLst>
                  <a:ext uri="{0D108BD9-81ED-4DB2-BD59-A6C34878D82A}">
                    <a16:rowId xmlns:a16="http://schemas.microsoft.com/office/drawing/2014/main" val="3834377957"/>
                  </a:ext>
                </a:extLst>
              </a:tr>
            </a:tbl>
          </a:graphicData>
        </a:graphic>
      </p:graphicFrame>
    </p:spTree>
    <p:extLst>
      <p:ext uri="{BB962C8B-B14F-4D97-AF65-F5344CB8AC3E}">
        <p14:creationId xmlns:p14="http://schemas.microsoft.com/office/powerpoint/2010/main" val="1170945440"/>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dirty="0"/>
              <a:t>Ways </a:t>
            </a:r>
            <a:r>
              <a:rPr lang="en-GB" altLang="zh-CN" sz="2800" b="1"/>
              <a:t>Forward </a:t>
            </a:r>
            <a:endParaRPr lang="zh-CN" altLang="en-US" sz="2800" b="1" dirty="0">
              <a:highlight>
                <a:srgbClr val="00FF00"/>
              </a:highlight>
            </a:endParaRPr>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42972" y="1261501"/>
            <a:ext cx="11906055" cy="5181632"/>
          </a:xfrm>
        </p:spPr>
        <p:txBody>
          <a:bodyPr/>
          <a:lstStyle/>
          <a:p>
            <a:pPr>
              <a:spcAft>
                <a:spcPts val="900"/>
              </a:spcAft>
            </a:pPr>
            <a:r>
              <a:rPr lang="en-GB" sz="1600" b="1" dirty="0">
                <a:solidFill>
                  <a:srgbClr val="C00000"/>
                </a:solidFill>
                <a:effectLst/>
                <a:ea typeface="SimSun" panose="02010600030101010101" pitchFamily="2" charset="-122"/>
              </a:rPr>
              <a:t>WF#1: </a:t>
            </a:r>
            <a:r>
              <a:rPr lang="en-GB" sz="1600" dirty="0">
                <a:effectLst/>
                <a:ea typeface="SimSun" panose="02010600030101010101" pitchFamily="2" charset="-122"/>
              </a:rPr>
              <a:t>A UP approach is technically feasible and can be developed by SA2 if RAN concludes on Option 2. </a:t>
            </a:r>
            <a:endParaRPr lang="en-GB" sz="1600" dirty="0">
              <a:ea typeface="SimSun" panose="02010600030101010101" pitchFamily="2" charset="-122"/>
            </a:endParaRPr>
          </a:p>
          <a:p>
            <a:pPr lvl="1">
              <a:spcAft>
                <a:spcPts val="900"/>
              </a:spcAft>
            </a:pPr>
            <a:r>
              <a:rPr lang="en-GB" sz="1600" dirty="0">
                <a:solidFill>
                  <a:srgbClr val="2A6EA8"/>
                </a:solidFill>
                <a:ea typeface="SimSun" panose="02010600030101010101" pitchFamily="2" charset="-122"/>
              </a:rPr>
              <a:t>Mod#1: Good to clarify to RAN that the solution is dependent on exact termination point in CN and also use case.</a:t>
            </a:r>
          </a:p>
          <a:p>
            <a:pPr lvl="1">
              <a:spcAft>
                <a:spcPts val="900"/>
              </a:spcAft>
            </a:pPr>
            <a:r>
              <a:rPr lang="en-GB" sz="1600" dirty="0">
                <a:solidFill>
                  <a:srgbClr val="2A6EA8"/>
                </a:solidFill>
                <a:effectLst/>
                <a:ea typeface="SimSun" panose="02010600030101010101" pitchFamily="2" charset="-122"/>
              </a:rPr>
              <a:t>Mod#2: Good to clarify to RAN that UP and CP approach are not mutually exclusive. Configuration can be CP while data transfer can be CP or UP depending on the volume of data / use case.</a:t>
            </a:r>
          </a:p>
          <a:p>
            <a:pPr lvl="1">
              <a:spcAft>
                <a:spcPts val="900"/>
              </a:spcAft>
            </a:pPr>
            <a:r>
              <a:rPr lang="en-GB" sz="1600" dirty="0">
                <a:solidFill>
                  <a:srgbClr val="2A6EA8"/>
                </a:solidFill>
                <a:effectLst/>
                <a:ea typeface="SimSun" panose="02010600030101010101" pitchFamily="2" charset="-122"/>
              </a:rPr>
              <a:t>Mod#3: Good to clarify that technical feasibility is separate from the level of work required dependent on Mod #1/ Mod#2</a:t>
            </a:r>
          </a:p>
          <a:p>
            <a:pPr>
              <a:spcAft>
                <a:spcPts val="900"/>
              </a:spcAft>
            </a:pPr>
            <a:r>
              <a:rPr lang="en-GB" sz="1600" b="1" dirty="0">
                <a:solidFill>
                  <a:srgbClr val="C00000"/>
                </a:solidFill>
                <a:effectLst/>
                <a:ea typeface="SimSun" panose="02010600030101010101" pitchFamily="2" charset="-122"/>
              </a:rPr>
              <a:t>WF#2: </a:t>
            </a:r>
            <a:r>
              <a:rPr lang="en-GB" sz="1600" dirty="0">
                <a:ea typeface="SimSun" panose="02010600030101010101" pitchFamily="2" charset="-122"/>
              </a:rPr>
              <a:t>No issue from SA2 to support UP approach for </a:t>
            </a:r>
            <a:r>
              <a:rPr lang="en-GB" sz="1600" dirty="0">
                <a:effectLst/>
                <a:ea typeface="SimSun" panose="02010600030101010101" pitchFamily="2" charset="-122"/>
              </a:rPr>
              <a:t>option 3 but this requires coordination with SA5 if RAN concludes on Option 3.</a:t>
            </a:r>
          </a:p>
          <a:p>
            <a:pPr>
              <a:spcAft>
                <a:spcPts val="900"/>
              </a:spcAft>
            </a:pPr>
            <a:r>
              <a:rPr lang="en-GB" sz="1600" b="1" dirty="0">
                <a:solidFill>
                  <a:srgbClr val="C00000"/>
                </a:solidFill>
                <a:ea typeface="SimSun" panose="02010600030101010101" pitchFamily="2" charset="-122"/>
              </a:rPr>
              <a:t>WF#3: </a:t>
            </a:r>
            <a:r>
              <a:rPr lang="en-GB" sz="1600" dirty="0">
                <a:effectLst/>
                <a:ea typeface="SimSun" panose="02010600030101010101" pitchFamily="2" charset="-122"/>
              </a:rPr>
              <a:t>Option 1b does not allow full controllability and does not allow full visibility on the collected data in all deployments.</a:t>
            </a:r>
          </a:p>
          <a:p>
            <a:pPr lvl="1">
              <a:spcAft>
                <a:spcPts val="900"/>
              </a:spcAft>
            </a:pPr>
            <a:r>
              <a:rPr lang="en-GB" sz="1600" dirty="0">
                <a:solidFill>
                  <a:srgbClr val="2A6EA8"/>
                </a:solidFill>
                <a:ea typeface="SimSun" panose="02010600030101010101" pitchFamily="2" charset="-122"/>
              </a:rPr>
              <a:t>Mod#4: WF#3 is based on majority views gathered so far and requires further discussion. Option 1b is deployment dependent.</a:t>
            </a:r>
            <a:endParaRPr lang="en-GB" sz="1600" dirty="0">
              <a:solidFill>
                <a:srgbClr val="2A6EA8"/>
              </a:solidFill>
              <a:effectLst/>
              <a:ea typeface="SimSun" panose="02010600030101010101" pitchFamily="2" charset="-122"/>
            </a:endParaRPr>
          </a:p>
          <a:p>
            <a:pPr>
              <a:lnSpc>
                <a:spcPct val="100000"/>
              </a:lnSpc>
              <a:spcBef>
                <a:spcPts val="600"/>
              </a:spcBef>
              <a:spcAft>
                <a:spcPts val="1200"/>
              </a:spcAft>
            </a:pPr>
            <a:r>
              <a:rPr lang="en-GB" sz="1600" b="1" dirty="0">
                <a:solidFill>
                  <a:srgbClr val="C00000"/>
                </a:solidFill>
                <a:ea typeface="SimSun" panose="02010600030101010101" pitchFamily="2" charset="-122"/>
              </a:rPr>
              <a:t>WF#4: </a:t>
            </a:r>
            <a:r>
              <a:rPr lang="en-GB" sz="1600" dirty="0">
                <a:effectLst/>
                <a:ea typeface="SimSun" panose="02010600030101010101" pitchFamily="2" charset="-122"/>
              </a:rPr>
              <a:t>Option 2 and option 3 allow full controllability and full visibility on the collected data.</a:t>
            </a:r>
          </a:p>
          <a:p>
            <a:pPr lvl="1">
              <a:lnSpc>
                <a:spcPct val="100000"/>
              </a:lnSpc>
              <a:spcBef>
                <a:spcPts val="600"/>
              </a:spcBef>
              <a:spcAft>
                <a:spcPts val="1200"/>
              </a:spcAft>
            </a:pPr>
            <a:r>
              <a:rPr lang="en-GB" sz="1600" dirty="0">
                <a:solidFill>
                  <a:srgbClr val="2A6EA8"/>
                </a:solidFill>
                <a:ea typeface="SimSun" panose="02010600030101010101" pitchFamily="2" charset="-122"/>
              </a:rPr>
              <a:t>Mod#5: Good to clarify to RAN that SA2 analyses in WF#3 and WF#4 are based on “full </a:t>
            </a:r>
            <a:r>
              <a:rPr lang="en-GB" sz="1600" dirty="0">
                <a:solidFill>
                  <a:srgbClr val="2A6EA8"/>
                </a:solidFill>
                <a:effectLst/>
                <a:ea typeface="SimSun" panose="02010600030101010101" pitchFamily="2" charset="-122"/>
              </a:rPr>
              <a:t>controllability” </a:t>
            </a:r>
            <a:r>
              <a:rPr lang="en-GB" sz="1600" dirty="0">
                <a:solidFill>
                  <a:srgbClr val="2A6EA8"/>
                </a:solidFill>
                <a:ea typeface="SimSun" panose="02010600030101010101" pitchFamily="2" charset="-122"/>
              </a:rPr>
              <a:t>and “full visibility”. RAN to advise if any other analyses is required beyond this.</a:t>
            </a:r>
          </a:p>
          <a:p>
            <a:pPr lvl="1">
              <a:lnSpc>
                <a:spcPct val="100000"/>
              </a:lnSpc>
              <a:spcBef>
                <a:spcPts val="600"/>
              </a:spcBef>
              <a:spcAft>
                <a:spcPts val="1200"/>
              </a:spcAft>
            </a:pPr>
            <a:r>
              <a:rPr lang="en-GB" sz="1600" dirty="0">
                <a:solidFill>
                  <a:srgbClr val="2A6EA8"/>
                </a:solidFill>
                <a:effectLst/>
                <a:ea typeface="SimSun" panose="02010600030101010101" pitchFamily="2" charset="-122"/>
              </a:rPr>
              <a:t>Mod#6: Aspects related to Data Integrity</a:t>
            </a:r>
            <a:r>
              <a:rPr lang="en-GB" sz="1600">
                <a:solidFill>
                  <a:srgbClr val="2A6EA8"/>
                </a:solidFill>
                <a:effectLst/>
                <a:ea typeface="SimSun" panose="02010600030101010101" pitchFamily="2" charset="-122"/>
              </a:rPr>
              <a:t>, Confidentiality, Privacy and User Consent can </a:t>
            </a:r>
            <a:r>
              <a:rPr lang="en-GB" sz="1600" dirty="0">
                <a:solidFill>
                  <a:srgbClr val="2A6EA8"/>
                </a:solidFill>
                <a:effectLst/>
                <a:ea typeface="SimSun" panose="02010600030101010101" pitchFamily="2" charset="-122"/>
              </a:rPr>
              <a:t>be left for SA3 to respond to RAN.</a:t>
            </a:r>
          </a:p>
          <a:p>
            <a:pPr lvl="1">
              <a:lnSpc>
                <a:spcPct val="100000"/>
              </a:lnSpc>
              <a:spcBef>
                <a:spcPts val="600"/>
              </a:spcBef>
              <a:spcAft>
                <a:spcPts val="1200"/>
              </a:spcAft>
            </a:pPr>
            <a:r>
              <a:rPr lang="en-GB" sz="1600" dirty="0">
                <a:solidFill>
                  <a:srgbClr val="2A6EA8"/>
                </a:solidFill>
                <a:ea typeface="SimSun" panose="02010600030101010101" pitchFamily="2" charset="-122"/>
              </a:rPr>
              <a:t>Mod#7: Aspects covered in limited proposals only are not covered in WFs.</a:t>
            </a:r>
            <a:endParaRPr lang="en-GB" sz="1600" dirty="0">
              <a:solidFill>
                <a:srgbClr val="2A6EA8"/>
              </a:solidFill>
              <a:effectLst/>
              <a:ea typeface="SimSun" panose="02010600030101010101" pitchFamily="2" charset="-122"/>
            </a:endParaRPr>
          </a:p>
          <a:p>
            <a:pPr lvl="1">
              <a:lnSpc>
                <a:spcPct val="100000"/>
              </a:lnSpc>
              <a:spcBef>
                <a:spcPts val="600"/>
              </a:spcBef>
              <a:spcAft>
                <a:spcPts val="1200"/>
              </a:spcAft>
            </a:pPr>
            <a:endParaRPr lang="en-GB" sz="1600" dirty="0">
              <a:solidFill>
                <a:srgbClr val="2A6EA8"/>
              </a:solidFill>
              <a:effectLst/>
              <a:ea typeface="SimSun" panose="02010600030101010101" pitchFamily="2" charset="-122"/>
            </a:endParaRPr>
          </a:p>
          <a:p>
            <a:pPr marL="0" indent="0">
              <a:lnSpc>
                <a:spcPct val="100000"/>
              </a:lnSpc>
              <a:spcBef>
                <a:spcPts val="600"/>
              </a:spcBef>
              <a:spcAft>
                <a:spcPts val="1200"/>
              </a:spcAft>
              <a:buNone/>
            </a:pPr>
            <a:endParaRPr lang="en-GB" sz="2300" dirty="0">
              <a:ea typeface="Times New Roman" panose="02020603050405020304" pitchFamily="18" charset="0"/>
            </a:endParaRPr>
          </a:p>
          <a:p>
            <a:pPr>
              <a:lnSpc>
                <a:spcPct val="100000"/>
              </a:lnSpc>
              <a:spcBef>
                <a:spcPts val="600"/>
              </a:spcBef>
              <a:spcAft>
                <a:spcPts val="1200"/>
              </a:spcAft>
            </a:pPr>
            <a:endParaRPr lang="en-GB" sz="2400" dirty="0">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000" b="1" dirty="0">
              <a:effectLst/>
              <a:ea typeface="Times New Roman" panose="02020603050405020304" pitchFamily="18" charset="0"/>
            </a:endParaRPr>
          </a:p>
        </p:txBody>
      </p:sp>
    </p:spTree>
    <p:extLst>
      <p:ext uri="{BB962C8B-B14F-4D97-AF65-F5344CB8AC3E}">
        <p14:creationId xmlns:p14="http://schemas.microsoft.com/office/powerpoint/2010/main" val="2471193135"/>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highlight>
                  <a:srgbClr val="00FF00"/>
                </a:highlight>
              </a:rPr>
              <a:t>Other Aspects </a:t>
            </a:r>
            <a:endParaRPr lang="zh-CN" altLang="en-US" sz="2800" b="1" dirty="0">
              <a:highlight>
                <a:srgbClr val="00FF00"/>
              </a:highlight>
            </a:endParaRPr>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42972" y="1261501"/>
            <a:ext cx="11906055" cy="5181632"/>
          </a:xfrm>
        </p:spPr>
        <p:txBody>
          <a:bodyPr/>
          <a:lstStyle/>
          <a:p>
            <a:r>
              <a:rPr lang="en-GB" altLang="zh-CN" sz="1600" b="1">
                <a:solidFill>
                  <a:srgbClr val="C00000"/>
                </a:solidFill>
                <a:highlight>
                  <a:srgbClr val="00FF00"/>
                </a:highlight>
                <a:ea typeface="SimSun" panose="02010600030101010101" pitchFamily="2" charset="-122"/>
              </a:rPr>
              <a:t>WF#5:</a:t>
            </a:r>
            <a:r>
              <a:rPr lang="en-GB" altLang="zh-CN" sz="1600">
                <a:solidFill>
                  <a:srgbClr val="2A6EA8"/>
                </a:solidFill>
                <a:highlight>
                  <a:srgbClr val="00FF00"/>
                </a:highlight>
                <a:ea typeface="SimSun" panose="02010600030101010101" pitchFamily="2" charset="-122"/>
              </a:rPr>
              <a:t> </a:t>
            </a:r>
            <a:r>
              <a:rPr lang="en-GB" altLang="zh-CN" sz="1600">
                <a:highlight>
                  <a:srgbClr val="00FF00"/>
                </a:highlight>
                <a:ea typeface="SimSun" panose="02010600030101010101" pitchFamily="2" charset="-122"/>
              </a:rPr>
              <a:t>Good to clarify to RAN that </a:t>
            </a:r>
            <a:r>
              <a:rPr lang="en-US" altLang="zh-CN" sz="1600">
                <a:highlight>
                  <a:srgbClr val="00FF00"/>
                </a:highlight>
              </a:rPr>
              <a:t>having MNO controllability and MNO visibility of UE data are essential for user consent as:</a:t>
            </a:r>
            <a:endParaRPr lang="zh-CN" altLang="zh-CN" sz="1600">
              <a:highlight>
                <a:srgbClr val="00FF00"/>
              </a:highlight>
            </a:endParaRPr>
          </a:p>
          <a:p>
            <a:pPr lvl="1"/>
            <a:r>
              <a:rPr lang="en-US" altLang="zh-CN" sz="1600">
                <a:highlight>
                  <a:srgbClr val="00FF00"/>
                </a:highlight>
              </a:rPr>
              <a:t>user can only consent the data reporting if only the data content is fully visible to the user.</a:t>
            </a:r>
            <a:endParaRPr lang="zh-CN" altLang="zh-CN" sz="1600">
              <a:highlight>
                <a:srgbClr val="00FF00"/>
              </a:highlight>
            </a:endParaRPr>
          </a:p>
          <a:p>
            <a:pPr lvl="1"/>
            <a:r>
              <a:rPr lang="en-US" altLang="zh-CN" sz="1600">
                <a:highlight>
                  <a:srgbClr val="00FF00"/>
                </a:highlight>
              </a:rPr>
              <a:t>and the data controller has responsibility to protect user privacy.</a:t>
            </a:r>
          </a:p>
          <a:p>
            <a:pPr marL="457200" lvl="1" indent="0">
              <a:buNone/>
            </a:pPr>
            <a:endParaRPr lang="zh-CN" altLang="zh-CN" sz="1600">
              <a:highlight>
                <a:srgbClr val="00FF00"/>
              </a:highlight>
            </a:endParaRPr>
          </a:p>
          <a:p>
            <a:r>
              <a:rPr lang="en-GB" altLang="zh-CN" sz="1600" b="1">
                <a:solidFill>
                  <a:srgbClr val="C00000"/>
                </a:solidFill>
                <a:highlight>
                  <a:srgbClr val="00FF00"/>
                </a:highlight>
                <a:ea typeface="SimSun" panose="02010600030101010101" pitchFamily="2" charset="-122"/>
              </a:rPr>
              <a:t>WF#6: </a:t>
            </a:r>
            <a:r>
              <a:rPr lang="en-GB" altLang="zh-CN" sz="1600">
                <a:highlight>
                  <a:srgbClr val="00FF00"/>
                </a:highlight>
                <a:ea typeface="SimSun" panose="02010600030101010101" pitchFamily="2" charset="-122"/>
              </a:rPr>
              <a:t>Good to clarify to RAN</a:t>
            </a:r>
            <a:r>
              <a:rPr lang="en-US" altLang="zh-CN" sz="1600">
                <a:highlight>
                  <a:srgbClr val="00FF00"/>
                </a:highlight>
              </a:rPr>
              <a:t> that support of the full MNO visibility </a:t>
            </a:r>
            <a:r>
              <a:rPr lang="en-GB" altLang="zh-CN" sz="1600">
                <a:highlight>
                  <a:srgbClr val="00FF00"/>
                </a:highlight>
                <a:ea typeface="SimSun" panose="02010600030101010101" pitchFamily="2" charset="-122"/>
              </a:rPr>
              <a:t>is assuming</a:t>
            </a:r>
            <a:r>
              <a:rPr lang="en-US" altLang="zh-CN" sz="1600">
                <a:highlight>
                  <a:srgbClr val="00FF00"/>
                </a:highlight>
              </a:rPr>
              <a:t> all data attributes are 3GPP standardized.</a:t>
            </a:r>
          </a:p>
          <a:p>
            <a:endParaRPr lang="en-US" altLang="zh-CN" sz="1600">
              <a:highlight>
                <a:srgbClr val="00FF00"/>
              </a:highlight>
            </a:endParaRPr>
          </a:p>
          <a:p>
            <a:r>
              <a:rPr lang="en-US" altLang="zh-CN" sz="1600" b="1">
                <a:solidFill>
                  <a:srgbClr val="C00000"/>
                </a:solidFill>
                <a:highlight>
                  <a:srgbClr val="00FF00"/>
                </a:highlight>
              </a:rPr>
              <a:t>WF#7: </a:t>
            </a:r>
            <a:r>
              <a:rPr lang="en-US" altLang="zh-CN" sz="1600">
                <a:highlight>
                  <a:srgbClr val="00FF00"/>
                </a:highlight>
              </a:rPr>
              <a:t>On WF#1, Good to clarify a concrete example (e.g. on positioning) based on existing Spec. </a:t>
            </a:r>
          </a:p>
          <a:p>
            <a:pPr marL="0" indent="0">
              <a:buNone/>
            </a:pPr>
            <a:endParaRPr lang="en-US" altLang="zh-CN" sz="1600">
              <a:highlight>
                <a:srgbClr val="00FF00"/>
              </a:highlight>
            </a:endParaRPr>
          </a:p>
          <a:p>
            <a:r>
              <a:rPr lang="en-US" altLang="zh-CN" sz="1600" b="1">
                <a:solidFill>
                  <a:srgbClr val="C00000"/>
                </a:solidFill>
                <a:highlight>
                  <a:srgbClr val="00FF00"/>
                </a:highlight>
              </a:rPr>
              <a:t>WF#8: </a:t>
            </a:r>
            <a:r>
              <a:rPr lang="en-US" altLang="zh-CN" sz="1600">
                <a:highlight>
                  <a:srgbClr val="00FF00"/>
                </a:highlight>
              </a:rPr>
              <a:t>On WF#2, further discussion is needed on where UP termination point is. Note as mentioned in Mod#2 the UP and CP approach are not mutually exclusive.</a:t>
            </a:r>
          </a:p>
          <a:p>
            <a:pPr marL="0" indent="0">
              <a:buNone/>
            </a:pPr>
            <a:endParaRPr lang="en-US" altLang="zh-CN" sz="1600">
              <a:highlight>
                <a:srgbClr val="00FF00"/>
              </a:highlight>
            </a:endParaRPr>
          </a:p>
          <a:p>
            <a:r>
              <a:rPr lang="en-US" altLang="zh-CN" sz="1600" b="1">
                <a:solidFill>
                  <a:srgbClr val="C00000"/>
                </a:solidFill>
                <a:highlight>
                  <a:srgbClr val="00FF00"/>
                </a:highlight>
              </a:rPr>
              <a:t>WF#9:</a:t>
            </a:r>
            <a:r>
              <a:rPr lang="en-US" altLang="zh-CN" sz="1600">
                <a:highlight>
                  <a:srgbClr val="00FF00"/>
                </a:highlight>
              </a:rPr>
              <a:t> On WF#3, differences between DCAF in or out of MNO domain to be clarified. Also to clarify how any RAN-level configuration per use case can be supported.</a:t>
            </a:r>
          </a:p>
          <a:p>
            <a:pPr marL="0" indent="0">
              <a:buNone/>
            </a:pPr>
            <a:endParaRPr lang="en-US" altLang="zh-CN" sz="1600">
              <a:highlight>
                <a:srgbClr val="00FF00"/>
              </a:highlight>
            </a:endParaRPr>
          </a:p>
          <a:p>
            <a:r>
              <a:rPr lang="en-US" altLang="zh-CN" sz="1600" b="1">
                <a:solidFill>
                  <a:srgbClr val="C00000"/>
                </a:solidFill>
                <a:highlight>
                  <a:srgbClr val="00FF00"/>
                </a:highlight>
              </a:rPr>
              <a:t>WF#10: </a:t>
            </a:r>
            <a:r>
              <a:rPr lang="en-US" altLang="zh-CN" sz="1600">
                <a:highlight>
                  <a:srgbClr val="00FF00"/>
                </a:highlight>
              </a:rPr>
              <a:t>On WF#4, further discussion on adding extra clarification “</a:t>
            </a:r>
            <a:r>
              <a:rPr lang="en-GB" altLang="zh-CN" sz="1600" b="1">
                <a:highlight>
                  <a:srgbClr val="00FF00"/>
                </a:highlight>
              </a:rPr>
              <a:t>if the architecture is defined in such a way to allow full visibility and controllability but such architecture does not exist as of now except for the case of  AI/ML based positioning using LMF</a:t>
            </a:r>
            <a:r>
              <a:rPr lang="en-GB" altLang="zh-CN" sz="1600">
                <a:highlight>
                  <a:srgbClr val="00FF00"/>
                </a:highlight>
              </a:rPr>
              <a:t>” </a:t>
            </a:r>
            <a:endParaRPr lang="en-US" altLang="zh-CN" sz="1600">
              <a:highlight>
                <a:srgbClr val="00FF00"/>
              </a:highlight>
            </a:endParaRPr>
          </a:p>
          <a:p>
            <a:endParaRPr lang="zh-CN" altLang="en-US" sz="1600">
              <a:highlight>
                <a:srgbClr val="00FF00"/>
              </a:highlight>
            </a:endParaRPr>
          </a:p>
          <a:p>
            <a:pPr marL="0" indent="0">
              <a:spcAft>
                <a:spcPts val="900"/>
              </a:spcAft>
              <a:buNone/>
            </a:pPr>
            <a:endParaRPr lang="en-GB" sz="1600" dirty="0">
              <a:solidFill>
                <a:srgbClr val="2A6EA8"/>
              </a:solidFill>
              <a:effectLst/>
              <a:ea typeface="SimSun" panose="02010600030101010101" pitchFamily="2" charset="-122"/>
            </a:endParaRPr>
          </a:p>
          <a:p>
            <a:pPr marL="0" indent="0">
              <a:lnSpc>
                <a:spcPct val="100000"/>
              </a:lnSpc>
              <a:spcBef>
                <a:spcPts val="600"/>
              </a:spcBef>
              <a:spcAft>
                <a:spcPts val="1200"/>
              </a:spcAft>
              <a:buNone/>
            </a:pPr>
            <a:endParaRPr lang="en-GB" sz="2300" dirty="0">
              <a:ea typeface="Times New Roman" panose="02020603050405020304" pitchFamily="18" charset="0"/>
            </a:endParaRPr>
          </a:p>
          <a:p>
            <a:pPr>
              <a:lnSpc>
                <a:spcPct val="100000"/>
              </a:lnSpc>
              <a:spcBef>
                <a:spcPts val="600"/>
              </a:spcBef>
              <a:spcAft>
                <a:spcPts val="1200"/>
              </a:spcAft>
            </a:pPr>
            <a:endParaRPr lang="en-GB" sz="2400" dirty="0">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000" b="1" dirty="0">
              <a:effectLst/>
              <a:ea typeface="Times New Roman" panose="02020603050405020304" pitchFamily="18" charset="0"/>
            </a:endParaRPr>
          </a:p>
        </p:txBody>
      </p:sp>
    </p:spTree>
    <p:extLst>
      <p:ext uri="{BB962C8B-B14F-4D97-AF65-F5344CB8AC3E}">
        <p14:creationId xmlns:p14="http://schemas.microsoft.com/office/powerpoint/2010/main" val="3054702893"/>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dirty="0"/>
              <a:t>Background</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lnSpc>
                <a:spcPct val="100000"/>
              </a:lnSpc>
              <a:spcBef>
                <a:spcPts val="600"/>
              </a:spcBef>
              <a:spcAft>
                <a:spcPts val="1200"/>
              </a:spcAft>
            </a:pPr>
            <a:r>
              <a:rPr lang="en-GB" sz="2400">
                <a:effectLst/>
                <a:ea typeface="Times New Roman" panose="02020603050405020304" pitchFamily="18" charset="0"/>
              </a:rPr>
              <a:t>RAN#105 provided an LS to SA/ SA WGs (see </a:t>
            </a:r>
            <a:r>
              <a:rPr lang="en-GB" sz="2400" u="sng">
                <a:solidFill>
                  <a:srgbClr val="0000FF"/>
                </a:solidFill>
                <a:effectLst/>
                <a:ea typeface="Times New Roman" panose="02020603050405020304" pitchFamily="18" charset="0"/>
                <a:hlinkClick r:id="rId2"/>
              </a:rPr>
              <a:t>RP-242389</a:t>
            </a:r>
            <a:r>
              <a:rPr lang="en-GB" sz="2400">
                <a:effectLst/>
                <a:ea typeface="Times New Roman" panose="02020603050405020304" pitchFamily="18" charset="0"/>
              </a:rPr>
              <a:t>, </a:t>
            </a:r>
            <a:r>
              <a:rPr lang="en-GB" sz="2400">
                <a:effectLst/>
                <a:ea typeface="Times New Roman" panose="02020603050405020304" pitchFamily="18" charset="0"/>
                <a:hlinkClick r:id="rId3"/>
              </a:rPr>
              <a:t>S2-2409600</a:t>
            </a:r>
            <a:r>
              <a:rPr lang="en-GB" sz="2400">
                <a:effectLst/>
                <a:ea typeface="Times New Roman" panose="02020603050405020304" pitchFamily="18" charset="0"/>
              </a:rPr>
              <a:t>) on AIML data collection, tasking SA WGs to initiate the work and </a:t>
            </a:r>
            <a:r>
              <a:rPr lang="en-GB" sz="2400">
                <a:solidFill>
                  <a:schemeClr val="accent1">
                    <a:lumMod val="75000"/>
                  </a:schemeClr>
                </a:solidFill>
                <a:effectLst/>
                <a:ea typeface="Times New Roman" panose="02020603050405020304" pitchFamily="18" charset="0"/>
              </a:rPr>
              <a:t>at least for SA WG2 to provide inputs on solutions 1b, 2, and 3 </a:t>
            </a:r>
            <a:r>
              <a:rPr lang="en-GB" sz="2400">
                <a:effectLst/>
                <a:ea typeface="Times New Roman" panose="02020603050405020304" pitchFamily="18" charset="0"/>
              </a:rPr>
              <a:t>by RAN#106</a:t>
            </a:r>
            <a:r>
              <a:rPr lang="en-GB" sz="2400">
                <a:ea typeface="Times New Roman" panose="02020603050405020304" pitchFamily="18" charset="0"/>
              </a:rPr>
              <a:t>.</a:t>
            </a:r>
          </a:p>
          <a:p>
            <a:pPr marL="0" indent="0">
              <a:lnSpc>
                <a:spcPct val="100000"/>
              </a:lnSpc>
              <a:spcBef>
                <a:spcPts val="600"/>
              </a:spcBef>
              <a:spcAft>
                <a:spcPts val="1200"/>
              </a:spcAft>
              <a:buNone/>
            </a:pPr>
            <a:endParaRPr lang="en-GB" sz="1800">
              <a:latin typeface="Calibri Light" panose="020F0302020204030204" pitchFamily="34" charset="0"/>
              <a:ea typeface="Times New Roman" panose="02020603050405020304" pitchFamily="18" charset="0"/>
            </a:endParaRPr>
          </a:p>
          <a:p>
            <a:pPr marL="0" indent="0">
              <a:lnSpc>
                <a:spcPct val="100000"/>
              </a:lnSpc>
              <a:spcBef>
                <a:spcPts val="600"/>
              </a:spcBef>
              <a:spcAft>
                <a:spcPts val="1200"/>
              </a:spcAft>
              <a:buNone/>
            </a:pPr>
            <a:endParaRPr lang="en-GB" sz="2400">
              <a:ea typeface="Times New Roman" panose="02020603050405020304" pitchFamily="18" charset="0"/>
            </a:endParaRPr>
          </a:p>
          <a:p>
            <a:pPr>
              <a:lnSpc>
                <a:spcPct val="100000"/>
              </a:lnSpc>
              <a:spcBef>
                <a:spcPts val="600"/>
              </a:spcBef>
              <a:spcAft>
                <a:spcPts val="1200"/>
              </a:spcAft>
            </a:pPr>
            <a:r>
              <a:rPr lang="en-GB" sz="2400">
                <a:ea typeface="Times New Roman" panose="02020603050405020304" pitchFamily="18" charset="0"/>
              </a:rPr>
              <a:t>Key points to address</a:t>
            </a:r>
          </a:p>
          <a:p>
            <a:pPr lvl="1">
              <a:lnSpc>
                <a:spcPct val="100000"/>
              </a:lnSpc>
              <a:spcBef>
                <a:spcPts val="600"/>
              </a:spcBef>
              <a:spcAft>
                <a:spcPts val="1200"/>
              </a:spcAft>
            </a:pPr>
            <a:r>
              <a:rPr lang="en-GB" sz="2000">
                <a:ea typeface="Times New Roman" panose="02020603050405020304" pitchFamily="18" charset="0"/>
              </a:rPr>
              <a:t>On feasibility of UP solution for Option 2 and Option 3</a:t>
            </a:r>
          </a:p>
          <a:p>
            <a:pPr lvl="1">
              <a:lnSpc>
                <a:spcPct val="100000"/>
              </a:lnSpc>
              <a:spcBef>
                <a:spcPts val="600"/>
              </a:spcBef>
              <a:spcAft>
                <a:spcPts val="1200"/>
              </a:spcAft>
            </a:pPr>
            <a:r>
              <a:rPr lang="en-GB" sz="2000">
                <a:ea typeface="Times New Roman" panose="02020603050405020304" pitchFamily="18" charset="0"/>
              </a:rPr>
              <a:t>On full controllability and full visibility from MNO for Option 1b</a:t>
            </a:r>
          </a:p>
          <a:p>
            <a:pPr lvl="1">
              <a:lnSpc>
                <a:spcPct val="100000"/>
              </a:lnSpc>
              <a:spcBef>
                <a:spcPts val="600"/>
              </a:spcBef>
              <a:spcAft>
                <a:spcPts val="1200"/>
              </a:spcAft>
            </a:pPr>
            <a:r>
              <a:rPr lang="en-GB" sz="2000">
                <a:ea typeface="Times New Roman" panose="02020603050405020304" pitchFamily="18" charset="0"/>
              </a:rPr>
              <a:t>On full controllability and full visibility from MNO for Option 2 and Option 3</a:t>
            </a:r>
          </a:p>
          <a:p>
            <a:pPr marL="457200" lvl="1" indent="0">
              <a:lnSpc>
                <a:spcPct val="100000"/>
              </a:lnSpc>
              <a:spcBef>
                <a:spcPts val="600"/>
              </a:spcBef>
              <a:spcAft>
                <a:spcPts val="1200"/>
              </a:spcAft>
              <a:buNone/>
            </a:pPr>
            <a:endParaRPr lang="en-GB" sz="2000">
              <a:effectLst/>
              <a:ea typeface="Times New Roman" panose="02020603050405020304" pitchFamily="18" charset="0"/>
            </a:endParaRPr>
          </a:p>
        </p:txBody>
      </p:sp>
      <p:sp>
        <p:nvSpPr>
          <p:cNvPr id="3" name="TextBox 2">
            <a:extLst>
              <a:ext uri="{FF2B5EF4-FFF2-40B4-BE49-F238E27FC236}">
                <a16:creationId xmlns:a16="http://schemas.microsoft.com/office/drawing/2014/main" id="{57746619-4BB3-4368-AF3E-749D47FF3FC8}"/>
              </a:ext>
            </a:extLst>
          </p:cNvPr>
          <p:cNvSpPr txBox="1"/>
          <p:nvPr/>
        </p:nvSpPr>
        <p:spPr>
          <a:xfrm>
            <a:off x="391735" y="2613888"/>
            <a:ext cx="11228765" cy="923330"/>
          </a:xfrm>
          <a:prstGeom prst="rect">
            <a:avLst/>
          </a:prstGeom>
          <a:noFill/>
          <a:ln w="12700">
            <a:solidFill>
              <a:schemeClr val="accent1"/>
            </a:solidFill>
          </a:ln>
        </p:spPr>
        <p:txBody>
          <a:bodyPr wrap="square" rtlCol="0">
            <a:spAutoFit/>
          </a:bodyPr>
          <a:lstStyle/>
          <a:p>
            <a:r>
              <a:rPr lang="en-GB" sz="1800">
                <a:solidFill>
                  <a:srgbClr val="2A6EA8"/>
                </a:solidFill>
                <a:effectLst/>
                <a:latin typeface="Times New Roman" panose="02020603050405020304" pitchFamily="18" charset="0"/>
                <a:ea typeface="Malgun Gothic" panose="020B0503020000020004" pitchFamily="34" charset="-127"/>
              </a:rPr>
              <a:t>RAN2 could not reach consensus without input from SA groups on feasibility of MNO full controllability and full visibility (Note 5) for option 1b and couldn’t reach consensus on the feasibility of UP solution for option 2 and option 3 (Note 7).</a:t>
            </a:r>
          </a:p>
        </p:txBody>
      </p:sp>
    </p:spTree>
    <p:extLst>
      <p:ext uri="{BB962C8B-B14F-4D97-AF65-F5344CB8AC3E}">
        <p14:creationId xmlns:p14="http://schemas.microsoft.com/office/powerpoint/2010/main" val="1693518038"/>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S2-2409634/35, ZTE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381000"/>
            <a:r>
              <a:rPr lang="en-GB" sz="1400" b="1" dirty="0">
                <a:solidFill>
                  <a:srgbClr val="C00000"/>
                </a:solidFill>
                <a:effectLst/>
                <a:ea typeface="DengXian" panose="02010600030101010101" pitchFamily="2" charset="-122"/>
              </a:rPr>
              <a:t>O#1:</a:t>
            </a:r>
            <a:r>
              <a:rPr lang="en-GB" sz="1400" dirty="0">
                <a:solidFill>
                  <a:srgbClr val="C00000"/>
                </a:solidFill>
                <a:effectLst/>
                <a:ea typeface="DengXian" panose="02010600030101010101" pitchFamily="2" charset="-122"/>
              </a:rPr>
              <a:t> </a:t>
            </a:r>
            <a:r>
              <a:rPr lang="en-US" sz="1400" dirty="0">
                <a:solidFill>
                  <a:schemeClr val="accent1">
                    <a:lumMod val="75000"/>
                  </a:schemeClr>
                </a:solidFill>
                <a:effectLst/>
                <a:ea typeface="DengXian" panose="02010600030101010101" pitchFamily="2" charset="-122"/>
              </a:rPr>
              <a:t>Option 3 is out of SA2 scope</a:t>
            </a:r>
            <a:r>
              <a:rPr lang="en-US" sz="1400" dirty="0">
                <a:effectLst/>
                <a:ea typeface="DengXian" panose="02010600030101010101" pitchFamily="2" charset="-122"/>
              </a:rPr>
              <a:t>, So no needs to discuss the feasibility of Option 3. The controllability of options is up to SA3.</a:t>
            </a:r>
            <a:endParaRPr lang="en-GB" sz="1400" dirty="0">
              <a:effectLst/>
              <a:ea typeface="MS Mincho" panose="02020609040205080304" pitchFamily="49" charset="-128"/>
            </a:endParaRPr>
          </a:p>
          <a:p>
            <a:pPr marL="360680">
              <a:spcAft>
                <a:spcPts val="900"/>
              </a:spcAft>
            </a:pPr>
            <a:r>
              <a:rPr lang="en-GB" sz="1400" b="1" dirty="0">
                <a:solidFill>
                  <a:srgbClr val="C00000"/>
                </a:solidFill>
                <a:effectLst/>
                <a:ea typeface="DengXian" panose="02010600030101010101" pitchFamily="2" charset="-122"/>
              </a:rPr>
              <a:t>O#2:</a:t>
            </a:r>
            <a:r>
              <a:rPr lang="en-GB" sz="1400" dirty="0">
                <a:solidFill>
                  <a:srgbClr val="C00000"/>
                </a:solidFill>
                <a:effectLst/>
                <a:ea typeface="DengXian" panose="02010600030101010101" pitchFamily="2" charset="-122"/>
              </a:rPr>
              <a:t> </a:t>
            </a:r>
            <a:r>
              <a:rPr lang="en-US" sz="1400" dirty="0">
                <a:solidFill>
                  <a:srgbClr val="C00000"/>
                </a:solidFill>
                <a:effectLst/>
                <a:ea typeface="DengXian" panose="02010600030101010101" pitchFamily="2" charset="-122"/>
              </a:rPr>
              <a:t> </a:t>
            </a:r>
            <a:r>
              <a:rPr lang="en-US" sz="1400" dirty="0">
                <a:effectLst/>
                <a:ea typeface="DengXian" panose="02010600030101010101" pitchFamily="2" charset="-122"/>
              </a:rPr>
              <a:t>Option 1a is the simplest and fastest way for UE data collection. The OTT server can collect data from UE directly via UP at any time.</a:t>
            </a:r>
            <a:endParaRPr lang="en-GB" sz="1400" dirty="0">
              <a:effectLst/>
              <a:ea typeface="DengXian" panose="02010600030101010101" pitchFamily="2" charset="-122"/>
            </a:endParaRPr>
          </a:p>
          <a:p>
            <a:pPr marL="360680">
              <a:spcAft>
                <a:spcPts val="900"/>
              </a:spcAft>
            </a:pPr>
            <a:r>
              <a:rPr lang="en-GB" sz="1400" b="1" dirty="0">
                <a:solidFill>
                  <a:srgbClr val="C00000"/>
                </a:solidFill>
                <a:effectLst/>
                <a:ea typeface="DengXian" panose="02010600030101010101" pitchFamily="2" charset="-122"/>
              </a:rPr>
              <a:t>O#3: </a:t>
            </a:r>
            <a:r>
              <a:rPr lang="en-US" sz="1400" dirty="0">
                <a:effectLst/>
                <a:ea typeface="DengXian" panose="02010600030101010101" pitchFamily="2" charset="-122"/>
              </a:rPr>
              <a:t>Option 2 uses NAS layer for UE training data collection, which may cause </a:t>
            </a:r>
            <a:r>
              <a:rPr lang="en-US" sz="1400" dirty="0" err="1">
                <a:effectLst/>
                <a:ea typeface="DengXian" panose="02010600030101010101" pitchFamily="2" charset="-122"/>
              </a:rPr>
              <a:t>signalling</a:t>
            </a:r>
            <a:r>
              <a:rPr lang="en-US" sz="1400" dirty="0">
                <a:effectLst/>
                <a:ea typeface="DengXian" panose="02010600030101010101" pitchFamily="2" charset="-122"/>
              </a:rPr>
              <a:t> congestion in control plan Network Functions(e.g. AMF) if the collection is frequent with large size of training data. However, this problem can be avoided by collecting UE training data in spare time(e.g. during night).</a:t>
            </a:r>
            <a:endParaRPr lang="en-GB" sz="1400" dirty="0">
              <a:effectLst/>
              <a:ea typeface="DengXian" panose="02010600030101010101" pitchFamily="2" charset="-122"/>
            </a:endParaRPr>
          </a:p>
          <a:p>
            <a:pPr marL="381000">
              <a:spcAft>
                <a:spcPts val="900"/>
              </a:spcAft>
            </a:pPr>
            <a:r>
              <a:rPr lang="en-GB" sz="1400" b="1" dirty="0">
                <a:solidFill>
                  <a:srgbClr val="C00000"/>
                </a:solidFill>
                <a:effectLst/>
                <a:ea typeface="DengXian" panose="02010600030101010101" pitchFamily="2" charset="-122"/>
              </a:rPr>
              <a:t>O#4</a:t>
            </a:r>
            <a:r>
              <a:rPr lang="en-US" sz="1400" b="1" dirty="0">
                <a:solidFill>
                  <a:srgbClr val="C00000"/>
                </a:solidFill>
                <a:effectLst/>
                <a:ea typeface="DengXian" panose="02010600030101010101" pitchFamily="2" charset="-122"/>
              </a:rPr>
              <a:t>:</a:t>
            </a:r>
            <a:r>
              <a:rPr lang="en-US" sz="1400" dirty="0">
                <a:solidFill>
                  <a:srgbClr val="C00000"/>
                </a:solidFill>
                <a:effectLst/>
                <a:ea typeface="DengXian" panose="02010600030101010101" pitchFamily="2" charset="-122"/>
              </a:rPr>
              <a:t> </a:t>
            </a:r>
            <a:r>
              <a:rPr lang="en-US" sz="1400" dirty="0">
                <a:effectLst/>
                <a:ea typeface="DengXian" panose="02010600030101010101" pitchFamily="2" charset="-122"/>
              </a:rPr>
              <a:t>For the</a:t>
            </a:r>
            <a:r>
              <a:rPr lang="en-US" sz="1400" b="1" dirty="0">
                <a:effectLst/>
                <a:ea typeface="DengXian" panose="02010600030101010101" pitchFamily="2" charset="-122"/>
              </a:rPr>
              <a:t> </a:t>
            </a:r>
            <a:r>
              <a:rPr lang="en-GB" sz="1400" dirty="0">
                <a:effectLst/>
                <a:ea typeface="SimSun" panose="02010600030101010101" pitchFamily="2" charset="-122"/>
              </a:rPr>
              <a:t>FFS/study if and how to handle non-standardized data (i.e. partial visibility)</a:t>
            </a:r>
            <a:r>
              <a:rPr lang="en-US" sz="1400" dirty="0">
                <a:effectLst/>
                <a:ea typeface="SimSun" panose="02010600030101010101" pitchFamily="2" charset="-122"/>
              </a:rPr>
              <a:t>, if we put the training data in the container for transfer then it is difficult for operator to decode and monitor whether the training data collected is legal. So the training data should be fully controllable by MNO.</a:t>
            </a:r>
            <a:endParaRPr lang="en-GB" sz="1400" dirty="0">
              <a:effectLst/>
              <a:ea typeface="DengXian" panose="02010600030101010101" pitchFamily="2" charset="-122"/>
            </a:endParaRPr>
          </a:p>
          <a:p>
            <a:pPr marL="381000">
              <a:spcAft>
                <a:spcPts val="900"/>
              </a:spcAft>
            </a:pPr>
            <a:r>
              <a:rPr lang="en-GB" sz="1400" b="1" dirty="0">
                <a:solidFill>
                  <a:srgbClr val="C00000"/>
                </a:solidFill>
                <a:effectLst/>
                <a:ea typeface="DengXian" panose="02010600030101010101" pitchFamily="2" charset="-122"/>
              </a:rPr>
              <a:t>O#5</a:t>
            </a:r>
            <a:r>
              <a:rPr lang="en-US" sz="1400" b="1" dirty="0">
                <a:solidFill>
                  <a:srgbClr val="C00000"/>
                </a:solidFill>
                <a:effectLst/>
                <a:ea typeface="SimSun" panose="02010600030101010101" pitchFamily="2" charset="-122"/>
              </a:rPr>
              <a:t>:</a:t>
            </a:r>
            <a:r>
              <a:rPr lang="en-US" sz="1400" dirty="0">
                <a:solidFill>
                  <a:srgbClr val="C00000"/>
                </a:solidFill>
                <a:effectLst/>
                <a:ea typeface="SimSun" panose="02010600030101010101" pitchFamily="2" charset="-122"/>
              </a:rPr>
              <a:t> </a:t>
            </a:r>
            <a:r>
              <a:rPr lang="en-US" sz="1400" dirty="0">
                <a:effectLst/>
                <a:ea typeface="SimSun" panose="02010600030101010101" pitchFamily="2" charset="-122"/>
              </a:rPr>
              <a:t>It is </a:t>
            </a:r>
            <a:r>
              <a:rPr lang="en-US" sz="1400" dirty="0">
                <a:solidFill>
                  <a:srgbClr val="2A6EA8"/>
                </a:solidFill>
                <a:effectLst/>
                <a:ea typeface="SimSun" panose="02010600030101010101" pitchFamily="2" charset="-122"/>
              </a:rPr>
              <a:t>not clear </a:t>
            </a:r>
            <a:r>
              <a:rPr lang="en-US" sz="1400" dirty="0">
                <a:effectLst/>
                <a:ea typeface="SimSun" panose="02010600030101010101" pitchFamily="2" charset="-122"/>
              </a:rPr>
              <a:t>about the </a:t>
            </a:r>
            <a:r>
              <a:rPr lang="en-US" sz="1400" dirty="0">
                <a:solidFill>
                  <a:schemeClr val="accent1">
                    <a:lumMod val="75000"/>
                  </a:schemeClr>
                </a:solidFill>
                <a:effectLst/>
                <a:ea typeface="SimSun" panose="02010600030101010101" pitchFamily="2" charset="-122"/>
              </a:rPr>
              <a:t>differences between option 1b and options 1a/2</a:t>
            </a:r>
            <a:r>
              <a:rPr lang="en-US" sz="1400" dirty="0">
                <a:effectLst/>
                <a:ea typeface="SimSun" panose="02010600030101010101" pitchFamily="2" charset="-122"/>
              </a:rPr>
              <a:t>. If the </a:t>
            </a:r>
            <a:r>
              <a:rPr lang="en-GB" sz="1400" dirty="0">
                <a:effectLst/>
                <a:ea typeface="SimSun" panose="02010600030101010101" pitchFamily="2" charset="-122"/>
              </a:rPr>
              <a:t>Server for data collection</a:t>
            </a:r>
            <a:r>
              <a:rPr lang="en-US" sz="1400" dirty="0">
                <a:effectLst/>
                <a:ea typeface="SimSun" panose="02010600030101010101" pitchFamily="2" charset="-122"/>
              </a:rPr>
              <a:t> refers to the AF inside CN, then it is same with option 2. If the</a:t>
            </a:r>
            <a:r>
              <a:rPr lang="en-GB" sz="1400" dirty="0">
                <a:effectLst/>
                <a:ea typeface="SimSun" panose="02010600030101010101" pitchFamily="2" charset="-122"/>
              </a:rPr>
              <a:t> Server for data collection</a:t>
            </a:r>
            <a:r>
              <a:rPr lang="en-US" sz="1400" dirty="0">
                <a:effectLst/>
                <a:ea typeface="SimSun" panose="02010600030101010101" pitchFamily="2" charset="-122"/>
              </a:rPr>
              <a:t> refers to OTT server, then it is same with option 1a. Some clarifications from RAN2 are needed.</a:t>
            </a:r>
            <a:r>
              <a:rPr lang="en-US" sz="1400" dirty="0">
                <a:effectLst/>
                <a:ea typeface="DengXian" panose="02010600030101010101" pitchFamily="2" charset="-122"/>
              </a:rPr>
              <a:t> </a:t>
            </a:r>
            <a:endParaRPr lang="en-GB" sz="1400" dirty="0">
              <a:effectLst/>
              <a:ea typeface="DengXian" panose="02010600030101010101" pitchFamily="2" charset="-122"/>
            </a:endParaRPr>
          </a:p>
          <a:p>
            <a:pPr marL="381000">
              <a:spcAft>
                <a:spcPts val="900"/>
              </a:spcAft>
            </a:pPr>
            <a:r>
              <a:rPr lang="en-GB" sz="1400" b="1" dirty="0">
                <a:solidFill>
                  <a:srgbClr val="C00000"/>
                </a:solidFill>
                <a:effectLst/>
                <a:ea typeface="DengXian" panose="02010600030101010101" pitchFamily="2" charset="-122"/>
              </a:rPr>
              <a:t>O#6: </a:t>
            </a:r>
            <a:r>
              <a:rPr lang="en-US" sz="1400" dirty="0">
                <a:solidFill>
                  <a:schemeClr val="accent1">
                    <a:lumMod val="75000"/>
                  </a:schemeClr>
                </a:solidFill>
                <a:effectLst/>
                <a:ea typeface="DengXian" panose="02010600030101010101" pitchFamily="2" charset="-122"/>
              </a:rPr>
              <a:t>The UP description of option 1b/2 is not clear.</a:t>
            </a:r>
            <a:r>
              <a:rPr lang="en-US" sz="1400" dirty="0">
                <a:effectLst/>
                <a:ea typeface="DengXian" panose="02010600030101010101" pitchFamily="2" charset="-122"/>
              </a:rPr>
              <a:t> Dose it refer to use GTP-U header for training data collection or using DCAF(EVEX) framework?  </a:t>
            </a:r>
            <a:r>
              <a:rPr lang="en-US" sz="1400" dirty="0">
                <a:effectLst/>
                <a:ea typeface="SimSun" panose="02010600030101010101" pitchFamily="2" charset="-122"/>
              </a:rPr>
              <a:t>Some clarifications from RAN2 are needed.</a:t>
            </a:r>
            <a:endParaRPr lang="en-US" sz="1400" dirty="0">
              <a:ea typeface="DengXian" panose="02010600030101010101" pitchFamily="2" charset="-122"/>
            </a:endParaRPr>
          </a:p>
          <a:p>
            <a:pPr marL="381000">
              <a:spcAft>
                <a:spcPts val="900"/>
              </a:spcAft>
            </a:pPr>
            <a:r>
              <a:rPr lang="en-US" sz="1400" b="1" dirty="0">
                <a:solidFill>
                  <a:srgbClr val="C00000"/>
                </a:solidFill>
                <a:effectLst/>
                <a:ea typeface="SimSun" panose="02010600030101010101" pitchFamily="2" charset="-122"/>
              </a:rPr>
              <a:t>O#7:</a:t>
            </a:r>
            <a:r>
              <a:rPr lang="en-US" sz="1400" dirty="0">
                <a:solidFill>
                  <a:srgbClr val="C00000"/>
                </a:solidFill>
                <a:effectLst/>
                <a:ea typeface="SimSun" panose="02010600030101010101" pitchFamily="2" charset="-122"/>
              </a:rPr>
              <a:t> </a:t>
            </a:r>
            <a:r>
              <a:rPr lang="en-US" sz="1400" dirty="0">
                <a:effectLst/>
                <a:ea typeface="SimSun" panose="02010600030101010101" pitchFamily="2" charset="-122"/>
              </a:rPr>
              <a:t>If we use PDU session for training data transfer, it is not clear about how to build or select appropriate PDU session with associated URSP rule, IP address, S-NSSAI</a:t>
            </a:r>
            <a:r>
              <a:rPr lang="en-US" sz="1100" dirty="0">
                <a:effectLst/>
                <a:ea typeface="SimSun" panose="02010600030101010101" pitchFamily="2" charset="-122"/>
              </a:rPr>
              <a:t>.</a:t>
            </a:r>
            <a:endParaRPr lang="en-GB" sz="2000" b="1" dirty="0">
              <a:solidFill>
                <a:srgbClr val="C00000"/>
              </a:solidFill>
              <a:effectLst/>
              <a:ea typeface="DengXian" panose="02010600030101010101" pitchFamily="2" charset="-122"/>
            </a:endParaRPr>
          </a:p>
          <a:p>
            <a:pPr>
              <a:spcAft>
                <a:spcPts val="900"/>
              </a:spcAft>
            </a:pPr>
            <a:r>
              <a:rPr lang="en-GB" sz="2000" b="1" dirty="0">
                <a:solidFill>
                  <a:srgbClr val="C00000"/>
                </a:solidFill>
                <a:effectLst/>
                <a:ea typeface="DengXian" panose="02010600030101010101" pitchFamily="2" charset="-122"/>
              </a:rPr>
              <a:t>P#1: </a:t>
            </a:r>
            <a:r>
              <a:rPr lang="en-US" sz="2000" dirty="0">
                <a:effectLst/>
                <a:ea typeface="DengXian" panose="02010600030101010101" pitchFamily="2" charset="-122"/>
              </a:rPr>
              <a:t>Using option 1a for UE training data collection.</a:t>
            </a:r>
            <a:endParaRPr lang="en-GB" sz="2000" dirty="0">
              <a:effectLst/>
              <a:ea typeface="DengXian" panose="02010600030101010101" pitchFamily="2" charset="-122"/>
            </a:endParaRPr>
          </a:p>
          <a:p>
            <a:pPr>
              <a:spcAft>
                <a:spcPts val="900"/>
              </a:spcAft>
            </a:pPr>
            <a:r>
              <a:rPr lang="en-GB" sz="2000" b="1" dirty="0">
                <a:solidFill>
                  <a:srgbClr val="C00000"/>
                </a:solidFill>
                <a:effectLst/>
                <a:ea typeface="DengXian" panose="02010600030101010101" pitchFamily="2" charset="-122"/>
              </a:rPr>
              <a:t>P#2: </a:t>
            </a:r>
            <a:r>
              <a:rPr lang="en-US" sz="2000" dirty="0">
                <a:effectLst/>
                <a:ea typeface="DengXian" panose="02010600030101010101" pitchFamily="2" charset="-122"/>
              </a:rPr>
              <a:t>Using </a:t>
            </a:r>
            <a:r>
              <a:rPr lang="en-US" sz="2000" dirty="0">
                <a:solidFill>
                  <a:srgbClr val="2A6EA8"/>
                </a:solidFill>
                <a:effectLst/>
                <a:ea typeface="DengXian" panose="02010600030101010101" pitchFamily="2" charset="-122"/>
              </a:rPr>
              <a:t>option 2</a:t>
            </a:r>
            <a:r>
              <a:rPr lang="en-US" sz="2000" dirty="0">
                <a:effectLst/>
                <a:ea typeface="DengXian" panose="02010600030101010101" pitchFamily="2" charset="-122"/>
              </a:rPr>
              <a:t> for </a:t>
            </a:r>
            <a:r>
              <a:rPr lang="en-US" sz="2000" dirty="0">
                <a:solidFill>
                  <a:srgbClr val="2A6EA8"/>
                </a:solidFill>
                <a:effectLst/>
                <a:ea typeface="DengXian" panose="02010600030101010101" pitchFamily="2" charset="-122"/>
              </a:rPr>
              <a:t>non-frequent and small size UE training data </a:t>
            </a:r>
            <a:r>
              <a:rPr lang="en-US" sz="2000" dirty="0">
                <a:effectLst/>
                <a:ea typeface="DengXian" panose="02010600030101010101" pitchFamily="2" charset="-122"/>
              </a:rPr>
              <a:t>collection in spare time </a:t>
            </a:r>
            <a:r>
              <a:rPr lang="en-US" sz="2000" b="1" dirty="0">
                <a:effectLst/>
                <a:ea typeface="DengXian" panose="02010600030101010101" pitchFamily="2" charset="-122"/>
              </a:rPr>
              <a:t>AND </a:t>
            </a:r>
            <a:r>
              <a:rPr lang="en-US" sz="2000" dirty="0">
                <a:effectLst/>
                <a:ea typeface="DengXian" panose="02010600030101010101" pitchFamily="2" charset="-122"/>
              </a:rPr>
              <a:t>the training data is to be standardized and to be transferred without any container.</a:t>
            </a:r>
            <a:endParaRPr lang="en-GB" sz="2000" dirty="0">
              <a:effectLst/>
              <a:ea typeface="DengXian" panose="02010600030101010101" pitchFamily="2" charset="-122"/>
            </a:endParaRPr>
          </a:p>
          <a:p>
            <a:pPr marL="0" indent="0">
              <a:lnSpc>
                <a:spcPct val="100000"/>
              </a:lnSpc>
              <a:spcBef>
                <a:spcPts val="600"/>
              </a:spcBef>
              <a:spcAft>
                <a:spcPts val="1200"/>
              </a:spcAft>
              <a:buNone/>
            </a:pPr>
            <a:endParaRPr lang="en-GB" sz="2000" b="1" dirty="0">
              <a:solidFill>
                <a:schemeClr val="accent1">
                  <a:lumMod val="75000"/>
                </a:schemeClr>
              </a:solidFill>
              <a:effectLst/>
              <a:ea typeface="Times New Roman" panose="02020603050405020304" pitchFamily="18" charset="0"/>
            </a:endParaRPr>
          </a:p>
        </p:txBody>
      </p:sp>
    </p:spTree>
    <p:extLst>
      <p:ext uri="{BB962C8B-B14F-4D97-AF65-F5344CB8AC3E}">
        <p14:creationId xmlns:p14="http://schemas.microsoft.com/office/powerpoint/2010/main" val="715238218"/>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S2-2409732, OPPO</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lnSpc>
                <a:spcPct val="100000"/>
              </a:lnSpc>
              <a:spcBef>
                <a:spcPts val="600"/>
              </a:spcBef>
              <a:spcAft>
                <a:spcPts val="1200"/>
              </a:spcAft>
            </a:pPr>
            <a:r>
              <a:rPr lang="en-GB" sz="2000" b="1" dirty="0">
                <a:solidFill>
                  <a:srgbClr val="C00000"/>
                </a:solidFill>
                <a:effectLst/>
                <a:ea typeface="Times New Roman" panose="02020603050405020304" pitchFamily="18" charset="0"/>
              </a:rPr>
              <a:t>P#1: </a:t>
            </a:r>
            <a:r>
              <a:rPr lang="en-GB" sz="2000" dirty="0">
                <a:effectLst/>
                <a:ea typeface="Times New Roman" panose="02020603050405020304" pitchFamily="18" charset="0"/>
              </a:rPr>
              <a:t>SA2 only need to focus on </a:t>
            </a:r>
            <a:r>
              <a:rPr lang="en-GB" sz="2000" dirty="0">
                <a:solidFill>
                  <a:schemeClr val="accent1">
                    <a:lumMod val="75000"/>
                  </a:schemeClr>
                </a:solidFill>
                <a:effectLst/>
                <a:ea typeface="Times New Roman" panose="02020603050405020304" pitchFamily="18" charset="0"/>
              </a:rPr>
              <a:t>study and analysis </a:t>
            </a:r>
            <a:r>
              <a:rPr lang="en-GB" sz="2000" dirty="0">
                <a:effectLst/>
                <a:ea typeface="Times New Roman" panose="02020603050405020304" pitchFamily="18" charset="0"/>
              </a:rPr>
              <a:t>the feasibility of MNO full controllability and full visibility and the feasibility of </a:t>
            </a:r>
            <a:r>
              <a:rPr lang="en-GB" sz="2000" dirty="0">
                <a:solidFill>
                  <a:schemeClr val="accent1">
                    <a:lumMod val="75000"/>
                  </a:schemeClr>
                </a:solidFill>
                <a:effectLst/>
                <a:ea typeface="Times New Roman" panose="02020603050405020304" pitchFamily="18" charset="0"/>
              </a:rPr>
              <a:t>UP solution </a:t>
            </a:r>
            <a:r>
              <a:rPr lang="en-GB" sz="2000" dirty="0">
                <a:effectLst/>
                <a:ea typeface="Times New Roman" panose="02020603050405020304" pitchFamily="18" charset="0"/>
              </a:rPr>
              <a:t>for </a:t>
            </a:r>
            <a:r>
              <a:rPr lang="en-GB" sz="2000" dirty="0">
                <a:solidFill>
                  <a:schemeClr val="accent1">
                    <a:lumMod val="75000"/>
                  </a:schemeClr>
                </a:solidFill>
                <a:effectLst/>
                <a:ea typeface="Times New Roman" panose="02020603050405020304" pitchFamily="18" charset="0"/>
              </a:rPr>
              <a:t>Option 2</a:t>
            </a:r>
            <a:r>
              <a:rPr lang="en-GB" sz="2000" dirty="0">
                <a:effectLst/>
                <a:ea typeface="Times New Roman" panose="02020603050405020304" pitchFamily="18" charset="0"/>
              </a:rPr>
              <a:t> and </a:t>
            </a:r>
            <a:r>
              <a:rPr lang="en-GB" sz="2000" dirty="0">
                <a:solidFill>
                  <a:schemeClr val="accent1">
                    <a:lumMod val="75000"/>
                  </a:schemeClr>
                </a:solidFill>
                <a:effectLst/>
                <a:ea typeface="Times New Roman" panose="02020603050405020304" pitchFamily="18" charset="0"/>
              </a:rPr>
              <a:t>Option 3</a:t>
            </a:r>
            <a:r>
              <a:rPr lang="en-GB" sz="2000" dirty="0">
                <a:effectLst/>
                <a:ea typeface="Times New Roman" panose="02020603050405020304" pitchFamily="18" charset="0"/>
              </a:rPr>
              <a:t>.</a:t>
            </a:r>
          </a:p>
          <a:p>
            <a:pPr>
              <a:lnSpc>
                <a:spcPct val="100000"/>
              </a:lnSpc>
              <a:spcBef>
                <a:spcPts val="600"/>
              </a:spcBef>
              <a:spcAft>
                <a:spcPts val="1200"/>
              </a:spcAft>
            </a:pPr>
            <a:r>
              <a:rPr lang="en-GB" sz="2000" b="1" dirty="0">
                <a:solidFill>
                  <a:srgbClr val="C00000"/>
                </a:solidFill>
                <a:ea typeface="Times New Roman" panose="02020603050405020304" pitchFamily="18" charset="0"/>
              </a:rPr>
              <a:t>P#2: </a:t>
            </a:r>
            <a:r>
              <a:rPr lang="en-GB" sz="2000" dirty="0">
                <a:ea typeface="Times New Roman" panose="02020603050405020304" pitchFamily="18" charset="0"/>
              </a:rPr>
              <a:t>For </a:t>
            </a:r>
            <a:r>
              <a:rPr lang="en-GB" sz="2000" dirty="0">
                <a:solidFill>
                  <a:srgbClr val="2A6EA8"/>
                </a:solidFill>
                <a:ea typeface="Times New Roman" panose="02020603050405020304" pitchFamily="18" charset="0"/>
              </a:rPr>
              <a:t>Option 2/3, full visibility is guaranteed </a:t>
            </a:r>
            <a:r>
              <a:rPr lang="en-GB" sz="2000" dirty="0">
                <a:ea typeface="Times New Roman" panose="02020603050405020304" pitchFamily="18" charset="0"/>
              </a:rPr>
              <a:t>so no need to have option B/C. For Option 1b) full visibility can be supported for standardized data, but cannot be supported for non-standardized data and also a mix of standardized and non-standardized data</a:t>
            </a:r>
            <a:r>
              <a:rPr lang="en-GB" sz="2000" b="1" dirty="0">
                <a:ea typeface="Times New Roman" panose="02020603050405020304" pitchFamily="18" charset="0"/>
              </a:rPr>
              <a:t>.</a:t>
            </a:r>
          </a:p>
          <a:p>
            <a:pPr marL="0" indent="0">
              <a:lnSpc>
                <a:spcPct val="100000"/>
              </a:lnSpc>
              <a:spcBef>
                <a:spcPts val="600"/>
              </a:spcBef>
              <a:spcAft>
                <a:spcPts val="1200"/>
              </a:spcAft>
              <a:buNone/>
            </a:pPr>
            <a:r>
              <a:rPr lang="en-GB" sz="2000" b="1" dirty="0">
                <a:solidFill>
                  <a:schemeClr val="accent1">
                    <a:lumMod val="75000"/>
                  </a:schemeClr>
                </a:solidFill>
                <a:ea typeface="Times New Roman" panose="02020603050405020304" pitchFamily="18" charset="0"/>
              </a:rPr>
              <a:t>[Moderator: Option B in P2 refers to Partial visibility for partially Standardized Data </a:t>
            </a:r>
            <a:r>
              <a:rPr lang="en-GB" sz="2000" b="1" dirty="0" err="1">
                <a:solidFill>
                  <a:schemeClr val="accent1">
                    <a:lumMod val="75000"/>
                  </a:schemeClr>
                </a:solidFill>
                <a:ea typeface="Times New Roman" panose="02020603050405020304" pitchFamily="18" charset="0"/>
              </a:rPr>
              <a:t>conent</a:t>
            </a:r>
            <a:r>
              <a:rPr lang="en-GB" sz="2000" b="1" dirty="0">
                <a:solidFill>
                  <a:schemeClr val="accent1">
                    <a:lumMod val="75000"/>
                  </a:schemeClr>
                </a:solidFill>
                <a:ea typeface="Times New Roman" panose="02020603050405020304" pitchFamily="18" charset="0"/>
              </a:rPr>
              <a:t>. Option C in P2 refers to no standardized visibility.]</a:t>
            </a:r>
            <a:endParaRPr lang="en-GB" sz="2000" b="1" dirty="0">
              <a:ea typeface="Times New Roman" panose="02020603050405020304" pitchFamily="18" charset="0"/>
            </a:endParaRPr>
          </a:p>
          <a:p>
            <a:pPr>
              <a:lnSpc>
                <a:spcPct val="100000"/>
              </a:lnSpc>
              <a:spcBef>
                <a:spcPts val="600"/>
              </a:spcBef>
              <a:spcAft>
                <a:spcPts val="1200"/>
              </a:spcAft>
            </a:pPr>
            <a:r>
              <a:rPr lang="en-GB" sz="2000" dirty="0">
                <a:ea typeface="Times New Roman" panose="02020603050405020304" pitchFamily="18" charset="0"/>
              </a:rPr>
              <a:t>MNO has </a:t>
            </a:r>
            <a:r>
              <a:rPr lang="en-GB" sz="2000" dirty="0">
                <a:solidFill>
                  <a:schemeClr val="accent1">
                    <a:lumMod val="75000"/>
                  </a:schemeClr>
                </a:solidFill>
                <a:ea typeface="Times New Roman" panose="02020603050405020304" pitchFamily="18" charset="0"/>
              </a:rPr>
              <a:t>full controllability for Option 1b, Option 2 and Option 3.</a:t>
            </a:r>
          </a:p>
          <a:p>
            <a:pPr>
              <a:lnSpc>
                <a:spcPct val="100000"/>
              </a:lnSpc>
              <a:spcBef>
                <a:spcPts val="600"/>
              </a:spcBef>
              <a:spcAft>
                <a:spcPts val="1200"/>
              </a:spcAft>
            </a:pPr>
            <a:r>
              <a:rPr lang="en-GB" sz="2000" dirty="0">
                <a:ea typeface="Times New Roman" panose="02020603050405020304" pitchFamily="18" charset="0"/>
              </a:rPr>
              <a:t>MNO has </a:t>
            </a:r>
            <a:r>
              <a:rPr lang="en-GB" sz="2000" dirty="0">
                <a:solidFill>
                  <a:schemeClr val="accent1">
                    <a:lumMod val="75000"/>
                  </a:schemeClr>
                </a:solidFill>
                <a:ea typeface="Times New Roman" panose="02020603050405020304" pitchFamily="18" charset="0"/>
              </a:rPr>
              <a:t>partial visibility for Option 1b</a:t>
            </a:r>
            <a:r>
              <a:rPr lang="en-GB" sz="2000" dirty="0">
                <a:ea typeface="Times New Roman" panose="02020603050405020304" pitchFamily="18" charset="0"/>
              </a:rPr>
              <a:t>, and </a:t>
            </a:r>
            <a:r>
              <a:rPr lang="en-GB" sz="2000" dirty="0">
                <a:solidFill>
                  <a:schemeClr val="accent1">
                    <a:lumMod val="75000"/>
                  </a:schemeClr>
                </a:solidFill>
                <a:ea typeface="Times New Roman" panose="02020603050405020304" pitchFamily="18" charset="0"/>
              </a:rPr>
              <a:t>full visibility for Options 2  and Option 3. </a:t>
            </a:r>
          </a:p>
          <a:p>
            <a:pPr marL="0" indent="0">
              <a:lnSpc>
                <a:spcPct val="100000"/>
              </a:lnSpc>
              <a:spcBef>
                <a:spcPts val="600"/>
              </a:spcBef>
              <a:spcAft>
                <a:spcPts val="1200"/>
              </a:spcAft>
              <a:buNone/>
            </a:pPr>
            <a:endParaRPr lang="en-GB" sz="2000" b="1" dirty="0">
              <a:solidFill>
                <a:schemeClr val="accent1">
                  <a:lumMod val="75000"/>
                </a:schemeClr>
              </a:solidFill>
              <a:effectLst/>
              <a:ea typeface="Times New Roman" panose="02020603050405020304" pitchFamily="18" charset="0"/>
            </a:endParaRPr>
          </a:p>
          <a:p>
            <a:pPr marL="0" indent="0">
              <a:lnSpc>
                <a:spcPct val="100000"/>
              </a:lnSpc>
              <a:spcBef>
                <a:spcPts val="600"/>
              </a:spcBef>
              <a:spcAft>
                <a:spcPts val="1200"/>
              </a:spcAft>
              <a:buNone/>
            </a:pPr>
            <a:endParaRPr lang="en-GB" sz="2000" b="1" dirty="0">
              <a:solidFill>
                <a:schemeClr val="accent1">
                  <a:lumMod val="75000"/>
                </a:schemeClr>
              </a:solidFill>
              <a:effectLst/>
              <a:ea typeface="Times New Roman" panose="02020603050405020304" pitchFamily="18" charset="0"/>
            </a:endParaRPr>
          </a:p>
          <a:p>
            <a:pPr>
              <a:lnSpc>
                <a:spcPct val="100000"/>
              </a:lnSpc>
              <a:spcBef>
                <a:spcPts val="600"/>
              </a:spcBef>
              <a:spcAft>
                <a:spcPts val="1200"/>
              </a:spcAft>
            </a:pPr>
            <a:endParaRPr lang="en-GB" sz="2000" b="1" dirty="0">
              <a:effectLst/>
              <a:ea typeface="Times New Roman" panose="02020603050405020304" pitchFamily="18" charset="0"/>
            </a:endParaRPr>
          </a:p>
        </p:txBody>
      </p:sp>
    </p:spTree>
    <p:extLst>
      <p:ext uri="{BB962C8B-B14F-4D97-AF65-F5344CB8AC3E}">
        <p14:creationId xmlns:p14="http://schemas.microsoft.com/office/powerpoint/2010/main" val="3826230253"/>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dirty="0"/>
              <a:t>Summary of S2-2409735/36, vivo</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42973" y="1136914"/>
            <a:ext cx="12049027" cy="5181632"/>
          </a:xfrm>
        </p:spPr>
        <p:txBody>
          <a:bodyPr/>
          <a:lstStyle/>
          <a:p>
            <a:pPr>
              <a:lnSpc>
                <a:spcPct val="100000"/>
              </a:lnSpc>
              <a:spcBef>
                <a:spcPts val="600"/>
              </a:spcBef>
              <a:spcAft>
                <a:spcPts val="1200"/>
              </a:spcAft>
            </a:pPr>
            <a:r>
              <a:rPr lang="en-GB" sz="2000" dirty="0">
                <a:effectLst/>
                <a:ea typeface="Times New Roman" panose="02020603050405020304" pitchFamily="18" charset="0"/>
              </a:rPr>
              <a:t>Only analyses Option 1b and Option 2. </a:t>
            </a:r>
            <a:r>
              <a:rPr lang="en-GB" sz="2000" dirty="0">
                <a:solidFill>
                  <a:schemeClr val="accent1">
                    <a:lumMod val="75000"/>
                  </a:schemeClr>
                </a:solidFill>
                <a:effectLst/>
                <a:ea typeface="Times New Roman" panose="02020603050405020304" pitchFamily="18" charset="0"/>
              </a:rPr>
              <a:t>Option 3 is left to SA5</a:t>
            </a:r>
          </a:p>
          <a:p>
            <a:pPr>
              <a:lnSpc>
                <a:spcPct val="100000"/>
              </a:lnSpc>
              <a:spcBef>
                <a:spcPts val="600"/>
              </a:spcBef>
              <a:spcAft>
                <a:spcPts val="1200"/>
              </a:spcAft>
            </a:pPr>
            <a:r>
              <a:rPr lang="en-GB" sz="2000" dirty="0">
                <a:ea typeface="Times New Roman" panose="02020603050405020304" pitchFamily="18" charset="0"/>
              </a:rPr>
              <a:t>P1: Comparison Table provided for Option 1b and Option 2 (CP/UP), can be sent to RAN for their consideration</a:t>
            </a:r>
          </a:p>
          <a:p>
            <a:pPr lvl="1">
              <a:lnSpc>
                <a:spcPct val="100000"/>
              </a:lnSpc>
              <a:spcBef>
                <a:spcPts val="600"/>
              </a:spcBef>
              <a:spcAft>
                <a:spcPts val="1200"/>
              </a:spcAft>
            </a:pPr>
            <a:r>
              <a:rPr lang="en-US" altLang="zh-CN" sz="1600" dirty="0">
                <a:effectLst/>
                <a:ea typeface="Times New Roman" panose="02020603050405020304" pitchFamily="18" charset="0"/>
              </a:rPr>
              <a:t>For option 1b</a:t>
            </a:r>
            <a:r>
              <a:rPr lang="en-US" altLang="zh-CN" sz="1600" dirty="0">
                <a:ea typeface="Times New Roman" panose="02020603050405020304" pitchFamily="18" charset="0"/>
              </a:rPr>
              <a:t>,</a:t>
            </a:r>
            <a:r>
              <a:rPr lang="zh-CN" altLang="en-US" sz="1600" dirty="0">
                <a:ea typeface="Times New Roman" panose="02020603050405020304" pitchFamily="18" charset="0"/>
              </a:rPr>
              <a:t> </a:t>
            </a:r>
            <a:r>
              <a:rPr lang="en-GB" altLang="zh-CN" sz="1600" dirty="0">
                <a:ea typeface="Times New Roman" panose="02020603050405020304" pitchFamily="18" charset="0"/>
              </a:rPr>
              <a:t>f</a:t>
            </a:r>
            <a:r>
              <a:rPr lang="en-GB" sz="1600" dirty="0">
                <a:effectLst/>
                <a:ea typeface="Times New Roman" panose="02020603050405020304" pitchFamily="18" charset="0"/>
              </a:rPr>
              <a:t>ull MNO controllability and visibility for MNO deployed DCAF. </a:t>
            </a:r>
            <a:r>
              <a:rPr lang="en-GB" sz="1600" dirty="0">
                <a:solidFill>
                  <a:schemeClr val="accent1">
                    <a:lumMod val="75000"/>
                  </a:schemeClr>
                </a:solidFill>
                <a:effectLst/>
                <a:ea typeface="Times New Roman" panose="02020603050405020304" pitchFamily="18" charset="0"/>
              </a:rPr>
              <a:t>Partial MNO controllability and visibility for 3</a:t>
            </a:r>
            <a:r>
              <a:rPr lang="en-GB" sz="1600" baseline="30000" dirty="0">
                <a:solidFill>
                  <a:schemeClr val="accent1">
                    <a:lumMod val="75000"/>
                  </a:schemeClr>
                </a:solidFill>
                <a:effectLst/>
                <a:ea typeface="Times New Roman" panose="02020603050405020304" pitchFamily="18" charset="0"/>
              </a:rPr>
              <a:t>rd</a:t>
            </a:r>
            <a:r>
              <a:rPr lang="en-GB" sz="1600" dirty="0">
                <a:solidFill>
                  <a:schemeClr val="accent1">
                    <a:lumMod val="75000"/>
                  </a:schemeClr>
                </a:solidFill>
                <a:effectLst/>
                <a:ea typeface="Times New Roman" panose="02020603050405020304" pitchFamily="18" charset="0"/>
              </a:rPr>
              <a:t> party deployed DCAF.</a:t>
            </a:r>
          </a:p>
          <a:p>
            <a:pPr lvl="1">
              <a:lnSpc>
                <a:spcPct val="100000"/>
              </a:lnSpc>
              <a:spcBef>
                <a:spcPts val="600"/>
              </a:spcBef>
              <a:spcAft>
                <a:spcPts val="1200"/>
              </a:spcAft>
            </a:pPr>
            <a:r>
              <a:rPr lang="en-GB" sz="1600" dirty="0">
                <a:solidFill>
                  <a:schemeClr val="accent1">
                    <a:lumMod val="75000"/>
                  </a:schemeClr>
                </a:solidFill>
                <a:ea typeface="Times New Roman" panose="02020603050405020304" pitchFamily="18" charset="0"/>
              </a:rPr>
              <a:t>For option 2, on controllability and visibility from MNO</a:t>
            </a:r>
            <a:r>
              <a:rPr lang="en-GB" sz="1600" dirty="0">
                <a:ea typeface="Times New Roman" panose="02020603050405020304" pitchFamily="18" charset="0"/>
              </a:rPr>
              <a:t>, the answer is </a:t>
            </a:r>
            <a:r>
              <a:rPr lang="en-GB" sz="1600" dirty="0">
                <a:solidFill>
                  <a:schemeClr val="accent1">
                    <a:lumMod val="75000"/>
                  </a:schemeClr>
                </a:solidFill>
                <a:ea typeface="Times New Roman" panose="02020603050405020304" pitchFamily="18" charset="0"/>
              </a:rPr>
              <a:t>Yes for CP/ UP</a:t>
            </a:r>
            <a:r>
              <a:rPr lang="en-GB" sz="1600" dirty="0">
                <a:ea typeface="Times New Roman" panose="02020603050405020304" pitchFamily="18" charset="0"/>
              </a:rPr>
              <a:t>.</a:t>
            </a:r>
          </a:p>
          <a:p>
            <a:pPr lvl="1">
              <a:lnSpc>
                <a:spcPct val="100000"/>
              </a:lnSpc>
              <a:spcBef>
                <a:spcPts val="600"/>
              </a:spcBef>
              <a:spcAft>
                <a:spcPts val="1200"/>
              </a:spcAft>
            </a:pPr>
            <a:r>
              <a:rPr lang="en-GB" altLang="zh-CN" sz="1600" dirty="0">
                <a:solidFill>
                  <a:schemeClr val="accent1">
                    <a:lumMod val="75000"/>
                  </a:schemeClr>
                </a:solidFill>
                <a:ea typeface="Times New Roman" panose="02020603050405020304" pitchFamily="18" charset="0"/>
              </a:rPr>
              <a:t>For option 2 , </a:t>
            </a:r>
            <a:r>
              <a:rPr lang="en-US" altLang="zh-CN" sz="1600" dirty="0">
                <a:solidFill>
                  <a:srgbClr val="2A6EA8"/>
                </a:solidFill>
                <a:ea typeface="Times New Roman" panose="02020603050405020304" pitchFamily="18" charset="0"/>
              </a:rPr>
              <a:t>o</a:t>
            </a:r>
            <a:r>
              <a:rPr lang="en-GB" sz="1600" dirty="0">
                <a:solidFill>
                  <a:srgbClr val="2A6EA8"/>
                </a:solidFill>
                <a:ea typeface="Times New Roman" panose="02020603050405020304" pitchFamily="18" charset="0"/>
              </a:rPr>
              <a:t>n feasibility </a:t>
            </a:r>
            <a:r>
              <a:rPr lang="en-GB" sz="1600" dirty="0">
                <a:solidFill>
                  <a:schemeClr val="accent1">
                    <a:lumMod val="75000"/>
                  </a:schemeClr>
                </a:solidFill>
                <a:ea typeface="Times New Roman" panose="02020603050405020304" pitchFamily="18" charset="0"/>
              </a:rPr>
              <a:t>UP solution</a:t>
            </a:r>
            <a:r>
              <a:rPr lang="en-GB" sz="1600" dirty="0">
                <a:ea typeface="Times New Roman" panose="02020603050405020304" pitchFamily="18" charset="0"/>
              </a:rPr>
              <a:t>, it is </a:t>
            </a:r>
            <a:r>
              <a:rPr lang="en-GB" sz="1600" dirty="0">
                <a:solidFill>
                  <a:schemeClr val="accent1">
                    <a:lumMod val="75000"/>
                  </a:schemeClr>
                </a:solidFill>
                <a:ea typeface="Times New Roman" panose="02020603050405020304" pitchFamily="18" charset="0"/>
              </a:rPr>
              <a:t>technically feasible </a:t>
            </a:r>
            <a:r>
              <a:rPr lang="en-GB" sz="1600" dirty="0">
                <a:ea typeface="Times New Roman" panose="02020603050405020304" pitchFamily="18" charset="0"/>
              </a:rPr>
              <a:t>(similar to CP).</a:t>
            </a:r>
          </a:p>
          <a:p>
            <a:pPr lvl="1">
              <a:lnSpc>
                <a:spcPct val="100000"/>
              </a:lnSpc>
              <a:spcBef>
                <a:spcPts val="600"/>
              </a:spcBef>
              <a:spcAft>
                <a:spcPts val="1200"/>
              </a:spcAft>
            </a:pPr>
            <a:r>
              <a:rPr lang="en-GB" sz="1600" dirty="0">
                <a:ea typeface="Times New Roman" panose="02020603050405020304" pitchFamily="18" charset="0"/>
              </a:rPr>
              <a:t>Integrity and confidentiality: (Option 1b/ Option 2 UP, out of 3GPP), (Option 2 CP, SBA/ NAS)</a:t>
            </a:r>
          </a:p>
          <a:p>
            <a:pPr lvl="1">
              <a:lnSpc>
                <a:spcPct val="100000"/>
              </a:lnSpc>
              <a:spcBef>
                <a:spcPts val="600"/>
              </a:spcBef>
              <a:spcAft>
                <a:spcPts val="1200"/>
              </a:spcAft>
            </a:pPr>
            <a:r>
              <a:rPr lang="en-GB" sz="1600" dirty="0">
                <a:ea typeface="Times New Roman" panose="02020603050405020304" pitchFamily="18" charset="0"/>
              </a:rPr>
              <a:t>Privacy, anonymity and user consent: All options (incl. Option 1b - MNO deployed) based on Annex V of TS 33.501. Note: Option 1b - 3</a:t>
            </a:r>
            <a:r>
              <a:rPr lang="en-GB" sz="1600" baseline="30000" dirty="0">
                <a:ea typeface="Times New Roman" panose="02020603050405020304" pitchFamily="18" charset="0"/>
              </a:rPr>
              <a:t>rd</a:t>
            </a:r>
            <a:r>
              <a:rPr lang="en-GB" sz="1600" dirty="0">
                <a:ea typeface="Times New Roman" panose="02020603050405020304" pitchFamily="18" charset="0"/>
              </a:rPr>
              <a:t> partly deployed is out of 3GPP. </a:t>
            </a:r>
          </a:p>
          <a:p>
            <a:pPr lvl="1">
              <a:lnSpc>
                <a:spcPct val="100000"/>
              </a:lnSpc>
              <a:spcBef>
                <a:spcPts val="600"/>
              </a:spcBef>
              <a:spcAft>
                <a:spcPts val="1200"/>
              </a:spcAft>
            </a:pPr>
            <a:r>
              <a:rPr lang="en-GB" sz="1600" dirty="0">
                <a:ea typeface="Times New Roman" panose="02020603050405020304" pitchFamily="18" charset="0"/>
              </a:rPr>
              <a:t>Efficiency and extensibility:  (Option 1b, TBD), (Option 2 CP/UP, better if </a:t>
            </a:r>
            <a:r>
              <a:rPr lang="en-US" sz="1600" spc="10" dirty="0">
                <a:effectLst/>
                <a:ea typeface="DengXian" panose="02010600030101010101" pitchFamily="2" charset="-122"/>
                <a:cs typeface="Calibri" panose="020F0502020204030204" pitchFamily="34" charset="0"/>
              </a:rPr>
              <a:t>DCCF/MFAF used)</a:t>
            </a:r>
          </a:p>
          <a:p>
            <a:pPr>
              <a:lnSpc>
                <a:spcPct val="100000"/>
              </a:lnSpc>
              <a:spcBef>
                <a:spcPts val="600"/>
              </a:spcBef>
              <a:spcAft>
                <a:spcPts val="1200"/>
              </a:spcAft>
            </a:pPr>
            <a:r>
              <a:rPr lang="en-US" sz="2000" dirty="0"/>
              <a:t>P2</a:t>
            </a:r>
            <a:r>
              <a:rPr lang="en-US" sz="2000" dirty="0">
                <a:highlight>
                  <a:srgbClr val="00FF00"/>
                </a:highlight>
              </a:rPr>
              <a:t>:  The data content for UE side model should be 3GPP standardized to support the full MNO visibility, and having MNO controllability and MNO visibility of UE data are essential for user consent.</a:t>
            </a:r>
          </a:p>
          <a:p>
            <a:pPr marL="0" indent="0">
              <a:lnSpc>
                <a:spcPct val="100000"/>
              </a:lnSpc>
              <a:spcBef>
                <a:spcPts val="600"/>
              </a:spcBef>
              <a:spcAft>
                <a:spcPts val="1200"/>
              </a:spcAft>
              <a:buNone/>
            </a:pPr>
            <a:endParaRPr lang="en-GB" sz="2000" dirty="0">
              <a:ea typeface="Times New Roman" panose="02020603050405020304" pitchFamily="18" charset="0"/>
            </a:endParaRPr>
          </a:p>
          <a:p>
            <a:pPr>
              <a:lnSpc>
                <a:spcPct val="100000"/>
              </a:lnSpc>
              <a:spcBef>
                <a:spcPts val="600"/>
              </a:spcBef>
              <a:spcAft>
                <a:spcPts val="1200"/>
              </a:spcAft>
            </a:pPr>
            <a:endParaRPr lang="en-GB" sz="2400" dirty="0">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400" dirty="0">
              <a:effectLst/>
              <a:ea typeface="Times New Roman" panose="02020603050405020304" pitchFamily="18" charset="0"/>
            </a:endParaRPr>
          </a:p>
          <a:p>
            <a:pPr>
              <a:lnSpc>
                <a:spcPct val="100000"/>
              </a:lnSpc>
              <a:spcBef>
                <a:spcPts val="600"/>
              </a:spcBef>
              <a:spcAft>
                <a:spcPts val="1200"/>
              </a:spcAft>
            </a:pPr>
            <a:endParaRPr lang="en-GB" sz="2000" b="1" dirty="0">
              <a:effectLst/>
              <a:ea typeface="Times New Roman" panose="02020603050405020304" pitchFamily="18" charset="0"/>
            </a:endParaRPr>
          </a:p>
        </p:txBody>
      </p:sp>
    </p:spTree>
    <p:extLst>
      <p:ext uri="{BB962C8B-B14F-4D97-AF65-F5344CB8AC3E}">
        <p14:creationId xmlns:p14="http://schemas.microsoft.com/office/powerpoint/2010/main" val="1145541"/>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S2-2410058/59, LGE</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36135" y="1261501"/>
            <a:ext cx="11906055" cy="5181632"/>
          </a:xfrm>
        </p:spPr>
        <p:txBody>
          <a:bodyPr/>
          <a:lstStyle/>
          <a:p>
            <a:pPr marL="360680" indent="-180340" hangingPunct="0">
              <a:spcAft>
                <a:spcPts val="900"/>
              </a:spcAft>
            </a:pPr>
            <a:r>
              <a:rPr lang="en-GB" sz="2000" b="1">
                <a:solidFill>
                  <a:srgbClr val="C00000"/>
                </a:solidFill>
                <a:effectLst/>
                <a:ea typeface="Malgun Gothic" panose="020B0503020000020004" pitchFamily="34" charset="-127"/>
              </a:rPr>
              <a:t>O#1: </a:t>
            </a:r>
            <a:r>
              <a:rPr lang="en-GB" sz="2000">
                <a:solidFill>
                  <a:srgbClr val="000000"/>
                </a:solidFill>
                <a:effectLst/>
                <a:ea typeface="Malgun Gothic" panose="020B0503020000020004" pitchFamily="34" charset="-127"/>
              </a:rPr>
              <a:t>For option 1a, since the UE data collection is outside the MNO, Controllability of MNO on data transfer and Visibility of data contents in MNO cannot be satisfied.</a:t>
            </a:r>
          </a:p>
          <a:p>
            <a:pPr marL="360680" indent="-180340" hangingPunct="0">
              <a:spcAft>
                <a:spcPts val="900"/>
              </a:spcAft>
            </a:pPr>
            <a:r>
              <a:rPr lang="en-GB" sz="2000" b="1">
                <a:solidFill>
                  <a:srgbClr val="C00000"/>
                </a:solidFill>
                <a:effectLst/>
                <a:ea typeface="Malgun Gothic" panose="020B0503020000020004" pitchFamily="34" charset="-127"/>
              </a:rPr>
              <a:t>O#2: </a:t>
            </a:r>
            <a:r>
              <a:rPr lang="en-GB" sz="2000">
                <a:solidFill>
                  <a:schemeClr val="accent1">
                    <a:lumMod val="75000"/>
                  </a:schemeClr>
                </a:solidFill>
                <a:effectLst/>
                <a:ea typeface="Malgun Gothic" panose="020B0503020000020004" pitchFamily="34" charset="-127"/>
              </a:rPr>
              <a:t>For option 1b</a:t>
            </a:r>
            <a:r>
              <a:rPr lang="en-GB" sz="2000">
                <a:solidFill>
                  <a:srgbClr val="000000"/>
                </a:solidFill>
                <a:effectLst/>
                <a:ea typeface="Malgun Gothic" panose="020B0503020000020004" pitchFamily="34" charset="-127"/>
              </a:rPr>
              <a:t>, mechanism defined in Clause</a:t>
            </a:r>
            <a:r>
              <a:rPr lang="en-US" sz="2000">
                <a:solidFill>
                  <a:srgbClr val="000000"/>
                </a:solidFill>
                <a:effectLst/>
                <a:ea typeface="Malgun Gothic" panose="020B0503020000020004" pitchFamily="34" charset="-127"/>
              </a:rPr>
              <a:t> 6.2.8 of TS 23.288 can be leveraged. </a:t>
            </a:r>
            <a:r>
              <a:rPr lang="en-GB" sz="2000">
                <a:solidFill>
                  <a:schemeClr val="accent1">
                    <a:lumMod val="75000"/>
                  </a:schemeClr>
                </a:solidFill>
                <a:effectLst/>
                <a:ea typeface="Malgun Gothic" panose="020B0503020000020004" pitchFamily="34" charset="-127"/>
              </a:rPr>
              <a:t>Controllability of MNO can be achieved</a:t>
            </a:r>
            <a:r>
              <a:rPr lang="en-GB" sz="2000">
                <a:solidFill>
                  <a:srgbClr val="000000"/>
                </a:solidFill>
                <a:effectLst/>
                <a:ea typeface="Malgun Gothic" panose="020B0503020000020004" pitchFamily="34" charset="-127"/>
              </a:rPr>
              <a:t> by </a:t>
            </a:r>
            <a:r>
              <a:rPr lang="en-GB" sz="2000">
                <a:solidFill>
                  <a:srgbClr val="2A6EA8"/>
                </a:solidFill>
                <a:effectLst/>
                <a:ea typeface="Malgun Gothic" panose="020B0503020000020004" pitchFamily="34" charset="-127"/>
              </a:rPr>
              <a:t>reusing the DCAF</a:t>
            </a:r>
            <a:r>
              <a:rPr lang="en-GB" sz="2000">
                <a:solidFill>
                  <a:srgbClr val="000000"/>
                </a:solidFill>
                <a:effectLst/>
                <a:ea typeface="Malgun Gothic" panose="020B0503020000020004" pitchFamily="34" charset="-127"/>
              </a:rPr>
              <a:t> architecture in TS 26.531 (inside the MNO). </a:t>
            </a:r>
            <a:r>
              <a:rPr lang="en-GB" sz="2000">
                <a:solidFill>
                  <a:schemeClr val="accent1">
                    <a:lumMod val="75000"/>
                  </a:schemeClr>
                </a:solidFill>
                <a:effectLst/>
                <a:ea typeface="Malgun Gothic" panose="020B0503020000020004" pitchFamily="34" charset="-127"/>
              </a:rPr>
              <a:t>Visibility of data contents</a:t>
            </a:r>
            <a:r>
              <a:rPr lang="en-GB" sz="2000">
                <a:solidFill>
                  <a:srgbClr val="000000"/>
                </a:solidFill>
                <a:effectLst/>
                <a:ea typeface="Malgun Gothic" panose="020B0503020000020004" pitchFamily="34" charset="-127"/>
              </a:rPr>
              <a:t> in MNO can be by defining data format </a:t>
            </a:r>
            <a:r>
              <a:rPr lang="en-GB" sz="2000">
                <a:solidFill>
                  <a:schemeClr val="accent1">
                    <a:lumMod val="75000"/>
                  </a:schemeClr>
                </a:solidFill>
                <a:effectLst/>
                <a:ea typeface="Malgun Gothic" panose="020B0503020000020004" pitchFamily="34" charset="-127"/>
              </a:rPr>
              <a:t>like data reports in the DCAF </a:t>
            </a:r>
            <a:r>
              <a:rPr lang="en-GB" sz="2000">
                <a:solidFill>
                  <a:srgbClr val="000000"/>
                </a:solidFill>
                <a:effectLst/>
                <a:ea typeface="Malgun Gothic" panose="020B0503020000020004" pitchFamily="34" charset="-127"/>
              </a:rPr>
              <a:t>defined in TS 26.532.</a:t>
            </a:r>
          </a:p>
          <a:p>
            <a:pPr marL="360680" indent="-180340" hangingPunct="0">
              <a:spcAft>
                <a:spcPts val="900"/>
              </a:spcAft>
            </a:pPr>
            <a:r>
              <a:rPr lang="en-GB" sz="2000" b="1">
                <a:solidFill>
                  <a:srgbClr val="C00000"/>
                </a:solidFill>
                <a:effectLst/>
                <a:ea typeface="Malgun Gothic" panose="020B0503020000020004" pitchFamily="34" charset="-127"/>
              </a:rPr>
              <a:t>O#3: </a:t>
            </a:r>
            <a:r>
              <a:rPr lang="en-GB" sz="2000">
                <a:effectLst/>
                <a:ea typeface="Malgun Gothic" panose="020B0503020000020004" pitchFamily="34" charset="-127"/>
              </a:rPr>
              <a:t>For option 2</a:t>
            </a:r>
            <a:r>
              <a:rPr lang="en-GB" sz="2000">
                <a:solidFill>
                  <a:srgbClr val="000000"/>
                </a:solidFill>
                <a:effectLst/>
                <a:ea typeface="Malgun Gothic" panose="020B0503020000020004" pitchFamily="34" charset="-127"/>
              </a:rPr>
              <a:t>, NAS message has limited message size. This has limited extendability and can cause signalling congestion. </a:t>
            </a:r>
            <a:r>
              <a:rPr lang="en-GB" sz="2000">
                <a:solidFill>
                  <a:schemeClr val="accent1">
                    <a:lumMod val="75000"/>
                  </a:schemeClr>
                </a:solidFill>
                <a:effectLst/>
                <a:ea typeface="Malgun Gothic" panose="020B0503020000020004" pitchFamily="34" charset="-127"/>
              </a:rPr>
              <a:t>Using UP solution of option 2 can be considered similar to option 1b</a:t>
            </a:r>
            <a:r>
              <a:rPr lang="en-GB" sz="2000">
                <a:solidFill>
                  <a:srgbClr val="000000"/>
                </a:solidFill>
                <a:effectLst/>
                <a:ea typeface="Malgun Gothic" panose="020B0503020000020004" pitchFamily="34" charset="-127"/>
              </a:rPr>
              <a:t>.</a:t>
            </a:r>
          </a:p>
          <a:p>
            <a:pPr marL="360680" indent="-180340" hangingPunct="0">
              <a:spcAft>
                <a:spcPts val="900"/>
              </a:spcAft>
            </a:pPr>
            <a:r>
              <a:rPr lang="en-GB" sz="2000" b="1">
                <a:solidFill>
                  <a:srgbClr val="C00000"/>
                </a:solidFill>
                <a:effectLst/>
                <a:ea typeface="Malgun Gothic" panose="020B0503020000020004" pitchFamily="34" charset="-127"/>
              </a:rPr>
              <a:t>O#4: </a:t>
            </a:r>
            <a:r>
              <a:rPr lang="en-GB" sz="2000">
                <a:solidFill>
                  <a:schemeClr val="accent1">
                    <a:lumMod val="75000"/>
                  </a:schemeClr>
                </a:solidFill>
                <a:effectLst/>
                <a:ea typeface="Malgun Gothic" panose="020B0503020000020004" pitchFamily="34" charset="-127"/>
              </a:rPr>
              <a:t>For option 3</a:t>
            </a:r>
            <a:r>
              <a:rPr lang="en-GB" sz="2000">
                <a:solidFill>
                  <a:srgbClr val="000000"/>
                </a:solidFill>
                <a:effectLst/>
                <a:ea typeface="Malgun Gothic" panose="020B0503020000020004" pitchFamily="34" charset="-127"/>
              </a:rPr>
              <a:t>, the discussion is </a:t>
            </a:r>
            <a:r>
              <a:rPr lang="en-GB" sz="2000">
                <a:solidFill>
                  <a:schemeClr val="accent1">
                    <a:lumMod val="75000"/>
                  </a:schemeClr>
                </a:solidFill>
                <a:effectLst/>
                <a:ea typeface="Malgun Gothic" panose="020B0503020000020004" pitchFamily="34" charset="-127"/>
              </a:rPr>
              <a:t>mainly up to SA5</a:t>
            </a:r>
            <a:r>
              <a:rPr lang="en-GB" sz="2000">
                <a:solidFill>
                  <a:srgbClr val="000000"/>
                </a:solidFill>
                <a:effectLst/>
                <a:ea typeface="Malgun Gothic" panose="020B0503020000020004" pitchFamily="34" charset="-127"/>
              </a:rPr>
              <a:t>.</a:t>
            </a:r>
          </a:p>
          <a:p>
            <a:pPr marL="180340" indent="0" hangingPunct="0">
              <a:spcAft>
                <a:spcPts val="900"/>
              </a:spcAft>
              <a:buNone/>
            </a:pPr>
            <a:endParaRPr lang="en-GB" sz="2000">
              <a:solidFill>
                <a:srgbClr val="000000"/>
              </a:solidFill>
              <a:effectLst/>
              <a:ea typeface="Malgun Gothic" panose="020B0503020000020004" pitchFamily="34" charset="-127"/>
            </a:endParaRPr>
          </a:p>
          <a:p>
            <a:pPr marL="360680" indent="-180340" hangingPunct="0">
              <a:spcAft>
                <a:spcPts val="900"/>
              </a:spcAft>
            </a:pPr>
            <a:r>
              <a:rPr lang="en-GB" sz="2000" b="1">
                <a:solidFill>
                  <a:srgbClr val="C00000"/>
                </a:solidFill>
                <a:ea typeface="Malgun Gothic" panose="020B0503020000020004" pitchFamily="34" charset="-127"/>
              </a:rPr>
              <a:t>P#1: </a:t>
            </a:r>
            <a:r>
              <a:rPr lang="en-GB" sz="2000">
                <a:solidFill>
                  <a:srgbClr val="000000"/>
                </a:solidFill>
                <a:ea typeface="Malgun Gothic" panose="020B0503020000020004" pitchFamily="34" charset="-127"/>
              </a:rPr>
              <a:t>Considering the impact on the existing specification and to ensure the requirements agreed by RAN, use a solution based on option 1b, which leverages the existing data collection from the UE application defined in TS 23.288.</a:t>
            </a:r>
            <a:endParaRPr lang="en-GB" sz="2000">
              <a:solidFill>
                <a:srgbClr val="000000"/>
              </a:solidFill>
              <a:effectLst/>
              <a:ea typeface="Malgun Gothic" panose="020B0503020000020004" pitchFamily="34" charset="-127"/>
            </a:endParaRPr>
          </a:p>
          <a:p>
            <a:pPr marL="0" indent="0">
              <a:lnSpc>
                <a:spcPct val="100000"/>
              </a:lnSpc>
              <a:spcBef>
                <a:spcPts val="600"/>
              </a:spcBef>
              <a:spcAft>
                <a:spcPts val="1200"/>
              </a:spcAft>
              <a:buNone/>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12028077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S2-2410118/S2-2410210, Nokia et al. / InterDigital </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spcAft>
                <a:spcPts val="900"/>
              </a:spcAft>
            </a:pPr>
            <a:r>
              <a:rPr lang="en-GB" sz="2000" b="1">
                <a:solidFill>
                  <a:srgbClr val="C00000"/>
                </a:solidFill>
                <a:effectLst/>
                <a:ea typeface="SimSun" panose="02010600030101010101" pitchFamily="2" charset="-122"/>
              </a:rPr>
              <a:t>C#1:</a:t>
            </a:r>
            <a:r>
              <a:rPr lang="en-GB" sz="2000">
                <a:solidFill>
                  <a:srgbClr val="C00000"/>
                </a:solidFill>
                <a:effectLst/>
                <a:ea typeface="SimSun" panose="02010600030101010101" pitchFamily="2" charset="-122"/>
              </a:rPr>
              <a:t> </a:t>
            </a:r>
            <a:r>
              <a:rPr lang="en-GB" sz="2000">
                <a:effectLst/>
                <a:ea typeface="SimSun" panose="02010600030101010101" pitchFamily="2" charset="-122"/>
              </a:rPr>
              <a:t>A </a:t>
            </a:r>
            <a:r>
              <a:rPr lang="en-GB" sz="2000">
                <a:solidFill>
                  <a:srgbClr val="2A6EA8"/>
                </a:solidFill>
                <a:effectLst/>
                <a:ea typeface="SimSun" panose="02010600030101010101" pitchFamily="2" charset="-122"/>
              </a:rPr>
              <a:t>UP approach </a:t>
            </a:r>
            <a:r>
              <a:rPr lang="en-GB" sz="2000">
                <a:effectLst/>
                <a:ea typeface="SimSun" panose="02010600030101010101" pitchFamily="2" charset="-122"/>
              </a:rPr>
              <a:t>is </a:t>
            </a:r>
            <a:r>
              <a:rPr lang="en-GB" sz="2000">
                <a:solidFill>
                  <a:srgbClr val="2A6EA8"/>
                </a:solidFill>
                <a:effectLst/>
                <a:ea typeface="SimSun" panose="02010600030101010101" pitchFamily="2" charset="-122"/>
              </a:rPr>
              <a:t>feasible</a:t>
            </a:r>
            <a:r>
              <a:rPr lang="en-GB" sz="2000">
                <a:effectLst/>
                <a:ea typeface="SimSun" panose="02010600030101010101" pitchFamily="2" charset="-122"/>
              </a:rPr>
              <a:t> and can be developed by SA2 should RAN conclude on </a:t>
            </a:r>
            <a:r>
              <a:rPr lang="en-GB" sz="2000">
                <a:solidFill>
                  <a:srgbClr val="2A6EA8"/>
                </a:solidFill>
                <a:effectLst/>
                <a:ea typeface="SimSun" panose="02010600030101010101" pitchFamily="2" charset="-122"/>
              </a:rPr>
              <a:t>option 2.</a:t>
            </a:r>
            <a:r>
              <a:rPr lang="en-GB" sz="2000">
                <a:effectLst/>
                <a:ea typeface="SimSun" panose="02010600030101010101" pitchFamily="2" charset="-122"/>
              </a:rPr>
              <a:t> </a:t>
            </a:r>
            <a:r>
              <a:rPr lang="en-GB" sz="2000">
                <a:solidFill>
                  <a:srgbClr val="2A6EA8"/>
                </a:solidFill>
                <a:effectLst/>
                <a:ea typeface="SimSun" panose="02010600030101010101" pitchFamily="2" charset="-122"/>
              </a:rPr>
              <a:t>The CP and UP approaches are not mutually exclusive</a:t>
            </a:r>
            <a:r>
              <a:rPr lang="en-GB" sz="2000">
                <a:effectLst/>
                <a:ea typeface="SimSun" panose="02010600030101010101" pitchFamily="2" charset="-122"/>
              </a:rPr>
              <a:t>. The two approaches can coexist for the same use case, with configuration of data collection via CP, and data transfer either via CP or UP depending on the volume of data to be collected.</a:t>
            </a:r>
          </a:p>
          <a:p>
            <a:pPr>
              <a:lnSpc>
                <a:spcPct val="100000"/>
              </a:lnSpc>
              <a:spcBef>
                <a:spcPts val="600"/>
              </a:spcBef>
              <a:spcAft>
                <a:spcPts val="1200"/>
              </a:spcAft>
            </a:pPr>
            <a:r>
              <a:rPr lang="en-GB" sz="2000">
                <a:effectLst/>
                <a:ea typeface="SimSun" panose="02010600030101010101" pitchFamily="2" charset="-122"/>
              </a:rPr>
              <a:t>Note </a:t>
            </a:r>
            <a:r>
              <a:rPr lang="en-GB" sz="2000">
                <a:solidFill>
                  <a:srgbClr val="2A6EA8"/>
                </a:solidFill>
                <a:effectLst/>
                <a:ea typeface="SimSun" panose="02010600030101010101" pitchFamily="2" charset="-122"/>
              </a:rPr>
              <a:t>SA2 also does not see any issue </a:t>
            </a:r>
            <a:r>
              <a:rPr lang="en-GB" sz="2000">
                <a:effectLst/>
                <a:ea typeface="SimSun" panose="02010600030101010101" pitchFamily="2" charset="-122"/>
              </a:rPr>
              <a:t>with developing a </a:t>
            </a:r>
            <a:r>
              <a:rPr lang="en-GB" sz="2000">
                <a:solidFill>
                  <a:srgbClr val="2A6EA8"/>
                </a:solidFill>
                <a:effectLst/>
                <a:ea typeface="SimSun" panose="02010600030101010101" pitchFamily="2" charset="-122"/>
              </a:rPr>
              <a:t>UP solution for option 3 </a:t>
            </a:r>
            <a:r>
              <a:rPr lang="en-GB" sz="2000">
                <a:effectLst/>
                <a:ea typeface="SimSun" panose="02010600030101010101" pitchFamily="2" charset="-122"/>
              </a:rPr>
              <a:t>in </a:t>
            </a:r>
            <a:r>
              <a:rPr lang="en-GB" sz="2000">
                <a:solidFill>
                  <a:srgbClr val="2A6EA8"/>
                </a:solidFill>
                <a:effectLst/>
                <a:ea typeface="SimSun" panose="02010600030101010101" pitchFamily="2" charset="-122"/>
              </a:rPr>
              <a:t>coordination with SA5 </a:t>
            </a:r>
            <a:r>
              <a:rPr lang="en-GB" sz="2000">
                <a:effectLst/>
                <a:ea typeface="SimSun" panose="02010600030101010101" pitchFamily="2" charset="-122"/>
              </a:rPr>
              <a:t>should RAN decide that this is the way to go for UE data collection for UE side model training.</a:t>
            </a:r>
          </a:p>
          <a:p>
            <a:pPr>
              <a:lnSpc>
                <a:spcPct val="100000"/>
              </a:lnSpc>
              <a:spcBef>
                <a:spcPts val="600"/>
              </a:spcBef>
              <a:spcAft>
                <a:spcPts val="1200"/>
              </a:spcAft>
            </a:pPr>
            <a:r>
              <a:rPr lang="en-GB" sz="2000" b="1">
                <a:solidFill>
                  <a:srgbClr val="C00000"/>
                </a:solidFill>
                <a:effectLst/>
                <a:ea typeface="SimSun" panose="02010600030101010101" pitchFamily="2" charset="-122"/>
              </a:rPr>
              <a:t>C#2: </a:t>
            </a:r>
            <a:r>
              <a:rPr lang="en-GB" sz="2000">
                <a:solidFill>
                  <a:srgbClr val="2A6EA8"/>
                </a:solidFill>
                <a:effectLst/>
                <a:ea typeface="SimSun" panose="02010600030101010101" pitchFamily="2" charset="-122"/>
              </a:rPr>
              <a:t>Option 1b </a:t>
            </a:r>
            <a:r>
              <a:rPr lang="en-GB" sz="2000">
                <a:effectLst/>
                <a:ea typeface="SimSun" panose="02010600030101010101" pitchFamily="2" charset="-122"/>
              </a:rPr>
              <a:t>does </a:t>
            </a:r>
            <a:r>
              <a:rPr lang="en-GB" sz="2000">
                <a:solidFill>
                  <a:srgbClr val="2A6EA8"/>
                </a:solidFill>
                <a:effectLst/>
                <a:ea typeface="SimSun" panose="02010600030101010101" pitchFamily="2" charset="-122"/>
              </a:rPr>
              <a:t>not allow full controllability </a:t>
            </a:r>
            <a:r>
              <a:rPr lang="en-GB" sz="2000">
                <a:effectLst/>
                <a:ea typeface="SimSun" panose="02010600030101010101" pitchFamily="2" charset="-122"/>
              </a:rPr>
              <a:t>on the data collection process </a:t>
            </a:r>
            <a:r>
              <a:rPr lang="en-GB" sz="2000">
                <a:solidFill>
                  <a:srgbClr val="2A6EA8"/>
                </a:solidFill>
                <a:effectLst/>
                <a:ea typeface="SimSun" panose="02010600030101010101" pitchFamily="2" charset="-122"/>
              </a:rPr>
              <a:t>nor full visibility </a:t>
            </a:r>
            <a:r>
              <a:rPr lang="en-GB" sz="2000">
                <a:effectLst/>
                <a:ea typeface="SimSun" panose="02010600030101010101" pitchFamily="2" charset="-122"/>
              </a:rPr>
              <a:t>on the collected data.</a:t>
            </a:r>
          </a:p>
          <a:p>
            <a:pPr>
              <a:lnSpc>
                <a:spcPct val="100000"/>
              </a:lnSpc>
              <a:spcBef>
                <a:spcPts val="600"/>
              </a:spcBef>
              <a:spcAft>
                <a:spcPts val="1200"/>
              </a:spcAft>
            </a:pPr>
            <a:r>
              <a:rPr lang="en-GB" sz="2000" b="1">
                <a:solidFill>
                  <a:srgbClr val="C00000"/>
                </a:solidFill>
                <a:effectLst/>
                <a:ea typeface="SimSun" panose="02010600030101010101" pitchFamily="2" charset="-122"/>
              </a:rPr>
              <a:t>C#3: </a:t>
            </a:r>
            <a:r>
              <a:rPr lang="en-GB" sz="2000">
                <a:solidFill>
                  <a:srgbClr val="2A6EA8"/>
                </a:solidFill>
                <a:effectLst/>
                <a:ea typeface="SimSun" panose="02010600030101010101" pitchFamily="2" charset="-122"/>
              </a:rPr>
              <a:t>Option 2 and option 3 allow full controllability </a:t>
            </a:r>
            <a:r>
              <a:rPr lang="en-GB" sz="2000">
                <a:effectLst/>
                <a:ea typeface="SimSun" panose="02010600030101010101" pitchFamily="2" charset="-122"/>
              </a:rPr>
              <a:t>on the data collection process and </a:t>
            </a:r>
            <a:r>
              <a:rPr lang="en-GB" sz="2000">
                <a:solidFill>
                  <a:srgbClr val="2A6EA8"/>
                </a:solidFill>
                <a:effectLst/>
                <a:ea typeface="SimSun" panose="02010600030101010101" pitchFamily="2" charset="-122"/>
              </a:rPr>
              <a:t>full visibility </a:t>
            </a:r>
            <a:r>
              <a:rPr lang="en-GB" sz="2000">
                <a:effectLst/>
                <a:ea typeface="SimSun" panose="02010600030101010101" pitchFamily="2" charset="-122"/>
              </a:rPr>
              <a:t>on the collected data.</a:t>
            </a:r>
          </a:p>
          <a:p>
            <a:pPr>
              <a:lnSpc>
                <a:spcPct val="100000"/>
              </a:lnSpc>
              <a:spcBef>
                <a:spcPts val="600"/>
              </a:spcBef>
              <a:spcAft>
                <a:spcPts val="1200"/>
              </a:spcAft>
            </a:pPr>
            <a:endParaRPr lang="en-GB" sz="2300">
              <a:ea typeface="Times New Roman" panose="02020603050405020304" pitchFamily="18" charset="0"/>
            </a:endParaRPr>
          </a:p>
          <a:p>
            <a:pPr>
              <a:lnSpc>
                <a:spcPct val="100000"/>
              </a:lnSpc>
              <a:spcBef>
                <a:spcPts val="600"/>
              </a:spcBef>
              <a:spcAft>
                <a:spcPts val="1200"/>
              </a:spcAft>
            </a:pPr>
            <a:endParaRPr lang="en-GB" sz="24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1764557441"/>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S2-24010137/38, Qualcomm</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algn="just">
              <a:spcAft>
                <a:spcPts val="900"/>
              </a:spcAft>
            </a:pPr>
            <a:r>
              <a:rPr lang="en-GB" sz="1900" b="1">
                <a:solidFill>
                  <a:srgbClr val="C00000"/>
                </a:solidFill>
                <a:effectLst/>
                <a:ea typeface="Malgun Gothic" panose="020B0503020000020004" pitchFamily="34" charset="-127"/>
              </a:rPr>
              <a:t>O#1: </a:t>
            </a:r>
            <a:r>
              <a:rPr lang="en-GB" sz="1900">
                <a:effectLst/>
                <a:ea typeface="Malgun Gothic" panose="020B0503020000020004" pitchFamily="34" charset="-127"/>
              </a:rPr>
              <a:t>It is possible to reuse the Data collection from the UE Application defined in clause 6.2.8 in TS 23.288 with further enhancements to support option 1b. </a:t>
            </a:r>
          </a:p>
          <a:p>
            <a:pPr algn="just">
              <a:spcAft>
                <a:spcPts val="900"/>
              </a:spcAft>
            </a:pPr>
            <a:r>
              <a:rPr lang="en-GB" sz="1900" b="1">
                <a:solidFill>
                  <a:srgbClr val="C00000"/>
                </a:solidFill>
                <a:effectLst/>
                <a:ea typeface="Malgun Gothic" panose="020B0503020000020004" pitchFamily="34" charset="-127"/>
              </a:rPr>
              <a:t>O#2: </a:t>
            </a:r>
            <a:r>
              <a:rPr lang="en-GB" sz="1900">
                <a:effectLst/>
                <a:ea typeface="Malgun Gothic" panose="020B0503020000020004" pitchFamily="34" charset="-127"/>
              </a:rPr>
              <a:t>It is </a:t>
            </a:r>
            <a:r>
              <a:rPr lang="en-GB" sz="1900">
                <a:solidFill>
                  <a:srgbClr val="2A6EA8"/>
                </a:solidFill>
                <a:effectLst/>
                <a:ea typeface="Malgun Gothic" panose="020B0503020000020004" pitchFamily="34" charset="-127"/>
              </a:rPr>
              <a:t>feasible</a:t>
            </a:r>
            <a:r>
              <a:rPr lang="en-GB" sz="1900">
                <a:effectLst/>
                <a:ea typeface="Malgun Gothic" panose="020B0503020000020004" pitchFamily="34" charset="-127"/>
              </a:rPr>
              <a:t> to support </a:t>
            </a:r>
            <a:r>
              <a:rPr lang="en-GB" sz="1900">
                <a:solidFill>
                  <a:srgbClr val="2A6EA8"/>
                </a:solidFill>
                <a:effectLst/>
                <a:ea typeface="Malgun Gothic" panose="020B0503020000020004" pitchFamily="34" charset="-127"/>
              </a:rPr>
              <a:t>the MNO full controllability and full visibility for option 1b. </a:t>
            </a:r>
            <a:r>
              <a:rPr lang="en-GB" sz="1900">
                <a:effectLst/>
                <a:ea typeface="Malgun Gothic" panose="020B0503020000020004" pitchFamily="34" charset="-127"/>
              </a:rPr>
              <a:t>SA2 need further study on how to tailor and enhance the existing solution to support 1b based on RAN’s requirement. </a:t>
            </a:r>
          </a:p>
          <a:p>
            <a:pPr algn="just">
              <a:spcAft>
                <a:spcPts val="900"/>
              </a:spcAft>
            </a:pPr>
            <a:r>
              <a:rPr lang="en-GB" sz="1900" b="1">
                <a:solidFill>
                  <a:srgbClr val="C00000"/>
                </a:solidFill>
                <a:effectLst/>
                <a:ea typeface="Malgun Gothic" panose="020B0503020000020004" pitchFamily="34" charset="-127"/>
              </a:rPr>
              <a:t>O#3: </a:t>
            </a:r>
            <a:r>
              <a:rPr lang="en-GB" sz="1900">
                <a:effectLst/>
                <a:ea typeface="Malgun Gothic" panose="020B0503020000020004" pitchFamily="34" charset="-127"/>
              </a:rPr>
              <a:t>If the first termination entity is the LMF, </a:t>
            </a:r>
            <a:r>
              <a:rPr lang="en-GB" sz="1900">
                <a:solidFill>
                  <a:srgbClr val="2A6EA8"/>
                </a:solidFill>
                <a:effectLst/>
                <a:ea typeface="Malgun Gothic" panose="020B0503020000020004" pitchFamily="34" charset="-127"/>
              </a:rPr>
              <a:t>both CP and UP solutions are feasible </a:t>
            </a:r>
            <a:r>
              <a:rPr lang="en-GB" sz="1900">
                <a:effectLst/>
                <a:ea typeface="Malgun Gothic" panose="020B0503020000020004" pitchFamily="34" charset="-127"/>
              </a:rPr>
              <a:t>to support UE data collection for AI/ML based positioning. The existing security and user data privacy procedure in TS 23.273 can be reused for option 2. </a:t>
            </a:r>
            <a:r>
              <a:rPr lang="en-GB" sz="1900">
                <a:solidFill>
                  <a:srgbClr val="2A6EA8"/>
                </a:solidFill>
                <a:effectLst/>
                <a:ea typeface="Malgun Gothic" panose="020B0503020000020004" pitchFamily="34" charset="-127"/>
              </a:rPr>
              <a:t>The MNO controllability and visibility for both CP and UP solutions are feasible</a:t>
            </a:r>
            <a:r>
              <a:rPr lang="en-GB" sz="1900">
                <a:effectLst/>
                <a:ea typeface="Malgun Gothic" panose="020B0503020000020004" pitchFamily="34" charset="-127"/>
              </a:rPr>
              <a:t>. The LPP protocol is used for data collection for both CP and UP solutions. SA2 needs to study the enhancement to support AI/ML based positioning feature based on the existing procedure defined in TS 23.273.</a:t>
            </a:r>
          </a:p>
          <a:p>
            <a:pPr algn="just">
              <a:spcAft>
                <a:spcPts val="900"/>
              </a:spcAft>
            </a:pPr>
            <a:r>
              <a:rPr lang="en-GB" sz="1900" b="1">
                <a:solidFill>
                  <a:srgbClr val="C00000"/>
                </a:solidFill>
                <a:effectLst/>
                <a:ea typeface="Malgun Gothic" panose="020B0503020000020004" pitchFamily="34" charset="-127"/>
              </a:rPr>
              <a:t>O#4: </a:t>
            </a:r>
            <a:r>
              <a:rPr lang="en-GB" sz="1900">
                <a:effectLst/>
                <a:ea typeface="Malgun Gothic" panose="020B0503020000020004" pitchFamily="34" charset="-127"/>
              </a:rPr>
              <a:t>For CSI and beamforming use cases, there is no existing network entity in the 5GC to support the UE data collection termination and there is no existing procedure to support UE data collection via either CP or UP connection. </a:t>
            </a:r>
            <a:r>
              <a:rPr lang="en-GB" sz="1900">
                <a:solidFill>
                  <a:srgbClr val="2A6EA8"/>
                </a:solidFill>
                <a:effectLst/>
                <a:ea typeface="Malgun Gothic" panose="020B0503020000020004" pitchFamily="34" charset="-127"/>
              </a:rPr>
              <a:t>SA2 needs to study which network entity is the first termination entity in 5GC and how to support the UE data collection procedure via either CP or UP solution for option 2 to fulfil RAN’s requirements</a:t>
            </a:r>
            <a:r>
              <a:rPr lang="en-GB" sz="1900">
                <a:effectLst/>
                <a:ea typeface="Malgun Gothic" panose="020B0503020000020004" pitchFamily="34" charset="-127"/>
              </a:rPr>
              <a:t>.</a:t>
            </a:r>
          </a:p>
          <a:p>
            <a:pPr>
              <a:lnSpc>
                <a:spcPct val="100000"/>
              </a:lnSpc>
              <a:spcBef>
                <a:spcPts val="600"/>
              </a:spcBef>
              <a:spcAft>
                <a:spcPts val="1200"/>
              </a:spcAft>
            </a:pPr>
            <a:r>
              <a:rPr lang="en-GB" sz="1900" b="1">
                <a:solidFill>
                  <a:srgbClr val="C00000"/>
                </a:solidFill>
                <a:effectLst/>
                <a:ea typeface="Malgun Gothic" panose="020B0503020000020004" pitchFamily="34" charset="-127"/>
              </a:rPr>
              <a:t>O#5: </a:t>
            </a:r>
            <a:r>
              <a:rPr lang="en-GB" sz="1900">
                <a:effectLst/>
                <a:ea typeface="Malgun Gothic" panose="020B0503020000020004" pitchFamily="34" charset="-127"/>
              </a:rPr>
              <a:t>It is proposed to </a:t>
            </a:r>
            <a:r>
              <a:rPr lang="en-GB" sz="1900">
                <a:solidFill>
                  <a:srgbClr val="2A6EA8"/>
                </a:solidFill>
                <a:effectLst/>
                <a:ea typeface="Malgun Gothic" panose="020B0503020000020004" pitchFamily="34" charset="-127"/>
              </a:rPr>
              <a:t>remove the UP solution from option 3 </a:t>
            </a:r>
            <a:r>
              <a:rPr lang="en-GB" sz="1900">
                <a:effectLst/>
                <a:ea typeface="Malgun Gothic" panose="020B0503020000020004" pitchFamily="34" charset="-127"/>
              </a:rPr>
              <a:t>and that the detailed technical analysis is to be </a:t>
            </a:r>
            <a:r>
              <a:rPr lang="en-GB" sz="1900">
                <a:solidFill>
                  <a:srgbClr val="2A6EA8"/>
                </a:solidFill>
                <a:effectLst/>
                <a:ea typeface="Malgun Gothic" panose="020B0503020000020004" pitchFamily="34" charset="-127"/>
              </a:rPr>
              <a:t>discussed in SA5.</a:t>
            </a:r>
          </a:p>
          <a:p>
            <a:pPr marL="0" indent="0">
              <a:lnSpc>
                <a:spcPct val="100000"/>
              </a:lnSpc>
              <a:spcBef>
                <a:spcPts val="600"/>
              </a:spcBef>
              <a:spcAft>
                <a:spcPts val="1200"/>
              </a:spcAft>
              <a:buNone/>
            </a:pPr>
            <a:endParaRPr lang="en-GB" sz="2300">
              <a:ea typeface="Times New Roman" panose="02020603050405020304" pitchFamily="18" charset="0"/>
            </a:endParaRPr>
          </a:p>
          <a:p>
            <a:pPr>
              <a:lnSpc>
                <a:spcPct val="100000"/>
              </a:lnSpc>
              <a:spcBef>
                <a:spcPts val="600"/>
              </a:spcBef>
              <a:spcAft>
                <a:spcPts val="1200"/>
              </a:spcAft>
            </a:pPr>
            <a:endParaRPr lang="en-GB" sz="24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9622490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5F7427B-B2CB-4F19-9822-7D48B18502F4}"/>
              </a:ext>
            </a:extLst>
          </p:cNvPr>
          <p:cNvSpPr>
            <a:spLocks noGrp="1"/>
          </p:cNvSpPr>
          <p:nvPr>
            <p:ph type="title"/>
          </p:nvPr>
        </p:nvSpPr>
        <p:spPr>
          <a:xfrm>
            <a:off x="0" y="-188649"/>
            <a:ext cx="10515600" cy="1325563"/>
          </a:xfrm>
        </p:spPr>
        <p:txBody>
          <a:bodyPr/>
          <a:lstStyle/>
          <a:p>
            <a:r>
              <a:rPr lang="en-GB" altLang="zh-CN" sz="2800" b="1"/>
              <a:t>Summary of S2-2410268, CATT</a:t>
            </a:r>
            <a:endParaRPr lang="zh-CN" altLang="en-US" sz="2800" b="1" dirty="0"/>
          </a:p>
        </p:txBody>
      </p:sp>
      <p:sp>
        <p:nvSpPr>
          <p:cNvPr id="5" name="Content Placeholder 2">
            <a:extLst>
              <a:ext uri="{FF2B5EF4-FFF2-40B4-BE49-F238E27FC236}">
                <a16:creationId xmlns:a16="http://schemas.microsoft.com/office/drawing/2014/main" id="{41CD9576-DC5F-4DC5-B7F7-B3185D67E43F}"/>
              </a:ext>
            </a:extLst>
          </p:cNvPr>
          <p:cNvSpPr>
            <a:spLocks noGrp="1"/>
          </p:cNvSpPr>
          <p:nvPr>
            <p:ph idx="1"/>
          </p:nvPr>
        </p:nvSpPr>
        <p:spPr>
          <a:xfrm>
            <a:off x="188535" y="1261501"/>
            <a:ext cx="11906055" cy="5181632"/>
          </a:xfrm>
        </p:spPr>
        <p:txBody>
          <a:bodyPr/>
          <a:lstStyle/>
          <a:p>
            <a:pPr marL="360680" indent="-180340" fontAlgn="base" hangingPunct="0">
              <a:spcAft>
                <a:spcPts val="900"/>
              </a:spcAft>
            </a:pPr>
            <a:r>
              <a:rPr lang="en-GB" sz="2000">
                <a:solidFill>
                  <a:srgbClr val="2A6EA8"/>
                </a:solidFill>
                <a:effectLst/>
                <a:ea typeface="SimSun" panose="02010600030101010101" pitchFamily="2" charset="-122"/>
              </a:rPr>
              <a:t>For option 1b </a:t>
            </a:r>
            <a:r>
              <a:rPr lang="en-GB" sz="2000">
                <a:effectLst/>
                <a:ea typeface="SimSun" panose="02010600030101010101" pitchFamily="2" charset="-122"/>
              </a:rPr>
              <a:t>(if the server for data collection for UE-side model training is a trusted AF in the MNO domain) and </a:t>
            </a:r>
            <a:r>
              <a:rPr lang="en-GB" sz="2000">
                <a:solidFill>
                  <a:srgbClr val="2A6EA8"/>
                </a:solidFill>
                <a:effectLst/>
                <a:ea typeface="SimSun" panose="02010600030101010101" pitchFamily="2" charset="-122"/>
              </a:rPr>
              <a:t>UP solution for option 2, MNO full controllability and full </a:t>
            </a:r>
            <a:r>
              <a:rPr lang="en-GB" sz="2000">
                <a:effectLst/>
                <a:ea typeface="SimSun" panose="02010600030101010101" pitchFamily="2" charset="-122"/>
              </a:rPr>
              <a:t>/ partial </a:t>
            </a:r>
            <a:r>
              <a:rPr lang="en-GB" sz="2000">
                <a:solidFill>
                  <a:srgbClr val="2A6EA8"/>
                </a:solidFill>
                <a:effectLst/>
                <a:ea typeface="SimSun" panose="02010600030101010101" pitchFamily="2" charset="-122"/>
              </a:rPr>
              <a:t>visibility</a:t>
            </a:r>
            <a:r>
              <a:rPr lang="en-GB" sz="2000">
                <a:effectLst/>
                <a:ea typeface="SimSun" panose="02010600030101010101" pitchFamily="2" charset="-122"/>
              </a:rPr>
              <a:t> of UE-side data collection for UE-side model training </a:t>
            </a:r>
            <a:r>
              <a:rPr lang="en-GB" sz="2000">
                <a:solidFill>
                  <a:srgbClr val="2A6EA8"/>
                </a:solidFill>
                <a:effectLst/>
                <a:ea typeface="SimSun" panose="02010600030101010101" pitchFamily="2" charset="-122"/>
              </a:rPr>
              <a:t>cannot be supported </a:t>
            </a:r>
            <a:r>
              <a:rPr lang="en-GB" sz="2000">
                <a:effectLst/>
                <a:ea typeface="SimSun" panose="02010600030101010101" pitchFamily="2" charset="-122"/>
              </a:rPr>
              <a:t>by the existing specifications or small enhancements to the existing specifications. Further study is required, taking into account also the feedback from other WGs (e.g. SA5).</a:t>
            </a:r>
          </a:p>
          <a:p>
            <a:pPr marL="360680" indent="-180340" fontAlgn="base" hangingPunct="0">
              <a:spcAft>
                <a:spcPts val="900"/>
              </a:spcAft>
            </a:pPr>
            <a:r>
              <a:rPr lang="en-GB" sz="2000">
                <a:solidFill>
                  <a:srgbClr val="2A6EA8"/>
                </a:solidFill>
                <a:effectLst/>
                <a:ea typeface="SimSun" panose="02010600030101010101" pitchFamily="2" charset="-122"/>
              </a:rPr>
              <a:t>In option 1b</a:t>
            </a:r>
            <a:r>
              <a:rPr lang="en-GB" sz="2000">
                <a:effectLst/>
                <a:ea typeface="SimSun" panose="02010600030101010101" pitchFamily="2" charset="-122"/>
              </a:rPr>
              <a:t>, if the server for data collection for UE-side model training is </a:t>
            </a:r>
            <a:r>
              <a:rPr lang="en-GB" sz="2000">
                <a:solidFill>
                  <a:srgbClr val="2A6EA8"/>
                </a:solidFill>
                <a:effectLst/>
                <a:ea typeface="SimSun" panose="02010600030101010101" pitchFamily="2" charset="-122"/>
              </a:rPr>
              <a:t>outside the MNO domain</a:t>
            </a:r>
            <a:r>
              <a:rPr lang="en-GB" sz="2000">
                <a:effectLst/>
                <a:ea typeface="SimSun" panose="02010600030101010101" pitchFamily="2" charset="-122"/>
              </a:rPr>
              <a:t>, </a:t>
            </a:r>
            <a:r>
              <a:rPr lang="en-GB" sz="2000">
                <a:solidFill>
                  <a:srgbClr val="2A6EA8"/>
                </a:solidFill>
                <a:effectLst/>
                <a:ea typeface="SimSun" panose="02010600030101010101" pitchFamily="2" charset="-122"/>
              </a:rPr>
              <a:t>MNO full controllability and full</a:t>
            </a:r>
            <a:r>
              <a:rPr lang="en-GB" sz="2000">
                <a:effectLst/>
                <a:ea typeface="SimSun" panose="02010600030101010101" pitchFamily="2" charset="-122"/>
              </a:rPr>
              <a:t>/partial visibility of UE data collection </a:t>
            </a:r>
            <a:r>
              <a:rPr lang="en-GB" sz="2000">
                <a:solidFill>
                  <a:srgbClr val="2A6EA8"/>
                </a:solidFill>
                <a:effectLst/>
                <a:ea typeface="SimSun" panose="02010600030101010101" pitchFamily="2" charset="-122"/>
              </a:rPr>
              <a:t>cannot be achieved </a:t>
            </a:r>
            <a:r>
              <a:rPr lang="en-GB" sz="2000">
                <a:effectLst/>
                <a:ea typeface="SimSun" panose="02010600030101010101" pitchFamily="2" charset="-122"/>
              </a:rPr>
              <a:t>without SLA.</a:t>
            </a:r>
          </a:p>
          <a:p>
            <a:pPr marL="360680" indent="-180340" fontAlgn="base" hangingPunct="0">
              <a:spcAft>
                <a:spcPts val="900"/>
              </a:spcAft>
            </a:pPr>
            <a:r>
              <a:rPr lang="en-GB" sz="2000">
                <a:ea typeface="SimSun" panose="02010600030101010101" pitchFamily="2" charset="-122"/>
              </a:rPr>
              <a:t> </a:t>
            </a:r>
            <a:r>
              <a:rPr lang="en-GB" sz="2000">
                <a:effectLst/>
                <a:ea typeface="SimSun" panose="02010600030101010101" pitchFamily="2" charset="-122"/>
              </a:rPr>
              <a:t>The feasibility of </a:t>
            </a:r>
            <a:r>
              <a:rPr lang="en-GB" sz="2000">
                <a:solidFill>
                  <a:srgbClr val="2A6EA8"/>
                </a:solidFill>
                <a:effectLst/>
                <a:ea typeface="SimSun" panose="02010600030101010101" pitchFamily="2" charset="-122"/>
              </a:rPr>
              <a:t>UP solution for option 3 </a:t>
            </a:r>
            <a:r>
              <a:rPr lang="en-GB" sz="2000">
                <a:effectLst/>
                <a:ea typeface="SimSun" panose="02010600030101010101" pitchFamily="2" charset="-122"/>
              </a:rPr>
              <a:t>is up to</a:t>
            </a:r>
            <a:r>
              <a:rPr lang="en-GB" sz="2000">
                <a:solidFill>
                  <a:srgbClr val="2A6EA8"/>
                </a:solidFill>
                <a:effectLst/>
                <a:ea typeface="SimSun" panose="02010600030101010101" pitchFamily="2" charset="-122"/>
              </a:rPr>
              <a:t> SA5 </a:t>
            </a:r>
            <a:r>
              <a:rPr lang="en-GB" sz="2000">
                <a:effectLst/>
                <a:ea typeface="SimSun" panose="02010600030101010101" pitchFamily="2" charset="-122"/>
              </a:rPr>
              <a:t>to discuss and decide.</a:t>
            </a:r>
          </a:p>
          <a:p>
            <a:pPr marL="360680" indent="-180340" fontAlgn="base" hangingPunct="0">
              <a:spcAft>
                <a:spcPts val="900"/>
              </a:spcAft>
            </a:pPr>
            <a:r>
              <a:rPr lang="en-GB" sz="2000">
                <a:ea typeface="SimSun" panose="02010600030101010101" pitchFamily="2" charset="-122"/>
              </a:rPr>
              <a:t> </a:t>
            </a:r>
            <a:r>
              <a:rPr lang="en-GB" sz="2000">
                <a:effectLst/>
                <a:ea typeface="SimSun" panose="02010600030101010101" pitchFamily="2" charset="-122"/>
              </a:rPr>
              <a:t>The </a:t>
            </a:r>
            <a:r>
              <a:rPr lang="en-GB" sz="2000">
                <a:solidFill>
                  <a:srgbClr val="2A6EA8"/>
                </a:solidFill>
                <a:effectLst/>
                <a:ea typeface="SimSun" panose="02010600030101010101" pitchFamily="2" charset="-122"/>
              </a:rPr>
              <a:t>CP solution for option 2 </a:t>
            </a:r>
            <a:r>
              <a:rPr lang="en-GB" sz="2000">
                <a:effectLst/>
                <a:ea typeface="SimSun" panose="02010600030101010101" pitchFamily="2" charset="-122"/>
              </a:rPr>
              <a:t>also </a:t>
            </a:r>
            <a:r>
              <a:rPr lang="en-GB" sz="2000">
                <a:solidFill>
                  <a:srgbClr val="2A6EA8"/>
                </a:solidFill>
                <a:effectLst/>
                <a:ea typeface="SimSun" panose="02010600030101010101" pitchFamily="2" charset="-122"/>
              </a:rPr>
              <a:t>needs further study </a:t>
            </a:r>
            <a:r>
              <a:rPr lang="en-GB" sz="2000">
                <a:effectLst/>
                <a:ea typeface="SimSun" panose="02010600030101010101" pitchFamily="2" charset="-122"/>
              </a:rPr>
              <a:t>considering the impacts to NAS signalling, 5GC NF services and possible impacts to the interfaces between 5GC and NG-RAN.</a:t>
            </a:r>
          </a:p>
          <a:p>
            <a:pPr marL="360680" indent="-180340" fontAlgn="base" hangingPunct="0">
              <a:spcAft>
                <a:spcPts val="900"/>
              </a:spcAft>
            </a:pPr>
            <a:r>
              <a:rPr lang="en-GB" sz="2000">
                <a:ea typeface="SimSun" panose="02010600030101010101" pitchFamily="2" charset="-122"/>
              </a:rPr>
              <a:t> </a:t>
            </a:r>
            <a:r>
              <a:rPr lang="en-GB" sz="2000">
                <a:effectLst/>
                <a:ea typeface="SimSun" panose="02010600030101010101" pitchFamily="2" charset="-122"/>
              </a:rPr>
              <a:t>To avoid the impacts to 5GC, the CP solution for option 3 is preferred for UE-side data collection for UE-side model training, if supported and specified in Rel-19.</a:t>
            </a:r>
          </a:p>
          <a:p>
            <a:pPr marL="0" indent="0">
              <a:lnSpc>
                <a:spcPct val="100000"/>
              </a:lnSpc>
              <a:spcBef>
                <a:spcPts val="600"/>
              </a:spcBef>
              <a:spcAft>
                <a:spcPts val="1200"/>
              </a:spcAft>
              <a:buNone/>
            </a:pPr>
            <a:endParaRPr lang="en-GB" sz="2000">
              <a:ea typeface="Times New Roman" panose="02020603050405020304" pitchFamily="18" charset="0"/>
            </a:endParaRPr>
          </a:p>
          <a:p>
            <a:pPr>
              <a:lnSpc>
                <a:spcPct val="100000"/>
              </a:lnSpc>
              <a:spcBef>
                <a:spcPts val="600"/>
              </a:spcBef>
              <a:spcAft>
                <a:spcPts val="1200"/>
              </a:spcAft>
            </a:pPr>
            <a:endParaRPr lang="en-GB" sz="2000">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400">
              <a:effectLst/>
              <a:ea typeface="Times New Roman" panose="02020603050405020304" pitchFamily="18" charset="0"/>
            </a:endParaRPr>
          </a:p>
          <a:p>
            <a:pPr>
              <a:lnSpc>
                <a:spcPct val="100000"/>
              </a:lnSpc>
              <a:spcBef>
                <a:spcPts val="600"/>
              </a:spcBef>
              <a:spcAft>
                <a:spcPts val="1200"/>
              </a:spcAft>
            </a:pPr>
            <a:endParaRPr lang="en-GB" sz="2000" b="1">
              <a:effectLst/>
              <a:ea typeface="Times New Roman" panose="02020603050405020304" pitchFamily="18" charset="0"/>
            </a:endParaRPr>
          </a:p>
        </p:txBody>
      </p:sp>
    </p:spTree>
    <p:extLst>
      <p:ext uri="{BB962C8B-B14F-4D97-AF65-F5344CB8AC3E}">
        <p14:creationId xmlns:p14="http://schemas.microsoft.com/office/powerpoint/2010/main" val="742260465"/>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B13BEEBA675044A96DE28BDD893E607" ma:contentTypeVersion="13" ma:contentTypeDescription="Create a new document." ma:contentTypeScope="" ma:versionID="128a8422487fc329a7dc26f28cf6102c">
  <xsd:schema xmlns:xsd="http://www.w3.org/2001/XMLSchema" xmlns:xs="http://www.w3.org/2001/XMLSchema" xmlns:p="http://schemas.microsoft.com/office/2006/metadata/properties" xmlns:ns3="679a257e-872f-4c98-9e8a-0a9c104f72cd" xmlns:ns4="280d8efa-eff2-4910-88d2-79ca146720c4" targetNamespace="http://schemas.microsoft.com/office/2006/metadata/properties" ma:root="true" ma:fieldsID="5ee17176e517ccea8510c39d83da9bad" ns3:_="" ns4:_="">
    <xsd:import namespace="679a257e-872f-4c98-9e8a-0a9c104f72cd"/>
    <xsd:import namespace="280d8efa-eff2-4910-88d2-79ca146720c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79a257e-872f-4c98-9e8a-0a9c104f72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80d8efa-eff2-4910-88d2-79ca146720c4"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6692E6-AFB4-4AE6-8E62-2D7692F0CE7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79a257e-872f-4c98-9e8a-0a9c104f72cd"/>
    <ds:schemaRef ds:uri="280d8efa-eff2-4910-88d2-79ca146720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3A830A-0AC8-45A7-9E99-DF047C23D0D0}">
  <ds:schemaRefs>
    <ds:schemaRef ds:uri="http://schemas.microsoft.com/sharepoint/v3/contenttype/forms"/>
  </ds:schemaRefs>
</ds:datastoreItem>
</file>

<file path=customXml/itemProps3.xml><?xml version="1.0" encoding="utf-8"?>
<ds:datastoreItem xmlns:ds="http://schemas.openxmlformats.org/officeDocument/2006/customXml" ds:itemID="{35CA3727-A4EB-4398-9783-D0148B061093}">
  <ds:schemaRefs>
    <ds:schemaRef ds:uri="http://purl.org/dc/terms/"/>
    <ds:schemaRef ds:uri="http://schemas.microsoft.com/office/infopath/2007/PartnerControls"/>
    <ds:schemaRef ds:uri="http://purl.org/dc/elements/1.1/"/>
    <ds:schemaRef ds:uri="http://www.w3.org/XML/1998/namespace"/>
    <ds:schemaRef ds:uri="http://schemas.microsoft.com/office/2006/documentManagement/types"/>
    <ds:schemaRef ds:uri="http://purl.org/dc/dcmitype/"/>
    <ds:schemaRef ds:uri="280d8efa-eff2-4910-88d2-79ca146720c4"/>
    <ds:schemaRef ds:uri="http://schemas.microsoft.com/office/2006/metadata/properties"/>
    <ds:schemaRef ds:uri="http://schemas.openxmlformats.org/package/2006/metadata/core-properties"/>
    <ds:schemaRef ds:uri="679a257e-872f-4c98-9e8a-0a9c104f72cd"/>
  </ds:schemaRefs>
</ds:datastoreItem>
</file>

<file path=docProps/app.xml><?xml version="1.0" encoding="utf-8"?>
<Properties xmlns="http://schemas.openxmlformats.org/officeDocument/2006/extended-properties" xmlns:vt="http://schemas.openxmlformats.org/officeDocument/2006/docPropsVTypes">
  <Template/>
  <TotalTime>17631</TotalTime>
  <Words>3219</Words>
  <Application>Microsoft Office PowerPoint</Application>
  <PresentationFormat>Widescreen</PresentationFormat>
  <Paragraphs>192</Paragraphs>
  <Slides>15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Times New Roman</vt:lpstr>
      <vt:lpstr>Office Theme</vt:lpstr>
      <vt:lpstr>Summary on AIML (UE) Data Collection </vt:lpstr>
      <vt:lpstr>Background</vt:lpstr>
      <vt:lpstr>Summary of S2-2409634/35, ZTE</vt:lpstr>
      <vt:lpstr>Summary of S2-2409732, OPPO</vt:lpstr>
      <vt:lpstr>Summary of S2-2409735/36, vivo</vt:lpstr>
      <vt:lpstr>Summary of S2-2410058/59, LGE</vt:lpstr>
      <vt:lpstr>Summary of S2-2410118/S2-2410210, Nokia et al. / InterDigital </vt:lpstr>
      <vt:lpstr>Summary of S2-24010137/38, Qualcomm</vt:lpstr>
      <vt:lpstr>Summary of S2-2410268, CATT</vt:lpstr>
      <vt:lpstr>Summary of S2-24010276/77, Samsung (1/2)</vt:lpstr>
      <vt:lpstr>Summary of S2-24010276/77, Samsung (2/2)</vt:lpstr>
      <vt:lpstr>Summary of S2-2410444, Apple</vt:lpstr>
      <vt:lpstr>Full Summary </vt:lpstr>
      <vt:lpstr>Ways Forward </vt:lpstr>
      <vt:lpstr>Other Aspects </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MediaTek Inc.</cp:lastModifiedBy>
  <cp:revision>997</cp:revision>
  <dcterms:created xsi:type="dcterms:W3CDTF">2010-02-05T13:52:04Z</dcterms:created>
  <dcterms:modified xsi:type="dcterms:W3CDTF">2024-10-15T04:25:54Z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0x010100BB13BEEBA675044A96DE28BDD893E607</vt:lpwstr>
  </property>
  <property fmtid="{D5CDD505-2E9C-101B-9397-08002B2CF9AE}" pid="3" name="_2015_ms_pID_725343">
    <vt:lpwstr>(2)XqwSj3V/SvfLvL66I7i+n38nwZfeAN9/RMl+9EKjUjshOxoHC/mTv4/zvJj2LiRzYU5Y7m9J
/vqgbRWZwhcmV1GCX/Kuj9R67HLBi9Aw0GoeOlcYIQ3QxITFehJ5m2xDibPQfqsh7oV7t0+s
GSWnMrtMRfU9XMuRS2AYa+SKfXppCdzi0OIWO8LfNTvFKR4GhDv+7RarJbqAP92mF27j3CNK
ugPOR1f37Z1NQdpuzg</vt:lpwstr>
  </property>
  <property fmtid="{D5CDD505-2E9C-101B-9397-08002B2CF9AE}" pid="4" name="_2015_ms_pID_7253431">
    <vt:lpwstr>DkagcrptKqy8gK5SzovEiqZDxiTDBPF68DwdKoyDMvQM4Gcj2i4I73
xhBSylG0WstTQtu7cI0OemYBZ9jjeMH5+l8rkNR1l1GuN7NumtHb7y2lEWppLmjjY2WnwfDM
6KsRFGgfumbYTtD0APGcO4tgf+IfWCCFv3a9kvoS+P2yoyIaJDJZp3+p2dVDJJ8K+SBF93Wt
OePsQsu16flbahzu</vt:lpwstr>
  </property>
</Properties>
</file>