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03" r:id="rId3"/>
    <p:sldId id="831" r:id="rId4"/>
    <p:sldId id="832" r:id="rId5"/>
    <p:sldId id="826" r:id="rId6"/>
    <p:sldId id="827" r:id="rId7"/>
    <p:sldId id="833" r:id="rId8"/>
    <p:sldId id="834" r:id="rId9"/>
    <p:sldId id="2134805361" r:id="rId10"/>
    <p:sldId id="2134805363" r:id="rId11"/>
    <p:sldId id="81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55" autoAdjust="0"/>
    <p:restoredTop sz="96357" autoAdjust="0"/>
  </p:normalViewPr>
  <p:slideViewPr>
    <p:cSldViewPr snapToGrid="0">
      <p:cViewPr varScale="1">
        <p:scale>
          <a:sx n="68" d="100"/>
          <a:sy n="68" d="100"/>
        </p:scale>
        <p:origin x="9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25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E997-3CBD-4B8E-AB1A-9176C94880A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5DF1-3502-4790-A994-0CB09044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EEED-A535-4649-9BF7-2F6417B2D9D5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0578-853A-49A7-9C89-9D15F25719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10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18"/>
            <a:ext cx="7747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 WG2 Meeting #16</a:t>
            </a:r>
            <a:r>
              <a:rPr lang="en-US" alt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en-US" altLang="ko-KR" sz="1200" b="1" kern="120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Haderabad, India, 14-18 October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594B-6602-4421-8BAD-9159CDAC81A7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34139"/>
            <a:ext cx="7297560" cy="242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</a:t>
            </a:r>
            <a:r>
              <a:rPr lang="en-US" altLang="de-DE" sz="1200" dirty="0">
                <a:solidFill>
                  <a:schemeClr val="bg1"/>
                </a:solidFill>
              </a:rPr>
              <a:t>#165  Haderabad, India, 14-18 October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0315" y="2194560"/>
            <a:ext cx="9487535" cy="1101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3600" b="1" dirty="0" err="1"/>
              <a:t>SoH</a:t>
            </a:r>
            <a:r>
              <a:rPr lang="en-US" altLang="zh-CN" sz="3600" b="1" dirty="0"/>
              <a:t> Questions for </a:t>
            </a:r>
            <a:r>
              <a:rPr lang="en-US" sz="3600" b="1" dirty="0"/>
              <a:t>NG_RTC_Ph2 way forward</a:t>
            </a:r>
            <a:r>
              <a:rPr lang="en-US" altLang="zh-CN" sz="3600" b="1" dirty="0"/>
              <a:t> 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3065145" y="4057015"/>
            <a:ext cx="6400800" cy="94488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zh-CN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fr-FR" sz="1800" dirty="0">
                <a:latin typeface="Arial" panose="020B0604020202020204" pitchFamily="34" charset="0"/>
              </a:rPr>
              <a:t>China Mobile</a:t>
            </a:r>
            <a:r>
              <a:rPr lang="fr-FR" altLang="zh-CN" sz="1800" dirty="0">
                <a:latin typeface="Arial" panose="020B0604020202020204" pitchFamily="34" charset="0"/>
              </a:rPr>
              <a:t> (Rapporteur)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9032" y="2194371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KI#4: Extensible IMS framework to support authorization and authentication of third-party identities in IMS sessions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2371" y="1219579"/>
            <a:ext cx="11424877" cy="580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</a:t>
            </a:r>
            <a:r>
              <a:rPr lang="en-US" sz="1600" dirty="0"/>
              <a:t>is to s</a:t>
            </a:r>
            <a:r>
              <a:rPr sz="1600" dirty="0"/>
              <a:t>tudy how to enhance the IMS architecture and procedures to support third party identities in IMS sessions</a:t>
            </a:r>
          </a:p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either S-CSCF or IMS AS supports authorization of usage of </a:t>
            </a:r>
            <a:r>
              <a:rPr sz="1600" dirty="0">
                <a:sym typeface="+mn-ea"/>
              </a:rPr>
              <a:t>third party identities</a:t>
            </a:r>
            <a:r>
              <a:rPr lang="en-US" sz="1600" dirty="0">
                <a:sym typeface="+mn-ea"/>
              </a:rPr>
              <a:t>. However,  some issues need to be discussed and decided during normative phase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1: whether the authorization information should be stored in transparent data or service profile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1.1: If IMS AS authorizes the subscriber </a:t>
            </a:r>
            <a:r>
              <a:rPr lang="en-US" sz="1600" dirty="0">
                <a:solidFill>
                  <a:srgbClr val="FF0000"/>
                </a:solidFill>
              </a:rPr>
              <a:t>(S2-2412132),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transparent data in HSS and not standardized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1.2: If S-CSCF authorizes the subscriber (S2-2412085),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service profile and be standardized over </a:t>
            </a:r>
            <a:r>
              <a:rPr lang="en-US" sz="1600" strike="sngStrike" dirty="0" err="1">
                <a:solidFill>
                  <a:srgbClr val="FF0000"/>
                </a:solidFill>
              </a:rPr>
              <a:t>Cx</a:t>
            </a:r>
            <a:r>
              <a:rPr lang="en-US" sz="1600" strike="sngStrike" dirty="0">
                <a:solidFill>
                  <a:srgbClr val="FF0000"/>
                </a:solidFill>
              </a:rPr>
              <a:t>/N70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strike="sngStrike" dirty="0"/>
              <a:t>If both options are supported, whether supporting co-existence of both option in one network need to be considered</a:t>
            </a:r>
          </a:p>
          <a:p>
            <a:pPr marL="342900" lvl="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RCD information may be provisioned in the HSS repository data via the NEF, however it seems there is different proposals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to support provisioning of RCD information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RCD information </a:t>
            </a:r>
            <a:r>
              <a:rPr lang="en-US" sz="1600" strike="sngStrike" dirty="0">
                <a:solidFill>
                  <a:srgbClr val="FF0000"/>
                </a:solidFill>
              </a:rPr>
              <a:t>is provisioned via OAM, thus </a:t>
            </a:r>
            <a:r>
              <a:rPr lang="en-US" sz="1600" strike="sngStrike" dirty="0" err="1">
                <a:solidFill>
                  <a:srgbClr val="FF0000"/>
                </a:solidFill>
              </a:rPr>
              <a:t>provisiong</a:t>
            </a:r>
            <a:r>
              <a:rPr lang="en-US" sz="1600" strike="sngStrike" dirty="0">
                <a:solidFill>
                  <a:srgbClr val="FF0000"/>
                </a:solidFill>
              </a:rPr>
              <a:t> of RCD information </a:t>
            </a:r>
            <a:r>
              <a:rPr lang="en-US" sz="1600" dirty="0"/>
              <a:t>via NEF </a:t>
            </a:r>
            <a:r>
              <a:rPr lang="en-US" sz="1600" dirty="0">
                <a:solidFill>
                  <a:srgbClr val="FF0000"/>
                </a:solidFill>
              </a:rPr>
              <a:t>is not supported in this release (S2-2412132)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Provisioning of RCD information via NEF is supported </a:t>
            </a:r>
            <a:r>
              <a:rPr lang="en-US" sz="1600" dirty="0">
                <a:solidFill>
                  <a:srgbClr val="FF0000"/>
                </a:solidFill>
              </a:rPr>
              <a:t>(S2-2412085, S2-2412092)</a:t>
            </a:r>
          </a:p>
          <a:p>
            <a:pPr fontAlgn="auto">
              <a:spcBef>
                <a:spcPts val="1000"/>
              </a:spcBef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KI#4: </a:t>
            </a:r>
            <a:r>
              <a:rPr lang="en-US" altLang="zh-CN" sz="2800" dirty="0">
                <a:sym typeface="+mn-ea"/>
              </a:rPr>
              <a:t>Extensible IMS framework to support authorization and authentication of third-party identities in IMS sessions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71014"/>
            <a:ext cx="11424877" cy="5545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/>
              <a:t>Q1: </a:t>
            </a:r>
            <a:r>
              <a:rPr lang="en-US" sz="1400" dirty="0">
                <a:sym typeface="+mn-ea"/>
              </a:rPr>
              <a:t>whether the authorization information should be stored in transparent data or service profile</a:t>
            </a:r>
            <a:endParaRPr lang="en-US" altLang="zh-CN" sz="14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only </a:t>
            </a:r>
            <a:r>
              <a:rPr lang="en-US" altLang="zh-CN" sz="1400" dirty="0"/>
              <a:t>Option 1.1 (</a:t>
            </a:r>
            <a:r>
              <a:rPr lang="en-US" sz="1400" b="1" dirty="0"/>
              <a:t>IMS authorizes the subscriber</a:t>
            </a:r>
            <a:r>
              <a:rPr lang="en-US" altLang="zh-CN" sz="1400" dirty="0"/>
              <a:t>) is supported: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Nokia, Ericsson, NTT DoCoMo, CMCC, ZTE, Huawei, T-Mobile US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Samsung (Objects)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only Option 1.2 (</a:t>
            </a:r>
            <a:r>
              <a:rPr lang="en-US" sz="1400" b="1" dirty="0"/>
              <a:t>S-CSCF authorizes the subscriber</a:t>
            </a:r>
            <a:r>
              <a:rPr lang="en-US" altLang="zh-CN" sz="1400" dirty="0"/>
              <a:t>) is supported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Samsung, Qualcomm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Ericsson (Objects)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/>
              <a:t>Both option 1.1 and 1.2 are </a:t>
            </a:r>
            <a:r>
              <a:rPr lang="en-US" altLang="zh-CN" sz="1400" strike="sngStrike" dirty="0" err="1"/>
              <a:t>suppor</a:t>
            </a:r>
            <a:r>
              <a:rPr lang="en-US" sz="1400" b="1" dirty="0"/>
              <a:t> AS </a:t>
            </a:r>
            <a:r>
              <a:rPr lang="en-US" altLang="zh-CN" sz="1400" strike="sngStrike" dirty="0"/>
              <a:t>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Qualcomm, Samsung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T-Mobile US, Ericsson, ZTE and Huawei object</a:t>
            </a:r>
            <a:endParaRPr lang="en-US" altLang="zh-CN" sz="1400" strike="sngStrike" dirty="0"/>
          </a:p>
          <a:p>
            <a:pPr marL="348615" indent="-348615" fontAlgn="auto">
              <a:spcBef>
                <a:spcPts val="100"/>
              </a:spcBef>
              <a:buFont typeface="Wingdings" panose="05000000000000000000" charset="0"/>
              <a:buChar char="Ø"/>
            </a:pPr>
            <a:r>
              <a:rPr lang="en-US" altLang="zh-CN" sz="1400" b="1" strike="sngStrike" dirty="0">
                <a:sym typeface="+mn-ea"/>
              </a:rPr>
              <a:t>Q2: </a:t>
            </a:r>
            <a:r>
              <a:rPr lang="en-US" sz="1400" strike="sngStrike" dirty="0">
                <a:sym typeface="+mn-ea"/>
              </a:rPr>
              <a:t>whether supporting co-existence of both option 1.1 and 1.2 in one network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  <a:endParaRPr lang="en-US" altLang="zh-CN" sz="1400" b="1" strike="sngStrike" dirty="0">
              <a:sym typeface="+mn-ea"/>
            </a:endParaRPr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sym typeface="+mn-ea"/>
              </a:rPr>
              <a:t>Q3: </a:t>
            </a:r>
            <a:r>
              <a:rPr lang="en-US" sz="1400" dirty="0">
                <a:sym typeface="+mn-ea"/>
              </a:rPr>
              <a:t>how to support provisioning of RCD information</a:t>
            </a:r>
            <a:endParaRPr lang="en-US" altLang="zh-CN" sz="14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Option 3.1: via </a:t>
            </a:r>
            <a:r>
              <a:rPr lang="en-US" altLang="zh-CN" sz="1400" dirty="0">
                <a:solidFill>
                  <a:srgbClr val="FF0000"/>
                </a:solidFill>
                <a:sym typeface="+mn-ea"/>
              </a:rPr>
              <a:t>NEF not supported in this release </a:t>
            </a:r>
            <a:r>
              <a:rPr lang="en-US" altLang="zh-CN" sz="1400" strike="sngStrike" dirty="0">
                <a:sym typeface="+mn-ea"/>
              </a:rPr>
              <a:t>OAM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Option 3.2: via NEF </a:t>
            </a:r>
            <a:r>
              <a:rPr lang="en-US" altLang="zh-CN" sz="1400" dirty="0">
                <a:solidFill>
                  <a:srgbClr val="FF0000"/>
                </a:solidFill>
                <a:sym typeface="+mn-ea"/>
              </a:rPr>
              <a:t>towards the IMS AS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342900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Way forward </a:t>
            </a:r>
          </a:p>
          <a:p>
            <a:pPr marL="800100" lvl="1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 Work the CR implementing Option 1.1. Consider potential compromise of NOT mentioning the case in which UE/PBX originate the 3</a:t>
            </a:r>
            <a:r>
              <a:rPr lang="en-US" altLang="zh-CN" sz="1400" b="1" baseline="30000" dirty="0">
                <a:highlight>
                  <a:srgbClr val="FFFF00"/>
                </a:highlight>
                <a:sym typeface="Wingdings" panose="05000000000000000000" pitchFamily="2" charset="2"/>
              </a:rPr>
              <a:t>rd</a:t>
            </a: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 party ID invite.</a:t>
            </a:r>
          </a:p>
          <a:p>
            <a:pPr marL="800100" lvl="1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 If any option for Q1 is acceptable, work on Option 3.2 for Q3.</a:t>
            </a:r>
            <a:endParaRPr lang="en-US" altLang="zh-CN" sz="1400" b="1" dirty="0">
              <a:highlight>
                <a:srgbClr val="FFFF00"/>
              </a:highlight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KI#8: Support of IMS Avatar Communication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7825" y="925195"/>
            <a:ext cx="11741785" cy="47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aims to study enhancements of IMS architecture, interfaces, and procedures to support IMS based Avatar communication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has been concluded in #165 that </a:t>
            </a:r>
            <a:r>
              <a:rPr lang="en-US" sz="1600" dirty="0">
                <a:sym typeface="+mn-ea"/>
              </a:rPr>
              <a:t>the Avatar ID list is stored in BAR per application and is downloaded via DC AS to DCSF, but the following aspects are to be decided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issue 1: whether the service of DCAS and </a:t>
            </a:r>
            <a:r>
              <a:rPr lang="en-US" altLang="zh-CN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1.1: standardized in 3GPP (S2-2412170)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1.2: not standardized in 3GPP (S2-2411743)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2: how the DCSF discovers the DC AS who handles the requested </a:t>
            </a:r>
            <a:r>
              <a:rPr lang="en-US" sz="1600" dirty="0">
                <a:sym typeface="+mn-ea"/>
              </a:rPr>
              <a:t>Avatar ID list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2.1: via DC service data in HSS </a:t>
            </a:r>
            <a:r>
              <a:rPr lang="en-US" sz="1600" dirty="0">
                <a:sym typeface="+mn-ea"/>
              </a:rPr>
              <a:t>(S2-2411332)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2.2: via NRF</a:t>
            </a:r>
          </a:p>
          <a:p>
            <a:pPr marL="342900" lvl="0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Regarding to the Avatar communication procedure, there are fidderent proposals for the interaction between DC AS and IMS AS for media instructions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00FFFF"/>
                </a:highlight>
              </a:rPr>
              <a:t>issue 4: how DC AS sends media instructions to MF</a:t>
            </a:r>
          </a:p>
          <a:p>
            <a:pPr marL="1257300" lvl="2" indent="-342900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</a:t>
            </a:r>
            <a:r>
              <a:rPr lang="en-US" sz="1600" dirty="0">
                <a:highlight>
                  <a:srgbClr val="00FFFF"/>
                </a:highlight>
              </a:rPr>
              <a:t> via</a:t>
            </a:r>
            <a:r>
              <a:rPr lang="en-US" sz="1600" dirty="0"/>
              <a:t> DCSF reusing R18 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4.2: directly using R19 </a:t>
            </a:r>
            <a:r>
              <a:rPr lang="en-US" sz="1600" dirty="0">
                <a:sym typeface="+mn-ea"/>
              </a:rPr>
              <a:t>(S2-2412170)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KI#8: </a:t>
            </a:r>
            <a:r>
              <a:rPr lang="en-US" altLang="zh-CN" sz="2800" dirty="0">
                <a:sym typeface="+mn-ea"/>
              </a:rPr>
              <a:t>Support of IMS Avatar Communication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296414"/>
            <a:ext cx="114248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/>
              <a:t>Q1: </a:t>
            </a:r>
            <a:r>
              <a:rPr lang="en-US" altLang="zh-CN" sz="1400" b="1" dirty="0">
                <a:sym typeface="+mn-ea"/>
              </a:rPr>
              <a:t>do we want to standardize the service provided by the DC AS toward the DCSF?</a:t>
            </a:r>
            <a:endParaRPr lang="en-US" altLang="zh-CN" sz="1400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Huawei, ZTE, Samsung, CMCC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T-Mobile US, Qualcomm, Nokia, Ericsson (all but T-Mobile US object)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Way forward 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	- we standardize only the URL for fetching the Avatar ID List from the BAR.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	- because of this, no need to ask Q2</a:t>
            </a:r>
            <a:endParaRPr lang="en-US" altLang="zh-CN" sz="1400" b="1" dirty="0">
              <a:highlight>
                <a:srgbClr val="FFFF00"/>
              </a:highlight>
            </a:endParaRPr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strike="sngStrike" dirty="0">
                <a:sym typeface="+mn-ea"/>
              </a:rPr>
              <a:t>Q2: </a:t>
            </a:r>
            <a:r>
              <a:rPr lang="en-US" sz="1400" b="1" strike="sngStrike" dirty="0">
                <a:sym typeface="+mn-ea"/>
              </a:rPr>
              <a:t>how does the DCSF discovers the DC AS handling the requested Avatar ID list?</a:t>
            </a:r>
            <a:endParaRPr lang="en-US" altLang="zh-CN" sz="1400" b="1" strike="sngStrike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strike="sngStrike" dirty="0">
                <a:sym typeface="+mn-ea"/>
              </a:rPr>
              <a:t>Option 3.1: via DC service data in HSS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  <a:endParaRPr lang="en-US" altLang="zh-CN" sz="1400" strike="sngStrike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strike="sngStrike" dirty="0">
                <a:sym typeface="+mn-ea"/>
              </a:rPr>
              <a:t>Option 3.2: via NRF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</a:p>
          <a:p>
            <a:pPr marL="800100" lvl="1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Option 3.3: based on Rel-18 mechanism</a:t>
            </a:r>
          </a:p>
          <a:p>
            <a:pPr marL="1257300" lvl="2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</a:t>
            </a:r>
          </a:p>
          <a:p>
            <a:pPr marL="1257300" lvl="2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</a:t>
            </a:r>
            <a:endParaRPr lang="en-US" altLang="zh-CN" sz="1400" strike="sngStrike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dirty="0">
                <a:sym typeface="+mn-ea"/>
              </a:rPr>
              <a:t>Q4: </a:t>
            </a:r>
            <a:r>
              <a:rPr lang="en-US" sz="1400" b="1" dirty="0">
                <a:sym typeface="+mn-ea"/>
              </a:rPr>
              <a:t>how does DC AS send media instructions to MF?</a:t>
            </a:r>
            <a:endParaRPr lang="en-US" altLang="zh-CN" sz="1400" b="1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4.1: DCAS sends avatar media instruction to DCSF through IMS AS, and then via DCSF reusing R18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4.2: DCAS sends avatar media instructions to MF via IMS AS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endParaRPr lang="en-US" altLang="zh-CN" sz="14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KI#2: Impact on IMS architecture, interfaces and procedures to support IMS capability exposure in the context of IMS data channel session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3530" y="1528445"/>
            <a:ext cx="11741785" cy="2944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dirty="0"/>
              <a:t>This key issue </a:t>
            </a:r>
            <a:r>
              <a:rPr lang="en-US" dirty="0"/>
              <a:t>s</a:t>
            </a:r>
            <a:r>
              <a:rPr dirty="0"/>
              <a:t>tud</a:t>
            </a:r>
            <a:r>
              <a:rPr lang="en-US" dirty="0"/>
              <a:t>ies</a:t>
            </a:r>
            <a:r>
              <a:rPr dirty="0"/>
              <a:t> enhancements to IMS architecture, interfaces and procedures to expose IMS services in the following IMS data channel related scenarios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general procedures and related service enhancements to support this feature have been agreed in #165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There are different proposals regarding to how the DC AS get immediate response when creating or modifying DC in a session </a:t>
            </a:r>
            <a:r>
              <a:rPr lang="en-US" altLang="zh-CN" dirty="0">
                <a:solidFill>
                  <a:srgbClr val="FF0000"/>
                </a:solidFill>
              </a:rPr>
              <a:t>using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</a:t>
            </a:r>
            <a:r>
              <a:rPr lang="en-US" altLang="zh-CN" dirty="0">
                <a:solidFill>
                  <a:srgbClr val="FF0000"/>
                </a:solidFill>
              </a:rPr>
              <a:t> service.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1: 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to notify DC AS (S2-2411469, S2-2411562)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2: 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 dirty="0">
                <a:solidFill>
                  <a:srgbClr val="FF0000"/>
                </a:solidFill>
              </a:rPr>
              <a:t> service operation (S2-2412164, S2-2412166)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KI#2: </a:t>
            </a:r>
            <a:r>
              <a:rPr lang="en-US" altLang="zh-CN" sz="2800" dirty="0">
                <a:sym typeface="+mn-ea"/>
              </a:rPr>
              <a:t>Impact on IMS architecture, interfaces and procedures to support IMS capability exposure in the context of IMS data channel session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382774"/>
            <a:ext cx="114248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b="1" dirty="0"/>
              <a:t>Q1: </a:t>
            </a:r>
            <a:r>
              <a:rPr lang="en-US" altLang="zh-CN" b="1" dirty="0">
                <a:sym typeface="+mn-ea"/>
              </a:rPr>
              <a:t>how does the DC AS get immediate response when creating or modifying DC in a session?</a:t>
            </a:r>
            <a:endParaRPr lang="en-US" altLang="zh-CN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1: </a:t>
            </a:r>
            <a:r>
              <a:rPr lang="en-US" altLang="zh-CN" dirty="0">
                <a:solidFill>
                  <a:srgbClr val="FF0000"/>
                </a:solidFill>
              </a:rPr>
              <a:t>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reuse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 dirty="0">
                <a:solidFill>
                  <a:srgbClr val="FF0000"/>
                </a:solidFill>
              </a:rPr>
              <a:t> service operation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r>
              <a:rPr lang="en-US" altLang="zh-CN" b="1" dirty="0">
                <a:highlight>
                  <a:srgbClr val="00FF00"/>
                </a:highlight>
                <a:sym typeface="Wingdings" panose="05000000000000000000" pitchFamily="2" charset="2"/>
              </a:rPr>
              <a:t>Way forward: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altLang="zh-CN" dirty="0">
                <a:highlight>
                  <a:srgbClr val="00FF00"/>
                </a:highlight>
                <a:sym typeface="Wingdings" panose="05000000000000000000" pitchFamily="2" charset="2"/>
              </a:rPr>
              <a:t>Clarified that implicit notification is assumed to receive a notification for the following events: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altLang="zh-CN" dirty="0">
                <a:highlight>
                  <a:srgbClr val="00FF00"/>
                </a:highlight>
                <a:sym typeface="Wingdings" panose="05000000000000000000" pitchFamily="2" charset="2"/>
              </a:rPr>
              <a:t>- session successfully established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altLang="zh-CN" dirty="0">
                <a:highlight>
                  <a:srgbClr val="00FF00"/>
                </a:highlight>
                <a:sym typeface="Wingdings" panose="05000000000000000000" pitchFamily="2" charset="2"/>
              </a:rPr>
              <a:t>- session is released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altLang="zh-CN" dirty="0">
                <a:highlight>
                  <a:srgbClr val="00FF00"/>
                </a:highlight>
                <a:sym typeface="Wingdings" panose="05000000000000000000" pitchFamily="2" charset="2"/>
              </a:rPr>
              <a:t>- session is successfully updated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altLang="zh-CN" dirty="0">
                <a:highlight>
                  <a:srgbClr val="00FF00"/>
                </a:highlight>
                <a:sym typeface="Wingdings" panose="05000000000000000000" pitchFamily="2" charset="2"/>
              </a:rPr>
              <a:t>With that, option 1 is selected.</a:t>
            </a:r>
            <a:endParaRPr lang="en-US" altLang="zh-CN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KI#6: standalone DC session</a:t>
            </a:r>
            <a:br>
              <a:rPr lang="en-US" altLang="zh-CN" sz="3200" dirty="0"/>
            </a:br>
            <a:r>
              <a:rPr lang="en-US" altLang="zh-CN" sz="3200" dirty="0"/>
              <a:t>Issues need to be resolved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245" y="1734520"/>
            <a:ext cx="10942421" cy="479690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Non-trivial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BDC+ADC non-simultaneous way (S2-2410447 for removing)?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keep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scenario,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terminating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user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is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alert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when receiving INVITE with only BDC</a:t>
            </a:r>
            <a:endParaRPr lang="en-GB" altLang="zh-CN" sz="1400" b="1" dirty="0"/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alerting criteria (S2-2410356 changes the alerting)?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besides alert before running APP, the UE can be configured to alert user before downloading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describe P-Early-Media handling (S2-2409985 triggers the handling of P-Early-Media)?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 P-Early-Media is sent to originating side and terminating side to enable both UEs to download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the handling of setting ADC port to zero for BDC+ADC simultaneous way when APP not available in terminating UE? (S2-2410447 removes the related part)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see next slide</a:t>
            </a:r>
            <a:r>
              <a:rPr lang="en-US" altLang="zh-CN" sz="1600" b="1" dirty="0"/>
              <a:t>s</a:t>
            </a:r>
            <a:r>
              <a:rPr lang="en-GB" altLang="zh-CN" sz="1600" b="1" dirty="0"/>
              <a:t> on how to </a:t>
            </a:r>
            <a:r>
              <a:rPr lang="en-US" altLang="zh-CN" sz="1600" b="1" dirty="0"/>
              <a:t>inform originating UE application is not downloaded but desired</a:t>
            </a:r>
            <a:endParaRPr lang="en-GB" altLang="zh-CN" sz="1600" b="1" dirty="0"/>
          </a:p>
          <a:p>
            <a:r>
              <a:rPr lang="en-US" altLang="zh-CN" sz="2400" dirty="0">
                <a:solidFill>
                  <a:srgbClr val="FF0000"/>
                </a:solidFill>
              </a:rPr>
              <a:t>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term of "Standalone IMS DC Session“ (S2-2410356 change the term)?</a:t>
            </a:r>
            <a:r>
              <a:rPr lang="en-US" altLang="zh-CN" sz="1800" dirty="0"/>
              <a:t> </a:t>
            </a:r>
          </a:p>
          <a:p>
            <a:pPr marL="914400" lvl="2" indent="0">
              <a:buNone/>
            </a:pPr>
            <a:r>
              <a:rPr lang="en-US" altLang="zh-CN" sz="1600" b="1" dirty="0"/>
              <a:t>Proposal: next meeting D category CR for update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redraw the BDC+ADC simultaneous way procedure (S2-2409985 redraw the flow)?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redraw the figures to reflect downloading before answer and alert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473B-1373-2179-B8A7-FFD21449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KI#6: standalone DC session, </a:t>
            </a:r>
            <a:r>
              <a:rPr lang="en-US" altLang="zh-CN" sz="4400" dirty="0" err="1"/>
              <a:t>SoH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778B-30B7-8A31-6812-C84013EF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800" b="1" dirty="0"/>
              <a:t>Q1: </a:t>
            </a:r>
            <a:r>
              <a:rPr lang="en-US" altLang="zh-CN" sz="1800" b="1" dirty="0">
                <a:sym typeface="+mn-ea"/>
              </a:rPr>
              <a:t>Do you want to remove the scenario where UE initiates an IMS session towards a peer UE with BDC first then updates it with ADC?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Yes (remove): Nokia, Ericsson, NTT DoCoMo, T-Mobile US, Samsung, CMCC</a:t>
            </a:r>
          </a:p>
          <a:p>
            <a:pPr marL="1257300" lvl="2" indent="-342900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Objections: Qualcomm, Vivo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No (keep)     : Qualcomm, ZTE, Vivo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200" b="1" dirty="0">
                <a:highlight>
                  <a:srgbClr val="00FF00"/>
                </a:highlight>
              </a:rPr>
              <a:t>Way forward: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200" dirty="0">
                <a:highlight>
                  <a:srgbClr val="00FF00"/>
                </a:highlight>
                <a:sym typeface="Wingdings" panose="05000000000000000000" pitchFamily="2" charset="2"/>
              </a:rPr>
              <a:t> </a:t>
            </a:r>
            <a:r>
              <a:rPr lang="en-US" altLang="zh-CN" sz="2200" dirty="0">
                <a:highlight>
                  <a:srgbClr val="00FF00"/>
                </a:highlight>
              </a:rPr>
              <a:t>scenario is kept; add more details on how/when user is alerted about incoming session and on the expected behavior.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endParaRPr lang="en-US" sz="1800" dirty="0"/>
          </a:p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800" b="1" dirty="0"/>
              <a:t>Q2: </a:t>
            </a:r>
            <a:r>
              <a:rPr lang="en-US" altLang="zh-CN" sz="1800" b="1" dirty="0">
                <a:sym typeface="+mn-ea"/>
              </a:rPr>
              <a:t>How to indicate in the 18X response that the UE accepts the application associated with the ADC but the application is not downloaded yet?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Option 1: “a=inactive” in the SDP answer for the ADC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Option 2: set port=0 in the SDP answer for the ADC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Option 3: set port=0 and keep APP ID and “a=</a:t>
            </a:r>
            <a:r>
              <a:rPr lang="en-US" altLang="zh-CN" sz="1800" dirty="0" err="1"/>
              <a:t>dcmap</a:t>
            </a:r>
            <a:r>
              <a:rPr lang="en-US" altLang="zh-CN" sz="1800" dirty="0"/>
              <a:t>”/”a=</a:t>
            </a:r>
            <a:r>
              <a:rPr lang="en-US" altLang="zh-CN" sz="1800" dirty="0" err="1"/>
              <a:t>dcsa</a:t>
            </a:r>
            <a:r>
              <a:rPr lang="en-US" altLang="zh-CN" sz="1800" dirty="0"/>
              <a:t>” in the SDP answer for the ADC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800" dirty="0"/>
              <a:t>No: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200" b="1" dirty="0">
                <a:highlight>
                  <a:srgbClr val="00FF00"/>
                </a:highlight>
              </a:rPr>
              <a:t>Way forward: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200" dirty="0">
                <a:highlight>
                  <a:srgbClr val="00FF00"/>
                </a:highlight>
                <a:sym typeface="Wingdings" panose="05000000000000000000" pitchFamily="2" charset="2"/>
              </a:rPr>
              <a:t> </a:t>
            </a:r>
            <a:r>
              <a:rPr lang="en-US" altLang="zh-CN" sz="2200" dirty="0">
                <a:highlight>
                  <a:srgbClr val="00FF00"/>
                </a:highlight>
              </a:rPr>
              <a:t>send an LS to SA4 describing use case and asking for feedback on solutions.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val="375035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1543</Words>
  <Application>Microsoft Office PowerPoint</Application>
  <PresentationFormat>Widescreen</PresentationFormat>
  <Paragraphs>133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Times New Roman</vt:lpstr>
      <vt:lpstr>Wingdings</vt:lpstr>
      <vt:lpstr>Office 主题​​</vt:lpstr>
      <vt:lpstr>Office Theme</vt:lpstr>
      <vt:lpstr>SoH Questions for NG_RTC_Ph2 way forward </vt:lpstr>
      <vt:lpstr>KI#4: Extensible IMS framework to support authorization and authentication of third-party identities in IMS sessions</vt:lpstr>
      <vt:lpstr>SoH for KI#4: Extensible IMS framework to support authorization and authentication of third-party identities in IMS sessions</vt:lpstr>
      <vt:lpstr>KI#8: Support of IMS Avatar Communication</vt:lpstr>
      <vt:lpstr>SoH for KI#8: Support of IMS Avatar Communication</vt:lpstr>
      <vt:lpstr>KI#2: Impact on IMS architecture, interfaces and procedures to support IMS capability exposure in the context of IMS data channel session</vt:lpstr>
      <vt:lpstr>SoH for KI#2: Impact on IMS architecture, interfaces and procedures to support IMS capability exposure in the context of IMS data channel session</vt:lpstr>
      <vt:lpstr>KI#6: standalone DC session Issues need to be resolved</vt:lpstr>
      <vt:lpstr>KI#6: standalone DC session, SoH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vivo1</dc:creator>
  <cp:lastModifiedBy>Dario Serafino Tonesi 2</cp:lastModifiedBy>
  <cp:revision>353</cp:revision>
  <dcterms:created xsi:type="dcterms:W3CDTF">2024-05-14T06:34:00Z</dcterms:created>
  <dcterms:modified xsi:type="dcterms:W3CDTF">2024-11-20T17:30:33Z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97473D8DEA334C569DEB8F6D1A98A80E</vt:lpwstr>
  </property>
  <property fmtid="{D5CDD505-2E9C-101B-9397-08002B2CF9AE}" pid="3" name="KSOProductBuildVer">
    <vt:lpwstr>2052-11.8.2.12309</vt:lpwstr>
  </property>
</Properties>
</file>