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13"/>
  </p:notesMasterIdLst>
  <p:handoutMasterIdLst>
    <p:handoutMasterId r:id="rId14"/>
  </p:handoutMasterIdLst>
  <p:sldIdLst>
    <p:sldId id="303" r:id="rId3"/>
    <p:sldId id="831" r:id="rId4"/>
    <p:sldId id="832" r:id="rId5"/>
    <p:sldId id="826" r:id="rId6"/>
    <p:sldId id="827" r:id="rId7"/>
    <p:sldId id="833" r:id="rId8"/>
    <p:sldId id="834" r:id="rId9"/>
    <p:sldId id="2134805361" r:id="rId10"/>
    <p:sldId id="2134805362" r:id="rId11"/>
    <p:sldId id="810" r:id="rId1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75" autoAdjust="0"/>
    <p:restoredTop sz="96357" autoAdjust="0"/>
  </p:normalViewPr>
  <p:slideViewPr>
    <p:cSldViewPr snapToGrid="0">
      <p:cViewPr varScale="1">
        <p:scale>
          <a:sx n="92" d="100"/>
          <a:sy n="92" d="100"/>
        </p:scale>
        <p:origin x="206" y="1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1" d="100"/>
          <a:sy n="81" d="100"/>
        </p:scale>
        <p:origin x="2256" y="3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B5E997-3CBD-4B8E-AB1A-9176C94880A7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905DF1-3502-4790-A994-0CB090449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AAEEED-A535-4649-9BF7-2F6417B2D9D5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290578-853A-49A7-9C89-9D15F257196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31A0830-7958-478F-A687-980EFBB47EC2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1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t>10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E594B-6602-4421-8BAD-9159CDAC81A7}" type="datetimeFigureOut">
              <a:rPr lang="zh-CN" altLang="en-US" smtClean="0"/>
              <a:t>2024/11/19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81DD5-6386-42D2-ACFA-349C2AD526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E594B-6602-4421-8BAD-9159CDAC81A7}" type="datetimeFigureOut">
              <a:rPr lang="zh-CN" altLang="en-US" smtClean="0"/>
              <a:t>2024/11/19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81DD5-6386-42D2-ACFA-349C2AD526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E594B-6602-4421-8BAD-9159CDAC81A7}" type="datetimeFigureOut">
              <a:rPr lang="zh-CN" altLang="en-US" smtClean="0"/>
              <a:t>2024/11/19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81DD5-6386-42D2-ACFA-349C2AD526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397933" y="85318"/>
            <a:ext cx="7747000" cy="645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Arial" panose="020B0604020202020204"/>
            </a:endParaRPr>
          </a:p>
          <a:p>
            <a:r>
              <a:rPr lang="de-DE" altLang="ko-KR" sz="1200" b="1" kern="1200" dirty="0">
                <a:solidFill>
                  <a:schemeClr val="tx1"/>
                </a:solidFill>
                <a:latin typeface="Arial" panose="020B0604020202020204"/>
                <a:ea typeface="+mn-ea"/>
                <a:cs typeface="Arial" panose="020B0604020202020204" pitchFamily="34" charset="0"/>
              </a:rPr>
              <a:t>3GPP TSG SA WG2 Meeting #16</a:t>
            </a:r>
            <a:r>
              <a:rPr lang="en-US" altLang="de-DE" sz="1200" b="1" kern="1200" dirty="0">
                <a:solidFill>
                  <a:schemeClr val="tx1"/>
                </a:solidFill>
                <a:latin typeface="Arial" panose="020B0604020202020204"/>
                <a:ea typeface="+mn-ea"/>
                <a:cs typeface="Arial" panose="020B0604020202020204" pitchFamily="34" charset="0"/>
              </a:rPr>
              <a:t>5</a:t>
            </a:r>
            <a:endParaRPr lang="de-DE" altLang="ko-KR" sz="1200" b="1" kern="1200" dirty="0">
              <a:solidFill>
                <a:schemeClr val="tx1"/>
              </a:solidFill>
              <a:latin typeface="Arial" panose="020B0604020202020204"/>
              <a:ea typeface="+mn-ea"/>
              <a:cs typeface="Arial" panose="020B0604020202020204" pitchFamily="34" charset="0"/>
            </a:endParaRPr>
          </a:p>
          <a:p>
            <a:r>
              <a:rPr lang="en-US" altLang="ko-KR" sz="1200" b="1" kern="1200">
                <a:solidFill>
                  <a:schemeClr val="tx1"/>
                </a:solidFill>
                <a:latin typeface="Arial" panose="020B0604020202020204"/>
                <a:ea typeface="+mn-ea"/>
                <a:cs typeface="Arial" panose="020B0604020202020204" pitchFamily="34" charset="0"/>
              </a:rPr>
              <a:t>Haderabad, India, 14-18 October 2024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E594B-6602-4421-8BAD-9159CDAC81A7}" type="datetimeFigureOut">
              <a:rPr lang="zh-CN" altLang="en-US" smtClean="0"/>
              <a:t>2024/11/19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81DD5-6386-42D2-ACFA-349C2AD526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E594B-6602-4421-8BAD-9159CDAC81A7}" type="datetimeFigureOut">
              <a:rPr lang="zh-CN" altLang="en-US" smtClean="0"/>
              <a:t>2024/11/19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81DD5-6386-42D2-ACFA-349C2AD526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E594B-6602-4421-8BAD-9159CDAC81A7}" type="datetimeFigureOut">
              <a:rPr lang="zh-CN" altLang="en-US" smtClean="0"/>
              <a:t>2024/11/19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81DD5-6386-42D2-ACFA-349C2AD526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E594B-6602-4421-8BAD-9159CDAC81A7}" type="datetimeFigureOut">
              <a:rPr lang="zh-CN" altLang="en-US" smtClean="0"/>
              <a:t>2024/11/19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81DD5-6386-42D2-ACFA-349C2AD526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E594B-6602-4421-8BAD-9159CDAC81A7}" type="datetimeFigureOut">
              <a:rPr lang="zh-CN" altLang="en-US" smtClean="0"/>
              <a:t>2024/11/19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81DD5-6386-42D2-ACFA-349C2AD526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E594B-6602-4421-8BAD-9159CDAC81A7}" type="datetimeFigureOut">
              <a:rPr lang="zh-CN" altLang="en-US" smtClean="0"/>
              <a:t>2024/11/19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81DD5-6386-42D2-ACFA-349C2AD526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E594B-6602-4421-8BAD-9159CDAC81A7}" type="datetimeFigureOut">
              <a:rPr lang="zh-CN" altLang="en-US" smtClean="0"/>
              <a:t>2024/11/19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81DD5-6386-42D2-ACFA-349C2AD526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E594B-6602-4421-8BAD-9159CDAC81A7}" type="datetimeFigureOut">
              <a:rPr lang="zh-CN" altLang="en-US" smtClean="0"/>
              <a:t>2024/11/19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81DD5-6386-42D2-ACFA-349C2AD526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FE594B-6602-4421-8BAD-9159CDAC81A7}" type="datetimeFigureOut">
              <a:rPr lang="zh-CN" altLang="en-US" smtClean="0"/>
              <a:t>2024/11/19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F81DD5-6386-42D2-ACFA-349C2AD526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787401" y="6373813"/>
            <a:ext cx="8225367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000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1933" y="228600"/>
            <a:ext cx="91037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1"/>
            <a:ext cx="11184467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717551" y="6434139"/>
            <a:ext cx="7297560" cy="242887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TSG SA WG2</a:t>
            </a:r>
            <a:r>
              <a:rPr lang="en-US" altLang="de-DE" sz="1200" dirty="0">
                <a:solidFill>
                  <a:schemeClr val="bg1"/>
                </a:solidFill>
              </a:rPr>
              <a:t>#165  Haderabad, India, 14-18 October 2024</a:t>
            </a:r>
          </a:p>
        </p:txBody>
      </p:sp>
      <p:sp>
        <p:nvSpPr>
          <p:cNvPr id="12" name="Oval 11"/>
          <p:cNvSpPr/>
          <p:nvPr userDrawn="1"/>
        </p:nvSpPr>
        <p:spPr bwMode="auto">
          <a:xfrm>
            <a:off x="11091334" y="6383338"/>
            <a:ext cx="681567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sz="1000" b="1" smtClean="0"/>
              <a:t>‹#›</a:t>
            </a:fld>
            <a:endParaRPr lang="en-GB" altLang="en-US" sz="1000" b="1" dirty="0"/>
          </a:p>
          <a:p>
            <a:pPr>
              <a:defRPr/>
            </a:pPr>
            <a:endParaRPr lang="en-GB" altLang="en-US" sz="1000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9717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0" dirty="0">
                <a:solidFill>
                  <a:schemeClr val="bg1"/>
                </a:solidFill>
              </a:rPr>
              <a:t>© 3GPP 2012</a:t>
            </a:r>
            <a:endParaRPr lang="en-GB" altLang="en-US" sz="1000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1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2021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5118" y="415925"/>
            <a:ext cx="174413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50315" y="2194560"/>
            <a:ext cx="9487535" cy="110109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altLang="zh-CN" sz="3600" b="1" dirty="0" err="1"/>
              <a:t>SoH</a:t>
            </a:r>
            <a:r>
              <a:rPr lang="en-US" altLang="zh-CN" sz="3600" b="1" dirty="0"/>
              <a:t> Questions for </a:t>
            </a:r>
            <a:r>
              <a:rPr lang="en-US" sz="3600" b="1" dirty="0"/>
              <a:t>NG_RTC_Ph2 way forward</a:t>
            </a:r>
            <a:r>
              <a:rPr lang="en-US" altLang="zh-CN" sz="3600" b="1" dirty="0"/>
              <a:t> </a:t>
            </a:r>
            <a:endParaRPr lang="en-GB" sz="3600" b="1" dirty="0"/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3065145" y="4057015"/>
            <a:ext cx="6400800" cy="944880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fr-FR" altLang="zh-CN" sz="18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altLang="fr-FR" sz="1800" dirty="0">
                <a:latin typeface="Arial" panose="020B0604020202020204" pitchFamily="34" charset="0"/>
              </a:rPr>
              <a:t>China Mobile</a:t>
            </a:r>
            <a:r>
              <a:rPr lang="fr-FR" altLang="zh-CN" sz="1800" dirty="0">
                <a:latin typeface="Arial" panose="020B0604020202020204" pitchFamily="34" charset="0"/>
              </a:rPr>
              <a:t> (Rapporteur)</a:t>
            </a: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19032" y="2194371"/>
            <a:ext cx="5566488" cy="257293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36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BACKUP</a:t>
            </a:r>
            <a:endParaRPr lang="en-GB" sz="2400" b="1" dirty="0"/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27" y="135705"/>
            <a:ext cx="12036829" cy="1037488"/>
          </a:xfrm>
        </p:spPr>
        <p:txBody>
          <a:bodyPr>
            <a:noAutofit/>
          </a:bodyPr>
          <a:lstStyle/>
          <a:p>
            <a:r>
              <a:rPr lang="en-US" altLang="zh-CN" sz="2800" dirty="0"/>
              <a:t>KI#4: Extensible IMS framework to support authorization and authentication of third-party identities in IMS sessions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472371" y="1219579"/>
            <a:ext cx="11424877" cy="5805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auto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sz="1600" dirty="0"/>
              <a:t>This key issue </a:t>
            </a:r>
            <a:r>
              <a:rPr lang="en-US" sz="1600" dirty="0"/>
              <a:t>is to s</a:t>
            </a:r>
            <a:r>
              <a:rPr sz="1600" dirty="0"/>
              <a:t>tudy how to enhance the IMS architecture and procedures to support third party identities in IMS sessions</a:t>
            </a:r>
          </a:p>
          <a:p>
            <a:pPr marL="342900" indent="-342900" fontAlgn="auto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sz="1600" dirty="0"/>
              <a:t>It is concluded in the TR that either S-CSCF or IMS AS supports authorization of usage of </a:t>
            </a:r>
            <a:r>
              <a:rPr sz="1600" dirty="0">
                <a:sym typeface="+mn-ea"/>
              </a:rPr>
              <a:t>third party identities</a:t>
            </a:r>
            <a:r>
              <a:rPr lang="en-US" sz="1600" dirty="0">
                <a:sym typeface="+mn-ea"/>
              </a:rPr>
              <a:t>. However,  some issues need to be discussed and decided during normative phase</a:t>
            </a:r>
          </a:p>
          <a:p>
            <a:pPr marL="800100" lvl="1" indent="-342900" fontAlgn="auto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sz="1600" dirty="0"/>
              <a:t>Issue 1: whether the authorization information should be stored in transparent data or service profile</a:t>
            </a:r>
          </a:p>
          <a:p>
            <a:pPr marL="1257300" lvl="2" indent="-342900" fontAlgn="auto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sz="1600" dirty="0"/>
              <a:t>Option 1.1: If IMS AS authorizes the subscriber </a:t>
            </a:r>
            <a:r>
              <a:rPr lang="en-US" sz="1600" dirty="0">
                <a:solidFill>
                  <a:srgbClr val="FF0000"/>
                </a:solidFill>
              </a:rPr>
              <a:t>(S2-2412132), </a:t>
            </a:r>
            <a:r>
              <a:rPr lang="en-US" sz="1600" strike="sngStrike" dirty="0">
                <a:solidFill>
                  <a:srgbClr val="FF0000"/>
                </a:solidFill>
              </a:rPr>
              <a:t>the authorization information should be stored as transparent data in HSS and not standardized</a:t>
            </a:r>
          </a:p>
          <a:p>
            <a:pPr marL="1257300" lvl="2" indent="-342900" fontAlgn="auto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sz="1600" dirty="0"/>
              <a:t>Option 1.2: If S-CSCF authorizes the subscriber (S2-2412085), </a:t>
            </a:r>
            <a:r>
              <a:rPr lang="en-US" sz="1600" strike="sngStrike" dirty="0">
                <a:solidFill>
                  <a:srgbClr val="FF0000"/>
                </a:solidFill>
              </a:rPr>
              <a:t>the authorization information should be stored as service profile and be standardized over </a:t>
            </a:r>
            <a:r>
              <a:rPr lang="en-US" sz="1600" strike="sngStrike" dirty="0" err="1">
                <a:solidFill>
                  <a:srgbClr val="FF0000"/>
                </a:solidFill>
              </a:rPr>
              <a:t>Cx</a:t>
            </a:r>
            <a:r>
              <a:rPr lang="en-US" sz="1600" strike="sngStrike" dirty="0">
                <a:solidFill>
                  <a:srgbClr val="FF0000"/>
                </a:solidFill>
              </a:rPr>
              <a:t>/N70</a:t>
            </a:r>
          </a:p>
          <a:p>
            <a:pPr marL="1257300" lvl="2" indent="-342900" fontAlgn="auto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sz="1600" strike="sngStrike" dirty="0"/>
              <a:t>If both options are supported, whether supporting co-existence of both option in one network need to be considered</a:t>
            </a:r>
          </a:p>
          <a:p>
            <a:pPr marL="342900" lvl="0" indent="-342900" fontAlgn="auto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sz="1600" dirty="0"/>
              <a:t>It is concluded in the TR that RCD information may be provisioned in the HSS repository data via the NEF, however it seems there is different proposals</a:t>
            </a:r>
          </a:p>
          <a:p>
            <a:pPr marL="800100" lvl="1" indent="-342900" fontAlgn="auto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sz="1600" dirty="0"/>
              <a:t>Issue 2: how to support provisioning of RCD information</a:t>
            </a:r>
          </a:p>
          <a:p>
            <a:pPr marL="1257300" lvl="2" indent="-342900" fontAlgn="auto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sz="1600" dirty="0"/>
              <a:t>option 2.1: RCD information </a:t>
            </a:r>
            <a:r>
              <a:rPr lang="en-US" sz="1600" strike="sngStrike" dirty="0">
                <a:solidFill>
                  <a:srgbClr val="FF0000"/>
                </a:solidFill>
              </a:rPr>
              <a:t>is provisioned via OAM, thus </a:t>
            </a:r>
            <a:r>
              <a:rPr lang="en-US" sz="1600" strike="sngStrike" dirty="0" err="1">
                <a:solidFill>
                  <a:srgbClr val="FF0000"/>
                </a:solidFill>
              </a:rPr>
              <a:t>provisiong</a:t>
            </a:r>
            <a:r>
              <a:rPr lang="en-US" sz="1600" strike="sngStrike" dirty="0">
                <a:solidFill>
                  <a:srgbClr val="FF0000"/>
                </a:solidFill>
              </a:rPr>
              <a:t> of RCD information </a:t>
            </a:r>
            <a:r>
              <a:rPr lang="en-US" sz="1600" dirty="0"/>
              <a:t>via NEF </a:t>
            </a:r>
            <a:r>
              <a:rPr lang="en-US" sz="1600" dirty="0">
                <a:solidFill>
                  <a:srgbClr val="FF0000"/>
                </a:solidFill>
              </a:rPr>
              <a:t>is not supported in this release (S2-2412132)</a:t>
            </a:r>
          </a:p>
          <a:p>
            <a:pPr marL="1257300" lvl="2" indent="-342900" fontAlgn="auto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sz="1600" dirty="0"/>
              <a:t>Option 2.2: Provisioning of RCD information via NEF is supported </a:t>
            </a:r>
            <a:r>
              <a:rPr lang="en-US" sz="1600" dirty="0">
                <a:solidFill>
                  <a:srgbClr val="FF0000"/>
                </a:solidFill>
              </a:rPr>
              <a:t>(S2-2412085, S2-2412092)</a:t>
            </a:r>
          </a:p>
          <a:p>
            <a:pPr fontAlgn="auto">
              <a:spcBef>
                <a:spcPts val="1000"/>
              </a:spcBef>
            </a:pPr>
            <a:endParaRPr lang="en-US" altLang="zh-CN" sz="1600" dirty="0">
              <a:highlight>
                <a:srgbClr val="00FF00"/>
              </a:highligh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27" y="135705"/>
            <a:ext cx="12036829" cy="1037488"/>
          </a:xfrm>
        </p:spPr>
        <p:txBody>
          <a:bodyPr>
            <a:noAutofit/>
          </a:bodyPr>
          <a:lstStyle/>
          <a:p>
            <a:r>
              <a:rPr lang="en-US" altLang="zh-CN" sz="2800" dirty="0" err="1"/>
              <a:t>SoH</a:t>
            </a:r>
            <a:r>
              <a:rPr lang="en-US" altLang="zh-CN" sz="2800" dirty="0"/>
              <a:t> for KI#4: </a:t>
            </a:r>
            <a:r>
              <a:rPr lang="en-US" altLang="zh-CN" sz="2800" dirty="0">
                <a:sym typeface="+mn-ea"/>
              </a:rPr>
              <a:t>Extensible IMS framework to support authorization and authentication of third-party identities in IMS sessions</a:t>
            </a:r>
            <a:endParaRPr lang="zh-CN" altLang="en-US" sz="2800" dirty="0"/>
          </a:p>
        </p:txBody>
      </p:sp>
      <p:sp>
        <p:nvSpPr>
          <p:cNvPr id="5" name="文本框 4"/>
          <p:cNvSpPr txBox="1"/>
          <p:nvPr/>
        </p:nvSpPr>
        <p:spPr>
          <a:xfrm>
            <a:off x="472371" y="1271014"/>
            <a:ext cx="11424877" cy="5545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auto">
              <a:spcBef>
                <a:spcPts val="100"/>
              </a:spcBef>
              <a:buFont typeface="Wingdings" panose="05000000000000000000" pitchFamily="2" charset="2"/>
              <a:buChar char="Ø"/>
            </a:pPr>
            <a:r>
              <a:rPr lang="en-US" altLang="zh-CN" sz="1400" b="1" dirty="0"/>
              <a:t>Q1: </a:t>
            </a:r>
            <a:r>
              <a:rPr lang="en-US" sz="1400" dirty="0">
                <a:sym typeface="+mn-ea"/>
              </a:rPr>
              <a:t>whether the authorization information should be stored in transparent data or service profile</a:t>
            </a:r>
            <a:endParaRPr lang="en-US" altLang="zh-CN" sz="1400" b="1" dirty="0"/>
          </a:p>
          <a:p>
            <a:pPr marL="800100" lvl="1" indent="-342900" fontAlgn="auto">
              <a:spcBef>
                <a:spcPts val="100"/>
              </a:spcBef>
              <a:buFont typeface="等线" panose="02010600030101010101" pitchFamily="2" charset="-122"/>
              <a:buChar char="–"/>
            </a:pPr>
            <a:r>
              <a:rPr lang="en-US" altLang="zh-CN" sz="1400" dirty="0">
                <a:sym typeface="+mn-ea"/>
              </a:rPr>
              <a:t>only </a:t>
            </a:r>
            <a:r>
              <a:rPr lang="en-US" altLang="zh-CN" sz="1400" dirty="0"/>
              <a:t>Option 1.1 (</a:t>
            </a:r>
            <a:r>
              <a:rPr lang="en-US" sz="1400" b="1" dirty="0"/>
              <a:t>IMS authorizes the subscriber</a:t>
            </a:r>
            <a:r>
              <a:rPr lang="en-US" altLang="zh-CN" sz="1400" dirty="0"/>
              <a:t>) is supported:</a:t>
            </a:r>
          </a:p>
          <a:p>
            <a:pPr marL="1257300" lvl="2" indent="-342900" fontAlgn="auto">
              <a:spcBef>
                <a:spcPts val="100"/>
              </a:spcBef>
              <a:buFont typeface="等线" panose="02010600030101010101" pitchFamily="2" charset="-122"/>
              <a:buChar char="–"/>
            </a:pPr>
            <a:r>
              <a:rPr lang="en-US" altLang="zh-CN" sz="1400" dirty="0"/>
              <a:t>Yes: Nokia, Ericsson, NTT DoCoMo, CMCC, ZTE, Huawei, T-Mobile US</a:t>
            </a:r>
          </a:p>
          <a:p>
            <a:pPr marL="1257300" lvl="2" indent="-342900" fontAlgn="auto">
              <a:spcBef>
                <a:spcPts val="100"/>
              </a:spcBef>
              <a:buFont typeface="等线" panose="02010600030101010101" pitchFamily="2" charset="-122"/>
              <a:buChar char="–"/>
            </a:pPr>
            <a:r>
              <a:rPr lang="en-US" altLang="zh-CN" sz="1400" dirty="0"/>
              <a:t>No: Samsung (Objects)</a:t>
            </a:r>
          </a:p>
          <a:p>
            <a:pPr marL="800100" lvl="1" indent="-342900" fontAlgn="auto">
              <a:spcBef>
                <a:spcPts val="100"/>
              </a:spcBef>
              <a:buFont typeface="等线" panose="02010600030101010101" pitchFamily="2" charset="-122"/>
              <a:buChar char="–"/>
            </a:pPr>
            <a:r>
              <a:rPr lang="en-US" altLang="zh-CN" sz="1400" dirty="0"/>
              <a:t>only Option 1.2 (</a:t>
            </a:r>
            <a:r>
              <a:rPr lang="en-US" sz="1400" b="1" dirty="0"/>
              <a:t>S-CSCF authorizes the subscriber</a:t>
            </a:r>
            <a:r>
              <a:rPr lang="en-US" altLang="zh-CN" sz="1400" dirty="0"/>
              <a:t>) is supported</a:t>
            </a:r>
          </a:p>
          <a:p>
            <a:pPr marL="1257300" lvl="2" indent="-342900" fontAlgn="auto">
              <a:spcBef>
                <a:spcPts val="100"/>
              </a:spcBef>
              <a:buFont typeface="等线" panose="02010600030101010101" pitchFamily="2" charset="-122"/>
              <a:buChar char="–"/>
            </a:pPr>
            <a:r>
              <a:rPr lang="en-US" altLang="zh-CN" sz="1400" dirty="0"/>
              <a:t>Yes: Samsung, Qualcomm</a:t>
            </a:r>
          </a:p>
          <a:p>
            <a:pPr marL="1257300" lvl="2" indent="-342900" fontAlgn="auto">
              <a:spcBef>
                <a:spcPts val="100"/>
              </a:spcBef>
              <a:buFont typeface="等线" panose="02010600030101010101" pitchFamily="2" charset="-122"/>
              <a:buChar char="–"/>
            </a:pPr>
            <a:r>
              <a:rPr lang="en-US" altLang="zh-CN" sz="1400" dirty="0"/>
              <a:t>No: Ericsson (Objects)</a:t>
            </a:r>
          </a:p>
          <a:p>
            <a:pPr marL="800100" lvl="1" indent="-342900" fontAlgn="auto">
              <a:spcBef>
                <a:spcPts val="100"/>
              </a:spcBef>
              <a:buFont typeface="等线" panose="02010600030101010101" pitchFamily="2" charset="-122"/>
              <a:buChar char="–"/>
            </a:pPr>
            <a:r>
              <a:rPr lang="en-US" altLang="zh-CN" sz="1400" strike="sngStrike" dirty="0"/>
              <a:t>Both option 1.1 and 1.2 are </a:t>
            </a:r>
            <a:r>
              <a:rPr lang="en-US" altLang="zh-CN" sz="1400" strike="sngStrike" dirty="0" err="1"/>
              <a:t>suppor</a:t>
            </a:r>
            <a:r>
              <a:rPr lang="en-US" sz="1400" b="1" dirty="0"/>
              <a:t> AS </a:t>
            </a:r>
            <a:r>
              <a:rPr lang="en-US" altLang="zh-CN" sz="1400" strike="sngStrike" dirty="0"/>
              <a:t>ted</a:t>
            </a:r>
          </a:p>
          <a:p>
            <a:pPr marL="1257300" lvl="2" indent="-342900" fontAlgn="auto">
              <a:spcBef>
                <a:spcPts val="100"/>
              </a:spcBef>
              <a:buFont typeface="等线" panose="02010600030101010101" pitchFamily="2" charset="-122"/>
              <a:buChar char="–"/>
            </a:pPr>
            <a:r>
              <a:rPr lang="en-US" altLang="zh-CN" sz="1400" strike="sngStrike" dirty="0">
                <a:sym typeface="+mn-ea"/>
              </a:rPr>
              <a:t>Yes: Qualcomm, Samsung</a:t>
            </a:r>
            <a:endParaRPr lang="en-US" altLang="zh-CN" sz="1400" strike="sngStrike" dirty="0"/>
          </a:p>
          <a:p>
            <a:pPr marL="1257300" lvl="2" indent="-342900" fontAlgn="auto">
              <a:spcBef>
                <a:spcPts val="100"/>
              </a:spcBef>
              <a:buFont typeface="等线" panose="02010600030101010101" pitchFamily="2" charset="-122"/>
              <a:buChar char="–"/>
            </a:pPr>
            <a:r>
              <a:rPr lang="en-US" altLang="zh-CN" sz="1400" strike="sngStrike" dirty="0">
                <a:sym typeface="+mn-ea"/>
              </a:rPr>
              <a:t>No: T-Mobile US, Ericsson, ZTE and Huawei object</a:t>
            </a:r>
            <a:endParaRPr lang="en-US" altLang="zh-CN" sz="1400" strike="sngStrike" dirty="0"/>
          </a:p>
          <a:p>
            <a:pPr marL="348615" indent="-348615" fontAlgn="auto">
              <a:spcBef>
                <a:spcPts val="100"/>
              </a:spcBef>
              <a:buFont typeface="Wingdings" panose="05000000000000000000" charset="0"/>
              <a:buChar char="Ø"/>
            </a:pPr>
            <a:r>
              <a:rPr lang="en-US" altLang="zh-CN" sz="1400" b="1" strike="sngStrike" dirty="0">
                <a:sym typeface="+mn-ea"/>
              </a:rPr>
              <a:t>Q2: </a:t>
            </a:r>
            <a:r>
              <a:rPr lang="en-US" sz="1400" strike="sngStrike" dirty="0">
                <a:sym typeface="+mn-ea"/>
              </a:rPr>
              <a:t>whether supporting co-existence of both option 1.1 and 1.2 in one network</a:t>
            </a:r>
          </a:p>
          <a:p>
            <a:pPr marL="1257300" lvl="2" indent="-342900" fontAlgn="auto">
              <a:spcBef>
                <a:spcPts val="100"/>
              </a:spcBef>
              <a:buFont typeface="等线" panose="02010600030101010101" pitchFamily="2" charset="-122"/>
              <a:buChar char="–"/>
            </a:pPr>
            <a:r>
              <a:rPr lang="en-US" altLang="zh-CN" sz="1400" strike="sngStrike" dirty="0">
                <a:sym typeface="+mn-ea"/>
              </a:rPr>
              <a:t>Yes: </a:t>
            </a:r>
            <a:endParaRPr lang="en-US" altLang="zh-CN" sz="1400" strike="sngStrike" dirty="0"/>
          </a:p>
          <a:p>
            <a:pPr marL="1257300" lvl="2" indent="-342900" fontAlgn="auto">
              <a:spcBef>
                <a:spcPts val="100"/>
              </a:spcBef>
              <a:buFont typeface="等线" panose="02010600030101010101" pitchFamily="2" charset="-122"/>
              <a:buChar char="–"/>
            </a:pPr>
            <a:r>
              <a:rPr lang="en-US" altLang="zh-CN" sz="1400" strike="sngStrike" dirty="0">
                <a:sym typeface="+mn-ea"/>
              </a:rPr>
              <a:t>No: </a:t>
            </a:r>
            <a:endParaRPr lang="en-US" altLang="zh-CN" sz="1400" b="1" strike="sngStrike" dirty="0">
              <a:sym typeface="+mn-ea"/>
            </a:endParaRPr>
          </a:p>
          <a:p>
            <a:pPr marL="342900" indent="-342900" fontAlgn="auto">
              <a:spcBef>
                <a:spcPts val="100"/>
              </a:spcBef>
              <a:buFont typeface="Wingdings" panose="05000000000000000000" pitchFamily="2" charset="2"/>
              <a:buChar char="Ø"/>
            </a:pPr>
            <a:r>
              <a:rPr lang="en-US" altLang="zh-CN" sz="1400" b="1" dirty="0">
                <a:sym typeface="+mn-ea"/>
              </a:rPr>
              <a:t>Q3: </a:t>
            </a:r>
            <a:r>
              <a:rPr lang="en-US" sz="1400" dirty="0">
                <a:sym typeface="+mn-ea"/>
              </a:rPr>
              <a:t>how to support provisioning of RCD information</a:t>
            </a:r>
            <a:endParaRPr lang="en-US" altLang="zh-CN" sz="1400" b="1" dirty="0"/>
          </a:p>
          <a:p>
            <a:pPr marL="800100" lvl="1" indent="-342900" fontAlgn="auto">
              <a:spcBef>
                <a:spcPts val="100"/>
              </a:spcBef>
              <a:buFont typeface="等线" panose="02010600030101010101" pitchFamily="2" charset="-122"/>
              <a:buChar char="–"/>
            </a:pPr>
            <a:r>
              <a:rPr lang="en-US" altLang="zh-CN" sz="1400" dirty="0">
                <a:sym typeface="+mn-ea"/>
              </a:rPr>
              <a:t>Option 3.1: via </a:t>
            </a:r>
            <a:r>
              <a:rPr lang="en-US" altLang="zh-CN" sz="1400" dirty="0">
                <a:solidFill>
                  <a:srgbClr val="FF0000"/>
                </a:solidFill>
                <a:sym typeface="+mn-ea"/>
              </a:rPr>
              <a:t>NEF not supported in this release </a:t>
            </a:r>
            <a:r>
              <a:rPr lang="en-US" altLang="zh-CN" sz="1400" strike="sngStrike" dirty="0">
                <a:sym typeface="+mn-ea"/>
              </a:rPr>
              <a:t>OAM</a:t>
            </a:r>
            <a:endParaRPr lang="en-US" altLang="zh-CN" sz="1400" strike="sngStrike" dirty="0"/>
          </a:p>
          <a:p>
            <a:pPr marL="1257300" lvl="2" indent="-342900" fontAlgn="auto">
              <a:spcBef>
                <a:spcPts val="100"/>
              </a:spcBef>
              <a:buFont typeface="等线" panose="02010600030101010101" pitchFamily="2" charset="-122"/>
              <a:buChar char="–"/>
            </a:pPr>
            <a:r>
              <a:rPr lang="en-US" altLang="zh-CN" sz="1400" dirty="0">
                <a:sym typeface="+mn-ea"/>
              </a:rPr>
              <a:t>Yes: </a:t>
            </a:r>
            <a:endParaRPr lang="en-US" altLang="zh-CN" sz="1400" dirty="0"/>
          </a:p>
          <a:p>
            <a:pPr marL="1257300" lvl="2" indent="-342900" fontAlgn="auto">
              <a:spcBef>
                <a:spcPts val="100"/>
              </a:spcBef>
              <a:buFont typeface="等线" panose="02010600030101010101" pitchFamily="2" charset="-122"/>
              <a:buChar char="–"/>
            </a:pPr>
            <a:r>
              <a:rPr lang="en-US" altLang="zh-CN" sz="1400" dirty="0">
                <a:sym typeface="+mn-ea"/>
              </a:rPr>
              <a:t>No: </a:t>
            </a:r>
            <a:endParaRPr lang="en-US" altLang="zh-CN" sz="1400" dirty="0"/>
          </a:p>
          <a:p>
            <a:pPr marL="800100" lvl="1" indent="-342900" fontAlgn="auto">
              <a:spcBef>
                <a:spcPts val="100"/>
              </a:spcBef>
              <a:buFont typeface="等线" panose="02010600030101010101" pitchFamily="2" charset="-122"/>
              <a:buChar char="–"/>
            </a:pPr>
            <a:r>
              <a:rPr lang="en-US" altLang="zh-CN" sz="1400" dirty="0">
                <a:sym typeface="+mn-ea"/>
              </a:rPr>
              <a:t>Option 3.2: via NEF </a:t>
            </a:r>
            <a:r>
              <a:rPr lang="en-US" altLang="zh-CN" sz="1400" dirty="0">
                <a:solidFill>
                  <a:srgbClr val="FF0000"/>
                </a:solidFill>
                <a:sym typeface="+mn-ea"/>
              </a:rPr>
              <a:t>towards the IMS AS</a:t>
            </a:r>
            <a:endParaRPr lang="en-US" altLang="zh-CN" sz="1400" dirty="0">
              <a:solidFill>
                <a:srgbClr val="FF0000"/>
              </a:solidFill>
            </a:endParaRPr>
          </a:p>
          <a:p>
            <a:pPr marL="1257300" lvl="2" indent="-342900" fontAlgn="auto">
              <a:spcBef>
                <a:spcPts val="100"/>
              </a:spcBef>
              <a:buFont typeface="等线" panose="02010600030101010101" pitchFamily="2" charset="-122"/>
              <a:buChar char="–"/>
            </a:pPr>
            <a:r>
              <a:rPr lang="en-US" altLang="zh-CN" sz="1400" dirty="0">
                <a:sym typeface="+mn-ea"/>
              </a:rPr>
              <a:t>Yes: </a:t>
            </a:r>
            <a:endParaRPr lang="en-US" altLang="zh-CN" sz="1400" dirty="0"/>
          </a:p>
          <a:p>
            <a:pPr marL="1257300" lvl="2" indent="-342900" fontAlgn="auto">
              <a:spcBef>
                <a:spcPts val="100"/>
              </a:spcBef>
              <a:buFont typeface="等线" panose="02010600030101010101" pitchFamily="2" charset="-122"/>
              <a:buChar char="–"/>
            </a:pPr>
            <a:r>
              <a:rPr lang="en-US" altLang="zh-CN" sz="1400" dirty="0">
                <a:sym typeface="+mn-ea"/>
              </a:rPr>
              <a:t>No: </a:t>
            </a:r>
            <a:endParaRPr lang="en-US" altLang="zh-CN" sz="1400" dirty="0"/>
          </a:p>
          <a:p>
            <a:pPr marL="342900" indent="-342900">
              <a:spcBef>
                <a:spcPts val="100"/>
              </a:spcBef>
              <a:buFont typeface="Wingdings" panose="05000000000000000000" pitchFamily="2" charset="2"/>
              <a:buChar char="Ø"/>
            </a:pPr>
            <a:r>
              <a:rPr lang="en-US" altLang="zh-CN" sz="1400" b="1" dirty="0">
                <a:highlight>
                  <a:srgbClr val="FFFF00"/>
                </a:highlight>
                <a:sym typeface="Wingdings" panose="05000000000000000000" pitchFamily="2" charset="2"/>
              </a:rPr>
              <a:t>Way forward </a:t>
            </a:r>
          </a:p>
          <a:p>
            <a:pPr marL="800100" lvl="1" indent="-342900">
              <a:spcBef>
                <a:spcPts val="100"/>
              </a:spcBef>
              <a:buFont typeface="Wingdings" panose="05000000000000000000" pitchFamily="2" charset="2"/>
              <a:buChar char="Ø"/>
            </a:pPr>
            <a:r>
              <a:rPr lang="en-US" altLang="zh-CN" sz="1400" b="1" dirty="0">
                <a:highlight>
                  <a:srgbClr val="FFFF00"/>
                </a:highlight>
                <a:sym typeface="Wingdings" panose="05000000000000000000" pitchFamily="2" charset="2"/>
              </a:rPr>
              <a:t> Work the CR implementing Option 1.1. Consider potential compromise of NOT mentioning the case in which UE/PBX originate the 3</a:t>
            </a:r>
            <a:r>
              <a:rPr lang="en-US" altLang="zh-CN" sz="1400" b="1" baseline="30000" dirty="0">
                <a:highlight>
                  <a:srgbClr val="FFFF00"/>
                </a:highlight>
                <a:sym typeface="Wingdings" panose="05000000000000000000" pitchFamily="2" charset="2"/>
              </a:rPr>
              <a:t>rd</a:t>
            </a:r>
            <a:r>
              <a:rPr lang="en-US" altLang="zh-CN" sz="1400" b="1" dirty="0">
                <a:highlight>
                  <a:srgbClr val="FFFF00"/>
                </a:highlight>
                <a:sym typeface="Wingdings" panose="05000000000000000000" pitchFamily="2" charset="2"/>
              </a:rPr>
              <a:t> party ID invite.</a:t>
            </a:r>
          </a:p>
          <a:p>
            <a:pPr marL="800100" lvl="1" indent="-342900">
              <a:spcBef>
                <a:spcPts val="100"/>
              </a:spcBef>
              <a:buFont typeface="Wingdings" panose="05000000000000000000" pitchFamily="2" charset="2"/>
              <a:buChar char="Ø"/>
            </a:pPr>
            <a:r>
              <a:rPr lang="en-US" altLang="zh-CN" sz="1400" b="1" dirty="0">
                <a:highlight>
                  <a:srgbClr val="FFFF00"/>
                </a:highlight>
                <a:sym typeface="Wingdings" panose="05000000000000000000" pitchFamily="2" charset="2"/>
              </a:rPr>
              <a:t> If any option for Q1 is acceptable, work on Option 3.2 for Q3.</a:t>
            </a:r>
            <a:endParaRPr lang="en-US" altLang="zh-CN" sz="1400" b="1" dirty="0">
              <a:highlight>
                <a:srgbClr val="FFFF00"/>
              </a:highlight>
              <a:sym typeface="+mn-e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27" y="135705"/>
            <a:ext cx="12036829" cy="1037488"/>
          </a:xfrm>
        </p:spPr>
        <p:txBody>
          <a:bodyPr>
            <a:noAutofit/>
          </a:bodyPr>
          <a:lstStyle/>
          <a:p>
            <a:r>
              <a:rPr lang="en-US" altLang="zh-CN" sz="2800" dirty="0"/>
              <a:t>KI#8: Support of IMS Avatar Communication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377825" y="925195"/>
            <a:ext cx="11741785" cy="47720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auto">
              <a:spcBef>
                <a:spcPts val="700"/>
              </a:spcBef>
              <a:buFont typeface="Wingdings" panose="05000000000000000000" pitchFamily="2" charset="2"/>
              <a:buChar char="Ø"/>
            </a:pPr>
            <a:r>
              <a:rPr sz="1600" dirty="0"/>
              <a:t>This key issue aims to study enhancements of IMS architecture, interfaces, and procedures to support IMS based Avatar communication</a:t>
            </a:r>
          </a:p>
          <a:p>
            <a:pPr marL="342900" indent="-342900" fontAlgn="auto">
              <a:spcBef>
                <a:spcPts val="700"/>
              </a:spcBef>
              <a:buFont typeface="Wingdings" panose="05000000000000000000" pitchFamily="2" charset="2"/>
              <a:buChar char="Ø"/>
            </a:pPr>
            <a:r>
              <a:rPr lang="en-US" sz="1600" dirty="0"/>
              <a:t>It has been concluded in #165 that </a:t>
            </a:r>
            <a:r>
              <a:rPr lang="en-US" sz="1600" dirty="0">
                <a:sym typeface="+mn-ea"/>
              </a:rPr>
              <a:t>the Avatar ID list is stored in BAR per application and is downloaded via DC AS to DCSF, but the following aspects are to be decided</a:t>
            </a:r>
          </a:p>
          <a:p>
            <a:pPr marL="800100" lvl="1" indent="-342900" fontAlgn="auto">
              <a:spcBef>
                <a:spcPts val="700"/>
              </a:spcBef>
              <a:buFont typeface="Wingdings" panose="05000000000000000000" pitchFamily="2" charset="2"/>
              <a:buChar char="Ø"/>
            </a:pPr>
            <a:r>
              <a:rPr lang="en-US" sz="1600" dirty="0">
                <a:sym typeface="+mn-ea"/>
              </a:rPr>
              <a:t>issue 1: whether the service of DCAS and </a:t>
            </a:r>
            <a:r>
              <a:rPr lang="en-US" altLang="zh-CN" sz="1600" dirty="0">
                <a:highlight>
                  <a:srgbClr val="00FFFF"/>
                </a:highlight>
                <a:sym typeface="+mn-ea"/>
              </a:rPr>
              <a:t>DCSF</a:t>
            </a:r>
            <a:r>
              <a:rPr lang="en-US" sz="1600" dirty="0">
                <a:sym typeface="+mn-ea"/>
              </a:rPr>
              <a:t>, interface between </a:t>
            </a:r>
            <a:r>
              <a:rPr lang="en-US" sz="1600" dirty="0">
                <a:highlight>
                  <a:srgbClr val="00FFFF"/>
                </a:highlight>
                <a:sym typeface="+mn-ea"/>
              </a:rPr>
              <a:t>DCSF</a:t>
            </a:r>
            <a:r>
              <a:rPr lang="en-US" sz="1600" dirty="0">
                <a:sym typeface="+mn-ea"/>
              </a:rPr>
              <a:t> and DC AS are to be standardized</a:t>
            </a:r>
          </a:p>
          <a:p>
            <a:pPr marL="1257300" lvl="2" indent="-342900" fontAlgn="auto">
              <a:spcBef>
                <a:spcPts val="700"/>
              </a:spcBef>
              <a:buFont typeface="Wingdings" panose="05000000000000000000" pitchFamily="2" charset="2"/>
              <a:buChar char="Ø"/>
            </a:pPr>
            <a:r>
              <a:rPr lang="en-US" sz="1600" dirty="0">
                <a:sym typeface="+mn-ea"/>
              </a:rPr>
              <a:t>Option 1.1: standardized in 3GPP (S2-2412170)</a:t>
            </a:r>
            <a:endParaRPr lang="en-US" sz="1600" dirty="0"/>
          </a:p>
          <a:p>
            <a:pPr marL="1257300" lvl="2" indent="-342900" fontAlgn="auto">
              <a:spcBef>
                <a:spcPts val="700"/>
              </a:spcBef>
              <a:buFont typeface="Wingdings" panose="05000000000000000000" pitchFamily="2" charset="2"/>
              <a:buChar char="Ø"/>
            </a:pPr>
            <a:r>
              <a:rPr lang="en-US" sz="1600" dirty="0">
                <a:sym typeface="+mn-ea"/>
              </a:rPr>
              <a:t>Option 1.2: not standardized in 3GPP (S2-2411743)</a:t>
            </a:r>
          </a:p>
          <a:p>
            <a:pPr marL="800100" lvl="1" indent="-342900" algn="l" fontAlgn="auto">
              <a:spcBef>
                <a:spcPts val="70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en-US" sz="1600" dirty="0"/>
              <a:t>Issue 2: how the DCSF discovers the DC AS who handles the requested </a:t>
            </a:r>
            <a:r>
              <a:rPr lang="en-US" sz="1600" dirty="0">
                <a:sym typeface="+mn-ea"/>
              </a:rPr>
              <a:t>Avatar ID list</a:t>
            </a:r>
            <a:endParaRPr lang="en-US" sz="1600" dirty="0"/>
          </a:p>
          <a:p>
            <a:pPr marL="1257300" lvl="2" indent="-342900" algn="l" fontAlgn="auto">
              <a:spcBef>
                <a:spcPts val="70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en-US" sz="1600" dirty="0"/>
              <a:t>Option 2.1: via DC service data in HSS </a:t>
            </a:r>
            <a:r>
              <a:rPr lang="en-US" sz="1600" dirty="0">
                <a:sym typeface="+mn-ea"/>
              </a:rPr>
              <a:t>(S2-2411332)</a:t>
            </a:r>
          </a:p>
          <a:p>
            <a:pPr marL="1257300" lvl="2" indent="-342900" algn="l" fontAlgn="auto">
              <a:spcBef>
                <a:spcPts val="70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en-US" sz="1600" dirty="0"/>
              <a:t>Option 2.2: via NRF</a:t>
            </a:r>
          </a:p>
          <a:p>
            <a:pPr marL="342900" lvl="0" indent="-342900" algn="l" fontAlgn="auto">
              <a:spcBef>
                <a:spcPts val="70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en-US" sz="1600" dirty="0"/>
              <a:t>Regarding to the Avatar communication procedure, there are fidderent proposals for the interaction between DC AS and IMS AS for media instructions</a:t>
            </a:r>
          </a:p>
          <a:p>
            <a:pPr marL="800100" lvl="1" indent="-342900" algn="l" fontAlgn="auto">
              <a:spcBef>
                <a:spcPts val="70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en-US" sz="1600" dirty="0">
                <a:highlight>
                  <a:srgbClr val="00FFFF"/>
                </a:highlight>
              </a:rPr>
              <a:t>issue 4: how DC AS sends media instructions to MF</a:t>
            </a:r>
          </a:p>
          <a:p>
            <a:pPr marL="1257300" lvl="2" indent="-342900">
              <a:spcBef>
                <a:spcPts val="700"/>
              </a:spcBef>
              <a:buFont typeface="Wingdings" panose="05000000000000000000" pitchFamily="2" charset="2"/>
              <a:buChar char="Ø"/>
            </a:pPr>
            <a:r>
              <a:rPr lang="en-US" sz="1600" dirty="0"/>
              <a:t>Option 4.1: </a:t>
            </a:r>
            <a:r>
              <a:rPr lang="en-US" sz="1600" dirty="0">
                <a:highlight>
                  <a:srgbClr val="00FFFF"/>
                </a:highlight>
                <a:sym typeface="+mn-ea"/>
              </a:rPr>
              <a:t>DCAS send instruction to DCSF through IMS AS, and then</a:t>
            </a:r>
            <a:r>
              <a:rPr lang="en-US" sz="1600" dirty="0">
                <a:highlight>
                  <a:srgbClr val="00FFFF"/>
                </a:highlight>
              </a:rPr>
              <a:t> via</a:t>
            </a:r>
            <a:r>
              <a:rPr lang="en-US" sz="1600" dirty="0"/>
              <a:t> DCSF reusing R18 </a:t>
            </a:r>
          </a:p>
          <a:p>
            <a:pPr marL="1257300" lvl="2" indent="-342900" algn="l" fontAlgn="auto">
              <a:spcBef>
                <a:spcPts val="70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en-US" sz="1600" dirty="0"/>
              <a:t>Option 4.2: directly using R19 </a:t>
            </a:r>
            <a:r>
              <a:rPr lang="en-US" sz="1600" dirty="0">
                <a:sym typeface="+mn-ea"/>
              </a:rPr>
              <a:t>(S2-2412170)</a:t>
            </a:r>
            <a:endParaRPr lang="en-US" altLang="zh-CN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27" y="135705"/>
            <a:ext cx="12036829" cy="1037488"/>
          </a:xfrm>
        </p:spPr>
        <p:txBody>
          <a:bodyPr>
            <a:noAutofit/>
          </a:bodyPr>
          <a:lstStyle/>
          <a:p>
            <a:r>
              <a:rPr lang="en-US" altLang="zh-CN" sz="2800" dirty="0" err="1"/>
              <a:t>SoH</a:t>
            </a:r>
            <a:r>
              <a:rPr lang="en-US" altLang="zh-CN" sz="2800" dirty="0"/>
              <a:t> for KI#8: </a:t>
            </a:r>
            <a:r>
              <a:rPr lang="en-US" altLang="zh-CN" sz="2800" dirty="0">
                <a:sym typeface="+mn-ea"/>
              </a:rPr>
              <a:t>Support of IMS Avatar Communication</a:t>
            </a:r>
            <a:endParaRPr lang="zh-CN" altLang="en-US" sz="2800" dirty="0"/>
          </a:p>
        </p:txBody>
      </p:sp>
      <p:sp>
        <p:nvSpPr>
          <p:cNvPr id="5" name="文本框 4"/>
          <p:cNvSpPr txBox="1"/>
          <p:nvPr/>
        </p:nvSpPr>
        <p:spPr>
          <a:xfrm>
            <a:off x="389186" y="1296414"/>
            <a:ext cx="1142487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auto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400" b="1" dirty="0"/>
              <a:t>Q1: </a:t>
            </a:r>
            <a:r>
              <a:rPr lang="en-US" altLang="zh-CN" sz="1400" b="1" dirty="0">
                <a:sym typeface="+mn-ea"/>
              </a:rPr>
              <a:t>do we want to standardize the service provided by the DC AS toward the DCSF?</a:t>
            </a:r>
            <a:endParaRPr lang="en-US" altLang="zh-CN" sz="1400" b="1" dirty="0"/>
          </a:p>
          <a:p>
            <a:pPr marL="800100" lvl="1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sz="1400" dirty="0"/>
              <a:t>Yes: Huawei, ZTE, Samsung, CMCC</a:t>
            </a:r>
          </a:p>
          <a:p>
            <a:pPr marL="800100" lvl="1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sz="1400" dirty="0"/>
              <a:t>No: T-Mobile US, Qualcomm, Nokia, Ericsson (all but T-Mobile US object)</a:t>
            </a:r>
          </a:p>
          <a:p>
            <a:pPr lvl="1" fontAlgn="auto">
              <a:spcBef>
                <a:spcPts val="0"/>
              </a:spcBef>
            </a:pPr>
            <a:r>
              <a:rPr lang="en-US" altLang="zh-CN" sz="1400" b="1" dirty="0">
                <a:highlight>
                  <a:srgbClr val="FFFF00"/>
                </a:highlight>
                <a:sym typeface="Wingdings" panose="05000000000000000000" pitchFamily="2" charset="2"/>
              </a:rPr>
              <a:t>Way forward </a:t>
            </a:r>
          </a:p>
          <a:p>
            <a:pPr lvl="1" fontAlgn="auto">
              <a:spcBef>
                <a:spcPts val="0"/>
              </a:spcBef>
            </a:pPr>
            <a:r>
              <a:rPr lang="en-US" altLang="zh-CN" sz="1400" b="1" dirty="0">
                <a:highlight>
                  <a:srgbClr val="FFFF00"/>
                </a:highlight>
                <a:sym typeface="Wingdings" panose="05000000000000000000" pitchFamily="2" charset="2"/>
              </a:rPr>
              <a:t>	- we standardize only the URL for fetching the Avatar ID List from the BAR.</a:t>
            </a:r>
          </a:p>
          <a:p>
            <a:pPr lvl="1" fontAlgn="auto">
              <a:spcBef>
                <a:spcPts val="0"/>
              </a:spcBef>
            </a:pPr>
            <a:r>
              <a:rPr lang="en-US" altLang="zh-CN" sz="1400" b="1" dirty="0">
                <a:highlight>
                  <a:srgbClr val="FFFF00"/>
                </a:highlight>
                <a:sym typeface="Wingdings" panose="05000000000000000000" pitchFamily="2" charset="2"/>
              </a:rPr>
              <a:t>	- because of this, no need to ask Q2</a:t>
            </a:r>
            <a:endParaRPr lang="en-US" altLang="zh-CN" sz="1400" b="1" dirty="0">
              <a:highlight>
                <a:srgbClr val="FFFF00"/>
              </a:highlight>
            </a:endParaRPr>
          </a:p>
          <a:p>
            <a:pPr marL="285750" indent="-285750" fontAlgn="auto">
              <a:spcBef>
                <a:spcPts val="0"/>
              </a:spcBef>
              <a:buFont typeface="Wingdings" panose="05000000000000000000" charset="0"/>
              <a:buChar char="Ø"/>
            </a:pPr>
            <a:r>
              <a:rPr lang="en-US" altLang="zh-CN" sz="1400" b="1" strike="sngStrike" dirty="0">
                <a:sym typeface="+mn-ea"/>
              </a:rPr>
              <a:t>Q2: </a:t>
            </a:r>
            <a:r>
              <a:rPr lang="en-US" sz="1400" b="1" strike="sngStrike" dirty="0">
                <a:sym typeface="+mn-ea"/>
              </a:rPr>
              <a:t>how does the DCSF discovers the DC AS handling the requested Avatar ID list?</a:t>
            </a:r>
            <a:endParaRPr lang="en-US" altLang="zh-CN" sz="1400" b="1" strike="sngStrike" dirty="0">
              <a:highlight>
                <a:srgbClr val="FFFF00"/>
              </a:highlight>
            </a:endParaRPr>
          </a:p>
          <a:p>
            <a:pPr marL="800100" lvl="1" indent="-342900" algn="l" fontAlgn="auto">
              <a:spcBef>
                <a:spcPts val="0"/>
              </a:spcBef>
              <a:buClrTx/>
              <a:buSzTx/>
              <a:buFont typeface="等线" panose="02010600030101010101" pitchFamily="2" charset="-122"/>
              <a:buChar char="–"/>
            </a:pPr>
            <a:r>
              <a:rPr lang="en-US" sz="1400" strike="sngStrike" dirty="0">
                <a:sym typeface="+mn-ea"/>
              </a:rPr>
              <a:t>Option 3.1: via DC service data in HSS</a:t>
            </a:r>
          </a:p>
          <a:p>
            <a:pPr marL="1257300" lvl="2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sz="1400" strike="sngStrike" dirty="0">
                <a:sym typeface="+mn-ea"/>
              </a:rPr>
              <a:t>Yes: </a:t>
            </a:r>
            <a:endParaRPr lang="en-US" altLang="zh-CN" sz="1400" strike="sngStrike" dirty="0"/>
          </a:p>
          <a:p>
            <a:pPr marL="1257300" lvl="2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sz="1400" strike="sngStrike" dirty="0">
                <a:sym typeface="+mn-ea"/>
              </a:rPr>
              <a:t>No: </a:t>
            </a:r>
            <a:endParaRPr lang="en-US" altLang="zh-CN" sz="1400" strike="sngStrike" dirty="0"/>
          </a:p>
          <a:p>
            <a:pPr marL="800100" lvl="1" indent="-342900" algn="l" fontAlgn="auto">
              <a:spcBef>
                <a:spcPts val="0"/>
              </a:spcBef>
              <a:buClrTx/>
              <a:buSzTx/>
              <a:buFont typeface="等线" panose="02010600030101010101" pitchFamily="2" charset="-122"/>
              <a:buChar char="–"/>
            </a:pPr>
            <a:r>
              <a:rPr lang="en-US" sz="1400" strike="sngStrike" dirty="0">
                <a:sym typeface="+mn-ea"/>
              </a:rPr>
              <a:t>Option 3.2: via NRF</a:t>
            </a:r>
          </a:p>
          <a:p>
            <a:pPr marL="1257300" lvl="2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sz="1400" strike="sngStrike" dirty="0">
                <a:sym typeface="+mn-ea"/>
              </a:rPr>
              <a:t>Yes: </a:t>
            </a:r>
            <a:endParaRPr lang="en-US" altLang="zh-CN" sz="1400" strike="sngStrike" dirty="0"/>
          </a:p>
          <a:p>
            <a:pPr marL="1257300" lvl="2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sz="1400" strike="sngStrike" dirty="0">
                <a:sym typeface="+mn-ea"/>
              </a:rPr>
              <a:t>No: </a:t>
            </a:r>
          </a:p>
          <a:p>
            <a:pPr marL="800100" lvl="1" indent="-342900">
              <a:buFont typeface="等线" panose="02010600030101010101" pitchFamily="2" charset="-122"/>
              <a:buChar char="–"/>
            </a:pPr>
            <a:r>
              <a:rPr lang="en-US" altLang="zh-CN" sz="1400" strike="sngStrike" dirty="0">
                <a:sym typeface="+mn-ea"/>
              </a:rPr>
              <a:t>Option 3.3: based on Rel-18 mechanism</a:t>
            </a:r>
          </a:p>
          <a:p>
            <a:pPr marL="1257300" lvl="2" indent="-342900">
              <a:buFont typeface="等线" panose="02010600030101010101" pitchFamily="2" charset="-122"/>
              <a:buChar char="–"/>
            </a:pPr>
            <a:r>
              <a:rPr lang="en-US" altLang="zh-CN" sz="1400" strike="sngStrike" dirty="0">
                <a:sym typeface="+mn-ea"/>
              </a:rPr>
              <a:t>Yes:</a:t>
            </a:r>
          </a:p>
          <a:p>
            <a:pPr marL="1257300" lvl="2" indent="-342900">
              <a:buFont typeface="等线" panose="02010600030101010101" pitchFamily="2" charset="-122"/>
              <a:buChar char="–"/>
            </a:pPr>
            <a:r>
              <a:rPr lang="en-US" altLang="zh-CN" sz="1400" strike="sngStrike" dirty="0">
                <a:sym typeface="+mn-ea"/>
              </a:rPr>
              <a:t>No:</a:t>
            </a:r>
            <a:endParaRPr lang="en-US" altLang="zh-CN" sz="1400" strike="sngStrike" dirty="0"/>
          </a:p>
          <a:p>
            <a:pPr marL="285750" indent="-285750" fontAlgn="auto">
              <a:spcBef>
                <a:spcPts val="0"/>
              </a:spcBef>
              <a:buFont typeface="Wingdings" panose="05000000000000000000" charset="0"/>
              <a:buChar char="Ø"/>
            </a:pPr>
            <a:r>
              <a:rPr lang="en-US" altLang="zh-CN" sz="1400" b="1" dirty="0">
                <a:sym typeface="+mn-ea"/>
              </a:rPr>
              <a:t>Q4: </a:t>
            </a:r>
            <a:r>
              <a:rPr lang="en-US" sz="1400" b="1" dirty="0">
                <a:sym typeface="+mn-ea"/>
              </a:rPr>
              <a:t>how does DC AS send media instructions to MF?</a:t>
            </a:r>
            <a:endParaRPr lang="en-US" altLang="zh-CN" sz="1400" b="1" dirty="0"/>
          </a:p>
          <a:p>
            <a:pPr marL="800100" lvl="1" indent="-342900" algn="l" fontAlgn="auto">
              <a:spcBef>
                <a:spcPts val="0"/>
              </a:spcBef>
              <a:buClrTx/>
              <a:buSzTx/>
              <a:buFont typeface="等线" panose="02010600030101010101" pitchFamily="2" charset="-122"/>
              <a:buChar char="–"/>
            </a:pPr>
            <a:r>
              <a:rPr lang="en-US" sz="1400" dirty="0">
                <a:sym typeface="+mn-ea"/>
              </a:rPr>
              <a:t>Option 4.1: DCAS sends avatar media instruction to DCSF through IMS AS, and then via DCSF reusing R18</a:t>
            </a:r>
          </a:p>
          <a:p>
            <a:pPr marL="1257300" lvl="2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sz="1400" dirty="0">
                <a:sym typeface="+mn-ea"/>
              </a:rPr>
              <a:t>Yes: </a:t>
            </a:r>
            <a:endParaRPr lang="en-US" altLang="zh-CN" sz="1400" dirty="0"/>
          </a:p>
          <a:p>
            <a:pPr marL="1257300" lvl="2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sz="1400" dirty="0">
                <a:sym typeface="+mn-ea"/>
              </a:rPr>
              <a:t>No: </a:t>
            </a:r>
            <a:endParaRPr lang="en-US" altLang="zh-CN" sz="1400" dirty="0"/>
          </a:p>
          <a:p>
            <a:pPr marL="800100" lvl="1" indent="-342900" algn="l" fontAlgn="auto">
              <a:spcBef>
                <a:spcPts val="0"/>
              </a:spcBef>
              <a:buClrTx/>
              <a:buSzTx/>
              <a:buFont typeface="等线" panose="02010600030101010101" pitchFamily="2" charset="-122"/>
              <a:buChar char="–"/>
            </a:pPr>
            <a:r>
              <a:rPr lang="en-US" sz="1400" dirty="0">
                <a:sym typeface="+mn-ea"/>
              </a:rPr>
              <a:t>Option 4.2: DCAS sends avatar media instructions to MF via IMS AS</a:t>
            </a:r>
          </a:p>
          <a:p>
            <a:pPr marL="1257300" lvl="2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sz="1400" dirty="0">
                <a:sym typeface="+mn-ea"/>
              </a:rPr>
              <a:t>Yes: </a:t>
            </a:r>
            <a:endParaRPr lang="en-US" altLang="zh-CN" sz="1400" dirty="0"/>
          </a:p>
          <a:p>
            <a:pPr marL="1257300" lvl="2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sz="1400" dirty="0">
                <a:sym typeface="+mn-ea"/>
              </a:rPr>
              <a:t>No: </a:t>
            </a:r>
            <a:endParaRPr lang="en-US" altLang="zh-CN" sz="1400" dirty="0"/>
          </a:p>
          <a:p>
            <a:endParaRPr lang="en-US" altLang="zh-CN" sz="1400" dirty="0">
              <a:highlight>
                <a:srgbClr val="00FF00"/>
              </a:highligh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27" y="135705"/>
            <a:ext cx="12036829" cy="1037488"/>
          </a:xfrm>
        </p:spPr>
        <p:txBody>
          <a:bodyPr>
            <a:noAutofit/>
          </a:bodyPr>
          <a:lstStyle/>
          <a:p>
            <a:r>
              <a:rPr lang="en-US" altLang="zh-CN" sz="2800" dirty="0"/>
              <a:t>KI#2: Impact on IMS architecture, interfaces and procedures to support IMS capability exposure in the context of IMS data channel session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303530" y="1528445"/>
            <a:ext cx="11741785" cy="29443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auto">
              <a:spcBef>
                <a:spcPts val="700"/>
              </a:spcBef>
              <a:buFont typeface="Wingdings" panose="05000000000000000000" pitchFamily="2" charset="2"/>
              <a:buChar char="Ø"/>
            </a:pPr>
            <a:r>
              <a:rPr dirty="0"/>
              <a:t>This key issue </a:t>
            </a:r>
            <a:r>
              <a:rPr lang="en-US" dirty="0"/>
              <a:t>s</a:t>
            </a:r>
            <a:r>
              <a:rPr dirty="0"/>
              <a:t>tud</a:t>
            </a:r>
            <a:r>
              <a:rPr lang="en-US" dirty="0"/>
              <a:t>ies</a:t>
            </a:r>
            <a:r>
              <a:rPr dirty="0"/>
              <a:t> enhancements to IMS architecture, interfaces and procedures to expose IMS services in the following IMS data channel related scenarios</a:t>
            </a:r>
          </a:p>
          <a:p>
            <a:pPr marL="342900" indent="-342900" fontAlgn="auto">
              <a:spcBef>
                <a:spcPts val="700"/>
              </a:spcBef>
              <a:buFont typeface="Wingdings" panose="05000000000000000000" pitchFamily="2" charset="2"/>
              <a:buChar char="Ø"/>
            </a:pPr>
            <a:r>
              <a:rPr lang="en-US" altLang="zh-CN" dirty="0"/>
              <a:t>The general procedures and related service enhancements to support this feature have been agreed in #165</a:t>
            </a:r>
          </a:p>
          <a:p>
            <a:pPr marL="342900" indent="-342900" fontAlgn="auto">
              <a:spcBef>
                <a:spcPts val="700"/>
              </a:spcBef>
              <a:buFont typeface="Wingdings" panose="05000000000000000000" pitchFamily="2" charset="2"/>
              <a:buChar char="Ø"/>
            </a:pPr>
            <a:r>
              <a:rPr lang="en-US" altLang="zh-CN" dirty="0"/>
              <a:t>There are different proposals regarding to how the DC AS get immediate response when creating or modifying DC in a session </a:t>
            </a:r>
            <a:r>
              <a:rPr lang="en-US" altLang="zh-CN" dirty="0">
                <a:solidFill>
                  <a:srgbClr val="FF0000"/>
                </a:solidFill>
              </a:rPr>
              <a:t>using </a:t>
            </a:r>
            <a:r>
              <a:rPr lang="en-US" altLang="zh-CN" dirty="0" err="1">
                <a:solidFill>
                  <a:srgbClr val="FF0000"/>
                </a:solidFill>
              </a:rPr>
              <a:t>Nimsas_SessionManagement</a:t>
            </a:r>
            <a:r>
              <a:rPr lang="en-US" altLang="zh-CN" dirty="0">
                <a:solidFill>
                  <a:srgbClr val="FF0000"/>
                </a:solidFill>
              </a:rPr>
              <a:t> service.</a:t>
            </a:r>
            <a:endParaRPr lang="en-US" altLang="zh-CN" dirty="0"/>
          </a:p>
          <a:p>
            <a:pPr marL="800100" lvl="1" indent="-342900" fontAlgn="auto">
              <a:spcBef>
                <a:spcPts val="700"/>
              </a:spcBef>
              <a:buFont typeface="Wingdings" panose="05000000000000000000" pitchFamily="2" charset="2"/>
              <a:buChar char="Ø"/>
            </a:pPr>
            <a:r>
              <a:rPr lang="en-US" altLang="zh-CN" dirty="0">
                <a:solidFill>
                  <a:srgbClr val="FF0000"/>
                </a:solidFill>
              </a:rPr>
              <a:t>Option 1: define a new service operation </a:t>
            </a:r>
            <a:r>
              <a:rPr lang="en-US" altLang="zh-CN" dirty="0" err="1">
                <a:solidFill>
                  <a:srgbClr val="FF0000"/>
                </a:solidFill>
              </a:rPr>
              <a:t>Nimsas_SessionManagement_Notify</a:t>
            </a:r>
            <a:r>
              <a:rPr lang="en-US" altLang="zh-CN" dirty="0">
                <a:solidFill>
                  <a:srgbClr val="FF0000"/>
                </a:solidFill>
              </a:rPr>
              <a:t> to notify DC AS (S2-2411469, S2-2411562)</a:t>
            </a:r>
          </a:p>
          <a:p>
            <a:pPr marL="800100" lvl="1" indent="-342900" fontAlgn="auto">
              <a:spcBef>
                <a:spcPts val="700"/>
              </a:spcBef>
              <a:buFont typeface="Wingdings" panose="05000000000000000000" pitchFamily="2" charset="2"/>
              <a:buChar char="Ø"/>
            </a:pPr>
            <a:r>
              <a:rPr lang="en-US" altLang="zh-CN" dirty="0">
                <a:solidFill>
                  <a:srgbClr val="FF0000"/>
                </a:solidFill>
              </a:rPr>
              <a:t>Option 2: using existing </a:t>
            </a:r>
            <a:r>
              <a:rPr lang="en-US" altLang="zh-CN" dirty="0" err="1">
                <a:solidFill>
                  <a:srgbClr val="FF0000"/>
                </a:solidFill>
              </a:rPr>
              <a:t>Nimsas_ImsEE_Notify</a:t>
            </a:r>
            <a:r>
              <a:rPr lang="en-US" altLang="zh-CN" dirty="0">
                <a:solidFill>
                  <a:srgbClr val="FF0000"/>
                </a:solidFill>
              </a:rPr>
              <a:t> service operation (S2-2412164, S2-2412166)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27" y="135705"/>
            <a:ext cx="12036829" cy="1037488"/>
          </a:xfrm>
        </p:spPr>
        <p:txBody>
          <a:bodyPr>
            <a:noAutofit/>
          </a:bodyPr>
          <a:lstStyle/>
          <a:p>
            <a:r>
              <a:rPr lang="en-US" altLang="zh-CN" sz="2800" dirty="0" err="1"/>
              <a:t>SoH</a:t>
            </a:r>
            <a:r>
              <a:rPr lang="en-US" altLang="zh-CN" sz="2800" dirty="0"/>
              <a:t> for KI#2: </a:t>
            </a:r>
            <a:r>
              <a:rPr lang="en-US" altLang="zh-CN" sz="2800" dirty="0">
                <a:sym typeface="+mn-ea"/>
              </a:rPr>
              <a:t>Impact on IMS architecture, interfaces and procedures to support IMS capability exposure in the context of IMS data channel session</a:t>
            </a:r>
            <a:endParaRPr lang="zh-CN" altLang="en-US" sz="2800" dirty="0"/>
          </a:p>
        </p:txBody>
      </p:sp>
      <p:sp>
        <p:nvSpPr>
          <p:cNvPr id="5" name="文本框 4"/>
          <p:cNvSpPr txBox="1"/>
          <p:nvPr/>
        </p:nvSpPr>
        <p:spPr>
          <a:xfrm>
            <a:off x="389186" y="1382774"/>
            <a:ext cx="11424877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auto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b="1" dirty="0"/>
              <a:t>Q1: </a:t>
            </a:r>
            <a:r>
              <a:rPr lang="en-US" altLang="zh-CN" dirty="0">
                <a:sym typeface="+mn-ea"/>
              </a:rPr>
              <a:t>how the DC AS get immediate response when creating or modifying DC in a session</a:t>
            </a:r>
            <a:endParaRPr lang="en-US" altLang="zh-CN" b="1" dirty="0"/>
          </a:p>
          <a:p>
            <a:pPr marL="800100" lvl="1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dirty="0"/>
              <a:t>Option 1: </a:t>
            </a:r>
            <a:r>
              <a:rPr lang="en-US" altLang="zh-CN" dirty="0">
                <a:solidFill>
                  <a:srgbClr val="FF0000"/>
                </a:solidFill>
              </a:rPr>
              <a:t>define a new service operation </a:t>
            </a:r>
            <a:r>
              <a:rPr lang="en-US" altLang="zh-CN" dirty="0" err="1">
                <a:solidFill>
                  <a:srgbClr val="FF0000"/>
                </a:solidFill>
              </a:rPr>
              <a:t>Nimsas_SessionManagement_Notify</a:t>
            </a:r>
            <a:r>
              <a:rPr lang="en-US" altLang="zh-CN" dirty="0">
                <a:solidFill>
                  <a:srgbClr val="FF0000"/>
                </a:solidFill>
              </a:rPr>
              <a:t> </a:t>
            </a:r>
            <a:endParaRPr lang="en-US" altLang="zh-CN" dirty="0"/>
          </a:p>
          <a:p>
            <a:pPr marL="1257300" lvl="2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dirty="0"/>
              <a:t>Yes: </a:t>
            </a:r>
          </a:p>
          <a:p>
            <a:pPr marL="1257300" lvl="2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dirty="0"/>
              <a:t>No: </a:t>
            </a:r>
          </a:p>
          <a:p>
            <a:pPr marL="800100" lvl="1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dirty="0"/>
              <a:t>Option 2: </a:t>
            </a:r>
            <a:r>
              <a:rPr lang="en-US" altLang="zh-CN" dirty="0">
                <a:solidFill>
                  <a:srgbClr val="FF0000"/>
                </a:solidFill>
              </a:rPr>
              <a:t>using existing </a:t>
            </a:r>
            <a:r>
              <a:rPr lang="en-US" altLang="zh-CN" dirty="0" err="1">
                <a:solidFill>
                  <a:srgbClr val="FF0000"/>
                </a:solidFill>
              </a:rPr>
              <a:t>Nimsas_ImsEE_Notify</a:t>
            </a:r>
            <a:r>
              <a:rPr lang="en-US" altLang="zh-CN">
                <a:solidFill>
                  <a:srgbClr val="FF0000"/>
                </a:solidFill>
              </a:rPr>
              <a:t> service operation </a:t>
            </a:r>
            <a:endParaRPr lang="en-US" altLang="zh-CN" dirty="0"/>
          </a:p>
          <a:p>
            <a:pPr marL="1257300" lvl="2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dirty="0"/>
              <a:t>Yes: </a:t>
            </a:r>
          </a:p>
          <a:p>
            <a:pPr marL="1257300" lvl="2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dirty="0"/>
              <a:t>No: </a:t>
            </a:r>
          </a:p>
          <a:p>
            <a:endParaRPr lang="en-US" altLang="zh-CN" dirty="0">
              <a:highlight>
                <a:srgbClr val="00FF00"/>
              </a:highligh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1BBF823-0BE4-4887-9B04-1775DEB35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414" y="437696"/>
            <a:ext cx="9324753" cy="1325563"/>
          </a:xfrm>
        </p:spPr>
        <p:txBody>
          <a:bodyPr/>
          <a:lstStyle/>
          <a:p>
            <a:r>
              <a:rPr lang="en-US" altLang="zh-CN" sz="3200" dirty="0"/>
              <a:t>KI#6: standalone DC session</a:t>
            </a:r>
            <a:br>
              <a:rPr lang="en-US" altLang="zh-CN" sz="3200" dirty="0"/>
            </a:br>
            <a:r>
              <a:rPr lang="en-US" altLang="zh-CN" sz="3200" dirty="0"/>
              <a:t>Issues need to be resolved</a:t>
            </a:r>
            <a:endParaRPr lang="zh-CN" altLang="en-US" sz="32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A88E7C9-9A98-47E5-9F40-B73B0D75A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245" y="1734520"/>
            <a:ext cx="10942421" cy="4796908"/>
          </a:xfrm>
        </p:spPr>
        <p:txBody>
          <a:bodyPr>
            <a:normAutofit lnSpcReduction="10000"/>
          </a:bodyPr>
          <a:lstStyle/>
          <a:p>
            <a:r>
              <a:rPr lang="en-US" altLang="zh-CN" sz="2400" dirty="0">
                <a:solidFill>
                  <a:srgbClr val="FF0000"/>
                </a:solidFill>
              </a:rPr>
              <a:t>Non-trivial</a:t>
            </a:r>
          </a:p>
          <a:p>
            <a:pPr lvl="1"/>
            <a:r>
              <a:rPr lang="en-US" altLang="zh-CN" sz="1800" dirty="0">
                <a:solidFill>
                  <a:srgbClr val="FF0000"/>
                </a:solidFill>
              </a:rPr>
              <a:t>Whether to remove BDC+ADC non-simultaneous way (S2-2410447 for removing)?</a:t>
            </a:r>
            <a:endParaRPr lang="en-GB" altLang="zh-CN" sz="1100" b="1" dirty="0"/>
          </a:p>
          <a:p>
            <a:pPr marL="914400" lvl="2" indent="0">
              <a:buNone/>
            </a:pPr>
            <a:r>
              <a:rPr lang="en-US" altLang="zh-CN" sz="1600" b="1" dirty="0"/>
              <a:t>Proposal:</a:t>
            </a:r>
            <a:r>
              <a:rPr lang="zh-CN" altLang="en-US" sz="1600" b="1" dirty="0"/>
              <a:t> </a:t>
            </a:r>
            <a:r>
              <a:rPr lang="en-US" altLang="zh-CN" sz="1600" b="1" dirty="0"/>
              <a:t>keep</a:t>
            </a:r>
            <a:r>
              <a:rPr lang="zh-CN" altLang="en-US" sz="1600" b="1" dirty="0"/>
              <a:t> </a:t>
            </a:r>
            <a:r>
              <a:rPr lang="en-US" altLang="zh-CN" sz="1600" b="1" dirty="0"/>
              <a:t>the</a:t>
            </a:r>
            <a:r>
              <a:rPr lang="zh-CN" altLang="en-US" sz="1600" b="1" dirty="0"/>
              <a:t> </a:t>
            </a:r>
            <a:r>
              <a:rPr lang="en-US" altLang="zh-CN" sz="1600" b="1" dirty="0"/>
              <a:t>scenario,</a:t>
            </a:r>
            <a:r>
              <a:rPr lang="zh-CN" altLang="en-US" sz="1600" b="1" dirty="0"/>
              <a:t> </a:t>
            </a:r>
            <a:r>
              <a:rPr lang="en-US" altLang="zh-CN" sz="1600" b="1" dirty="0"/>
              <a:t>the</a:t>
            </a:r>
            <a:r>
              <a:rPr lang="zh-CN" altLang="en-US" sz="1600" b="1" dirty="0"/>
              <a:t> </a:t>
            </a:r>
            <a:r>
              <a:rPr lang="en-US" altLang="zh-CN" sz="1600" b="1" dirty="0"/>
              <a:t>terminating</a:t>
            </a:r>
            <a:r>
              <a:rPr lang="zh-CN" altLang="en-US" sz="1600" b="1" dirty="0"/>
              <a:t> </a:t>
            </a:r>
            <a:r>
              <a:rPr lang="en-US" altLang="zh-CN" sz="1600" b="1" dirty="0"/>
              <a:t>user</a:t>
            </a:r>
            <a:r>
              <a:rPr lang="zh-CN" altLang="en-US" sz="1600" b="1" dirty="0"/>
              <a:t> </a:t>
            </a:r>
            <a:r>
              <a:rPr lang="en-US" altLang="zh-CN" sz="1600" b="1" dirty="0"/>
              <a:t>is</a:t>
            </a:r>
            <a:r>
              <a:rPr lang="zh-CN" altLang="en-US" sz="1600" b="1" dirty="0"/>
              <a:t> </a:t>
            </a:r>
            <a:r>
              <a:rPr lang="en-US" altLang="zh-CN" sz="1600" b="1" dirty="0"/>
              <a:t>alert</a:t>
            </a:r>
            <a:r>
              <a:rPr lang="zh-CN" altLang="en-US" sz="1600" b="1" dirty="0"/>
              <a:t> </a:t>
            </a:r>
            <a:r>
              <a:rPr lang="en-US" altLang="zh-CN" sz="1600" b="1" dirty="0"/>
              <a:t>when receiving INVITE with only BDC</a:t>
            </a:r>
            <a:endParaRPr lang="en-GB" altLang="zh-CN" sz="1400" b="1" dirty="0"/>
          </a:p>
          <a:p>
            <a:pPr lvl="1"/>
            <a:r>
              <a:rPr lang="en-US" altLang="zh-CN" sz="1800" dirty="0">
                <a:solidFill>
                  <a:srgbClr val="FF0000"/>
                </a:solidFill>
              </a:rPr>
              <a:t>Whether to change the alerting criteria (S2-2410356 changes the alerting)?</a:t>
            </a:r>
            <a:endParaRPr lang="en-GB" altLang="zh-CN" sz="1100" b="1" dirty="0"/>
          </a:p>
          <a:p>
            <a:pPr marL="914400" lvl="2" indent="0">
              <a:buNone/>
            </a:pPr>
            <a:r>
              <a:rPr lang="en-GB" altLang="zh-CN" sz="1600" b="1" dirty="0"/>
              <a:t>Proposal: besides alert before running APP, the UE can be configured to alert user before downloading APP</a:t>
            </a:r>
          </a:p>
          <a:p>
            <a:pPr lvl="1"/>
            <a:r>
              <a:rPr lang="en-US" altLang="zh-CN" sz="1800" dirty="0">
                <a:solidFill>
                  <a:srgbClr val="FF0000"/>
                </a:solidFill>
              </a:rPr>
              <a:t>Whether to describe P-Early-Media handling (S2-2409985 triggers the handling of P-Early-Media)?</a:t>
            </a:r>
            <a:endParaRPr lang="en-GB" altLang="zh-CN" sz="1100" b="1" dirty="0"/>
          </a:p>
          <a:p>
            <a:pPr marL="914400" lvl="2" indent="0">
              <a:buNone/>
            </a:pPr>
            <a:r>
              <a:rPr lang="en-US" altLang="zh-CN" sz="1600" b="1" dirty="0"/>
              <a:t>Proposal: P-Early-Media is sent to originating side and terminating side to enable both UEs to download APP</a:t>
            </a:r>
          </a:p>
          <a:p>
            <a:pPr lvl="1"/>
            <a:r>
              <a:rPr lang="en-US" altLang="zh-CN" sz="1800" dirty="0">
                <a:solidFill>
                  <a:srgbClr val="FF0000"/>
                </a:solidFill>
              </a:rPr>
              <a:t>Whether to remove the handling of setting ADC port to zero for BDC+ADC simultaneous way when APP not available in terminating UE? (S2-2410447 removes the related part)</a:t>
            </a:r>
            <a:endParaRPr lang="en-GB" altLang="zh-CN" sz="1100" b="1" dirty="0"/>
          </a:p>
          <a:p>
            <a:pPr marL="914400" lvl="2" indent="0">
              <a:buNone/>
            </a:pPr>
            <a:r>
              <a:rPr lang="en-GB" altLang="zh-CN" sz="1600" b="1" dirty="0"/>
              <a:t>Proposal: see next slide</a:t>
            </a:r>
            <a:r>
              <a:rPr lang="en-US" altLang="zh-CN" sz="1600" b="1" dirty="0"/>
              <a:t>s</a:t>
            </a:r>
            <a:r>
              <a:rPr lang="en-GB" altLang="zh-CN" sz="1600" b="1" dirty="0"/>
              <a:t> on how to </a:t>
            </a:r>
            <a:r>
              <a:rPr lang="en-US" altLang="zh-CN" sz="1600" b="1" dirty="0"/>
              <a:t>inform originating UE application is not downloaded but desired</a:t>
            </a:r>
            <a:endParaRPr lang="en-GB" altLang="zh-CN" sz="1600" b="1" dirty="0"/>
          </a:p>
          <a:p>
            <a:r>
              <a:rPr lang="en-US" altLang="zh-CN" sz="2400" dirty="0">
                <a:solidFill>
                  <a:srgbClr val="FF0000"/>
                </a:solidFill>
              </a:rPr>
              <a:t>Trivial</a:t>
            </a:r>
          </a:p>
          <a:p>
            <a:pPr lvl="1"/>
            <a:r>
              <a:rPr lang="en-US" altLang="zh-CN" sz="1800" dirty="0">
                <a:solidFill>
                  <a:srgbClr val="FF0000"/>
                </a:solidFill>
              </a:rPr>
              <a:t>Whether to change the term of "Standalone IMS DC Session“ (S2-2410356 change the term)?</a:t>
            </a:r>
            <a:r>
              <a:rPr lang="en-US" altLang="zh-CN" sz="1800" dirty="0"/>
              <a:t> </a:t>
            </a:r>
          </a:p>
          <a:p>
            <a:pPr marL="914400" lvl="2" indent="0">
              <a:buNone/>
            </a:pPr>
            <a:r>
              <a:rPr lang="en-US" altLang="zh-CN" sz="1600" b="1" dirty="0"/>
              <a:t>Proposal: next meeting D category CR for update</a:t>
            </a:r>
          </a:p>
          <a:p>
            <a:pPr lvl="1"/>
            <a:r>
              <a:rPr lang="en-US" altLang="zh-CN" sz="1800" dirty="0">
                <a:solidFill>
                  <a:srgbClr val="FF0000"/>
                </a:solidFill>
              </a:rPr>
              <a:t>Whether to redraw the BDC+ADC simultaneous way procedure (S2-2409985 redraw the flow)?</a:t>
            </a:r>
            <a:endParaRPr lang="en-GB" altLang="zh-CN" sz="1100" b="1" dirty="0"/>
          </a:p>
          <a:p>
            <a:pPr marL="914400" lvl="2" indent="0">
              <a:buNone/>
            </a:pPr>
            <a:r>
              <a:rPr lang="en-GB" altLang="zh-CN" sz="1600" b="1" dirty="0"/>
              <a:t>Proposal: redraw the figures to reflect downloading before answer and alert</a:t>
            </a:r>
          </a:p>
        </p:txBody>
      </p:sp>
    </p:spTree>
    <p:extLst>
      <p:ext uri="{BB962C8B-B14F-4D97-AF65-F5344CB8AC3E}">
        <p14:creationId xmlns:p14="http://schemas.microsoft.com/office/powerpoint/2010/main" val="39421776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E473B-1373-2179-B8A7-FFD214492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4400" dirty="0"/>
              <a:t>KI#6: standalone DC session, </a:t>
            </a:r>
            <a:r>
              <a:rPr lang="en-US" altLang="zh-CN" sz="4400" dirty="0" err="1"/>
              <a:t>SoH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6F778B-30B7-8A31-6812-C84013EFDC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5152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08f6f869-1ed0-46b3-a227-1d3e52347e28}" enabled="1" method="Standard" siteId="{98e9ba89-e1a1-4e38-9007-8bdabc25de1d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1300</Words>
  <Application>Microsoft Office PowerPoint</Application>
  <PresentationFormat>Widescreen</PresentationFormat>
  <Paragraphs>108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等线</vt:lpstr>
      <vt:lpstr>等线 Light</vt:lpstr>
      <vt:lpstr>Arial</vt:lpstr>
      <vt:lpstr>Calibri</vt:lpstr>
      <vt:lpstr>Times New Roman</vt:lpstr>
      <vt:lpstr>Wingdings</vt:lpstr>
      <vt:lpstr>Office 主题​​</vt:lpstr>
      <vt:lpstr>Office Theme</vt:lpstr>
      <vt:lpstr>SoH Questions for NG_RTC_Ph2 way forward </vt:lpstr>
      <vt:lpstr>KI#4: Extensible IMS framework to support authorization and authentication of third-party identities in IMS sessions</vt:lpstr>
      <vt:lpstr>SoH for KI#4: Extensible IMS framework to support authorization and authentication of third-party identities in IMS sessions</vt:lpstr>
      <vt:lpstr>KI#8: Support of IMS Avatar Communication</vt:lpstr>
      <vt:lpstr>SoH for KI#8: Support of IMS Avatar Communication</vt:lpstr>
      <vt:lpstr>KI#2: Impact on IMS architecture, interfaces and procedures to support IMS capability exposure in the context of IMS data channel session</vt:lpstr>
      <vt:lpstr>SoH for KI#2: Impact on IMS architecture, interfaces and procedures to support IMS capability exposure in the context of IMS data channel session</vt:lpstr>
      <vt:lpstr>KI#6: standalone DC session Issues need to be resolved</vt:lpstr>
      <vt:lpstr>KI#6: standalone DC session, SoH</vt:lpstr>
      <vt:lpstr>BACKUP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vivo1</dc:creator>
  <cp:lastModifiedBy>Dario Serafino Tonesi 2</cp:lastModifiedBy>
  <cp:revision>339</cp:revision>
  <dcterms:created xsi:type="dcterms:W3CDTF">2024-05-14T06:34:00Z</dcterms:created>
  <dcterms:modified xsi:type="dcterms:W3CDTF">2024-11-19T13:59:06Z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97473D8DEA334C569DEB8F6D1A98A80E</vt:lpwstr>
  </property>
  <property fmtid="{D5CDD505-2E9C-101B-9397-08002B2CF9AE}" pid="3" name="KSOProductBuildVer">
    <vt:lpwstr>2052-11.8.2.12309</vt:lpwstr>
  </property>
</Properties>
</file>