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8"/>
  </p:notesMasterIdLst>
  <p:handoutMasterIdLst>
    <p:handoutMasterId r:id="rId9"/>
  </p:handoutMasterIdLst>
  <p:sldIdLst>
    <p:sldId id="341" r:id="rId5"/>
    <p:sldId id="367" r:id="rId6"/>
    <p:sldId id="366" r:id="rId7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99" autoAdjust="0"/>
    <p:restoredTop sz="94679" autoAdjust="0"/>
  </p:normalViewPr>
  <p:slideViewPr>
    <p:cSldViewPr snapToGrid="0">
      <p:cViewPr varScale="1">
        <p:scale>
          <a:sx n="79" d="100"/>
          <a:sy n="79" d="100"/>
        </p:scale>
        <p:origin x="54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60387"/>
            <a:ext cx="10515600" cy="1130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116024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sz="18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SA WG2 Meeting #166								           </a:t>
            </a:r>
            <a:r>
              <a:rPr lang="en-GB" sz="18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S2-241xxxx</a:t>
            </a:r>
          </a:p>
          <a:p>
            <a:pPr eaLnBrk="1" hangingPunct="1">
              <a:defRPr/>
            </a:pPr>
            <a:r>
              <a:rPr lang="en-GB" sz="18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18 - 22 November, 2024, Orlando, USA</a:t>
            </a:r>
            <a:endParaRPr lang="en-GB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D:\&#20250;&#35758;\Docs\S2-2411404.zip" TargetMode="External"/><Relationship Id="rId2" Type="http://schemas.openxmlformats.org/officeDocument/2006/relationships/hyperlink" Target="file:///D:\&#20250;&#35758;\Docs\S2-2412156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7" y="1709738"/>
            <a:ext cx="9648522" cy="2852737"/>
          </a:xfrm>
        </p:spPr>
        <p:txBody>
          <a:bodyPr/>
          <a:lstStyle/>
          <a:p>
            <a:pPr eaLnBrk="1" hangingPunct="1"/>
            <a:br>
              <a:rPr lang="en-US" altLang="zh-CN" sz="4800" dirty="0"/>
            </a:br>
            <a:r>
              <a:rPr lang="en-US" altLang="zh-CN" sz="4800" dirty="0"/>
              <a:t>Way forward on </a:t>
            </a:r>
            <a:r>
              <a:rPr lang="en-GB" altLang="zh-CN" sz="4800" dirty="0" err="1"/>
              <a:t>EnergySys</a:t>
            </a:r>
            <a:endParaRPr lang="en-GB" altLang="en-US" sz="4800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363207" y="4952629"/>
            <a:ext cx="2942921" cy="63753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1600" dirty="0"/>
              <a:t>Wanqiang Zhang (Session Chair)</a:t>
            </a:r>
          </a:p>
          <a:p>
            <a:pPr marL="0" indent="0" eaLnBrk="1" hangingPunct="1">
              <a:buFontTx/>
              <a:buNone/>
            </a:pPr>
            <a:endParaRPr lang="en-GB" altLang="en-US" sz="1600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Architecture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0136"/>
            <a:ext cx="10515600" cy="4276827"/>
          </a:xfrm>
        </p:spPr>
        <p:txBody>
          <a:bodyPr/>
          <a:lstStyle/>
          <a:p>
            <a:r>
              <a:rPr lang="en-US" altLang="zh-CN" sz="2400" dirty="0"/>
              <a:t>Whether </a:t>
            </a:r>
            <a:r>
              <a:rPr lang="en-GB" altLang="zh-CN" sz="2400" dirty="0"/>
              <a:t>EIF will use network data analytics framework as defined in TS 23.288 or not. </a:t>
            </a:r>
            <a:endParaRPr lang="en-US" altLang="en-US" sz="2400" dirty="0"/>
          </a:p>
          <a:p>
            <a:pPr lvl="1"/>
            <a:r>
              <a:rPr lang="de-DE" altLang="zh-CN" sz="2000" u="sng" dirty="0"/>
              <a:t>Option 1 </a:t>
            </a:r>
            <a:r>
              <a:rPr lang="de-DE" altLang="zh-CN" sz="2000" dirty="0"/>
              <a:t>: EIF reuses NWDAF </a:t>
            </a:r>
            <a:r>
              <a:rPr lang="en-US" altLang="zh-CN" sz="2000" dirty="0"/>
              <a:t>analytics framework </a:t>
            </a:r>
            <a:r>
              <a:rPr lang="en-GB" altLang="zh-CN" sz="2000" dirty="0"/>
              <a:t>documented in 23.288 (</a:t>
            </a:r>
            <a:r>
              <a:rPr lang="en-GB" altLang="zh-CN" sz="1800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S2-2412156</a:t>
            </a:r>
            <a:r>
              <a:rPr lang="en-GB" altLang="zh-CN" sz="2000" dirty="0"/>
              <a:t>)</a:t>
            </a:r>
          </a:p>
          <a:p>
            <a:pPr lvl="2"/>
            <a:r>
              <a:rPr lang="en-GB" altLang="zh-CN" sz="1800" dirty="0"/>
              <a:t>Yes: 3</a:t>
            </a:r>
          </a:p>
          <a:p>
            <a:pPr lvl="2"/>
            <a:r>
              <a:rPr lang="en-GB" altLang="zh-CN" sz="1800" dirty="0"/>
              <a:t>No:9</a:t>
            </a:r>
          </a:p>
          <a:p>
            <a:pPr lvl="1"/>
            <a:r>
              <a:rPr lang="de-DE" altLang="zh-CN" sz="2000" u="sng" dirty="0"/>
              <a:t>Option 2</a:t>
            </a:r>
            <a:r>
              <a:rPr lang="de-DE" altLang="zh-CN" sz="2000" dirty="0"/>
              <a:t>: EIF new service </a:t>
            </a:r>
            <a:r>
              <a:rPr lang="en-US" altLang="zh-CN" sz="2000" dirty="0"/>
              <a:t>and function independent from the </a:t>
            </a:r>
            <a:r>
              <a:rPr lang="de-DE" altLang="zh-CN" sz="2000" dirty="0"/>
              <a:t>NWDAF </a:t>
            </a:r>
            <a:r>
              <a:rPr lang="en-US" altLang="zh-CN" sz="2000" dirty="0"/>
              <a:t>analytics framework (</a:t>
            </a:r>
            <a:r>
              <a:rPr lang="en-GB" altLang="zh-CN" sz="1800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S2-2411404</a:t>
            </a:r>
            <a:r>
              <a:rPr lang="en-US" altLang="zh-CN" sz="2000" dirty="0"/>
              <a:t>)</a:t>
            </a:r>
          </a:p>
          <a:p>
            <a:pPr lvl="2"/>
            <a:r>
              <a:rPr lang="en-US" altLang="zh-CN" sz="1800" dirty="0"/>
              <a:t>Yes: 16</a:t>
            </a:r>
          </a:p>
          <a:p>
            <a:pPr lvl="2"/>
            <a:r>
              <a:rPr lang="en-US" altLang="zh-CN" sz="1800" dirty="0"/>
              <a:t>No: 3</a:t>
            </a:r>
          </a:p>
          <a:p>
            <a:r>
              <a:rPr lang="en-US" altLang="en-US" sz="2400" dirty="0"/>
              <a:t>Way forward</a:t>
            </a:r>
          </a:p>
          <a:p>
            <a:pPr lvl="1"/>
            <a:r>
              <a:rPr lang="en-US" altLang="en-US" sz="2000" dirty="0">
                <a:highlight>
                  <a:srgbClr val="00FF00"/>
                </a:highlight>
              </a:rPr>
              <a:t>Using option 2 as working assumption</a:t>
            </a:r>
          </a:p>
        </p:txBody>
      </p:sp>
    </p:spTree>
    <p:extLst>
      <p:ext uri="{BB962C8B-B14F-4D97-AF65-F5344CB8AC3E}">
        <p14:creationId xmlns:p14="http://schemas.microsoft.com/office/powerpoint/2010/main" val="2443304580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NF </a:t>
            </a:r>
            <a:r>
              <a:rPr lang="en-US" altLang="zh-CN" dirty="0"/>
              <a:t>profile</a:t>
            </a:r>
            <a:endParaRPr lang="en-GB" altLang="en-US" dirty="0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239" y="1788745"/>
            <a:ext cx="10515600" cy="4525052"/>
          </a:xfrm>
        </p:spPr>
        <p:txBody>
          <a:bodyPr/>
          <a:lstStyle/>
          <a:p>
            <a:r>
              <a:rPr lang="en-GB" altLang="zh-CN" sz="2400" dirty="0"/>
              <a:t>energy related information in NF Profile or reuse existing ones</a:t>
            </a:r>
          </a:p>
          <a:p>
            <a:pPr lvl="1"/>
            <a:r>
              <a:rPr lang="en-GB" altLang="zh-CN" sz="2000" dirty="0"/>
              <a:t>Option 1: new energy related IE in the NF profile</a:t>
            </a:r>
          </a:p>
          <a:p>
            <a:pPr lvl="2"/>
            <a:r>
              <a:rPr lang="en-GB" altLang="ko-KR" sz="1800" dirty="0">
                <a:solidFill>
                  <a:schemeClr val="bg2">
                    <a:lumMod val="75000"/>
                  </a:schemeClr>
                </a:solidFill>
              </a:rPr>
              <a:t>Energy Consumption</a:t>
            </a:r>
            <a:r>
              <a:rPr lang="en-GB" altLang="zh-CN" sz="1800" dirty="0">
                <a:solidFill>
                  <a:schemeClr val="bg2">
                    <a:lumMod val="75000"/>
                  </a:schemeClr>
                </a:solidFill>
              </a:rPr>
              <a:t> yes:4, no: 7</a:t>
            </a:r>
          </a:p>
          <a:p>
            <a:pPr lvl="2"/>
            <a:r>
              <a:rPr lang="en-GB" altLang="zh-CN" sz="1800" dirty="0">
                <a:solidFill>
                  <a:schemeClr val="bg2">
                    <a:lumMod val="75000"/>
                  </a:schemeClr>
                </a:solidFill>
                <a:effectLst/>
              </a:rPr>
              <a:t>Maximum Allowed Energy Consumption yes: 4, no: 7</a:t>
            </a:r>
          </a:p>
          <a:p>
            <a:pPr lvl="2"/>
            <a:r>
              <a:rPr lang="en-GB" altLang="zh-CN" sz="1800" dirty="0">
                <a:effectLst/>
                <a:highlight>
                  <a:srgbClr val="00FF00"/>
                </a:highlight>
              </a:rPr>
              <a:t>Energy Efficiency yes: 6, no: 0</a:t>
            </a:r>
          </a:p>
          <a:p>
            <a:pPr lvl="2"/>
            <a:r>
              <a:rPr lang="en-GB" altLang="zh-CN" sz="1800" dirty="0">
                <a:solidFill>
                  <a:schemeClr val="bg2">
                    <a:lumMod val="75000"/>
                  </a:schemeClr>
                </a:solidFill>
                <a:effectLst/>
              </a:rPr>
              <a:t>Renewable Energy Factor yes: 10, no: 5</a:t>
            </a:r>
          </a:p>
          <a:p>
            <a:pPr lvl="2"/>
            <a:r>
              <a:rPr lang="en-GB" altLang="zh-CN" sz="1800" dirty="0">
                <a:solidFill>
                  <a:schemeClr val="bg2">
                    <a:lumMod val="75000"/>
                  </a:schemeClr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altLang="zh-CN" sz="1800" dirty="0" err="1">
                <a:solidFill>
                  <a:schemeClr val="bg2">
                    <a:lumMod val="75000"/>
                  </a:schemeClr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arbon</a:t>
            </a:r>
            <a:r>
              <a:rPr lang="en-US" altLang="zh-CN" sz="1800" dirty="0">
                <a:solidFill>
                  <a:schemeClr val="bg2">
                    <a:lumMod val="75000"/>
                  </a:schemeClr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 Emission Factor yes: 5, no:6</a:t>
            </a:r>
          </a:p>
          <a:p>
            <a:pPr lvl="2"/>
            <a:r>
              <a:rPr lang="en-GB" altLang="ja-JP" sz="1800" dirty="0" err="1">
                <a:highlight>
                  <a:srgbClr val="00FF00"/>
                </a:highlight>
              </a:rPr>
              <a:t>EnergySavingStat</a:t>
            </a:r>
            <a:r>
              <a:rPr lang="en-US" altLang="ja-JP" sz="1800" dirty="0">
                <a:highlight>
                  <a:srgbClr val="00FF00"/>
                </a:highlight>
              </a:rPr>
              <a:t>e yes:10, no:3</a:t>
            </a:r>
          </a:p>
          <a:p>
            <a:pPr lvl="2"/>
            <a:r>
              <a:rPr lang="en-GB" altLang="zh-CN" sz="1800" dirty="0">
                <a:solidFill>
                  <a:schemeClr val="bg2">
                    <a:lumMod val="75000"/>
                  </a:schemeClr>
                </a:solidFill>
              </a:rPr>
              <a:t>scheduling of applicable parameters above.  Yes: 5, no: </a:t>
            </a:r>
            <a:r>
              <a:rPr lang="en-US" altLang="zh-CN" sz="1800" dirty="0">
                <a:solidFill>
                  <a:schemeClr val="bg2">
                    <a:lumMod val="75000"/>
                  </a:schemeClr>
                </a:solidFill>
              </a:rPr>
              <a:t>7</a:t>
            </a:r>
            <a:endParaRPr lang="en-US" altLang="ja-JP" sz="1800" dirty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r>
              <a:rPr lang="en-GB" altLang="zh-CN" sz="2000" dirty="0"/>
              <a:t>Option 2: Priority based</a:t>
            </a:r>
          </a:p>
          <a:p>
            <a:pPr lvl="2"/>
            <a:r>
              <a:rPr lang="en-US" altLang="zh-CN" sz="1800" dirty="0">
                <a:highlight>
                  <a:srgbClr val="00FFFF"/>
                </a:highlight>
              </a:rPr>
              <a:t>Energy Priority Information (new) yes: 11, no: 3</a:t>
            </a:r>
          </a:p>
          <a:p>
            <a:pPr lvl="2"/>
            <a:r>
              <a:rPr lang="en-GB" altLang="zh-CN" sz="1800" dirty="0"/>
              <a:t>Set the existing priority IE considering the Energy Efficiency related information. Yes: 5, no: 4</a:t>
            </a:r>
          </a:p>
          <a:p>
            <a:pPr lvl="2"/>
            <a:endParaRPr lang="en-GB" altLang="zh-CN" sz="1800" dirty="0"/>
          </a:p>
          <a:p>
            <a:pPr lvl="1"/>
            <a:endParaRPr lang="en-US" altLang="zh-CN" sz="2200" dirty="0"/>
          </a:p>
          <a:p>
            <a:pPr lvl="2"/>
            <a:endParaRPr lang="zh-CN" altLang="zh-CN" sz="1800" dirty="0">
              <a:effectLst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/>
            <a:endParaRPr lang="zh-CN" altLang="zh-CN" sz="3600" dirty="0">
              <a:effectLst/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/>
            <a:endParaRPr lang="zh-CN" altLang="zh-CN" sz="3600" dirty="0">
              <a:effectLst/>
            </a:endParaRPr>
          </a:p>
          <a:p>
            <a:pPr lvl="2"/>
            <a:endParaRPr kumimoji="0" lang="en-GB" altLang="zh-CN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2"/>
            <a:endParaRPr lang="en-GB" altLang="zh-CN" sz="1600" dirty="0"/>
          </a:p>
          <a:p>
            <a:pPr lvl="2"/>
            <a:endParaRPr lang="en-GB" altLang="zh-CN" sz="1600" dirty="0"/>
          </a:p>
          <a:p>
            <a:pPr lvl="2"/>
            <a:endParaRPr lang="en-US" altLang="zh-CN" sz="1600" dirty="0"/>
          </a:p>
          <a:p>
            <a:endParaRPr lang="en-US" altLang="zh-CN" sz="2400" dirty="0"/>
          </a:p>
          <a:p>
            <a:pPr lvl="1"/>
            <a:endParaRPr lang="en-US" altLang="en-US" sz="2000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1DFDE3E-B34C-4FDC-A06A-0AC79F0AB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561" y="5618693"/>
            <a:ext cx="40864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039BC6F0-FA85-43DA-AF66-BB86F4731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39" y="462330"/>
            <a:ext cx="86207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158092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9239</TotalTime>
  <Words>211</Words>
  <Application>Microsoft Office PowerPoint</Application>
  <PresentationFormat>宽屏</PresentationFormat>
  <Paragraphs>34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Arial </vt:lpstr>
      <vt:lpstr>Arial</vt:lpstr>
      <vt:lpstr>Calibri</vt:lpstr>
      <vt:lpstr>Calibri Light</vt:lpstr>
      <vt:lpstr>Times New Roman</vt:lpstr>
      <vt:lpstr>Office Theme</vt:lpstr>
      <vt:lpstr> Way forward on EnergySys</vt:lpstr>
      <vt:lpstr>Architecture</vt:lpstr>
      <vt:lpstr>NF profile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linshi (A)</cp:lastModifiedBy>
  <cp:revision>660</cp:revision>
  <dcterms:created xsi:type="dcterms:W3CDTF">2010-02-05T13:52:04Z</dcterms:created>
  <dcterms:modified xsi:type="dcterms:W3CDTF">2024-11-19T20:40:28Z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