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Lst>
  <p:notesMasterIdLst>
    <p:notesMasterId r:id="rId16"/>
  </p:notesMasterIdLst>
  <p:handoutMasterIdLst>
    <p:handoutMasterId r:id="rId17"/>
  </p:handoutMasterIdLst>
  <p:sldIdLst>
    <p:sldId id="303" r:id="rId5"/>
    <p:sldId id="308" r:id="rId6"/>
    <p:sldId id="306" r:id="rId7"/>
    <p:sldId id="304" r:id="rId8"/>
    <p:sldId id="309" r:id="rId9"/>
    <p:sldId id="307" r:id="rId10"/>
    <p:sldId id="292" r:id="rId11"/>
    <p:sldId id="299" r:id="rId12"/>
    <p:sldId id="300" r:id="rId13"/>
    <p:sldId id="297" r:id="rId14"/>
    <p:sldId id="305" r:id="rId15"/>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B1D254"/>
    <a:srgbClr val="FFCCFF"/>
    <a:srgbClr val="FF3300"/>
    <a:srgbClr val="FF33CC"/>
    <a:srgbClr val="FF6699"/>
    <a:srgbClr val="FF99FF"/>
    <a:srgbClr val="62A14D"/>
    <a:srgbClr val="000000"/>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7097" autoAdjust="0"/>
  </p:normalViewPr>
  <p:slideViewPr>
    <p:cSldViewPr snapToGrid="0">
      <p:cViewPr>
        <p:scale>
          <a:sx n="100" d="100"/>
          <a:sy n="100" d="100"/>
        </p:scale>
        <p:origin x="304" y="-6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78" d="100"/>
          <a:sy n="78" d="100"/>
        </p:scale>
        <p:origin x="4062"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D:\Onebox\normativa\norm%203GPP\SA2\Contributi\SA2_163\tdoc\marco\energy\Book1.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D:\Onebox\normativa\norm%203GPP\SA2\Contributi\SA2_163\tdoc\marco\energy\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1474803335012457E-2"/>
          <c:y val="6.7613775786524388E-2"/>
          <c:w val="0.86519982883165947"/>
          <c:h val="0.70834795394519368"/>
        </c:manualLayout>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Sheet1!$A$34:$A$54</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Sheet1!$B$34:$B$54</c:f>
              <c:numCache>
                <c:formatCode>General</c:formatCode>
                <c:ptCount val="21"/>
                <c:pt idx="0">
                  <c:v>200</c:v>
                </c:pt>
                <c:pt idx="1">
                  <c:v>400</c:v>
                </c:pt>
                <c:pt idx="2">
                  <c:v>600</c:v>
                </c:pt>
                <c:pt idx="3">
                  <c:v>800</c:v>
                </c:pt>
                <c:pt idx="4">
                  <c:v>1000</c:v>
                </c:pt>
                <c:pt idx="5">
                  <c:v>1200</c:v>
                </c:pt>
                <c:pt idx="6">
                  <c:v>1400</c:v>
                </c:pt>
                <c:pt idx="7">
                  <c:v>1600</c:v>
                </c:pt>
                <c:pt idx="8">
                  <c:v>1800</c:v>
                </c:pt>
                <c:pt idx="9">
                  <c:v>2000</c:v>
                </c:pt>
                <c:pt idx="10">
                  <c:v>2200</c:v>
                </c:pt>
                <c:pt idx="11">
                  <c:v>2400</c:v>
                </c:pt>
                <c:pt idx="12">
                  <c:v>2600</c:v>
                </c:pt>
                <c:pt idx="13">
                  <c:v>2800</c:v>
                </c:pt>
                <c:pt idx="14">
                  <c:v>3000</c:v>
                </c:pt>
                <c:pt idx="15">
                  <c:v>3200</c:v>
                </c:pt>
                <c:pt idx="16">
                  <c:v>3400</c:v>
                </c:pt>
                <c:pt idx="17">
                  <c:v>3600</c:v>
                </c:pt>
                <c:pt idx="18">
                  <c:v>3800</c:v>
                </c:pt>
                <c:pt idx="19">
                  <c:v>4000</c:v>
                </c:pt>
                <c:pt idx="20">
                  <c:v>4200</c:v>
                </c:pt>
              </c:numCache>
            </c:numRef>
          </c:yVal>
          <c:smooth val="0"/>
          <c:extLst>
            <c:ext xmlns:c16="http://schemas.microsoft.com/office/drawing/2014/chart" uri="{C3380CC4-5D6E-409C-BE32-E72D297353CC}">
              <c16:uniqueId val="{00000000-040B-4537-AFBE-9376CAD65386}"/>
            </c:ext>
          </c:extLst>
        </c:ser>
        <c:ser>
          <c:idx val="1"/>
          <c:order val="1"/>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Sheet1!$A$34:$A$54</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Sheet1!$C$34:$C$54</c:f>
              <c:numCache>
                <c:formatCode>General</c:formatCode>
                <c:ptCount val="21"/>
                <c:pt idx="0">
                  <c:v>500</c:v>
                </c:pt>
                <c:pt idx="1">
                  <c:v>710.52631578947376</c:v>
                </c:pt>
                <c:pt idx="2">
                  <c:v>921.0526315789474</c:v>
                </c:pt>
                <c:pt idx="3">
                  <c:v>1131.578947368421</c:v>
                </c:pt>
                <c:pt idx="4">
                  <c:v>1342.1052631578948</c:v>
                </c:pt>
                <c:pt idx="5">
                  <c:v>1552.6315789473686</c:v>
                </c:pt>
                <c:pt idx="6">
                  <c:v>1763.1578947368421</c:v>
                </c:pt>
                <c:pt idx="7">
                  <c:v>1973.6842105263158</c:v>
                </c:pt>
                <c:pt idx="8">
                  <c:v>2184.2105263157896</c:v>
                </c:pt>
                <c:pt idx="9">
                  <c:v>2394.7368421052633</c:v>
                </c:pt>
                <c:pt idx="10">
                  <c:v>2605.2631578947371</c:v>
                </c:pt>
                <c:pt idx="11">
                  <c:v>2815.7894736842109</c:v>
                </c:pt>
                <c:pt idx="12">
                  <c:v>3026.3157894736842</c:v>
                </c:pt>
                <c:pt idx="13">
                  <c:v>3236.8421052631579</c:v>
                </c:pt>
                <c:pt idx="14">
                  <c:v>3447.3684210526317</c:v>
                </c:pt>
                <c:pt idx="15">
                  <c:v>3657.8947368421054</c:v>
                </c:pt>
                <c:pt idx="16">
                  <c:v>3868.4210526315792</c:v>
                </c:pt>
                <c:pt idx="17">
                  <c:v>4078.9473684210529</c:v>
                </c:pt>
                <c:pt idx="18">
                  <c:v>4289.4736842105267</c:v>
                </c:pt>
                <c:pt idx="19">
                  <c:v>4500</c:v>
                </c:pt>
                <c:pt idx="20">
                  <c:v>4710.5263157894742</c:v>
                </c:pt>
              </c:numCache>
            </c:numRef>
          </c:yVal>
          <c:smooth val="0"/>
          <c:extLst>
            <c:ext xmlns:c16="http://schemas.microsoft.com/office/drawing/2014/chart" uri="{C3380CC4-5D6E-409C-BE32-E72D297353CC}">
              <c16:uniqueId val="{00000001-040B-4537-AFBE-9376CAD65386}"/>
            </c:ext>
          </c:extLst>
        </c:ser>
        <c:ser>
          <c:idx val="2"/>
          <c:order val="2"/>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Sheet1!$A$34:$A$54</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Sheet1!$D$34:$D$54</c:f>
              <c:numCache>
                <c:formatCode>General</c:formatCode>
                <c:ptCount val="21"/>
                <c:pt idx="0">
                  <c:v>200</c:v>
                </c:pt>
                <c:pt idx="1">
                  <c:v>242.10526315789474</c:v>
                </c:pt>
                <c:pt idx="2">
                  <c:v>284.21052631578948</c:v>
                </c:pt>
                <c:pt idx="3">
                  <c:v>326.31578947368422</c:v>
                </c:pt>
                <c:pt idx="4">
                  <c:v>368.42105263157896</c:v>
                </c:pt>
                <c:pt idx="5">
                  <c:v>410.52631578947364</c:v>
                </c:pt>
                <c:pt idx="6">
                  <c:v>452.63157894736844</c:v>
                </c:pt>
                <c:pt idx="7">
                  <c:v>494.73684210526312</c:v>
                </c:pt>
                <c:pt idx="8">
                  <c:v>536.84210526315792</c:v>
                </c:pt>
                <c:pt idx="9">
                  <c:v>578.9473684210526</c:v>
                </c:pt>
                <c:pt idx="10">
                  <c:v>621.05263157894728</c:v>
                </c:pt>
                <c:pt idx="11">
                  <c:v>663.15789473684208</c:v>
                </c:pt>
                <c:pt idx="12">
                  <c:v>705.26315789473688</c:v>
                </c:pt>
                <c:pt idx="13">
                  <c:v>747.36842105263156</c:v>
                </c:pt>
                <c:pt idx="14">
                  <c:v>789.47368421052624</c:v>
                </c:pt>
                <c:pt idx="15">
                  <c:v>831.57894736842104</c:v>
                </c:pt>
                <c:pt idx="16">
                  <c:v>873.68421052631572</c:v>
                </c:pt>
                <c:pt idx="17">
                  <c:v>915.78947368421052</c:v>
                </c:pt>
                <c:pt idx="18">
                  <c:v>957.8947368421052</c:v>
                </c:pt>
                <c:pt idx="19">
                  <c:v>1000</c:v>
                </c:pt>
                <c:pt idx="20">
                  <c:v>1042.1052631578946</c:v>
                </c:pt>
              </c:numCache>
            </c:numRef>
          </c:yVal>
          <c:smooth val="0"/>
          <c:extLst>
            <c:ext xmlns:c16="http://schemas.microsoft.com/office/drawing/2014/chart" uri="{C3380CC4-5D6E-409C-BE32-E72D297353CC}">
              <c16:uniqueId val="{00000002-040B-4537-AFBE-9376CAD65386}"/>
            </c:ext>
          </c:extLst>
        </c:ser>
        <c:ser>
          <c:idx val="3"/>
          <c:order val="3"/>
          <c:spPr>
            <a:ln w="19050" cap="rnd">
              <a:solidFill>
                <a:schemeClr val="accent4"/>
              </a:solidFill>
              <a:round/>
            </a:ln>
            <a:effectLst/>
          </c:spPr>
          <c:marker>
            <c:symbol val="circle"/>
            <c:size val="5"/>
            <c:spPr>
              <a:solidFill>
                <a:schemeClr val="accent4"/>
              </a:solidFill>
              <a:ln w="9525">
                <a:solidFill>
                  <a:schemeClr val="accent4"/>
                </a:solidFill>
              </a:ln>
              <a:effectLst/>
            </c:spPr>
          </c:marker>
          <c:xVal>
            <c:numRef>
              <c:f>Sheet1!$A$34:$A$54</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Sheet1!$E$34:$E$54</c:f>
              <c:numCache>
                <c:formatCode>General</c:formatCode>
                <c:ptCount val="21"/>
                <c:pt idx="0">
                  <c:v>200</c:v>
                </c:pt>
                <c:pt idx="1">
                  <c:v>505.26315789473688</c:v>
                </c:pt>
                <c:pt idx="2">
                  <c:v>810.52631578947376</c:v>
                </c:pt>
                <c:pt idx="3">
                  <c:v>1115.7894736842104</c:v>
                </c:pt>
                <c:pt idx="4">
                  <c:v>1421.0526315789475</c:v>
                </c:pt>
                <c:pt idx="5">
                  <c:v>1726.3157894736842</c:v>
                </c:pt>
                <c:pt idx="6">
                  <c:v>2031.578947368421</c:v>
                </c:pt>
                <c:pt idx="7">
                  <c:v>2336.8421052631579</c:v>
                </c:pt>
                <c:pt idx="8">
                  <c:v>2642.105263157895</c:v>
                </c:pt>
                <c:pt idx="9">
                  <c:v>2947.3684210526317</c:v>
                </c:pt>
                <c:pt idx="10">
                  <c:v>3252.6315789473683</c:v>
                </c:pt>
                <c:pt idx="11">
                  <c:v>3557.8947368421054</c:v>
                </c:pt>
                <c:pt idx="12">
                  <c:v>3863.1578947368421</c:v>
                </c:pt>
                <c:pt idx="13">
                  <c:v>4168.4210526315792</c:v>
                </c:pt>
                <c:pt idx="14">
                  <c:v>4473.6842105263158</c:v>
                </c:pt>
                <c:pt idx="15">
                  <c:v>4778.9473684210525</c:v>
                </c:pt>
                <c:pt idx="16">
                  <c:v>5084.21052631579</c:v>
                </c:pt>
                <c:pt idx="17">
                  <c:v>5389.4736842105267</c:v>
                </c:pt>
                <c:pt idx="18">
                  <c:v>5694.7368421052633</c:v>
                </c:pt>
                <c:pt idx="19">
                  <c:v>6000</c:v>
                </c:pt>
                <c:pt idx="20">
                  <c:v>6305.2631578947367</c:v>
                </c:pt>
              </c:numCache>
            </c:numRef>
          </c:yVal>
          <c:smooth val="0"/>
          <c:extLst>
            <c:ext xmlns:c16="http://schemas.microsoft.com/office/drawing/2014/chart" uri="{C3380CC4-5D6E-409C-BE32-E72D297353CC}">
              <c16:uniqueId val="{00000003-040B-4537-AFBE-9376CAD65386}"/>
            </c:ext>
          </c:extLst>
        </c:ser>
        <c:dLbls>
          <c:showLegendKey val="0"/>
          <c:showVal val="0"/>
          <c:showCatName val="0"/>
          <c:showSerName val="0"/>
          <c:showPercent val="0"/>
          <c:showBubbleSize val="0"/>
        </c:dLbls>
        <c:axId val="1924857184"/>
        <c:axId val="1924854688"/>
      </c:scatterChart>
      <c:valAx>
        <c:axId val="1924857184"/>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24854688"/>
        <c:crosses val="autoZero"/>
        <c:crossBetween val="midCat"/>
      </c:valAx>
      <c:valAx>
        <c:axId val="192485468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92485718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8419518723924941E-2"/>
          <c:y val="7.1932184992896886E-2"/>
          <c:w val="0.83002261386541931"/>
          <c:h val="0.75511338973599296"/>
        </c:manualLayout>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Sheet1!$H$34:$H$54</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Sheet1!$I$34:$I$54</c:f>
              <c:numCache>
                <c:formatCode>General</c:formatCode>
                <c:ptCount val="21"/>
                <c:pt idx="0">
                  <c:v>0</c:v>
                </c:pt>
                <c:pt idx="1">
                  <c:v>1.2500000000000001E-2</c:v>
                </c:pt>
                <c:pt idx="2">
                  <c:v>1.6666666666666666E-2</c:v>
                </c:pt>
                <c:pt idx="3">
                  <c:v>1.8749999999999999E-2</c:v>
                </c:pt>
                <c:pt idx="4">
                  <c:v>0.02</c:v>
                </c:pt>
                <c:pt idx="5">
                  <c:v>2.0833333333333332E-2</c:v>
                </c:pt>
                <c:pt idx="6">
                  <c:v>2.1428571428571429E-2</c:v>
                </c:pt>
                <c:pt idx="7">
                  <c:v>2.1874999999999999E-2</c:v>
                </c:pt>
                <c:pt idx="8">
                  <c:v>2.2222222222222223E-2</c:v>
                </c:pt>
                <c:pt idx="9">
                  <c:v>2.2499999999999999E-2</c:v>
                </c:pt>
                <c:pt idx="10">
                  <c:v>2.2727272727272728E-2</c:v>
                </c:pt>
                <c:pt idx="11">
                  <c:v>2.2916666666666665E-2</c:v>
                </c:pt>
                <c:pt idx="12">
                  <c:v>2.3076923076923078E-2</c:v>
                </c:pt>
                <c:pt idx="13">
                  <c:v>2.3214285714285715E-2</c:v>
                </c:pt>
                <c:pt idx="14">
                  <c:v>2.3333333333333334E-2</c:v>
                </c:pt>
                <c:pt idx="15">
                  <c:v>2.34375E-2</c:v>
                </c:pt>
                <c:pt idx="16">
                  <c:v>2.3529411764705882E-2</c:v>
                </c:pt>
                <c:pt idx="17">
                  <c:v>2.361111111111111E-2</c:v>
                </c:pt>
                <c:pt idx="18">
                  <c:v>2.368421052631579E-2</c:v>
                </c:pt>
                <c:pt idx="19">
                  <c:v>2.375E-2</c:v>
                </c:pt>
                <c:pt idx="20">
                  <c:v>2.3809523809523808E-2</c:v>
                </c:pt>
              </c:numCache>
            </c:numRef>
          </c:yVal>
          <c:smooth val="0"/>
          <c:extLst>
            <c:ext xmlns:c16="http://schemas.microsoft.com/office/drawing/2014/chart" uri="{C3380CC4-5D6E-409C-BE32-E72D297353CC}">
              <c16:uniqueId val="{00000000-1881-4323-B4DC-31498FCE7E13}"/>
            </c:ext>
          </c:extLst>
        </c:ser>
        <c:ser>
          <c:idx val="1"/>
          <c:order val="1"/>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Sheet1!$H$34:$H$54</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Sheet1!$J$34:$J$54</c:f>
              <c:numCache>
                <c:formatCode>General</c:formatCode>
                <c:ptCount val="21"/>
                <c:pt idx="0">
                  <c:v>0</c:v>
                </c:pt>
                <c:pt idx="1">
                  <c:v>7.0370370370370361E-3</c:v>
                </c:pt>
                <c:pt idx="2">
                  <c:v>1.0857142857142857E-2</c:v>
                </c:pt>
                <c:pt idx="3">
                  <c:v>1.3255813953488372E-2</c:v>
                </c:pt>
                <c:pt idx="4">
                  <c:v>1.4901960784313726E-2</c:v>
                </c:pt>
                <c:pt idx="5">
                  <c:v>1.6101694915254237E-2</c:v>
                </c:pt>
                <c:pt idx="6">
                  <c:v>1.7014925373134329E-2</c:v>
                </c:pt>
                <c:pt idx="7">
                  <c:v>1.7733333333333334E-2</c:v>
                </c:pt>
                <c:pt idx="8">
                  <c:v>1.831325301204819E-2</c:v>
                </c:pt>
                <c:pt idx="9">
                  <c:v>1.879120879120879E-2</c:v>
                </c:pt>
                <c:pt idx="10">
                  <c:v>1.9191919191919191E-2</c:v>
                </c:pt>
                <c:pt idx="11">
                  <c:v>1.953271028037383E-2</c:v>
                </c:pt>
                <c:pt idx="12">
                  <c:v>1.982608695652174E-2</c:v>
                </c:pt>
                <c:pt idx="13">
                  <c:v>2.0081300813008129E-2</c:v>
                </c:pt>
                <c:pt idx="14">
                  <c:v>2.0305343511450382E-2</c:v>
                </c:pt>
                <c:pt idx="15">
                  <c:v>2.0503597122302156E-2</c:v>
                </c:pt>
                <c:pt idx="16">
                  <c:v>2.0680272108843534E-2</c:v>
                </c:pt>
                <c:pt idx="17">
                  <c:v>2.0838709677419354E-2</c:v>
                </c:pt>
                <c:pt idx="18">
                  <c:v>2.0981595092024539E-2</c:v>
                </c:pt>
                <c:pt idx="19">
                  <c:v>2.1111111111111112E-2</c:v>
                </c:pt>
                <c:pt idx="20">
                  <c:v>2.1229050279329607E-2</c:v>
                </c:pt>
              </c:numCache>
            </c:numRef>
          </c:yVal>
          <c:smooth val="0"/>
          <c:extLst>
            <c:ext xmlns:c16="http://schemas.microsoft.com/office/drawing/2014/chart" uri="{C3380CC4-5D6E-409C-BE32-E72D297353CC}">
              <c16:uniqueId val="{00000001-1881-4323-B4DC-31498FCE7E13}"/>
            </c:ext>
          </c:extLst>
        </c:ser>
        <c:ser>
          <c:idx val="2"/>
          <c:order val="2"/>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Sheet1!$H$34:$H$54</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Sheet1!$K$34:$K$54</c:f>
              <c:numCache>
                <c:formatCode>General</c:formatCode>
                <c:ptCount val="21"/>
                <c:pt idx="0">
                  <c:v>0</c:v>
                </c:pt>
                <c:pt idx="1">
                  <c:v>2.0652173913043477E-2</c:v>
                </c:pt>
                <c:pt idx="2">
                  <c:v>3.5185185185185187E-2</c:v>
                </c:pt>
                <c:pt idx="3">
                  <c:v>4.596774193548387E-2</c:v>
                </c:pt>
                <c:pt idx="4">
                  <c:v>5.4285714285714284E-2</c:v>
                </c:pt>
                <c:pt idx="5">
                  <c:v>6.0897435897435903E-2</c:v>
                </c:pt>
                <c:pt idx="6">
                  <c:v>6.6279069767441856E-2</c:v>
                </c:pt>
                <c:pt idx="7">
                  <c:v>7.0744680851063835E-2</c:v>
                </c:pt>
                <c:pt idx="8">
                  <c:v>7.4509803921568626E-2</c:v>
                </c:pt>
                <c:pt idx="9">
                  <c:v>7.7727272727272728E-2</c:v>
                </c:pt>
                <c:pt idx="10">
                  <c:v>8.0508474576271194E-2</c:v>
                </c:pt>
                <c:pt idx="11">
                  <c:v>8.2936507936507933E-2</c:v>
                </c:pt>
                <c:pt idx="12">
                  <c:v>8.5074626865671632E-2</c:v>
                </c:pt>
                <c:pt idx="13">
                  <c:v>8.6971830985915488E-2</c:v>
                </c:pt>
                <c:pt idx="14">
                  <c:v>8.8666666666666671E-2</c:v>
                </c:pt>
                <c:pt idx="15">
                  <c:v>9.0189873417721514E-2</c:v>
                </c:pt>
                <c:pt idx="16">
                  <c:v>9.1566265060240973E-2</c:v>
                </c:pt>
                <c:pt idx="17">
                  <c:v>9.2816091954022989E-2</c:v>
                </c:pt>
                <c:pt idx="18">
                  <c:v>9.3956043956043955E-2</c:v>
                </c:pt>
                <c:pt idx="19">
                  <c:v>9.5000000000000001E-2</c:v>
                </c:pt>
                <c:pt idx="20">
                  <c:v>9.5959595959595981E-2</c:v>
                </c:pt>
              </c:numCache>
            </c:numRef>
          </c:yVal>
          <c:smooth val="0"/>
          <c:extLst>
            <c:ext xmlns:c16="http://schemas.microsoft.com/office/drawing/2014/chart" uri="{C3380CC4-5D6E-409C-BE32-E72D297353CC}">
              <c16:uniqueId val="{00000002-1881-4323-B4DC-31498FCE7E13}"/>
            </c:ext>
          </c:extLst>
        </c:ser>
        <c:ser>
          <c:idx val="3"/>
          <c:order val="3"/>
          <c:spPr>
            <a:ln w="19050" cap="rnd">
              <a:solidFill>
                <a:schemeClr val="accent4"/>
              </a:solidFill>
              <a:round/>
            </a:ln>
            <a:effectLst/>
          </c:spPr>
          <c:marker>
            <c:symbol val="circle"/>
            <c:size val="5"/>
            <c:spPr>
              <a:solidFill>
                <a:schemeClr val="accent4"/>
              </a:solidFill>
              <a:ln w="9525">
                <a:solidFill>
                  <a:schemeClr val="accent4"/>
                </a:solidFill>
              </a:ln>
              <a:effectLst/>
            </c:spPr>
          </c:marker>
          <c:xVal>
            <c:numRef>
              <c:f>Sheet1!$H$34:$H$54</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xVal>
          <c:yVal>
            <c:numRef>
              <c:f>Sheet1!$L$34:$L$54</c:f>
              <c:numCache>
                <c:formatCode>General</c:formatCode>
                <c:ptCount val="21"/>
                <c:pt idx="0">
                  <c:v>0</c:v>
                </c:pt>
                <c:pt idx="1">
                  <c:v>9.8958333333333329E-3</c:v>
                </c:pt>
                <c:pt idx="2">
                  <c:v>1.2337662337662337E-2</c:v>
                </c:pt>
                <c:pt idx="3">
                  <c:v>1.3443396226415097E-2</c:v>
                </c:pt>
                <c:pt idx="4">
                  <c:v>1.4074074074074072E-2</c:v>
                </c:pt>
                <c:pt idx="5">
                  <c:v>1.4481707317073171E-2</c:v>
                </c:pt>
                <c:pt idx="6">
                  <c:v>1.4766839378238342E-2</c:v>
                </c:pt>
                <c:pt idx="7">
                  <c:v>1.4977477477477477E-2</c:v>
                </c:pt>
                <c:pt idx="8">
                  <c:v>1.5139442231075696E-2</c:v>
                </c:pt>
                <c:pt idx="9">
                  <c:v>1.5267857142857142E-2</c:v>
                </c:pt>
                <c:pt idx="10">
                  <c:v>1.5372168284789645E-2</c:v>
                </c:pt>
                <c:pt idx="11">
                  <c:v>1.5458579881656803E-2</c:v>
                </c:pt>
                <c:pt idx="12">
                  <c:v>1.5531335149863761E-2</c:v>
                </c:pt>
                <c:pt idx="13">
                  <c:v>1.5593434343434343E-2</c:v>
                </c:pt>
                <c:pt idx="14">
                  <c:v>1.5647058823529413E-2</c:v>
                </c:pt>
                <c:pt idx="15">
                  <c:v>1.5693832599118943E-2</c:v>
                </c:pt>
                <c:pt idx="16">
                  <c:v>1.5734989648033125E-2</c:v>
                </c:pt>
                <c:pt idx="17">
                  <c:v>1.5771484374999999E-2</c:v>
                </c:pt>
                <c:pt idx="18">
                  <c:v>1.5804066543438078E-2</c:v>
                </c:pt>
                <c:pt idx="19">
                  <c:v>1.5833333333333335E-2</c:v>
                </c:pt>
                <c:pt idx="20">
                  <c:v>1.5859766277128547E-2</c:v>
                </c:pt>
              </c:numCache>
            </c:numRef>
          </c:yVal>
          <c:smooth val="0"/>
          <c:extLst>
            <c:ext xmlns:c16="http://schemas.microsoft.com/office/drawing/2014/chart" uri="{C3380CC4-5D6E-409C-BE32-E72D297353CC}">
              <c16:uniqueId val="{00000003-1881-4323-B4DC-31498FCE7E13}"/>
            </c:ext>
          </c:extLst>
        </c:ser>
        <c:dLbls>
          <c:showLegendKey val="0"/>
          <c:showVal val="0"/>
          <c:showCatName val="0"/>
          <c:showSerName val="0"/>
          <c:showPercent val="0"/>
          <c:showBubbleSize val="0"/>
        </c:dLbls>
        <c:axId val="1962348272"/>
        <c:axId val="1962351184"/>
      </c:scatterChart>
      <c:valAx>
        <c:axId val="1962348272"/>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2351184"/>
        <c:crosses val="autoZero"/>
        <c:crossBetween val="midCat"/>
      </c:valAx>
      <c:valAx>
        <c:axId val="196235118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96234827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11/13/2024</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11/13/2024</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dirty="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3439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hapter page">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B59AE43-8096-BF49-A3DF-423FBC054CA7}"/>
              </a:ext>
            </a:extLst>
          </p:cNvPr>
          <p:cNvSpPr>
            <a:spLocks noGrp="1"/>
          </p:cNvSpPr>
          <p:nvPr>
            <p:ph idx="11" hasCustomPrompt="1"/>
          </p:nvPr>
        </p:nvSpPr>
        <p:spPr>
          <a:xfrm>
            <a:off x="544304" y="1512876"/>
            <a:ext cx="8047024" cy="4690459"/>
          </a:xfrm>
          <a:prstGeom prst="rect">
            <a:avLst/>
          </a:prstGeom>
        </p:spPr>
        <p:txBody>
          <a:bodyPr lIns="0" tIns="0" rIns="0" bIns="0"/>
          <a:lstStyle>
            <a:lvl1pPr marL="134487" marR="0" indent="-126156" algn="l" defTabSz="890492" rtl="0" eaLnBrk="1" fontAlgn="auto" latinLnBrk="0" hangingPunct="1">
              <a:lnSpc>
                <a:spcPct val="100000"/>
              </a:lnSpc>
              <a:spcBef>
                <a:spcPts val="0"/>
              </a:spcBef>
              <a:spcAft>
                <a:spcPts val="450"/>
              </a:spcAft>
              <a:buClr>
                <a:srgbClr val="000000"/>
              </a:buClr>
              <a:buSzTx/>
              <a:buFont typeface="Arial" panose="020B0604020202020204" pitchFamily="34" charset="0"/>
              <a:buChar char="•"/>
              <a:tabLst>
                <a:tab pos="905704" algn="ctr"/>
              </a:tabLst>
              <a:defRPr sz="1349" baseline="0">
                <a:solidFill>
                  <a:schemeClr val="tx1"/>
                </a:solidFill>
                <a:latin typeface="+mn-lt"/>
                <a:ea typeface="Microsoft YaHei" panose="020B0503020204020204" pitchFamily="34" charset="-122"/>
                <a:cs typeface="Arial" panose="020B0604020202020204" pitchFamily="34" charset="0"/>
              </a:defRPr>
            </a:lvl1pPr>
            <a:lvl2pPr marL="334742" marR="0" indent="-214227" algn="l" defTabSz="890492" rtl="0" eaLnBrk="1" fontAlgn="auto" latinLnBrk="0" hangingPunct="1">
              <a:lnSpc>
                <a:spcPct val="100000"/>
              </a:lnSpc>
              <a:spcBef>
                <a:spcPts val="0"/>
              </a:spcBef>
              <a:spcAft>
                <a:spcPts val="450"/>
              </a:spcAft>
              <a:buClr>
                <a:schemeClr val="tx1"/>
              </a:buClr>
              <a:buSzTx/>
              <a:buFont typeface=".AppleSystemUIFont"/>
              <a:buChar char="&gt;"/>
              <a:tabLst>
                <a:tab pos="905704" algn="ctr"/>
              </a:tabLst>
              <a:defRPr sz="1200" baseline="0">
                <a:latin typeface="+mn-lt"/>
                <a:ea typeface="Microsoft YaHei" panose="020B0503020204020204" pitchFamily="34" charset="-122"/>
              </a:defRPr>
            </a:lvl2pPr>
            <a:lvl3pPr marL="823602" marR="0" indent="-126156" algn="l" defTabSz="890492" rtl="0" eaLnBrk="1" fontAlgn="auto" latinLnBrk="0" hangingPunct="1">
              <a:lnSpc>
                <a:spcPct val="100000"/>
              </a:lnSpc>
              <a:spcBef>
                <a:spcPts val="0"/>
              </a:spcBef>
              <a:spcAft>
                <a:spcPts val="450"/>
              </a:spcAft>
              <a:buClr>
                <a:schemeClr val="tx1"/>
              </a:buClr>
              <a:buSzTx/>
              <a:buFont typeface=".AppleSystemUIFont"/>
              <a:buChar char="-"/>
              <a:tabLst>
                <a:tab pos="905704" algn="ctr"/>
              </a:tabLst>
              <a:defRPr sz="974" baseline="0">
                <a:latin typeface="+mn-lt"/>
                <a:ea typeface="Microsoft YaHei" panose="020B0503020204020204" pitchFamily="34" charset="-122"/>
              </a:defRPr>
            </a:lvl3pPr>
            <a:lvl4pPr marL="394230" indent="-128318">
              <a:buFont typeface="Arial" panose="020B0604020202020204" pitchFamily="34" charset="0"/>
              <a:buChar char="•"/>
              <a:tabLst>
                <a:tab pos="905952" algn="ctr"/>
              </a:tabLst>
              <a:defRPr sz="974" baseline="0"/>
            </a:lvl4pPr>
            <a:lvl5pPr marL="394230" indent="-128318">
              <a:buFont typeface="Arial" panose="020B0604020202020204" pitchFamily="34" charset="0"/>
              <a:buChar char="•"/>
              <a:tabLst>
                <a:tab pos="905952" algn="ctr"/>
              </a:tabLst>
              <a:defRPr sz="974" baseline="0"/>
            </a:lvl5pPr>
          </a:lstStyle>
          <a:p>
            <a:pPr lvl="0"/>
            <a:r>
              <a:rPr lang="en-US" dirty="0"/>
              <a:t>Click to edit Master text style</a:t>
            </a:r>
          </a:p>
          <a:p>
            <a:pPr marL="246671" marR="0" lvl="1" indent="-126156" algn="l" defTabSz="890492" rtl="0" eaLnBrk="1" fontAlgn="auto" latinLnBrk="0" hangingPunct="1">
              <a:lnSpc>
                <a:spcPct val="100000"/>
              </a:lnSpc>
              <a:spcBef>
                <a:spcPts val="0"/>
              </a:spcBef>
              <a:spcAft>
                <a:spcPts val="450"/>
              </a:spcAft>
              <a:buClr>
                <a:schemeClr val="tx1"/>
              </a:buClr>
              <a:buSzTx/>
              <a:buFont typeface="Arial" panose="020B0604020202020204" pitchFamily="34" charset="0"/>
              <a:buChar char="•"/>
              <a:tabLst>
                <a:tab pos="905704" algn="ctr"/>
              </a:tabLst>
              <a:defRPr/>
            </a:pPr>
            <a:r>
              <a:rPr lang="en-US" dirty="0"/>
              <a:t>Click to edit Master text style</a:t>
            </a:r>
          </a:p>
          <a:p>
            <a:pPr marL="823602" marR="0" lvl="2" indent="-126156" algn="l" defTabSz="890492" rtl="0" eaLnBrk="1" fontAlgn="auto" latinLnBrk="0" hangingPunct="1">
              <a:lnSpc>
                <a:spcPct val="100000"/>
              </a:lnSpc>
              <a:spcBef>
                <a:spcPts val="0"/>
              </a:spcBef>
              <a:spcAft>
                <a:spcPts val="450"/>
              </a:spcAft>
              <a:buClr>
                <a:schemeClr val="tx1"/>
              </a:buClr>
              <a:buSzTx/>
              <a:buFont typeface="Arial" panose="020B0604020202020204" pitchFamily="34" charset="0"/>
              <a:buChar char="•"/>
              <a:tabLst>
                <a:tab pos="905704" algn="ctr"/>
              </a:tabLst>
              <a:defRPr/>
            </a:pPr>
            <a:r>
              <a:rPr lang="en-US" dirty="0"/>
              <a:t>Click to edit Master text style</a:t>
            </a:r>
          </a:p>
          <a:p>
            <a:pPr marL="823602" marR="0" lvl="2" indent="-126156" algn="l" defTabSz="890492" rtl="0" eaLnBrk="1" fontAlgn="auto" latinLnBrk="0" hangingPunct="1">
              <a:lnSpc>
                <a:spcPct val="100000"/>
              </a:lnSpc>
              <a:spcBef>
                <a:spcPts val="0"/>
              </a:spcBef>
              <a:spcAft>
                <a:spcPts val="450"/>
              </a:spcAft>
              <a:buClr>
                <a:schemeClr val="tx1"/>
              </a:buClr>
              <a:buSzTx/>
              <a:buFont typeface="Arial" panose="020B0604020202020204" pitchFamily="34" charset="0"/>
              <a:buChar char="•"/>
              <a:tabLst>
                <a:tab pos="905704" algn="ctr"/>
              </a:tabLst>
              <a:defRPr/>
            </a:pPr>
            <a:endParaRPr lang="en-US" altLang="zh-CN" dirty="0"/>
          </a:p>
        </p:txBody>
      </p:sp>
      <p:sp>
        <p:nvSpPr>
          <p:cNvPr id="3" name="Subtitle 2">
            <a:extLst>
              <a:ext uri="{FF2B5EF4-FFF2-40B4-BE49-F238E27FC236}">
                <a16:creationId xmlns:a16="http://schemas.microsoft.com/office/drawing/2014/main" id="{D2A38214-5857-FC4E-B923-056100E16BCA}"/>
              </a:ext>
            </a:extLst>
          </p:cNvPr>
          <p:cNvSpPr>
            <a:spLocks noGrp="1"/>
          </p:cNvSpPr>
          <p:nvPr>
            <p:ph type="subTitle" idx="1" hasCustomPrompt="1"/>
          </p:nvPr>
        </p:nvSpPr>
        <p:spPr>
          <a:xfrm>
            <a:off x="546668" y="456134"/>
            <a:ext cx="8052334" cy="993400"/>
          </a:xfrm>
          <a:prstGeom prst="rect">
            <a:avLst/>
          </a:prstGeom>
        </p:spPr>
        <p:txBody>
          <a:bodyPr lIns="0" tIns="0" rIns="0" bIns="0" anchor="t">
            <a:normAutofit/>
          </a:bodyPr>
          <a:lstStyle>
            <a:lvl1pPr marL="0" indent="0" algn="l">
              <a:lnSpc>
                <a:spcPts val="2571"/>
              </a:lnSpc>
              <a:spcBef>
                <a:spcPts val="0"/>
              </a:spcBef>
              <a:buNone/>
              <a:defRPr sz="2399" baseline="0">
                <a:solidFill>
                  <a:schemeClr val="tx1"/>
                </a:solidFill>
                <a:latin typeface="Arial" panose="020B0604020202020204" pitchFamily="34" charset="0"/>
                <a:ea typeface="Microsoft YaHei" panose="020B0503020204020204" pitchFamily="34" charset="-122"/>
                <a:cs typeface="Arial" panose="020B0604020202020204" pitchFamily="34" charset="0"/>
              </a:defRPr>
            </a:lvl1pPr>
            <a:lvl2pPr marL="445247" indent="0" algn="ctr">
              <a:buNone/>
              <a:defRPr sz="1948"/>
            </a:lvl2pPr>
            <a:lvl3pPr marL="890492" indent="0" algn="ctr">
              <a:buNone/>
              <a:defRPr sz="1753"/>
            </a:lvl3pPr>
            <a:lvl4pPr marL="1335740" indent="0" algn="ctr">
              <a:buNone/>
              <a:defRPr sz="1559"/>
            </a:lvl4pPr>
            <a:lvl5pPr marL="1780986" indent="0" algn="ctr">
              <a:buNone/>
              <a:defRPr sz="1559"/>
            </a:lvl5pPr>
            <a:lvl6pPr marL="2226232" indent="0" algn="ctr">
              <a:buNone/>
              <a:defRPr sz="1559"/>
            </a:lvl6pPr>
            <a:lvl7pPr marL="2671478" indent="0" algn="ctr">
              <a:buNone/>
              <a:defRPr sz="1559"/>
            </a:lvl7pPr>
            <a:lvl8pPr marL="3116726" indent="0" algn="ctr">
              <a:buNone/>
              <a:defRPr sz="1559"/>
            </a:lvl8pPr>
            <a:lvl9pPr marL="3561971" indent="0" algn="ctr">
              <a:buNone/>
              <a:defRPr sz="1559"/>
            </a:lvl9pPr>
          </a:lstStyle>
          <a:p>
            <a:r>
              <a:rPr lang="en-US" dirty="0"/>
              <a:t>Click to edit Master title style</a:t>
            </a:r>
          </a:p>
        </p:txBody>
      </p:sp>
    </p:spTree>
    <p:extLst>
      <p:ext uri="{BB962C8B-B14F-4D97-AF65-F5344CB8AC3E}">
        <p14:creationId xmlns:p14="http://schemas.microsoft.com/office/powerpoint/2010/main" val="3169956235"/>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8950" y="1577847"/>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TSG SA </a:t>
            </a:r>
            <a:r>
              <a:rPr lang="en-GB" altLang="de-DE" sz="1200" kern="1200" dirty="0">
                <a:solidFill>
                  <a:schemeClr val="bg1"/>
                </a:solidFill>
                <a:latin typeface="Arial" panose="020B0604020202020204" pitchFamily="34" charset="0"/>
                <a:ea typeface="+mn-ea"/>
                <a:cs typeface="Arial" panose="020B0604020202020204" pitchFamily="34" charset="0"/>
              </a:rPr>
              <a:t>WG2#166 Orlando</a:t>
            </a:r>
            <a:r>
              <a:rPr lang="en-US" altLang="zh-CN" sz="1200" kern="1200" dirty="0">
                <a:solidFill>
                  <a:schemeClr val="bg1"/>
                </a:solidFill>
                <a:latin typeface="Arial" panose="020B0604020202020204" pitchFamily="34" charset="0"/>
                <a:ea typeface="+mn-ea"/>
                <a:cs typeface="Arial" panose="020B0604020202020204" pitchFamily="34" charset="0"/>
              </a:rPr>
              <a:t>, USA</a:t>
            </a:r>
            <a:endParaRPr lang="en-GB" altLang="de-DE" sz="1200" kern="1200" dirty="0">
              <a:solidFill>
                <a:schemeClr val="bg1"/>
              </a:solidFill>
              <a:latin typeface="Arial" panose="020B0604020202020204" pitchFamily="34" charset="0"/>
              <a:ea typeface="+mn-ea"/>
              <a:cs typeface="Arial" panose="020B0604020202020204" pitchFamily="34" charset="0"/>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2024</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71"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 Id="rId5" Type="http://schemas.openxmlformats.org/officeDocument/2006/relationships/image" Target="../media/image3.emf"/><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48250" y="1986552"/>
            <a:ext cx="8452437" cy="1101329"/>
          </a:xfrm>
        </p:spPr>
        <p:txBody>
          <a:bodyPr>
            <a:noAutofit/>
          </a:bodyPr>
          <a:lstStyle/>
          <a:p>
            <a:pPr>
              <a:defRPr/>
            </a:pPr>
            <a:r>
              <a:rPr lang="en-US" altLang="de-DE" sz="3600" b="1" dirty="0"/>
              <a:t>NF Profile</a:t>
            </a:r>
            <a:endParaRPr lang="en-GB" sz="2400" baseline="30000" dirty="0">
              <a:effectLst>
                <a:outerShdw blurRad="38100" dist="38100" dir="2700000" algn="tl">
                  <a:srgbClr val="C0C0C0"/>
                </a:outerShdw>
              </a:effectLst>
            </a:endParaRPr>
          </a:p>
        </p:txBody>
      </p:sp>
      <p:sp>
        <p:nvSpPr>
          <p:cNvPr id="6147" name="Subtitle 6"/>
          <p:cNvSpPr>
            <a:spLocks noGrp="1"/>
          </p:cNvSpPr>
          <p:nvPr>
            <p:ph type="subTitle" idx="1"/>
          </p:nvPr>
        </p:nvSpPr>
        <p:spPr>
          <a:xfrm>
            <a:off x="1097842" y="3939858"/>
            <a:ext cx="6553255" cy="1314450"/>
          </a:xfrm>
        </p:spPr>
        <p:txBody>
          <a:bodyPr/>
          <a:lstStyle/>
          <a:p>
            <a:pPr>
              <a:lnSpc>
                <a:spcPct val="80000"/>
              </a:lnSpc>
            </a:pPr>
            <a:br>
              <a:rPr lang="en-US" altLang="en-US" sz="2000" b="1" dirty="0"/>
            </a:br>
            <a:r>
              <a:rPr lang="en-US" altLang="en-US" sz="2000" b="1" dirty="0"/>
              <a:t>Huawei</a:t>
            </a:r>
            <a:endParaRPr lang="en-US" altLang="en-US" sz="2000" dirty="0">
              <a:latin typeface="Calibri" panose="020F0502020204030204" pitchFamily="34" charset="0"/>
              <a:cs typeface="Calibri" panose="020F050202020403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A0B5887-D6D7-4463-8BFB-5AC78E7339F7}"/>
              </a:ext>
            </a:extLst>
          </p:cNvPr>
          <p:cNvSpPr>
            <a:spLocks noGrp="1"/>
          </p:cNvSpPr>
          <p:nvPr>
            <p:ph type="subTitle" idx="1"/>
          </p:nvPr>
        </p:nvSpPr>
        <p:spPr/>
        <p:txBody>
          <a:bodyPr/>
          <a:lstStyle/>
          <a:p>
            <a:r>
              <a:rPr lang="en-GB" u="sng" dirty="0"/>
              <a:t>Energy Efficiency considerations (IV)</a:t>
            </a:r>
            <a:endParaRPr lang="fr-FR" dirty="0">
              <a:ea typeface="SimSun" panose="02010600030101010101" pitchFamily="2" charset="-122"/>
              <a:cs typeface="Times New Roman" panose="02020603050405020304" pitchFamily="18" charset="0"/>
            </a:endParaRPr>
          </a:p>
          <a:p>
            <a:endParaRPr lang="fr-FR" dirty="0"/>
          </a:p>
        </p:txBody>
      </p:sp>
      <p:pic>
        <p:nvPicPr>
          <p:cNvPr id="9" name="Picture 8">
            <a:extLst>
              <a:ext uri="{FF2B5EF4-FFF2-40B4-BE49-F238E27FC236}">
                <a16:creationId xmlns:a16="http://schemas.microsoft.com/office/drawing/2014/main" id="{A7EAE83C-92BF-45E9-AA00-D5AC2BB44E13}"/>
              </a:ext>
            </a:extLst>
          </p:cNvPr>
          <p:cNvPicPr>
            <a:picLocks noChangeAspect="1"/>
          </p:cNvPicPr>
          <p:nvPr/>
        </p:nvPicPr>
        <p:blipFill>
          <a:blip r:embed="rId2"/>
          <a:stretch>
            <a:fillRect/>
          </a:stretch>
        </p:blipFill>
        <p:spPr>
          <a:xfrm>
            <a:off x="580062" y="1683694"/>
            <a:ext cx="8116132" cy="4551312"/>
          </a:xfrm>
          <a:prstGeom prst="rect">
            <a:avLst/>
          </a:prstGeom>
        </p:spPr>
      </p:pic>
      <p:sp>
        <p:nvSpPr>
          <p:cNvPr id="6" name="TextBox 5">
            <a:extLst>
              <a:ext uri="{FF2B5EF4-FFF2-40B4-BE49-F238E27FC236}">
                <a16:creationId xmlns:a16="http://schemas.microsoft.com/office/drawing/2014/main" id="{095C374C-E26E-42E6-B223-73AC7634BE1E}"/>
              </a:ext>
            </a:extLst>
          </p:cNvPr>
          <p:cNvSpPr txBox="1"/>
          <p:nvPr/>
        </p:nvSpPr>
        <p:spPr>
          <a:xfrm>
            <a:off x="248825" y="1335782"/>
            <a:ext cx="8646350" cy="461665"/>
          </a:xfrm>
          <a:prstGeom prst="rect">
            <a:avLst/>
          </a:prstGeom>
          <a:noFill/>
        </p:spPr>
        <p:txBody>
          <a:bodyPr wrap="square">
            <a:spAutoFit/>
          </a:bodyPr>
          <a:lstStyle/>
          <a:p>
            <a:r>
              <a:rPr lang="en-US" sz="1200" dirty="0">
                <a:solidFill>
                  <a:srgbClr val="FF0000"/>
                </a:solidFill>
              </a:rPr>
              <a:t>Due to the possible Static </a:t>
            </a:r>
            <a:r>
              <a:rPr lang="en-US" sz="1200" dirty="0" err="1">
                <a:solidFill>
                  <a:srgbClr val="FF0000"/>
                </a:solidFill>
              </a:rPr>
              <a:t>EnC</a:t>
            </a:r>
            <a:r>
              <a:rPr lang="en-US" sz="1200" dirty="0">
                <a:solidFill>
                  <a:srgbClr val="FF0000"/>
                </a:solidFill>
              </a:rPr>
              <a:t> for different node, at different load the less efficiency NF can seems more efficient, </a:t>
            </a:r>
            <a:r>
              <a:rPr lang="en-US" sz="1200" b="1" dirty="0">
                <a:solidFill>
                  <a:srgbClr val="FF0000"/>
                </a:solidFill>
                <a:latin typeface="Arial" panose="020B0604020202020204" pitchFamily="34" charset="0"/>
                <a:ea typeface="SimSun" panose="02010600030101010101" pitchFamily="2" charset="-122"/>
                <a:cs typeface="Times New Roman" panose="02020603050405020304" pitchFamily="18" charset="0"/>
              </a:rPr>
              <a:t>The selection needs to be done at same “load conditions”</a:t>
            </a:r>
          </a:p>
        </p:txBody>
      </p:sp>
    </p:spTree>
    <p:extLst>
      <p:ext uri="{BB962C8B-B14F-4D97-AF65-F5344CB8AC3E}">
        <p14:creationId xmlns:p14="http://schemas.microsoft.com/office/powerpoint/2010/main" val="950914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8B0CC9C4-DB56-44FB-8A79-1BD859FCD639}"/>
                  </a:ext>
                </a:extLst>
              </p:cNvPr>
              <p:cNvSpPr>
                <a:spLocks noGrp="1"/>
              </p:cNvSpPr>
              <p:nvPr>
                <p:ph idx="11"/>
              </p:nvPr>
            </p:nvSpPr>
            <p:spPr/>
            <p:txBody>
              <a:bodyPr/>
              <a:lstStyle/>
              <a:p>
                <a:r>
                  <a:rPr lang="en-US" sz="1800" dirty="0"/>
                  <a:t>The Energy Efficiency is  defined as the ration between the performance or work and the Energy consumption required to have some performance/work, for example the  Bit/Joule </a:t>
                </a:r>
              </a:p>
              <a:p>
                <a:pPr marL="8331" indent="0">
                  <a:buNone/>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𝐸𝐸</m:t>
                      </m:r>
                      <m:r>
                        <a:rPr lang="en-US" sz="1800" b="0" i="1" smtClean="0">
                          <a:latin typeface="Cambria Math" panose="02040503050406030204" pitchFamily="18" charset="0"/>
                        </a:rPr>
                        <m:t>=</m:t>
                      </m:r>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𝐷𝑎𝑡𝑎</m:t>
                          </m:r>
                          <m:r>
                            <a:rPr lang="en-US" sz="1800" b="0" i="1" smtClean="0">
                              <a:latin typeface="Cambria Math" panose="02040503050406030204" pitchFamily="18" charset="0"/>
                            </a:rPr>
                            <m:t> </m:t>
                          </m:r>
                          <m:r>
                            <a:rPr lang="en-US" sz="1800" b="0" i="1" smtClean="0">
                              <a:latin typeface="Cambria Math" panose="02040503050406030204" pitchFamily="18" charset="0"/>
                            </a:rPr>
                            <m:t>𝑉𝑜𝑙𝑢𝑚𝑒</m:t>
                          </m:r>
                        </m:num>
                        <m:den>
                          <m:r>
                            <a:rPr lang="en-US" sz="1800" b="0" i="1" smtClean="0">
                              <a:latin typeface="Cambria Math" panose="02040503050406030204" pitchFamily="18" charset="0"/>
                            </a:rPr>
                            <m:t>𝐸𝑛𝐶</m:t>
                          </m:r>
                          <m:r>
                            <a:rPr lang="en-US" sz="1800" b="0" i="1" smtClean="0">
                              <a:latin typeface="Cambria Math" panose="02040503050406030204" pitchFamily="18" charset="0"/>
                            </a:rPr>
                            <m:t> </m:t>
                          </m:r>
                          <m:r>
                            <a:rPr lang="en-US" sz="1800" b="0" i="1" smtClean="0">
                              <a:latin typeface="Cambria Math" panose="02040503050406030204" pitchFamily="18" charset="0"/>
                            </a:rPr>
                            <m:t>𝑡𝑜</m:t>
                          </m:r>
                          <m:r>
                            <a:rPr lang="en-US" sz="1800" b="0" i="1" smtClean="0">
                              <a:latin typeface="Cambria Math" panose="02040503050406030204" pitchFamily="18" charset="0"/>
                            </a:rPr>
                            <m:t> </m:t>
                          </m:r>
                          <m:r>
                            <a:rPr lang="en-US" sz="1800" b="0" i="1" smtClean="0">
                              <a:latin typeface="Cambria Math" panose="02040503050406030204" pitchFamily="18" charset="0"/>
                            </a:rPr>
                            <m:t>𝑡𝑟𝑎𝑛𝑠𝑚𝑖𝑡</m:t>
                          </m:r>
                          <m:r>
                            <a:rPr lang="en-US" sz="1800" b="0" i="1" smtClean="0">
                              <a:latin typeface="Cambria Math" panose="02040503050406030204" pitchFamily="18" charset="0"/>
                            </a:rPr>
                            <m:t> </m:t>
                          </m:r>
                          <m:r>
                            <a:rPr lang="en-US" sz="1800" b="0" i="1" smtClean="0">
                              <a:latin typeface="Cambria Math" panose="02040503050406030204" pitchFamily="18" charset="0"/>
                            </a:rPr>
                            <m:t>𝑡h𝑒</m:t>
                          </m:r>
                          <m:r>
                            <a:rPr lang="en-US" sz="1800" b="0" i="1" smtClean="0">
                              <a:latin typeface="Cambria Math" panose="02040503050406030204" pitchFamily="18" charset="0"/>
                            </a:rPr>
                            <m:t> </m:t>
                          </m:r>
                          <m:r>
                            <a:rPr lang="en-US" sz="1800" b="0" i="1" smtClean="0">
                              <a:latin typeface="Cambria Math" panose="02040503050406030204" pitchFamily="18" charset="0"/>
                            </a:rPr>
                            <m:t>𝐷𝑎𝑡𝑎</m:t>
                          </m:r>
                          <m:r>
                            <a:rPr lang="en-US" sz="1800" b="0" i="1" smtClean="0">
                              <a:latin typeface="Cambria Math" panose="02040503050406030204" pitchFamily="18" charset="0"/>
                            </a:rPr>
                            <m:t> </m:t>
                          </m:r>
                          <m:r>
                            <a:rPr lang="en-US" sz="1800" b="0" i="1" smtClean="0">
                              <a:latin typeface="Cambria Math" panose="02040503050406030204" pitchFamily="18" charset="0"/>
                            </a:rPr>
                            <m:t>𝑉𝑜𝑙𝑢𝑚𝑒</m:t>
                          </m:r>
                          <m:r>
                            <a:rPr lang="en-US" sz="1800" b="0" i="1" smtClean="0">
                              <a:latin typeface="Cambria Math" panose="02040503050406030204" pitchFamily="18" charset="0"/>
                            </a:rPr>
                            <m:t> </m:t>
                          </m:r>
                        </m:den>
                      </m:f>
                    </m:oMath>
                  </m:oMathPara>
                </a14:m>
                <a:endParaRPr lang="en-US" sz="1800" dirty="0"/>
              </a:p>
              <a:p>
                <a:endParaRPr lang="en-US" sz="1800" dirty="0"/>
              </a:p>
              <a:p>
                <a:r>
                  <a:rPr lang="en-US" sz="1800" dirty="0"/>
                  <a:t>Therefore to have in NF profile the </a:t>
                </a:r>
                <a:r>
                  <a:rPr lang="en-US" sz="1800" dirty="0" err="1"/>
                  <a:t>EnC</a:t>
                </a:r>
                <a:r>
                  <a:rPr lang="en-US" sz="1800" dirty="0"/>
                  <a:t> and the EE is redundant, as also shown in previous slide</a:t>
                </a:r>
              </a:p>
              <a:p>
                <a:endParaRPr lang="fr-FR" sz="1800" dirty="0"/>
              </a:p>
            </p:txBody>
          </p:sp>
        </mc:Choice>
        <mc:Fallback xmlns="">
          <p:sp>
            <p:nvSpPr>
              <p:cNvPr id="2" name="Content Placeholder 1">
                <a:extLst>
                  <a:ext uri="{FF2B5EF4-FFF2-40B4-BE49-F238E27FC236}">
                    <a16:creationId xmlns:a16="http://schemas.microsoft.com/office/drawing/2014/main" id="{8B0CC9C4-DB56-44FB-8A79-1BD859FCD639}"/>
                  </a:ext>
                </a:extLst>
              </p:cNvPr>
              <p:cNvSpPr>
                <a:spLocks noGrp="1" noRot="1" noChangeAspect="1" noMove="1" noResize="1" noEditPoints="1" noAdjustHandles="1" noChangeArrowheads="1" noChangeShapeType="1" noTextEdit="1"/>
              </p:cNvSpPr>
              <p:nvPr>
                <p:ph idx="11"/>
              </p:nvPr>
            </p:nvSpPr>
            <p:spPr>
              <a:blipFill>
                <a:blip r:embed="rId2"/>
                <a:stretch>
                  <a:fillRect l="-1515" t="-1688" r="-2273"/>
                </a:stretch>
              </a:blipFill>
            </p:spPr>
            <p:txBody>
              <a:bodyPr/>
              <a:lstStyle/>
              <a:p>
                <a:r>
                  <a:rPr lang="fr-FR">
                    <a:noFill/>
                  </a:rPr>
                  <a:t> </a:t>
                </a:r>
              </a:p>
            </p:txBody>
          </p:sp>
        </mc:Fallback>
      </mc:AlternateContent>
      <p:sp>
        <p:nvSpPr>
          <p:cNvPr id="3" name="Subtitle 2">
            <a:extLst>
              <a:ext uri="{FF2B5EF4-FFF2-40B4-BE49-F238E27FC236}">
                <a16:creationId xmlns:a16="http://schemas.microsoft.com/office/drawing/2014/main" id="{1CAF1C0C-608E-4CD0-9284-7FD6B21CB320}"/>
              </a:ext>
            </a:extLst>
          </p:cNvPr>
          <p:cNvSpPr>
            <a:spLocks noGrp="1"/>
          </p:cNvSpPr>
          <p:nvPr>
            <p:ph type="subTitle" idx="1"/>
          </p:nvPr>
        </p:nvSpPr>
        <p:spPr/>
        <p:txBody>
          <a:bodyPr/>
          <a:lstStyle/>
          <a:p>
            <a:r>
              <a:rPr lang="en-GB" u="sng" dirty="0"/>
              <a:t>Energy Efficiency &amp; Energy consumption</a:t>
            </a:r>
            <a:endParaRPr lang="fr-FR" dirty="0"/>
          </a:p>
        </p:txBody>
      </p:sp>
    </p:spTree>
    <p:extLst>
      <p:ext uri="{BB962C8B-B14F-4D97-AF65-F5344CB8AC3E}">
        <p14:creationId xmlns:p14="http://schemas.microsoft.com/office/powerpoint/2010/main" val="1591184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EB4C78-CB84-4F64-A138-057AE9605EF0}"/>
              </a:ext>
            </a:extLst>
          </p:cNvPr>
          <p:cNvSpPr>
            <a:spLocks noGrp="1"/>
          </p:cNvSpPr>
          <p:nvPr>
            <p:ph idx="11"/>
          </p:nvPr>
        </p:nvSpPr>
        <p:spPr>
          <a:xfrm>
            <a:off x="357298" y="1239400"/>
            <a:ext cx="8241703" cy="4897050"/>
          </a:xfrm>
        </p:spPr>
        <p:txBody>
          <a:bodyPr/>
          <a:lstStyle/>
          <a:p>
            <a:pPr>
              <a:spcAft>
                <a:spcPts val="600"/>
              </a:spcAft>
            </a:pPr>
            <a:r>
              <a:rPr lang="en-US" sz="1600" b="1" dirty="0"/>
              <a:t>Responsibilities in selection process</a:t>
            </a:r>
          </a:p>
          <a:p>
            <a:pPr lvl="1">
              <a:spcAft>
                <a:spcPts val="600"/>
              </a:spcAft>
            </a:pPr>
            <a:r>
              <a:rPr lang="en-US" sz="1400" dirty="0"/>
              <a:t>OAM responsible for NF switch-on/switch-off</a:t>
            </a:r>
          </a:p>
          <a:p>
            <a:pPr lvl="1">
              <a:spcAft>
                <a:spcPts val="600"/>
              </a:spcAft>
            </a:pPr>
            <a:r>
              <a:rPr lang="en-US" sz="1400" dirty="0"/>
              <a:t>CN responsible for NF selection (only amongst NFs that are switched-on and registered in NRF)</a:t>
            </a:r>
          </a:p>
          <a:p>
            <a:pPr lvl="1">
              <a:spcAft>
                <a:spcPts val="600"/>
              </a:spcAft>
            </a:pPr>
            <a:r>
              <a:rPr lang="en-US" sz="1400" dirty="0"/>
              <a:t>CN responsible for usage of optional features of NF (e.g. UPF information exposure for analytics)</a:t>
            </a:r>
          </a:p>
          <a:p>
            <a:pPr>
              <a:spcAft>
                <a:spcPts val="600"/>
              </a:spcAft>
            </a:pPr>
            <a:r>
              <a:rPr lang="en-US" sz="1600" b="1" dirty="0"/>
              <a:t>Essential new parameters for NF selection</a:t>
            </a:r>
          </a:p>
          <a:p>
            <a:pPr lvl="1">
              <a:spcAft>
                <a:spcPts val="600"/>
              </a:spcAft>
            </a:pPr>
            <a:r>
              <a:rPr lang="en-US" sz="1400" dirty="0"/>
              <a:t>Scheduled switch-off time/always on indication: under control of OAM and mandatory (to ensure that SSC mode 1 PDU Session can be served) </a:t>
            </a:r>
          </a:p>
          <a:p>
            <a:pPr lvl="1">
              <a:spcAft>
                <a:spcPts val="600"/>
              </a:spcAft>
            </a:pPr>
            <a:r>
              <a:rPr lang="en-US" sz="1400" dirty="0">
                <a:solidFill>
                  <a:schemeClr val="bg1">
                    <a:lumMod val="75000"/>
                  </a:schemeClr>
                </a:solidFill>
              </a:rPr>
              <a:t>Current optional feature support level (i.e. all optional features, some optional features, no optional features): could be under OAM or CN control, optional</a:t>
            </a:r>
          </a:p>
          <a:p>
            <a:pPr>
              <a:spcAft>
                <a:spcPts val="600"/>
              </a:spcAft>
            </a:pPr>
            <a:r>
              <a:rPr lang="en-US" sz="1600" b="1" dirty="0"/>
              <a:t>Optimization related information for NF selection</a:t>
            </a:r>
          </a:p>
          <a:p>
            <a:pPr lvl="1">
              <a:spcAft>
                <a:spcPts val="600"/>
              </a:spcAft>
            </a:pPr>
            <a:r>
              <a:rPr lang="en-US" sz="1400" dirty="0"/>
              <a:t>Energy efficiency: in general an NF with higher energy efficiency is preferred</a:t>
            </a:r>
          </a:p>
          <a:p>
            <a:pPr lvl="1">
              <a:spcAft>
                <a:spcPts val="600"/>
              </a:spcAft>
            </a:pPr>
            <a:r>
              <a:rPr lang="en-US" sz="1400" dirty="0"/>
              <a:t>Renewable energy: an NF using renewable energy could however be better</a:t>
            </a:r>
          </a:p>
          <a:p>
            <a:pPr lvl="1">
              <a:spcAft>
                <a:spcPts val="600"/>
              </a:spcAft>
            </a:pPr>
            <a:r>
              <a:rPr lang="en-US" sz="1400" dirty="0"/>
              <a:t>Costs of energy (not part of Rel19): the price of the renewable energy/energy mix could matter too </a:t>
            </a:r>
          </a:p>
          <a:p>
            <a:pPr lvl="1">
              <a:spcAft>
                <a:spcPts val="600"/>
              </a:spcAft>
            </a:pPr>
            <a:r>
              <a:rPr lang="en-US" sz="1400" dirty="0"/>
              <a:t>Energy consumption: in the end, the NF with higher energy consumption may be selected </a:t>
            </a:r>
          </a:p>
          <a:p>
            <a:pPr lvl="1">
              <a:spcAft>
                <a:spcPts val="600"/>
              </a:spcAft>
            </a:pPr>
            <a:r>
              <a:rPr lang="en-US" sz="1400" dirty="0"/>
              <a:t>There are quite many dependencies and criteria possible (which may also vary over time and will often depend on the local deployment)</a:t>
            </a:r>
          </a:p>
          <a:p>
            <a:pPr lvl="1">
              <a:spcAft>
                <a:spcPts val="600"/>
              </a:spcAft>
            </a:pPr>
            <a:r>
              <a:rPr lang="en-US" sz="1400" dirty="0">
                <a:solidFill>
                  <a:srgbClr val="FF0000"/>
                </a:solidFill>
              </a:rPr>
              <a:t>Consequently, optimization related parameters should be avoided/minimized due to the introduced complexity </a:t>
            </a:r>
          </a:p>
          <a:p>
            <a:pPr lvl="1">
              <a:spcAft>
                <a:spcPts val="600"/>
              </a:spcAft>
            </a:pPr>
            <a:endParaRPr lang="en-US" sz="1400" dirty="0"/>
          </a:p>
        </p:txBody>
      </p:sp>
      <p:sp>
        <p:nvSpPr>
          <p:cNvPr id="3" name="Subtitle 2">
            <a:extLst>
              <a:ext uri="{FF2B5EF4-FFF2-40B4-BE49-F238E27FC236}">
                <a16:creationId xmlns:a16="http://schemas.microsoft.com/office/drawing/2014/main" id="{6F3AD1A6-FA8A-4355-843A-CA10841EDC0B}"/>
              </a:ext>
            </a:extLst>
          </p:cNvPr>
          <p:cNvSpPr>
            <a:spLocks noGrp="1"/>
          </p:cNvSpPr>
          <p:nvPr>
            <p:ph type="subTitle" idx="1"/>
          </p:nvPr>
        </p:nvSpPr>
        <p:spPr>
          <a:xfrm>
            <a:off x="546668" y="456134"/>
            <a:ext cx="8052334" cy="524634"/>
          </a:xfrm>
        </p:spPr>
        <p:txBody>
          <a:bodyPr/>
          <a:lstStyle/>
          <a:p>
            <a:r>
              <a:rPr lang="en-US" altLang="zh-CN" b="1" dirty="0"/>
              <a:t>Considerations on NF selection</a:t>
            </a:r>
            <a:endParaRPr lang="fr-FR" b="1" dirty="0"/>
          </a:p>
        </p:txBody>
      </p:sp>
    </p:spTree>
    <p:extLst>
      <p:ext uri="{BB962C8B-B14F-4D97-AF65-F5344CB8AC3E}">
        <p14:creationId xmlns:p14="http://schemas.microsoft.com/office/powerpoint/2010/main" val="1804054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F3AD1A6-FA8A-4355-843A-CA10841EDC0B}"/>
              </a:ext>
            </a:extLst>
          </p:cNvPr>
          <p:cNvSpPr>
            <a:spLocks noGrp="1"/>
          </p:cNvSpPr>
          <p:nvPr>
            <p:ph type="subTitle" idx="1"/>
          </p:nvPr>
        </p:nvSpPr>
        <p:spPr>
          <a:xfrm>
            <a:off x="546668" y="456134"/>
            <a:ext cx="8052334" cy="524634"/>
          </a:xfrm>
        </p:spPr>
        <p:txBody>
          <a:bodyPr/>
          <a:lstStyle/>
          <a:p>
            <a:r>
              <a:rPr lang="en-US" altLang="zh-CN" b="1" dirty="0"/>
              <a:t>Considerations on NF selection</a:t>
            </a:r>
            <a:endParaRPr lang="fr-FR" b="1" dirty="0"/>
          </a:p>
        </p:txBody>
      </p:sp>
      <p:sp>
        <p:nvSpPr>
          <p:cNvPr id="5" name="TextBox 4">
            <a:extLst>
              <a:ext uri="{FF2B5EF4-FFF2-40B4-BE49-F238E27FC236}">
                <a16:creationId xmlns:a16="http://schemas.microsoft.com/office/drawing/2014/main" id="{8939D44E-46FD-4174-B527-9B53B6C51662}"/>
              </a:ext>
            </a:extLst>
          </p:cNvPr>
          <p:cNvSpPr txBox="1"/>
          <p:nvPr/>
        </p:nvSpPr>
        <p:spPr>
          <a:xfrm>
            <a:off x="787400" y="3384550"/>
            <a:ext cx="787400" cy="707886"/>
          </a:xfrm>
          <a:prstGeom prst="rect">
            <a:avLst/>
          </a:prstGeom>
          <a:noFill/>
          <a:ln>
            <a:solidFill>
              <a:schemeClr val="tx1"/>
            </a:solidFill>
          </a:ln>
        </p:spPr>
        <p:txBody>
          <a:bodyPr wrap="square" rtlCol="0">
            <a:spAutoFit/>
          </a:bodyPr>
          <a:lstStyle/>
          <a:p>
            <a:r>
              <a:rPr lang="de-DE" dirty="0"/>
              <a:t>Scheduled switch-off </a:t>
            </a:r>
          </a:p>
          <a:p>
            <a:r>
              <a:rPr lang="de-DE" dirty="0"/>
              <a:t>time</a:t>
            </a:r>
          </a:p>
          <a:p>
            <a:endParaRPr lang="en-US" dirty="0"/>
          </a:p>
        </p:txBody>
      </p:sp>
      <p:sp>
        <p:nvSpPr>
          <p:cNvPr id="6" name="TextBox 5">
            <a:extLst>
              <a:ext uri="{FF2B5EF4-FFF2-40B4-BE49-F238E27FC236}">
                <a16:creationId xmlns:a16="http://schemas.microsoft.com/office/drawing/2014/main" id="{B8C64A73-A502-424E-873E-3F1F8719F456}"/>
              </a:ext>
            </a:extLst>
          </p:cNvPr>
          <p:cNvSpPr txBox="1"/>
          <p:nvPr/>
        </p:nvSpPr>
        <p:spPr>
          <a:xfrm>
            <a:off x="2133600" y="3384550"/>
            <a:ext cx="787400" cy="707886"/>
          </a:xfrm>
          <a:prstGeom prst="rect">
            <a:avLst/>
          </a:prstGeom>
          <a:noFill/>
          <a:ln>
            <a:solidFill>
              <a:schemeClr val="bg2"/>
            </a:solidFill>
          </a:ln>
        </p:spPr>
        <p:txBody>
          <a:bodyPr wrap="square" rtlCol="0">
            <a:spAutoFit/>
          </a:bodyPr>
          <a:lstStyle/>
          <a:p>
            <a:r>
              <a:rPr lang="de-DE" dirty="0">
                <a:solidFill>
                  <a:schemeClr val="bg1">
                    <a:lumMod val="75000"/>
                  </a:schemeClr>
                </a:solidFill>
              </a:rPr>
              <a:t>Optional feature support level</a:t>
            </a:r>
            <a:endParaRPr lang="en-US" dirty="0">
              <a:solidFill>
                <a:schemeClr val="bg1">
                  <a:lumMod val="75000"/>
                </a:schemeClr>
              </a:solidFill>
            </a:endParaRPr>
          </a:p>
        </p:txBody>
      </p:sp>
      <p:sp>
        <p:nvSpPr>
          <p:cNvPr id="7" name="TextBox 6">
            <a:extLst>
              <a:ext uri="{FF2B5EF4-FFF2-40B4-BE49-F238E27FC236}">
                <a16:creationId xmlns:a16="http://schemas.microsoft.com/office/drawing/2014/main" id="{2C9B51D6-EBC6-49CF-9403-1A9E635D1EF1}"/>
              </a:ext>
            </a:extLst>
          </p:cNvPr>
          <p:cNvSpPr txBox="1"/>
          <p:nvPr/>
        </p:nvSpPr>
        <p:spPr>
          <a:xfrm>
            <a:off x="3556000" y="3384550"/>
            <a:ext cx="787400" cy="707886"/>
          </a:xfrm>
          <a:prstGeom prst="rect">
            <a:avLst/>
          </a:prstGeom>
          <a:noFill/>
          <a:ln>
            <a:solidFill>
              <a:srgbClr val="FF0000"/>
            </a:solidFill>
          </a:ln>
        </p:spPr>
        <p:txBody>
          <a:bodyPr wrap="square" rtlCol="0">
            <a:spAutoFit/>
          </a:bodyPr>
          <a:lstStyle/>
          <a:p>
            <a:r>
              <a:rPr lang="de-DE" dirty="0">
                <a:solidFill>
                  <a:srgbClr val="FF0000"/>
                </a:solidFill>
              </a:rPr>
              <a:t>Energ efficiency</a:t>
            </a:r>
          </a:p>
          <a:p>
            <a:endParaRPr lang="de-DE" dirty="0">
              <a:solidFill>
                <a:srgbClr val="FF0000"/>
              </a:solidFill>
            </a:endParaRPr>
          </a:p>
          <a:p>
            <a:endParaRPr lang="en-US" dirty="0">
              <a:solidFill>
                <a:srgbClr val="FF0000"/>
              </a:solidFill>
            </a:endParaRPr>
          </a:p>
        </p:txBody>
      </p:sp>
      <p:sp>
        <p:nvSpPr>
          <p:cNvPr id="8" name="TextBox 7">
            <a:extLst>
              <a:ext uri="{FF2B5EF4-FFF2-40B4-BE49-F238E27FC236}">
                <a16:creationId xmlns:a16="http://schemas.microsoft.com/office/drawing/2014/main" id="{51A02E2C-8829-4256-877C-29A4C616EF0B}"/>
              </a:ext>
            </a:extLst>
          </p:cNvPr>
          <p:cNvSpPr txBox="1"/>
          <p:nvPr/>
        </p:nvSpPr>
        <p:spPr>
          <a:xfrm>
            <a:off x="4546600" y="3384550"/>
            <a:ext cx="787400" cy="707886"/>
          </a:xfrm>
          <a:prstGeom prst="rect">
            <a:avLst/>
          </a:prstGeom>
          <a:noFill/>
          <a:ln>
            <a:solidFill>
              <a:srgbClr val="FF0000"/>
            </a:solidFill>
          </a:ln>
        </p:spPr>
        <p:txBody>
          <a:bodyPr wrap="square" rtlCol="0">
            <a:spAutoFit/>
          </a:bodyPr>
          <a:lstStyle/>
          <a:p>
            <a:r>
              <a:rPr lang="de-DE" dirty="0">
                <a:solidFill>
                  <a:srgbClr val="FF0000"/>
                </a:solidFill>
              </a:rPr>
              <a:t>Renew-able energy</a:t>
            </a:r>
          </a:p>
          <a:p>
            <a:endParaRPr lang="en-US" dirty="0">
              <a:solidFill>
                <a:srgbClr val="FF0000"/>
              </a:solidFill>
            </a:endParaRPr>
          </a:p>
        </p:txBody>
      </p:sp>
      <p:sp>
        <p:nvSpPr>
          <p:cNvPr id="9" name="TextBox 8">
            <a:extLst>
              <a:ext uri="{FF2B5EF4-FFF2-40B4-BE49-F238E27FC236}">
                <a16:creationId xmlns:a16="http://schemas.microsoft.com/office/drawing/2014/main" id="{C4A20EA5-5E9F-4306-BCF7-0EABDF453EF8}"/>
              </a:ext>
            </a:extLst>
          </p:cNvPr>
          <p:cNvSpPr txBox="1"/>
          <p:nvPr/>
        </p:nvSpPr>
        <p:spPr>
          <a:xfrm>
            <a:off x="7477124" y="3367501"/>
            <a:ext cx="787400" cy="707886"/>
          </a:xfrm>
          <a:prstGeom prst="rect">
            <a:avLst/>
          </a:prstGeom>
          <a:solidFill>
            <a:schemeClr val="bg1"/>
          </a:solidFill>
          <a:ln>
            <a:solidFill>
              <a:schemeClr val="accent2">
                <a:lumMod val="40000"/>
                <a:lumOff val="60000"/>
              </a:schemeClr>
            </a:solidFill>
          </a:ln>
        </p:spPr>
        <p:txBody>
          <a:bodyPr wrap="square" rtlCol="0">
            <a:spAutoFit/>
          </a:bodyPr>
          <a:lstStyle/>
          <a:p>
            <a:r>
              <a:rPr lang="de-DE" dirty="0">
                <a:solidFill>
                  <a:schemeClr val="accent2">
                    <a:lumMod val="40000"/>
                    <a:lumOff val="60000"/>
                  </a:schemeClr>
                </a:solidFill>
              </a:rPr>
              <a:t>Costs of energy</a:t>
            </a:r>
          </a:p>
          <a:p>
            <a:endParaRPr lang="de-DE" dirty="0">
              <a:solidFill>
                <a:srgbClr val="FF0000"/>
              </a:solidFill>
            </a:endParaRPr>
          </a:p>
          <a:p>
            <a:endParaRPr lang="en-US" dirty="0">
              <a:solidFill>
                <a:srgbClr val="FF0000"/>
              </a:solidFill>
            </a:endParaRPr>
          </a:p>
        </p:txBody>
      </p:sp>
      <p:sp>
        <p:nvSpPr>
          <p:cNvPr id="10" name="TextBox 9">
            <a:extLst>
              <a:ext uri="{FF2B5EF4-FFF2-40B4-BE49-F238E27FC236}">
                <a16:creationId xmlns:a16="http://schemas.microsoft.com/office/drawing/2014/main" id="{7AFE74BF-6CB0-4236-BF90-35FE40433747}"/>
              </a:ext>
            </a:extLst>
          </p:cNvPr>
          <p:cNvSpPr txBox="1"/>
          <p:nvPr/>
        </p:nvSpPr>
        <p:spPr>
          <a:xfrm>
            <a:off x="5537200" y="3368070"/>
            <a:ext cx="787400" cy="707886"/>
          </a:xfrm>
          <a:prstGeom prst="rect">
            <a:avLst/>
          </a:prstGeom>
          <a:noFill/>
          <a:ln>
            <a:solidFill>
              <a:srgbClr val="FF0000"/>
            </a:solidFill>
          </a:ln>
        </p:spPr>
        <p:txBody>
          <a:bodyPr wrap="square" rtlCol="0">
            <a:spAutoFit/>
          </a:bodyPr>
          <a:lstStyle/>
          <a:p>
            <a:r>
              <a:rPr lang="de-DE" dirty="0">
                <a:solidFill>
                  <a:srgbClr val="FF0000"/>
                </a:solidFill>
              </a:rPr>
              <a:t>Energy</a:t>
            </a:r>
          </a:p>
          <a:p>
            <a:r>
              <a:rPr lang="de-DE" dirty="0">
                <a:solidFill>
                  <a:srgbClr val="FF0000"/>
                </a:solidFill>
              </a:rPr>
              <a:t>consum-ption</a:t>
            </a:r>
          </a:p>
          <a:p>
            <a:endParaRPr lang="en-US" dirty="0">
              <a:solidFill>
                <a:srgbClr val="FF0000"/>
              </a:solidFill>
            </a:endParaRPr>
          </a:p>
        </p:txBody>
      </p:sp>
      <p:sp>
        <p:nvSpPr>
          <p:cNvPr id="11" name="TextBox 10">
            <a:extLst>
              <a:ext uri="{FF2B5EF4-FFF2-40B4-BE49-F238E27FC236}">
                <a16:creationId xmlns:a16="http://schemas.microsoft.com/office/drawing/2014/main" id="{92B2331A-95D7-4487-ACFC-E84755946754}"/>
              </a:ext>
            </a:extLst>
          </p:cNvPr>
          <p:cNvSpPr txBox="1"/>
          <p:nvPr/>
        </p:nvSpPr>
        <p:spPr>
          <a:xfrm>
            <a:off x="6527800" y="3368070"/>
            <a:ext cx="787400" cy="707886"/>
          </a:xfrm>
          <a:prstGeom prst="rect">
            <a:avLst/>
          </a:prstGeom>
          <a:noFill/>
          <a:ln>
            <a:solidFill>
              <a:srgbClr val="FF0000"/>
            </a:solidFill>
          </a:ln>
        </p:spPr>
        <p:txBody>
          <a:bodyPr wrap="square" rtlCol="0">
            <a:spAutoFit/>
          </a:bodyPr>
          <a:lstStyle/>
          <a:p>
            <a:r>
              <a:rPr lang="de-DE" dirty="0">
                <a:solidFill>
                  <a:srgbClr val="FF0000"/>
                </a:solidFill>
              </a:rPr>
              <a:t>Carbon emission</a:t>
            </a:r>
          </a:p>
          <a:p>
            <a:endParaRPr lang="de-DE" dirty="0">
              <a:solidFill>
                <a:srgbClr val="FF0000"/>
              </a:solidFill>
            </a:endParaRPr>
          </a:p>
          <a:p>
            <a:endParaRPr lang="en-US" dirty="0">
              <a:solidFill>
                <a:srgbClr val="FF0000"/>
              </a:solidFill>
            </a:endParaRPr>
          </a:p>
        </p:txBody>
      </p:sp>
      <p:sp>
        <p:nvSpPr>
          <p:cNvPr id="12" name="TextBox 11">
            <a:extLst>
              <a:ext uri="{FF2B5EF4-FFF2-40B4-BE49-F238E27FC236}">
                <a16:creationId xmlns:a16="http://schemas.microsoft.com/office/drawing/2014/main" id="{F0E48881-C5AA-4A01-BED0-18DAA6605A2E}"/>
              </a:ext>
            </a:extLst>
          </p:cNvPr>
          <p:cNvSpPr txBox="1"/>
          <p:nvPr/>
        </p:nvSpPr>
        <p:spPr>
          <a:xfrm>
            <a:off x="787400" y="1736418"/>
            <a:ext cx="615950" cy="738664"/>
          </a:xfrm>
          <a:prstGeom prst="rect">
            <a:avLst/>
          </a:prstGeom>
          <a:noFill/>
          <a:ln>
            <a:solidFill>
              <a:schemeClr val="tx1"/>
            </a:solidFill>
          </a:ln>
        </p:spPr>
        <p:txBody>
          <a:bodyPr wrap="square" rtlCol="0">
            <a:spAutoFit/>
          </a:bodyPr>
          <a:lstStyle/>
          <a:p>
            <a:r>
              <a:rPr lang="de-DE" sz="1400" dirty="0"/>
              <a:t>OAM</a:t>
            </a:r>
          </a:p>
          <a:p>
            <a:endParaRPr lang="de-DE" sz="1400" dirty="0"/>
          </a:p>
          <a:p>
            <a:endParaRPr lang="en-US" sz="1400" dirty="0"/>
          </a:p>
        </p:txBody>
      </p:sp>
      <p:sp>
        <p:nvSpPr>
          <p:cNvPr id="13" name="TextBox 12">
            <a:extLst>
              <a:ext uri="{FF2B5EF4-FFF2-40B4-BE49-F238E27FC236}">
                <a16:creationId xmlns:a16="http://schemas.microsoft.com/office/drawing/2014/main" id="{383AC69C-589F-456F-8ED1-1B49BC4C6F7E}"/>
              </a:ext>
            </a:extLst>
          </p:cNvPr>
          <p:cNvSpPr txBox="1"/>
          <p:nvPr/>
        </p:nvSpPr>
        <p:spPr>
          <a:xfrm>
            <a:off x="3556000" y="1736418"/>
            <a:ext cx="615950" cy="738664"/>
          </a:xfrm>
          <a:prstGeom prst="rect">
            <a:avLst/>
          </a:prstGeom>
          <a:noFill/>
          <a:ln>
            <a:solidFill>
              <a:schemeClr val="tx1"/>
            </a:solidFill>
          </a:ln>
        </p:spPr>
        <p:txBody>
          <a:bodyPr wrap="square" rtlCol="0">
            <a:spAutoFit/>
          </a:bodyPr>
          <a:lstStyle/>
          <a:p>
            <a:r>
              <a:rPr lang="de-DE" sz="1400" dirty="0"/>
              <a:t>EIF</a:t>
            </a:r>
          </a:p>
          <a:p>
            <a:endParaRPr lang="de-DE" sz="1400" dirty="0"/>
          </a:p>
          <a:p>
            <a:endParaRPr lang="en-US" sz="1400" dirty="0"/>
          </a:p>
        </p:txBody>
      </p:sp>
      <p:sp>
        <p:nvSpPr>
          <p:cNvPr id="14" name="Arrow: Down 13">
            <a:extLst>
              <a:ext uri="{FF2B5EF4-FFF2-40B4-BE49-F238E27FC236}">
                <a16:creationId xmlns:a16="http://schemas.microsoft.com/office/drawing/2014/main" id="{FE7CF362-7527-4703-8CCE-750E43663459}"/>
              </a:ext>
            </a:extLst>
          </p:cNvPr>
          <p:cNvSpPr/>
          <p:nvPr/>
        </p:nvSpPr>
        <p:spPr bwMode="auto">
          <a:xfrm>
            <a:off x="1035050" y="2589382"/>
            <a:ext cx="196850" cy="635000"/>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15" name="Arrow: Down 14">
            <a:extLst>
              <a:ext uri="{FF2B5EF4-FFF2-40B4-BE49-F238E27FC236}">
                <a16:creationId xmlns:a16="http://schemas.microsoft.com/office/drawing/2014/main" id="{C3F4DB08-E903-4314-8B8E-16CA0D99A072}"/>
              </a:ext>
            </a:extLst>
          </p:cNvPr>
          <p:cNvSpPr/>
          <p:nvPr/>
        </p:nvSpPr>
        <p:spPr bwMode="auto">
          <a:xfrm rot="19171277">
            <a:off x="1708150" y="2589382"/>
            <a:ext cx="196850" cy="635000"/>
          </a:xfrm>
          <a:prstGeom prst="downArrow">
            <a:avLst/>
          </a:prstGeom>
          <a:ln>
            <a:solidFill>
              <a:schemeClr val="bg2"/>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16" name="Arrow: Down 15">
            <a:extLst>
              <a:ext uri="{FF2B5EF4-FFF2-40B4-BE49-F238E27FC236}">
                <a16:creationId xmlns:a16="http://schemas.microsoft.com/office/drawing/2014/main" id="{30513C6F-3539-41F5-B0B6-0C9F46394829}"/>
              </a:ext>
            </a:extLst>
          </p:cNvPr>
          <p:cNvSpPr/>
          <p:nvPr/>
        </p:nvSpPr>
        <p:spPr bwMode="auto">
          <a:xfrm rot="2662539">
            <a:off x="3153074" y="2579756"/>
            <a:ext cx="196850" cy="635000"/>
          </a:xfrm>
          <a:prstGeom prst="downArrow">
            <a:avLst/>
          </a:prstGeom>
          <a:ln>
            <a:solidFill>
              <a:schemeClr val="bg2"/>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17" name="TextBox 16">
            <a:extLst>
              <a:ext uri="{FF2B5EF4-FFF2-40B4-BE49-F238E27FC236}">
                <a16:creationId xmlns:a16="http://schemas.microsoft.com/office/drawing/2014/main" id="{8187F3A3-BE22-4DAA-9373-B53D70647B25}"/>
              </a:ext>
            </a:extLst>
          </p:cNvPr>
          <p:cNvSpPr txBox="1"/>
          <p:nvPr/>
        </p:nvSpPr>
        <p:spPr>
          <a:xfrm>
            <a:off x="735001" y="4912754"/>
            <a:ext cx="2439999" cy="523220"/>
          </a:xfrm>
          <a:prstGeom prst="rect">
            <a:avLst/>
          </a:prstGeom>
          <a:noFill/>
          <a:ln>
            <a:solidFill>
              <a:schemeClr val="bg1"/>
            </a:solidFill>
          </a:ln>
        </p:spPr>
        <p:txBody>
          <a:bodyPr wrap="square" rtlCol="0">
            <a:spAutoFit/>
          </a:bodyPr>
          <a:lstStyle/>
          <a:p>
            <a:r>
              <a:rPr lang="de-DE" sz="1400" dirty="0"/>
              <a:t>Mandatory for the selection 		</a:t>
            </a:r>
            <a:endParaRPr lang="en-US" sz="1400" dirty="0"/>
          </a:p>
        </p:txBody>
      </p:sp>
      <p:sp>
        <p:nvSpPr>
          <p:cNvPr id="18" name="Right Brace 17">
            <a:extLst>
              <a:ext uri="{FF2B5EF4-FFF2-40B4-BE49-F238E27FC236}">
                <a16:creationId xmlns:a16="http://schemas.microsoft.com/office/drawing/2014/main" id="{B50CC2A3-82A4-4519-9A13-CC6E2B4E4B0E}"/>
              </a:ext>
            </a:extLst>
          </p:cNvPr>
          <p:cNvSpPr/>
          <p:nvPr/>
        </p:nvSpPr>
        <p:spPr bwMode="auto">
          <a:xfrm rot="5400000">
            <a:off x="1653870" y="3423094"/>
            <a:ext cx="451459" cy="2159001"/>
          </a:xfrm>
          <a:prstGeom prst="rightBrace">
            <a:avLst>
              <a:gd name="adj1" fmla="val 61889"/>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19" name="Right Brace 18">
            <a:extLst>
              <a:ext uri="{FF2B5EF4-FFF2-40B4-BE49-F238E27FC236}">
                <a16:creationId xmlns:a16="http://schemas.microsoft.com/office/drawing/2014/main" id="{07420A5E-43AD-4081-A925-6E80A1FF54A1}"/>
              </a:ext>
            </a:extLst>
          </p:cNvPr>
          <p:cNvSpPr/>
          <p:nvPr/>
        </p:nvSpPr>
        <p:spPr bwMode="auto">
          <a:xfrm rot="5400000">
            <a:off x="6003619" y="1829245"/>
            <a:ext cx="451459" cy="5346700"/>
          </a:xfrm>
          <a:prstGeom prst="rightBrace">
            <a:avLst>
              <a:gd name="adj1" fmla="val 61889"/>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20" name="TextBox 19">
            <a:extLst>
              <a:ext uri="{FF2B5EF4-FFF2-40B4-BE49-F238E27FC236}">
                <a16:creationId xmlns:a16="http://schemas.microsoft.com/office/drawing/2014/main" id="{252A0E2C-F172-4904-BFC5-C60B4340167A}"/>
              </a:ext>
            </a:extLst>
          </p:cNvPr>
          <p:cNvSpPr txBox="1"/>
          <p:nvPr/>
        </p:nvSpPr>
        <p:spPr>
          <a:xfrm>
            <a:off x="800099" y="5504382"/>
            <a:ext cx="7391401" cy="307777"/>
          </a:xfrm>
          <a:prstGeom prst="rect">
            <a:avLst/>
          </a:prstGeom>
          <a:noFill/>
          <a:ln>
            <a:solidFill>
              <a:schemeClr val="tx1"/>
            </a:solidFill>
          </a:ln>
        </p:spPr>
        <p:txBody>
          <a:bodyPr wrap="square" rtlCol="0">
            <a:spAutoFit/>
          </a:bodyPr>
          <a:lstStyle/>
          <a:p>
            <a:r>
              <a:rPr lang="de-DE" sz="1400" dirty="0"/>
              <a:t>			NF selection logic</a:t>
            </a:r>
            <a:endParaRPr lang="en-US" sz="1400" dirty="0"/>
          </a:p>
        </p:txBody>
      </p:sp>
      <p:sp>
        <p:nvSpPr>
          <p:cNvPr id="21" name="TextBox 20">
            <a:extLst>
              <a:ext uri="{FF2B5EF4-FFF2-40B4-BE49-F238E27FC236}">
                <a16:creationId xmlns:a16="http://schemas.microsoft.com/office/drawing/2014/main" id="{15EEA40D-7D3C-4A37-B7A8-B4FA55DCD288}"/>
              </a:ext>
            </a:extLst>
          </p:cNvPr>
          <p:cNvSpPr txBox="1"/>
          <p:nvPr/>
        </p:nvSpPr>
        <p:spPr>
          <a:xfrm>
            <a:off x="4578350" y="4912754"/>
            <a:ext cx="3327399" cy="523220"/>
          </a:xfrm>
          <a:prstGeom prst="rect">
            <a:avLst/>
          </a:prstGeom>
          <a:noFill/>
          <a:ln>
            <a:solidFill>
              <a:schemeClr val="bg1"/>
            </a:solidFill>
          </a:ln>
        </p:spPr>
        <p:txBody>
          <a:bodyPr wrap="square" rtlCol="0">
            <a:spAutoFit/>
          </a:bodyPr>
          <a:lstStyle/>
          <a:p>
            <a:r>
              <a:rPr lang="de-DE" sz="1400" dirty="0">
                <a:solidFill>
                  <a:srgbClr val="FF0000"/>
                </a:solidFill>
              </a:rPr>
              <a:t>Additional and optional for the selection</a:t>
            </a:r>
            <a:r>
              <a:rPr lang="de-DE" sz="1400" dirty="0"/>
              <a:t>		</a:t>
            </a:r>
            <a:endParaRPr lang="en-US" sz="1400" dirty="0"/>
          </a:p>
        </p:txBody>
      </p:sp>
      <p:sp>
        <p:nvSpPr>
          <p:cNvPr id="22" name="TextBox 21">
            <a:extLst>
              <a:ext uri="{FF2B5EF4-FFF2-40B4-BE49-F238E27FC236}">
                <a16:creationId xmlns:a16="http://schemas.microsoft.com/office/drawing/2014/main" id="{F2A65571-3AE8-42F4-A28A-28EA57DF4871}"/>
              </a:ext>
            </a:extLst>
          </p:cNvPr>
          <p:cNvSpPr txBox="1"/>
          <p:nvPr/>
        </p:nvSpPr>
        <p:spPr>
          <a:xfrm>
            <a:off x="8426449" y="3569215"/>
            <a:ext cx="635001" cy="738664"/>
          </a:xfrm>
          <a:prstGeom prst="rect">
            <a:avLst/>
          </a:prstGeom>
          <a:noFill/>
          <a:ln>
            <a:solidFill>
              <a:schemeClr val="bg1"/>
            </a:solidFill>
          </a:ln>
        </p:spPr>
        <p:txBody>
          <a:bodyPr wrap="square" rtlCol="0">
            <a:spAutoFit/>
          </a:bodyPr>
          <a:lstStyle/>
          <a:p>
            <a:r>
              <a:rPr lang="de-DE" sz="1400" dirty="0"/>
              <a:t>...		</a:t>
            </a:r>
            <a:endParaRPr lang="en-US" sz="1400" dirty="0"/>
          </a:p>
        </p:txBody>
      </p:sp>
    </p:spTree>
    <p:extLst>
      <p:ext uri="{BB962C8B-B14F-4D97-AF65-F5344CB8AC3E}">
        <p14:creationId xmlns:p14="http://schemas.microsoft.com/office/powerpoint/2010/main" val="3800527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EB4C78-CB84-4F64-A138-057AE9605EF0}"/>
              </a:ext>
            </a:extLst>
          </p:cNvPr>
          <p:cNvSpPr>
            <a:spLocks noGrp="1"/>
          </p:cNvSpPr>
          <p:nvPr>
            <p:ph idx="11"/>
          </p:nvPr>
        </p:nvSpPr>
        <p:spPr>
          <a:xfrm>
            <a:off x="229041" y="1085850"/>
            <a:ext cx="6101399" cy="5046530"/>
          </a:xfrm>
        </p:spPr>
        <p:txBody>
          <a:bodyPr/>
          <a:lstStyle/>
          <a:p>
            <a:pPr>
              <a:spcAft>
                <a:spcPts val="600"/>
              </a:spcAft>
            </a:pPr>
            <a:r>
              <a:rPr lang="en-US" sz="1600" b="1" dirty="0"/>
              <a:t>Background</a:t>
            </a:r>
          </a:p>
          <a:p>
            <a:pPr lvl="1">
              <a:spcAft>
                <a:spcPts val="600"/>
              </a:spcAft>
            </a:pPr>
            <a:r>
              <a:rPr lang="en-US" sz="1400" dirty="0"/>
              <a:t>The definition of several parameters requires a lot of discussion (e.g. how are they provisioned, how are they possibly used, how do they relate to each other etc.)</a:t>
            </a:r>
          </a:p>
          <a:p>
            <a:pPr lvl="1">
              <a:spcAft>
                <a:spcPts val="600"/>
              </a:spcAft>
            </a:pPr>
            <a:r>
              <a:rPr lang="en-US" sz="1400" b="1" dirty="0"/>
              <a:t>Question</a:t>
            </a:r>
            <a:r>
              <a:rPr lang="en-US" sz="1400" dirty="0"/>
              <a:t>: How to avoid adding several parameters related to energy (while still supporting dynamic changes) in NF profile? </a:t>
            </a:r>
          </a:p>
          <a:p>
            <a:pPr>
              <a:spcAft>
                <a:spcPts val="600"/>
              </a:spcAft>
            </a:pPr>
            <a:r>
              <a:rPr lang="en-US" sz="1600" b="1" dirty="0"/>
              <a:t>Resolution</a:t>
            </a:r>
          </a:p>
          <a:p>
            <a:pPr lvl="1">
              <a:spcAft>
                <a:spcPts val="600"/>
              </a:spcAft>
            </a:pPr>
            <a:r>
              <a:rPr lang="en-US" sz="1400" dirty="0"/>
              <a:t>Define of a new single </a:t>
            </a:r>
            <a:r>
              <a:rPr lang="en-US" altLang="zh-CN" sz="1400" dirty="0"/>
              <a:t>parameter </a:t>
            </a:r>
            <a:r>
              <a:rPr lang="en-US" sz="1400" dirty="0">
                <a:solidFill>
                  <a:srgbClr val="FF0000"/>
                </a:solidFill>
              </a:rPr>
              <a:t>Energy Priority Information</a:t>
            </a:r>
            <a:r>
              <a:rPr lang="en-US" sz="1400" dirty="0"/>
              <a:t> for the NF Profile;</a:t>
            </a:r>
            <a:r>
              <a:rPr lang="en-US" sz="1400" dirty="0">
                <a:solidFill>
                  <a:srgbClr val="FF0000"/>
                </a:solidFill>
              </a:rPr>
              <a:t> </a:t>
            </a:r>
          </a:p>
          <a:p>
            <a:pPr lvl="1">
              <a:spcAft>
                <a:spcPts val="600"/>
              </a:spcAft>
            </a:pPr>
            <a:r>
              <a:rPr lang="en-US" altLang="zh-CN" sz="1400" dirty="0">
                <a:solidFill>
                  <a:srgbClr val="FF0000"/>
                </a:solidFill>
              </a:rPr>
              <a:t>Energy Priority Information</a:t>
            </a:r>
            <a:r>
              <a:rPr lang="en-US" sz="1400" dirty="0"/>
              <a:t> is set according to operator policy about which energy criteria to consider for NF discovery/(re-)selection and how to combine them;</a:t>
            </a:r>
          </a:p>
          <a:p>
            <a:pPr lvl="1">
              <a:spcAft>
                <a:spcPts val="600"/>
              </a:spcAft>
            </a:pPr>
            <a:r>
              <a:rPr lang="en-US" sz="1400" dirty="0"/>
              <a:t>Avoids any complicated logic at NF consumer;</a:t>
            </a:r>
          </a:p>
          <a:p>
            <a:pPr>
              <a:spcAft>
                <a:spcPts val="600"/>
              </a:spcAft>
            </a:pPr>
            <a:r>
              <a:rPr lang="en-US" sz="1600" b="1" dirty="0"/>
              <a:t>Usage:</a:t>
            </a:r>
          </a:p>
          <a:p>
            <a:pPr lvl="1">
              <a:spcAft>
                <a:spcPts val="600"/>
              </a:spcAft>
            </a:pPr>
            <a:r>
              <a:rPr lang="en-US" sz="1400" dirty="0"/>
              <a:t>If more than one NF matches the criteria, the NF </a:t>
            </a:r>
            <a:r>
              <a:rPr lang="en-US" altLang="zh-CN" sz="1400" dirty="0"/>
              <a:t>consumer</a:t>
            </a:r>
            <a:r>
              <a:rPr lang="en-US" sz="1400" dirty="0"/>
              <a:t> can select the NF whose </a:t>
            </a:r>
            <a:r>
              <a:rPr lang="en-US" altLang="zh-CN" sz="1400" dirty="0">
                <a:solidFill>
                  <a:srgbClr val="FF0000"/>
                </a:solidFill>
              </a:rPr>
              <a:t>Energy Priority Information</a:t>
            </a:r>
            <a:r>
              <a:rPr lang="en-US" sz="1400" dirty="0"/>
              <a:t> has a higher priority;</a:t>
            </a:r>
          </a:p>
          <a:p>
            <a:pPr lvl="1">
              <a:spcAft>
                <a:spcPts val="600"/>
              </a:spcAft>
            </a:pPr>
            <a:r>
              <a:rPr lang="en-US" sz="1400" dirty="0"/>
              <a:t>The definition of the priority is left to operator policy, e.g. :</a:t>
            </a:r>
          </a:p>
          <a:p>
            <a:pPr lvl="2">
              <a:spcAft>
                <a:spcPts val="600"/>
              </a:spcAft>
            </a:pPr>
            <a:r>
              <a:rPr lang="fr-FR" sz="1200" b="1" dirty="0"/>
              <a:t>Example #1</a:t>
            </a:r>
            <a:r>
              <a:rPr lang="fr-FR" sz="1200" dirty="0"/>
              <a:t>: The </a:t>
            </a:r>
            <a:r>
              <a:rPr lang="fr-FR" sz="1200" dirty="0" err="1"/>
              <a:t>NFs</a:t>
            </a:r>
            <a:r>
              <a:rPr lang="fr-FR" sz="1200" dirty="0"/>
              <a:t> </a:t>
            </a:r>
            <a:r>
              <a:rPr lang="fr-FR" sz="1200" dirty="0" err="1"/>
              <a:t>with</a:t>
            </a:r>
            <a:r>
              <a:rPr lang="fr-FR" sz="1200" dirty="0"/>
              <a:t> </a:t>
            </a:r>
            <a:r>
              <a:rPr lang="fr-FR" sz="1200" dirty="0" err="1"/>
              <a:t>renewable</a:t>
            </a:r>
            <a:r>
              <a:rPr lang="fr-FR" sz="1200" dirty="0"/>
              <a:t> power </a:t>
            </a:r>
            <a:r>
              <a:rPr lang="fr-FR" sz="1200" dirty="0" err="1"/>
              <a:t>supply</a:t>
            </a:r>
            <a:r>
              <a:rPr lang="fr-FR" sz="1200" dirty="0"/>
              <a:t> have </a:t>
            </a:r>
            <a:r>
              <a:rPr lang="fr-FR" sz="1200" dirty="0" err="1"/>
              <a:t>higher</a:t>
            </a:r>
            <a:r>
              <a:rPr lang="fr-FR" sz="1200" dirty="0"/>
              <a:t> Energy </a:t>
            </a:r>
            <a:r>
              <a:rPr lang="fr-FR" sz="1200" dirty="0" err="1"/>
              <a:t>Priority</a:t>
            </a:r>
            <a:r>
              <a:rPr lang="fr-FR" sz="1200" dirty="0"/>
              <a:t>, or the NF </a:t>
            </a:r>
            <a:r>
              <a:rPr lang="fr-FR" sz="1200" dirty="0" err="1"/>
              <a:t>with</a:t>
            </a:r>
            <a:r>
              <a:rPr lang="fr-FR" sz="1200" dirty="0"/>
              <a:t> </a:t>
            </a:r>
            <a:r>
              <a:rPr lang="fr-FR" sz="1200" dirty="0" err="1"/>
              <a:t>higher</a:t>
            </a:r>
            <a:r>
              <a:rPr lang="fr-FR" sz="1200" dirty="0"/>
              <a:t> </a:t>
            </a:r>
            <a:r>
              <a:rPr lang="fr-FR" sz="1200" dirty="0" err="1"/>
              <a:t>renewable</a:t>
            </a:r>
            <a:r>
              <a:rPr lang="fr-FR" sz="1200" dirty="0"/>
              <a:t> ratio can </a:t>
            </a:r>
            <a:r>
              <a:rPr lang="fr-FR" sz="1200" dirty="0" err="1"/>
              <a:t>be</a:t>
            </a:r>
            <a:r>
              <a:rPr lang="fr-FR" sz="1200" dirty="0"/>
              <a:t> </a:t>
            </a:r>
            <a:r>
              <a:rPr lang="fr-FR" sz="1200" dirty="0" err="1"/>
              <a:t>assigned</a:t>
            </a:r>
            <a:r>
              <a:rPr lang="fr-FR" sz="1200" dirty="0"/>
              <a:t> </a:t>
            </a:r>
            <a:r>
              <a:rPr lang="fr-FR" sz="1200" dirty="0" err="1"/>
              <a:t>higher</a:t>
            </a:r>
            <a:r>
              <a:rPr lang="fr-FR" sz="1200" dirty="0"/>
              <a:t> </a:t>
            </a:r>
            <a:r>
              <a:rPr lang="fr-FR" sz="1200" dirty="0" err="1"/>
              <a:t>priority</a:t>
            </a:r>
            <a:endParaRPr lang="fr-FR" sz="1200" dirty="0"/>
          </a:p>
          <a:p>
            <a:pPr lvl="2">
              <a:spcAft>
                <a:spcPts val="600"/>
              </a:spcAft>
            </a:pPr>
            <a:r>
              <a:rPr lang="fr-FR" sz="1200" b="1" dirty="0"/>
              <a:t>Example #2</a:t>
            </a:r>
            <a:r>
              <a:rPr lang="fr-FR" sz="1200" dirty="0"/>
              <a:t>: The </a:t>
            </a:r>
            <a:r>
              <a:rPr lang="fr-FR" sz="1200" dirty="0" err="1"/>
              <a:t>NFs</a:t>
            </a:r>
            <a:r>
              <a:rPr lang="fr-FR" sz="1200" dirty="0"/>
              <a:t> (</a:t>
            </a:r>
            <a:r>
              <a:rPr lang="en-US" altLang="zh-CN" sz="1200" dirty="0"/>
              <a:t>UPF</a:t>
            </a:r>
            <a:r>
              <a:rPr lang="fr-FR" sz="1200" dirty="0"/>
              <a:t>) </a:t>
            </a:r>
            <a:r>
              <a:rPr lang="fr-FR" sz="1200" dirty="0" err="1"/>
              <a:t>with</a:t>
            </a:r>
            <a:r>
              <a:rPr lang="fr-FR" sz="1200" dirty="0"/>
              <a:t> </a:t>
            </a:r>
            <a:r>
              <a:rPr lang="fr-FR" sz="1200" dirty="0" err="1"/>
              <a:t>higher</a:t>
            </a:r>
            <a:r>
              <a:rPr lang="fr-FR" sz="1200" dirty="0"/>
              <a:t> Energy </a:t>
            </a:r>
            <a:r>
              <a:rPr lang="fr-FR" sz="1200" dirty="0" err="1"/>
              <a:t>Efficiency</a:t>
            </a:r>
            <a:r>
              <a:rPr lang="fr-FR" sz="1200" dirty="0"/>
              <a:t> have </a:t>
            </a:r>
            <a:r>
              <a:rPr lang="fr-FR" sz="1200" dirty="0" err="1"/>
              <a:t>higher</a:t>
            </a:r>
            <a:r>
              <a:rPr lang="fr-FR" sz="1200" dirty="0"/>
              <a:t> Energy </a:t>
            </a:r>
            <a:r>
              <a:rPr lang="fr-FR" sz="1200" dirty="0" err="1"/>
              <a:t>Priority</a:t>
            </a:r>
            <a:r>
              <a:rPr lang="fr-FR" sz="1200" dirty="0"/>
              <a:t>;</a:t>
            </a:r>
          </a:p>
          <a:p>
            <a:pPr lvl="2">
              <a:spcAft>
                <a:spcPts val="600"/>
              </a:spcAft>
            </a:pPr>
            <a:r>
              <a:rPr lang="fr-FR" sz="1200" b="1" dirty="0"/>
              <a:t>Example #3</a:t>
            </a:r>
            <a:r>
              <a:rPr lang="fr-FR" sz="1200" dirty="0"/>
              <a:t>: </a:t>
            </a:r>
            <a:r>
              <a:rPr lang="fr-FR" sz="1200" dirty="0" err="1"/>
              <a:t>any</a:t>
            </a:r>
            <a:r>
              <a:rPr lang="fr-FR" sz="1200" dirty="0"/>
              <a:t> combination of </a:t>
            </a:r>
            <a:r>
              <a:rPr lang="fr-FR" sz="1200" dirty="0" err="1"/>
              <a:t>above</a:t>
            </a:r>
            <a:r>
              <a:rPr lang="fr-FR" sz="1200" dirty="0"/>
              <a:t> and </a:t>
            </a:r>
            <a:r>
              <a:rPr lang="fr-FR" sz="1200" dirty="0" err="1"/>
              <a:t>other</a:t>
            </a:r>
            <a:r>
              <a:rPr lang="fr-FR" sz="1200" dirty="0"/>
              <a:t> </a:t>
            </a:r>
            <a:r>
              <a:rPr lang="fr-FR" sz="1200" dirty="0" err="1"/>
              <a:t>existing</a:t>
            </a:r>
            <a:r>
              <a:rPr lang="fr-FR" sz="1200" dirty="0"/>
              <a:t> </a:t>
            </a:r>
            <a:r>
              <a:rPr lang="fr-FR" sz="1200" dirty="0" err="1"/>
              <a:t>parameters</a:t>
            </a:r>
            <a:r>
              <a:rPr lang="fr-FR" sz="1200" dirty="0"/>
              <a:t>.</a:t>
            </a:r>
          </a:p>
        </p:txBody>
      </p:sp>
      <p:sp>
        <p:nvSpPr>
          <p:cNvPr id="3" name="Subtitle 2">
            <a:extLst>
              <a:ext uri="{FF2B5EF4-FFF2-40B4-BE49-F238E27FC236}">
                <a16:creationId xmlns:a16="http://schemas.microsoft.com/office/drawing/2014/main" id="{6F3AD1A6-FA8A-4355-843A-CA10841EDC0B}"/>
              </a:ext>
            </a:extLst>
          </p:cNvPr>
          <p:cNvSpPr>
            <a:spLocks noGrp="1"/>
          </p:cNvSpPr>
          <p:nvPr>
            <p:ph type="subTitle" idx="1"/>
          </p:nvPr>
        </p:nvSpPr>
        <p:spPr>
          <a:xfrm>
            <a:off x="546668" y="456134"/>
            <a:ext cx="8052334" cy="524634"/>
          </a:xfrm>
        </p:spPr>
        <p:txBody>
          <a:bodyPr/>
          <a:lstStyle/>
          <a:p>
            <a:r>
              <a:rPr lang="en-US" b="1" dirty="0"/>
              <a:t>New parameters:  Energy Priority</a:t>
            </a:r>
            <a:endParaRPr lang="fr-FR" b="1" dirty="0"/>
          </a:p>
        </p:txBody>
      </p:sp>
      <p:grpSp>
        <p:nvGrpSpPr>
          <p:cNvPr id="26" name="组合 25">
            <a:extLst>
              <a:ext uri="{FF2B5EF4-FFF2-40B4-BE49-F238E27FC236}">
                <a16:creationId xmlns:a16="http://schemas.microsoft.com/office/drawing/2014/main" id="{CAEEF64F-E6A7-4CE1-A26E-1BCEB3018B74}"/>
              </a:ext>
            </a:extLst>
          </p:cNvPr>
          <p:cNvGrpSpPr/>
          <p:nvPr/>
        </p:nvGrpSpPr>
        <p:grpSpPr>
          <a:xfrm>
            <a:off x="6546535" y="1870586"/>
            <a:ext cx="2402800" cy="3656498"/>
            <a:chOff x="6516253" y="1748750"/>
            <a:chExt cx="2402800" cy="3656498"/>
          </a:xfrm>
        </p:grpSpPr>
        <p:sp>
          <p:nvSpPr>
            <p:cNvPr id="5" name="矩形 4">
              <a:extLst>
                <a:ext uri="{FF2B5EF4-FFF2-40B4-BE49-F238E27FC236}">
                  <a16:creationId xmlns:a16="http://schemas.microsoft.com/office/drawing/2014/main" id="{712331AE-DC5A-4B01-9E95-70FE5CBA7FC1}"/>
                </a:ext>
              </a:extLst>
            </p:cNvPr>
            <p:cNvSpPr/>
            <p:nvPr/>
          </p:nvSpPr>
          <p:spPr bwMode="auto">
            <a:xfrm>
              <a:off x="7061484" y="3756375"/>
              <a:ext cx="1437968" cy="132702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6" name="文本框 5">
              <a:extLst>
                <a:ext uri="{FF2B5EF4-FFF2-40B4-BE49-F238E27FC236}">
                  <a16:creationId xmlns:a16="http://schemas.microsoft.com/office/drawing/2014/main" id="{BA10FEF0-9C0C-49A2-B4FC-1397E66F12F0}"/>
                </a:ext>
              </a:extLst>
            </p:cNvPr>
            <p:cNvSpPr txBox="1"/>
            <p:nvPr/>
          </p:nvSpPr>
          <p:spPr>
            <a:xfrm>
              <a:off x="7374331" y="4806401"/>
              <a:ext cx="921774" cy="276999"/>
            </a:xfrm>
            <a:prstGeom prst="rect">
              <a:avLst/>
            </a:prstGeom>
            <a:noFill/>
          </p:spPr>
          <p:txBody>
            <a:bodyPr wrap="square" rtlCol="0">
              <a:spAutoFit/>
            </a:bodyPr>
            <a:lstStyle/>
            <a:p>
              <a:pPr algn="ctr"/>
              <a:r>
                <a:rPr lang="en-US" altLang="zh-CN" sz="1200" b="1" dirty="0">
                  <a:solidFill>
                    <a:schemeClr val="bg1"/>
                  </a:solidFill>
                </a:rPr>
                <a:t>NF Profile</a:t>
              </a:r>
              <a:endParaRPr lang="zh-CN" altLang="en-US" sz="1200" b="1" dirty="0">
                <a:solidFill>
                  <a:schemeClr val="bg1"/>
                </a:solidFill>
              </a:endParaRPr>
            </a:p>
          </p:txBody>
        </p:sp>
        <p:sp>
          <p:nvSpPr>
            <p:cNvPr id="7" name="矩形 6">
              <a:extLst>
                <a:ext uri="{FF2B5EF4-FFF2-40B4-BE49-F238E27FC236}">
                  <a16:creationId xmlns:a16="http://schemas.microsoft.com/office/drawing/2014/main" id="{28B804E2-2F8D-4E07-B76A-92881966C1C7}"/>
                </a:ext>
              </a:extLst>
            </p:cNvPr>
            <p:cNvSpPr/>
            <p:nvPr/>
          </p:nvSpPr>
          <p:spPr bwMode="auto">
            <a:xfrm>
              <a:off x="7231091" y="3933355"/>
              <a:ext cx="1098755" cy="56781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1" i="0" u="none" strike="noStrike" cap="none" normalizeH="0" baseline="0" dirty="0">
                  <a:ln>
                    <a:noFill/>
                  </a:ln>
                  <a:effectLst/>
                  <a:latin typeface="Arial" charset="0"/>
                </a:rPr>
                <a:t>Energy Priority Information</a:t>
              </a:r>
              <a:endParaRPr kumimoji="0" lang="zh-CN" altLang="en-US" sz="1100" b="1" i="0" u="none" strike="noStrike" cap="none" normalizeH="0" baseline="0" dirty="0">
                <a:ln>
                  <a:noFill/>
                </a:ln>
                <a:effectLst/>
                <a:latin typeface="Arial" charset="0"/>
              </a:endParaRPr>
            </a:p>
          </p:txBody>
        </p:sp>
        <p:sp>
          <p:nvSpPr>
            <p:cNvPr id="8" name="文本框 7">
              <a:extLst>
                <a:ext uri="{FF2B5EF4-FFF2-40B4-BE49-F238E27FC236}">
                  <a16:creationId xmlns:a16="http://schemas.microsoft.com/office/drawing/2014/main" id="{3EB2A22C-44CA-40CD-8C55-7CF7BBC96587}"/>
                </a:ext>
              </a:extLst>
            </p:cNvPr>
            <p:cNvSpPr txBox="1"/>
            <p:nvPr/>
          </p:nvSpPr>
          <p:spPr>
            <a:xfrm>
              <a:off x="7163716" y="5097471"/>
              <a:ext cx="1297858" cy="307777"/>
            </a:xfrm>
            <a:prstGeom prst="rect">
              <a:avLst/>
            </a:prstGeom>
            <a:noFill/>
          </p:spPr>
          <p:txBody>
            <a:bodyPr wrap="square" rtlCol="0">
              <a:spAutoFit/>
            </a:bodyPr>
            <a:lstStyle/>
            <a:p>
              <a:pPr algn="ctr"/>
              <a:r>
                <a:rPr lang="en-US" altLang="zh-CN" sz="1400" b="1" dirty="0"/>
                <a:t>NRF</a:t>
              </a:r>
              <a:endParaRPr lang="zh-CN" altLang="en-US" sz="1400" b="1" dirty="0"/>
            </a:p>
          </p:txBody>
        </p:sp>
        <p:grpSp>
          <p:nvGrpSpPr>
            <p:cNvPr id="11" name="组合 10">
              <a:extLst>
                <a:ext uri="{FF2B5EF4-FFF2-40B4-BE49-F238E27FC236}">
                  <a16:creationId xmlns:a16="http://schemas.microsoft.com/office/drawing/2014/main" id="{98C294D2-6B1C-4AB5-90F0-11B02E02699F}"/>
                </a:ext>
              </a:extLst>
            </p:cNvPr>
            <p:cNvGrpSpPr/>
            <p:nvPr/>
          </p:nvGrpSpPr>
          <p:grpSpPr>
            <a:xfrm>
              <a:off x="7263153" y="2743227"/>
              <a:ext cx="1019107" cy="561756"/>
              <a:chOff x="7056327" y="2157275"/>
              <a:chExt cx="1019107" cy="561756"/>
            </a:xfrm>
          </p:grpSpPr>
          <p:sp>
            <p:nvSpPr>
              <p:cNvPr id="9" name="矩形 8">
                <a:extLst>
                  <a:ext uri="{FF2B5EF4-FFF2-40B4-BE49-F238E27FC236}">
                    <a16:creationId xmlns:a16="http://schemas.microsoft.com/office/drawing/2014/main" id="{7FEAF56A-3512-4776-AE14-FA4D004C9B51}"/>
                  </a:ext>
                </a:extLst>
              </p:cNvPr>
              <p:cNvSpPr/>
              <p:nvPr/>
            </p:nvSpPr>
            <p:spPr bwMode="auto">
              <a:xfrm>
                <a:off x="7071851" y="2157275"/>
                <a:ext cx="1003583" cy="56175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10" name="文本框 9">
                <a:extLst>
                  <a:ext uri="{FF2B5EF4-FFF2-40B4-BE49-F238E27FC236}">
                    <a16:creationId xmlns:a16="http://schemas.microsoft.com/office/drawing/2014/main" id="{A08AAB10-90E8-43AD-8C09-041FD1FDEA77}"/>
                  </a:ext>
                </a:extLst>
              </p:cNvPr>
              <p:cNvSpPr txBox="1"/>
              <p:nvPr/>
            </p:nvSpPr>
            <p:spPr>
              <a:xfrm>
                <a:off x="7056327" y="2178025"/>
                <a:ext cx="1003583" cy="523220"/>
              </a:xfrm>
              <a:prstGeom prst="rect">
                <a:avLst/>
              </a:prstGeom>
              <a:noFill/>
            </p:spPr>
            <p:txBody>
              <a:bodyPr wrap="square" rtlCol="0">
                <a:spAutoFit/>
              </a:bodyPr>
              <a:lstStyle/>
              <a:p>
                <a:pPr algn="ctr"/>
                <a:r>
                  <a:rPr lang="en-US" altLang="zh-CN" sz="1400" b="1" dirty="0">
                    <a:solidFill>
                      <a:schemeClr val="bg1"/>
                    </a:solidFill>
                  </a:rPr>
                  <a:t>OAM(NF)/EIF</a:t>
                </a:r>
                <a:endParaRPr lang="zh-CN" altLang="en-US" sz="1400" b="1" dirty="0">
                  <a:solidFill>
                    <a:schemeClr val="bg1"/>
                  </a:solidFill>
                </a:endParaRPr>
              </a:p>
            </p:txBody>
          </p:sp>
        </p:grpSp>
        <p:cxnSp>
          <p:nvCxnSpPr>
            <p:cNvPr id="13" name="直接箭头连接符 12">
              <a:extLst>
                <a:ext uri="{FF2B5EF4-FFF2-40B4-BE49-F238E27FC236}">
                  <a16:creationId xmlns:a16="http://schemas.microsoft.com/office/drawing/2014/main" id="{577B7C5A-D667-4B11-B345-F46763BCAFA3}"/>
                </a:ext>
              </a:extLst>
            </p:cNvPr>
            <p:cNvCxnSpPr>
              <a:cxnSpLocks/>
              <a:stCxn id="9" idx="2"/>
              <a:endCxn id="7" idx="0"/>
            </p:cNvCxnSpPr>
            <p:nvPr/>
          </p:nvCxnSpPr>
          <p:spPr bwMode="auto">
            <a:xfrm>
              <a:off x="7780469" y="3304983"/>
              <a:ext cx="0" cy="628372"/>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16" name="文本框 15">
              <a:extLst>
                <a:ext uri="{FF2B5EF4-FFF2-40B4-BE49-F238E27FC236}">
                  <a16:creationId xmlns:a16="http://schemas.microsoft.com/office/drawing/2014/main" id="{E0F7FA85-7289-4D8E-B97F-D5C76B209669}"/>
                </a:ext>
              </a:extLst>
            </p:cNvPr>
            <p:cNvSpPr txBox="1"/>
            <p:nvPr/>
          </p:nvSpPr>
          <p:spPr>
            <a:xfrm>
              <a:off x="7780467" y="3320022"/>
              <a:ext cx="862781" cy="246221"/>
            </a:xfrm>
            <a:prstGeom prst="rect">
              <a:avLst/>
            </a:prstGeom>
            <a:noFill/>
          </p:spPr>
          <p:txBody>
            <a:bodyPr wrap="square" rtlCol="0">
              <a:spAutoFit/>
            </a:bodyPr>
            <a:lstStyle/>
            <a:p>
              <a:r>
                <a:rPr lang="en-US" altLang="zh-CN" b="1" dirty="0"/>
                <a:t>Configure</a:t>
              </a:r>
              <a:endParaRPr lang="zh-CN" altLang="en-US" b="1" dirty="0"/>
            </a:p>
          </p:txBody>
        </p:sp>
        <p:grpSp>
          <p:nvGrpSpPr>
            <p:cNvPr id="24" name="组合 23">
              <a:extLst>
                <a:ext uri="{FF2B5EF4-FFF2-40B4-BE49-F238E27FC236}">
                  <a16:creationId xmlns:a16="http://schemas.microsoft.com/office/drawing/2014/main" id="{B2C9E09F-EA7D-4314-82C5-7B18AACD4B2C}"/>
                </a:ext>
              </a:extLst>
            </p:cNvPr>
            <p:cNvGrpSpPr/>
            <p:nvPr/>
          </p:nvGrpSpPr>
          <p:grpSpPr>
            <a:xfrm>
              <a:off x="7297458" y="1748750"/>
              <a:ext cx="1035135" cy="1009056"/>
              <a:chOff x="7297458" y="1240667"/>
              <a:chExt cx="1035135" cy="1517140"/>
            </a:xfrm>
          </p:grpSpPr>
          <p:sp>
            <p:nvSpPr>
              <p:cNvPr id="17" name="任意多边形: 形状 16">
                <a:extLst>
                  <a:ext uri="{FF2B5EF4-FFF2-40B4-BE49-F238E27FC236}">
                    <a16:creationId xmlns:a16="http://schemas.microsoft.com/office/drawing/2014/main" id="{56C00381-9744-4FBE-A1FE-C9060564D479}"/>
                  </a:ext>
                </a:extLst>
              </p:cNvPr>
              <p:cNvSpPr/>
              <p:nvPr/>
            </p:nvSpPr>
            <p:spPr bwMode="auto">
              <a:xfrm>
                <a:off x="7297458" y="2075058"/>
                <a:ext cx="271045" cy="671052"/>
              </a:xfrm>
              <a:custGeom>
                <a:avLst/>
                <a:gdLst>
                  <a:gd name="connsiteX0" fmla="*/ 0 w 271045"/>
                  <a:gd name="connsiteY0" fmla="*/ 0 h 671052"/>
                  <a:gd name="connsiteX1" fmla="*/ 235975 w 271045"/>
                  <a:gd name="connsiteY1" fmla="*/ 383458 h 671052"/>
                  <a:gd name="connsiteX2" fmla="*/ 265471 w 271045"/>
                  <a:gd name="connsiteY2" fmla="*/ 671052 h 671052"/>
                </a:gdLst>
                <a:ahLst/>
                <a:cxnLst>
                  <a:cxn ang="0">
                    <a:pos x="connsiteX0" y="connsiteY0"/>
                  </a:cxn>
                  <a:cxn ang="0">
                    <a:pos x="connsiteX1" y="connsiteY1"/>
                  </a:cxn>
                  <a:cxn ang="0">
                    <a:pos x="connsiteX2" y="connsiteY2"/>
                  </a:cxn>
                </a:cxnLst>
                <a:rect l="l" t="t" r="r" b="b"/>
                <a:pathLst>
                  <a:path w="271045" h="671052">
                    <a:moveTo>
                      <a:pt x="0" y="0"/>
                    </a:moveTo>
                    <a:cubicBezTo>
                      <a:pt x="95865" y="135808"/>
                      <a:pt x="191730" y="271616"/>
                      <a:pt x="235975" y="383458"/>
                    </a:cubicBezTo>
                    <a:cubicBezTo>
                      <a:pt x="280220" y="495300"/>
                      <a:pt x="272845" y="583176"/>
                      <a:pt x="265471" y="671052"/>
                    </a:cubicBezTo>
                  </a:path>
                </a:pathLst>
              </a:custGeom>
              <a:noFill/>
              <a:ln w="19050" cap="flat" cmpd="sng" algn="ctr">
                <a:solidFill>
                  <a:schemeClr val="tx1">
                    <a:lumMod val="50000"/>
                    <a:lumOff val="50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cxnSp>
            <p:nvCxnSpPr>
              <p:cNvPr id="18" name="直接箭头连接符 17">
                <a:extLst>
                  <a:ext uri="{FF2B5EF4-FFF2-40B4-BE49-F238E27FC236}">
                    <a16:creationId xmlns:a16="http://schemas.microsoft.com/office/drawing/2014/main" id="{C72EB172-03C4-4F25-9957-EFA1A561A506}"/>
                  </a:ext>
                </a:extLst>
              </p:cNvPr>
              <p:cNvCxnSpPr>
                <a:cxnSpLocks/>
              </p:cNvCxnSpPr>
              <p:nvPr/>
            </p:nvCxnSpPr>
            <p:spPr bwMode="auto">
              <a:xfrm>
                <a:off x="7780467" y="2063361"/>
                <a:ext cx="0" cy="694446"/>
              </a:xfrm>
              <a:prstGeom prst="straightConnector1">
                <a:avLst/>
              </a:prstGeom>
              <a:solidFill>
                <a:schemeClr val="accent1"/>
              </a:solidFill>
              <a:ln w="38100" cap="flat" cmpd="sng" algn="ctr">
                <a:solidFill>
                  <a:schemeClr val="tx1">
                    <a:lumMod val="50000"/>
                    <a:lumOff val="50000"/>
                  </a:schemeClr>
                </a:solidFill>
                <a:prstDash val="solid"/>
                <a:round/>
                <a:headEnd type="none" w="med" len="med"/>
                <a:tailEnd type="triangle"/>
              </a:ln>
              <a:effectLst/>
            </p:spPr>
          </p:cxnSp>
          <p:sp>
            <p:nvSpPr>
              <p:cNvPr id="19" name="任意多边形: 形状 18">
                <a:extLst>
                  <a:ext uri="{FF2B5EF4-FFF2-40B4-BE49-F238E27FC236}">
                    <a16:creationId xmlns:a16="http://schemas.microsoft.com/office/drawing/2014/main" id="{4C1FF467-0E96-454B-9678-F72A75AFE2A1}"/>
                  </a:ext>
                </a:extLst>
              </p:cNvPr>
              <p:cNvSpPr/>
              <p:nvPr/>
            </p:nvSpPr>
            <p:spPr bwMode="auto">
              <a:xfrm flipH="1">
                <a:off x="8007227" y="2072174"/>
                <a:ext cx="325366" cy="671051"/>
              </a:xfrm>
              <a:custGeom>
                <a:avLst/>
                <a:gdLst>
                  <a:gd name="connsiteX0" fmla="*/ 0 w 271045"/>
                  <a:gd name="connsiteY0" fmla="*/ 0 h 671052"/>
                  <a:gd name="connsiteX1" fmla="*/ 235975 w 271045"/>
                  <a:gd name="connsiteY1" fmla="*/ 383458 h 671052"/>
                  <a:gd name="connsiteX2" fmla="*/ 265471 w 271045"/>
                  <a:gd name="connsiteY2" fmla="*/ 671052 h 671052"/>
                </a:gdLst>
                <a:ahLst/>
                <a:cxnLst>
                  <a:cxn ang="0">
                    <a:pos x="connsiteX0" y="connsiteY0"/>
                  </a:cxn>
                  <a:cxn ang="0">
                    <a:pos x="connsiteX1" y="connsiteY1"/>
                  </a:cxn>
                  <a:cxn ang="0">
                    <a:pos x="connsiteX2" y="connsiteY2"/>
                  </a:cxn>
                </a:cxnLst>
                <a:rect l="l" t="t" r="r" b="b"/>
                <a:pathLst>
                  <a:path w="271045" h="671052">
                    <a:moveTo>
                      <a:pt x="0" y="0"/>
                    </a:moveTo>
                    <a:cubicBezTo>
                      <a:pt x="95865" y="135808"/>
                      <a:pt x="191730" y="271616"/>
                      <a:pt x="235975" y="383458"/>
                    </a:cubicBezTo>
                    <a:cubicBezTo>
                      <a:pt x="280220" y="495300"/>
                      <a:pt x="272845" y="583176"/>
                      <a:pt x="265471" y="671052"/>
                    </a:cubicBezTo>
                  </a:path>
                </a:pathLst>
              </a:custGeom>
              <a:noFill/>
              <a:ln w="19050" cap="flat" cmpd="sng" algn="ctr">
                <a:solidFill>
                  <a:schemeClr val="tx1">
                    <a:lumMod val="50000"/>
                    <a:lumOff val="50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cxnSp>
            <p:nvCxnSpPr>
              <p:cNvPr id="28" name="直接箭头连接符 17">
                <a:extLst>
                  <a:ext uri="{FF2B5EF4-FFF2-40B4-BE49-F238E27FC236}">
                    <a16:creationId xmlns:a16="http://schemas.microsoft.com/office/drawing/2014/main" id="{A17D15F1-0126-47B9-9668-F5AAE3B9B687}"/>
                  </a:ext>
                </a:extLst>
              </p:cNvPr>
              <p:cNvCxnSpPr>
                <a:cxnSpLocks/>
              </p:cNvCxnSpPr>
              <p:nvPr/>
            </p:nvCxnSpPr>
            <p:spPr bwMode="auto">
              <a:xfrm>
                <a:off x="7393044" y="1240667"/>
                <a:ext cx="285823" cy="1505444"/>
              </a:xfrm>
              <a:prstGeom prst="straightConnector1">
                <a:avLst/>
              </a:prstGeom>
              <a:solidFill>
                <a:schemeClr val="accent1"/>
              </a:solidFill>
              <a:ln w="38100" cap="flat" cmpd="sng" algn="ctr">
                <a:solidFill>
                  <a:schemeClr val="bg1">
                    <a:lumMod val="85000"/>
                  </a:schemeClr>
                </a:solidFill>
                <a:prstDash val="solid"/>
                <a:round/>
                <a:headEnd type="none" w="med" len="med"/>
                <a:tailEnd type="triangle"/>
              </a:ln>
              <a:effectLst/>
            </p:spPr>
          </p:cxnSp>
          <p:cxnSp>
            <p:nvCxnSpPr>
              <p:cNvPr id="29" name="直接箭头连接符 17">
                <a:extLst>
                  <a:ext uri="{FF2B5EF4-FFF2-40B4-BE49-F238E27FC236}">
                    <a16:creationId xmlns:a16="http://schemas.microsoft.com/office/drawing/2014/main" id="{F7179D2A-393B-4DA2-9F08-BFB456E6F678}"/>
                  </a:ext>
                </a:extLst>
              </p:cNvPr>
              <p:cNvCxnSpPr>
                <a:cxnSpLocks/>
              </p:cNvCxnSpPr>
              <p:nvPr/>
            </p:nvCxnSpPr>
            <p:spPr bwMode="auto">
              <a:xfrm flipH="1">
                <a:off x="7894767" y="1240667"/>
                <a:ext cx="337480" cy="1505443"/>
              </a:xfrm>
              <a:prstGeom prst="straightConnector1">
                <a:avLst/>
              </a:prstGeom>
              <a:solidFill>
                <a:schemeClr val="accent1"/>
              </a:solidFill>
              <a:ln w="38100" cap="flat" cmpd="sng" algn="ctr">
                <a:solidFill>
                  <a:schemeClr val="bg1">
                    <a:lumMod val="85000"/>
                  </a:schemeClr>
                </a:solidFill>
                <a:prstDash val="solid"/>
                <a:round/>
                <a:headEnd type="none" w="med" len="med"/>
                <a:tailEnd type="triangle"/>
              </a:ln>
              <a:effectLst/>
            </p:spPr>
          </p:cxnSp>
        </p:grpSp>
        <p:sp>
          <p:nvSpPr>
            <p:cNvPr id="22" name="文本框 21">
              <a:extLst>
                <a:ext uri="{FF2B5EF4-FFF2-40B4-BE49-F238E27FC236}">
                  <a16:creationId xmlns:a16="http://schemas.microsoft.com/office/drawing/2014/main" id="{3E2AB3D7-D608-4655-92D8-DB6A90224210}"/>
                </a:ext>
              </a:extLst>
            </p:cNvPr>
            <p:cNvSpPr txBox="1"/>
            <p:nvPr/>
          </p:nvSpPr>
          <p:spPr>
            <a:xfrm>
              <a:off x="6516253" y="1751561"/>
              <a:ext cx="956811" cy="553998"/>
            </a:xfrm>
            <a:prstGeom prst="rect">
              <a:avLst/>
            </a:prstGeom>
            <a:noFill/>
          </p:spPr>
          <p:txBody>
            <a:bodyPr wrap="square" rtlCol="0">
              <a:spAutoFit/>
            </a:bodyPr>
            <a:lstStyle/>
            <a:p>
              <a:r>
                <a:rPr lang="en-US" altLang="zh-CN" dirty="0"/>
                <a:t>Renewable power supply of the NF</a:t>
              </a:r>
              <a:endParaRPr lang="zh-CN" altLang="en-US" dirty="0"/>
            </a:p>
          </p:txBody>
        </p:sp>
        <p:sp>
          <p:nvSpPr>
            <p:cNvPr id="23" name="文本框 22">
              <a:extLst>
                <a:ext uri="{FF2B5EF4-FFF2-40B4-BE49-F238E27FC236}">
                  <a16:creationId xmlns:a16="http://schemas.microsoft.com/office/drawing/2014/main" id="{020A2DF9-E446-4457-827D-2E41EEBA2CAA}"/>
                </a:ext>
              </a:extLst>
            </p:cNvPr>
            <p:cNvSpPr txBox="1"/>
            <p:nvPr/>
          </p:nvSpPr>
          <p:spPr>
            <a:xfrm>
              <a:off x="8079850" y="1749709"/>
              <a:ext cx="839203" cy="553998"/>
            </a:xfrm>
            <a:prstGeom prst="rect">
              <a:avLst/>
            </a:prstGeom>
            <a:noFill/>
          </p:spPr>
          <p:txBody>
            <a:bodyPr wrap="square" rtlCol="0">
              <a:spAutoFit/>
            </a:bodyPr>
            <a:lstStyle/>
            <a:p>
              <a:pPr algn="r"/>
              <a:r>
                <a:rPr lang="en-US" altLang="zh-CN" dirty="0"/>
                <a:t>Energy Efficiency of the slice</a:t>
              </a:r>
              <a:endParaRPr lang="zh-CN" altLang="en-US" dirty="0"/>
            </a:p>
          </p:txBody>
        </p:sp>
        <p:sp>
          <p:nvSpPr>
            <p:cNvPr id="25" name="文本框 24">
              <a:extLst>
                <a:ext uri="{FF2B5EF4-FFF2-40B4-BE49-F238E27FC236}">
                  <a16:creationId xmlns:a16="http://schemas.microsoft.com/office/drawing/2014/main" id="{F29603C1-1645-477E-ABB3-29B824C42F6D}"/>
                </a:ext>
              </a:extLst>
            </p:cNvPr>
            <p:cNvSpPr txBox="1"/>
            <p:nvPr/>
          </p:nvSpPr>
          <p:spPr>
            <a:xfrm>
              <a:off x="7393044" y="1748750"/>
              <a:ext cx="839203" cy="553998"/>
            </a:xfrm>
            <a:prstGeom prst="rect">
              <a:avLst/>
            </a:prstGeom>
            <a:noFill/>
          </p:spPr>
          <p:txBody>
            <a:bodyPr wrap="square" rtlCol="0">
              <a:spAutoFit/>
            </a:bodyPr>
            <a:lstStyle/>
            <a:p>
              <a:pPr algn="ctr"/>
              <a:r>
                <a:rPr lang="en-US" altLang="zh-CN" dirty="0"/>
                <a:t>Renewable energy ratio</a:t>
              </a:r>
              <a:endParaRPr lang="zh-CN" altLang="en-US" dirty="0"/>
            </a:p>
          </p:txBody>
        </p:sp>
      </p:grpSp>
      <p:sp>
        <p:nvSpPr>
          <p:cNvPr id="27" name="矩形: 圆角 26">
            <a:extLst>
              <a:ext uri="{FF2B5EF4-FFF2-40B4-BE49-F238E27FC236}">
                <a16:creationId xmlns:a16="http://schemas.microsoft.com/office/drawing/2014/main" id="{E53BFF9A-179D-4B0B-8E4E-131FAEF9DFAE}"/>
              </a:ext>
            </a:extLst>
          </p:cNvPr>
          <p:cNvSpPr/>
          <p:nvPr/>
        </p:nvSpPr>
        <p:spPr bwMode="auto">
          <a:xfrm>
            <a:off x="6508429" y="1775557"/>
            <a:ext cx="2495363" cy="3796187"/>
          </a:xfrm>
          <a:prstGeom prst="roundRect">
            <a:avLst>
              <a:gd name="adj" fmla="val 9217"/>
            </a:avLst>
          </a:prstGeom>
          <a:noFill/>
          <a:ln w="1270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729912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EB4C78-CB84-4F64-A138-057AE9605EF0}"/>
              </a:ext>
            </a:extLst>
          </p:cNvPr>
          <p:cNvSpPr>
            <a:spLocks noGrp="1"/>
          </p:cNvSpPr>
          <p:nvPr>
            <p:ph idx="11"/>
          </p:nvPr>
        </p:nvSpPr>
        <p:spPr>
          <a:xfrm>
            <a:off x="357298" y="1417200"/>
            <a:ext cx="8241703" cy="4897050"/>
          </a:xfrm>
        </p:spPr>
        <p:txBody>
          <a:bodyPr/>
          <a:lstStyle/>
          <a:p>
            <a:pPr>
              <a:spcAft>
                <a:spcPts val="600"/>
              </a:spcAft>
            </a:pPr>
            <a:r>
              <a:rPr lang="en-US" sz="1600" b="1" dirty="0"/>
              <a:t>Background</a:t>
            </a:r>
          </a:p>
          <a:p>
            <a:pPr lvl="1">
              <a:spcAft>
                <a:spcPts val="600"/>
              </a:spcAft>
            </a:pPr>
            <a:r>
              <a:rPr lang="en-US" sz="1400" dirty="0"/>
              <a:t>Energy Efficiency is the candidate parameters that to be checked.</a:t>
            </a:r>
          </a:p>
          <a:p>
            <a:pPr>
              <a:spcAft>
                <a:spcPts val="600"/>
              </a:spcAft>
            </a:pPr>
            <a:r>
              <a:rPr lang="en-US" sz="1600" b="1" dirty="0"/>
              <a:t>Our views</a:t>
            </a:r>
          </a:p>
          <a:p>
            <a:pPr lvl="1">
              <a:spcAft>
                <a:spcPts val="600"/>
              </a:spcAft>
            </a:pPr>
            <a:r>
              <a:rPr lang="en-US" sz="1400" dirty="0"/>
              <a:t>Energy efficiency is not a single values, but it changes depending by the load;</a:t>
            </a:r>
          </a:p>
          <a:p>
            <a:pPr lvl="1">
              <a:spcAft>
                <a:spcPts val="600"/>
              </a:spcAft>
            </a:pPr>
            <a:r>
              <a:rPr lang="en-US" altLang="zh-CN" sz="1400" dirty="0"/>
              <a:t>Due to the possible Static power consumption for the different NF nodes, at different load the NF may appear “different energy efficiency” Therefore, the selection seems to be done at same “load conditions”</a:t>
            </a:r>
          </a:p>
          <a:p>
            <a:pPr lvl="2">
              <a:spcAft>
                <a:spcPts val="600"/>
              </a:spcAft>
            </a:pPr>
            <a:r>
              <a:rPr lang="en-US" altLang="zh-CN" sz="1400" dirty="0"/>
              <a:t>i.e., less efficiency NF in the long run can seems more efficient, </a:t>
            </a:r>
          </a:p>
          <a:p>
            <a:pPr lvl="1">
              <a:spcAft>
                <a:spcPts val="600"/>
              </a:spcAft>
            </a:pPr>
            <a:r>
              <a:rPr lang="en-US" sz="1400" dirty="0"/>
              <a:t>Therefore, there is no obvious benefits to consider energy efficiency in this release. </a:t>
            </a:r>
          </a:p>
          <a:p>
            <a:pPr lvl="2">
              <a:spcAft>
                <a:spcPts val="600"/>
              </a:spcAft>
            </a:pPr>
            <a:r>
              <a:rPr lang="en-US" sz="1400" dirty="0"/>
              <a:t>Details please see the Annex. </a:t>
            </a:r>
          </a:p>
        </p:txBody>
      </p:sp>
      <p:sp>
        <p:nvSpPr>
          <p:cNvPr id="3" name="Subtitle 2">
            <a:extLst>
              <a:ext uri="{FF2B5EF4-FFF2-40B4-BE49-F238E27FC236}">
                <a16:creationId xmlns:a16="http://schemas.microsoft.com/office/drawing/2014/main" id="{6F3AD1A6-FA8A-4355-843A-CA10841EDC0B}"/>
              </a:ext>
            </a:extLst>
          </p:cNvPr>
          <p:cNvSpPr>
            <a:spLocks noGrp="1"/>
          </p:cNvSpPr>
          <p:nvPr>
            <p:ph type="subTitle" idx="1"/>
          </p:nvPr>
        </p:nvSpPr>
        <p:spPr>
          <a:xfrm>
            <a:off x="546668" y="456134"/>
            <a:ext cx="8052334" cy="524634"/>
          </a:xfrm>
        </p:spPr>
        <p:txBody>
          <a:bodyPr/>
          <a:lstStyle/>
          <a:p>
            <a:r>
              <a:rPr lang="en-US" altLang="zh-CN" b="1" dirty="0"/>
              <a:t>On the Energy Efficiency</a:t>
            </a:r>
            <a:endParaRPr lang="fr-FR" b="1" dirty="0"/>
          </a:p>
        </p:txBody>
      </p:sp>
    </p:spTree>
    <p:extLst>
      <p:ext uri="{BB962C8B-B14F-4D97-AF65-F5344CB8AC3E}">
        <p14:creationId xmlns:p14="http://schemas.microsoft.com/office/powerpoint/2010/main" val="396070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a:extLst>
              <a:ext uri="{FF2B5EF4-FFF2-40B4-BE49-F238E27FC236}">
                <a16:creationId xmlns:a16="http://schemas.microsoft.com/office/drawing/2014/main" id="{49E1C16D-ABC3-44A5-9AAC-5112D2B8E4C3}"/>
              </a:ext>
            </a:extLst>
          </p:cNvPr>
          <p:cNvSpPr>
            <a:spLocks noGrp="1"/>
          </p:cNvSpPr>
          <p:nvPr>
            <p:ph type="subTitle" idx="1"/>
          </p:nvPr>
        </p:nvSpPr>
        <p:spPr>
          <a:xfrm>
            <a:off x="545833" y="2815875"/>
            <a:ext cx="8052334" cy="993400"/>
          </a:xfrm>
        </p:spPr>
        <p:txBody>
          <a:bodyPr/>
          <a:lstStyle/>
          <a:p>
            <a:r>
              <a:rPr lang="en-US" altLang="zh-CN" b="1" dirty="0"/>
              <a:t>Annex</a:t>
            </a:r>
            <a:endParaRPr lang="zh-CN" altLang="en-US" b="1" dirty="0"/>
          </a:p>
        </p:txBody>
      </p:sp>
    </p:spTree>
    <p:extLst>
      <p:ext uri="{BB962C8B-B14F-4D97-AF65-F5344CB8AC3E}">
        <p14:creationId xmlns:p14="http://schemas.microsoft.com/office/powerpoint/2010/main" val="1434520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7E3EE5-F831-4AF0-92DE-50AAE8FB6133}"/>
              </a:ext>
            </a:extLst>
          </p:cNvPr>
          <p:cNvSpPr>
            <a:spLocks noGrp="1"/>
          </p:cNvSpPr>
          <p:nvPr>
            <p:ph idx="11"/>
          </p:nvPr>
        </p:nvSpPr>
        <p:spPr>
          <a:xfrm>
            <a:off x="174875" y="937318"/>
            <a:ext cx="8572480" cy="3798760"/>
          </a:xfrm>
        </p:spPr>
        <p:txBody>
          <a:bodyPr/>
          <a:lstStyle/>
          <a:p>
            <a:pPr marL="8331" indent="0">
              <a:buNone/>
            </a:pPr>
            <a:r>
              <a:rPr lang="en-GB" sz="1200" b="1" dirty="0"/>
              <a:t>Name</a:t>
            </a:r>
          </a:p>
          <a:p>
            <a:pPr marL="134487" lvl="1" indent="-126156">
              <a:buClr>
                <a:srgbClr val="000000"/>
              </a:buClr>
              <a:buFont typeface="Arial" panose="020B0604020202020204" pitchFamily="34" charset="0"/>
              <a:buChar char="•"/>
            </a:pPr>
            <a:r>
              <a:rPr lang="en-US" dirty="0">
                <a:cs typeface="Arial" panose="020B0604020202020204" pitchFamily="34" charset="0"/>
              </a:rPr>
              <a:t>Energy Efficiency</a:t>
            </a:r>
            <a:endParaRPr lang="en-GB" dirty="0">
              <a:cs typeface="Arial" panose="020B0604020202020204" pitchFamily="34" charset="0"/>
            </a:endParaRPr>
          </a:p>
          <a:p>
            <a:pPr marL="8331" lvl="1" indent="0">
              <a:buClr>
                <a:srgbClr val="000000"/>
              </a:buClr>
              <a:buNone/>
            </a:pPr>
            <a:r>
              <a:rPr lang="en-GB" b="1" dirty="0">
                <a:cs typeface="Arial" panose="020B0604020202020204" pitchFamily="34" charset="0"/>
              </a:rPr>
              <a:t>Definition</a:t>
            </a:r>
          </a:p>
          <a:p>
            <a:r>
              <a:rPr lang="en-US" altLang="zh-CN" sz="1200" dirty="0"/>
              <a:t>There is no SA5 related definition of per-NF level Energy Efficiency (see TS 28.310, only slice/RAN-level EE)</a:t>
            </a:r>
            <a:endParaRPr lang="en-US" sz="1200" dirty="0"/>
          </a:p>
          <a:p>
            <a:r>
              <a:rPr lang="en-US" sz="1200" dirty="0"/>
              <a:t>Indicating ratio of NF service KPI (e.g. forwarded data volume of UPF, etc.) over Energy consumption by the NF over time window. </a:t>
            </a:r>
          </a:p>
          <a:p>
            <a:r>
              <a:rPr lang="en-US" sz="1200" dirty="0"/>
              <a:t>The indication refers to a relative value, e.g., three levels of Low, Medium, High to avoid frequent update of this information element. The granularity of such indication and how to calculate is to be defined by SA WG5. </a:t>
            </a:r>
          </a:p>
          <a:p>
            <a:pPr marL="8331" indent="0">
              <a:buNone/>
            </a:pPr>
            <a:r>
              <a:rPr lang="en-US" sz="1200" b="1" dirty="0"/>
              <a:t>Considerations</a:t>
            </a:r>
          </a:p>
          <a:p>
            <a:r>
              <a:rPr lang="en-US" sz="1200" dirty="0"/>
              <a:t>The energy efficiency is not a single values, but </a:t>
            </a:r>
            <a:r>
              <a:rPr lang="en-US" sz="1200" b="1" u="sng" dirty="0">
                <a:solidFill>
                  <a:srgbClr val="C00000"/>
                </a:solidFill>
              </a:rPr>
              <a:t>it changes depending by the load</a:t>
            </a:r>
          </a:p>
          <a:p>
            <a:endParaRPr lang="en-US" sz="1200" dirty="0"/>
          </a:p>
          <a:p>
            <a:endParaRPr lang="en-US" sz="1200" dirty="0"/>
          </a:p>
          <a:p>
            <a:endParaRPr lang="en-US" sz="1200" dirty="0"/>
          </a:p>
          <a:p>
            <a:endParaRPr lang="en-US" sz="1200" dirty="0"/>
          </a:p>
          <a:p>
            <a:r>
              <a:rPr lang="en-US" sz="1200" dirty="0"/>
              <a:t> </a:t>
            </a:r>
          </a:p>
          <a:p>
            <a:endParaRPr lang="en-US" sz="1200" dirty="0"/>
          </a:p>
          <a:p>
            <a:endParaRPr lang="en-US" sz="1200" dirty="0"/>
          </a:p>
          <a:p>
            <a:endParaRPr lang="en-US" sz="1200" dirty="0">
              <a:solidFill>
                <a:srgbClr val="FF0000"/>
              </a:solidFill>
            </a:endParaRPr>
          </a:p>
          <a:p>
            <a:endParaRPr lang="en-US" sz="1200" dirty="0">
              <a:solidFill>
                <a:srgbClr val="FF0000"/>
              </a:solidFill>
            </a:endParaRPr>
          </a:p>
          <a:p>
            <a:endParaRPr lang="en-US" sz="1200" dirty="0">
              <a:solidFill>
                <a:srgbClr val="FF0000"/>
              </a:solidFill>
            </a:endParaRPr>
          </a:p>
          <a:p>
            <a:endParaRPr lang="en-US" sz="1200" dirty="0">
              <a:solidFill>
                <a:srgbClr val="FF0000"/>
              </a:solidFill>
            </a:endParaRPr>
          </a:p>
          <a:p>
            <a:endParaRPr lang="fr-FR" sz="1200" dirty="0">
              <a:solidFill>
                <a:srgbClr val="000000"/>
              </a:solidFill>
            </a:endParaRPr>
          </a:p>
        </p:txBody>
      </p:sp>
      <p:sp>
        <p:nvSpPr>
          <p:cNvPr id="3" name="Subtitle 2">
            <a:extLst>
              <a:ext uri="{FF2B5EF4-FFF2-40B4-BE49-F238E27FC236}">
                <a16:creationId xmlns:a16="http://schemas.microsoft.com/office/drawing/2014/main" id="{E6798B2A-C0F4-470D-99E3-09A0BD865EF1}"/>
              </a:ext>
            </a:extLst>
          </p:cNvPr>
          <p:cNvSpPr>
            <a:spLocks noGrp="1"/>
          </p:cNvSpPr>
          <p:nvPr>
            <p:ph type="subTitle" idx="1"/>
          </p:nvPr>
        </p:nvSpPr>
        <p:spPr>
          <a:xfrm>
            <a:off x="434948" y="270030"/>
            <a:ext cx="8052335" cy="330254"/>
          </a:xfrm>
        </p:spPr>
        <p:txBody>
          <a:bodyPr/>
          <a:lstStyle/>
          <a:p>
            <a:r>
              <a:rPr lang="en-GB" u="sng" dirty="0"/>
              <a:t>Energy Efficiency considerations (I)</a:t>
            </a:r>
            <a:endParaRPr lang="fr-FR" dirty="0">
              <a:ea typeface="SimSun" panose="02010600030101010101" pitchFamily="2" charset="-122"/>
              <a:cs typeface="Times New Roman" panose="02020603050405020304" pitchFamily="18" charset="0"/>
            </a:endParaRPr>
          </a:p>
        </p:txBody>
      </p:sp>
      <p:graphicFrame>
        <p:nvGraphicFramePr>
          <p:cNvPr id="4" name="Chart 3">
            <a:extLst>
              <a:ext uri="{FF2B5EF4-FFF2-40B4-BE49-F238E27FC236}">
                <a16:creationId xmlns:a16="http://schemas.microsoft.com/office/drawing/2014/main" id="{009A4E58-2AFF-474A-8DDC-FA8A25E622F9}"/>
              </a:ext>
            </a:extLst>
          </p:cNvPr>
          <p:cNvGraphicFramePr>
            <a:graphicFrameLocks/>
          </p:cNvGraphicFramePr>
          <p:nvPr>
            <p:extLst>
              <p:ext uri="{D42A27DB-BD31-4B8C-83A1-F6EECF244321}">
                <p14:modId xmlns:p14="http://schemas.microsoft.com/office/powerpoint/2010/main" val="3128287806"/>
              </p:ext>
            </p:extLst>
          </p:nvPr>
        </p:nvGraphicFramePr>
        <p:xfrm>
          <a:off x="272457" y="3131004"/>
          <a:ext cx="3046512" cy="20848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BB2B2CB8-A18B-43FA-8491-FEBD05AE8BCD}"/>
              </a:ext>
            </a:extLst>
          </p:cNvPr>
          <p:cNvGraphicFramePr>
            <a:graphicFrameLocks/>
          </p:cNvGraphicFramePr>
          <p:nvPr>
            <p:extLst>
              <p:ext uri="{D42A27DB-BD31-4B8C-83A1-F6EECF244321}">
                <p14:modId xmlns:p14="http://schemas.microsoft.com/office/powerpoint/2010/main" val="281278924"/>
              </p:ext>
            </p:extLst>
          </p:nvPr>
        </p:nvGraphicFramePr>
        <p:xfrm>
          <a:off x="3431690" y="3131004"/>
          <a:ext cx="2474588" cy="1942107"/>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3">
            <a:extLst>
              <a:ext uri="{FF2B5EF4-FFF2-40B4-BE49-F238E27FC236}">
                <a16:creationId xmlns:a16="http://schemas.microsoft.com/office/drawing/2014/main" id="{FF09D115-76DD-4E8A-AF1B-61E1A6295021}"/>
              </a:ext>
            </a:extLst>
          </p:cNvPr>
          <p:cNvSpPr>
            <a:spLocks noChangeArrowheads="1"/>
          </p:cNvSpPr>
          <p:nvPr/>
        </p:nvSpPr>
        <p:spPr bwMode="auto">
          <a:xfrm>
            <a:off x="1" y="937318"/>
            <a:ext cx="138510" cy="184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53" tIns="34277" rIns="68553" bIns="34277" numCol="1" anchor="ctr" anchorCtr="0" compatLnSpc="1">
            <a:prstTxWarp prst="textNoShape">
              <a:avLst/>
            </a:prstTxWarp>
            <a:spAutoFit/>
          </a:bodyPr>
          <a:lstStyle/>
          <a:p>
            <a:endParaRPr lang="fr-FR" sz="750"/>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29277DD2-B16F-4725-9345-7659087BE6F1}"/>
                  </a:ext>
                </a:extLst>
              </p:cNvPr>
              <p:cNvSpPr txBox="1"/>
              <p:nvPr/>
            </p:nvSpPr>
            <p:spPr>
              <a:xfrm>
                <a:off x="5789543" y="2744774"/>
                <a:ext cx="3082000" cy="1368452"/>
              </a:xfrm>
              <a:prstGeom prst="rect">
                <a:avLst/>
              </a:prstGeom>
              <a:noFill/>
            </p:spPr>
            <p:txBody>
              <a:bodyPr wrap="square">
                <a:spAutoFit/>
              </a:bodyPr>
              <a:lstStyle/>
              <a:p>
                <a:pPr>
                  <a:spcAft>
                    <a:spcPts val="675"/>
                  </a:spcAft>
                </a:pPr>
                <a:r>
                  <a:rPr lang="en-US" sz="900" b="1" dirty="0">
                    <a:solidFill>
                      <a:srgbClr val="000000"/>
                    </a:solidFill>
                    <a:latin typeface="Times New Roman" panose="02020603050405020304" pitchFamily="18" charset="0"/>
                    <a:ea typeface="Malgun Gothic" panose="020B0503020000020004" pitchFamily="34" charset="-127"/>
                  </a:rPr>
                  <a:t>Consideration #1.7:In case of linear increases of EC vs load with a minimum EC at load zero  (EC=a*</a:t>
                </a:r>
                <a:r>
                  <a:rPr lang="en-US" sz="900" b="1" dirty="0" err="1">
                    <a:solidFill>
                      <a:srgbClr val="000000"/>
                    </a:solidFill>
                    <a:latin typeface="Times New Roman" panose="02020603050405020304" pitchFamily="18" charset="0"/>
                    <a:ea typeface="Malgun Gothic" panose="020B0503020000020004" pitchFamily="34" charset="-127"/>
                  </a:rPr>
                  <a:t>Load+k</a:t>
                </a:r>
                <a:r>
                  <a:rPr lang="en-US" sz="900" b="1" dirty="0">
                    <a:solidFill>
                      <a:srgbClr val="000000"/>
                    </a:solidFill>
                    <a:latin typeface="Times New Roman" panose="02020603050405020304" pitchFamily="18" charset="0"/>
                    <a:ea typeface="Malgun Gothic" panose="020B0503020000020004" pitchFamily="34" charset="-127"/>
                  </a:rPr>
                  <a:t>), the Energy </a:t>
                </a:r>
                <a:r>
                  <a:rPr lang="en-US" sz="900" b="1" dirty="0" err="1">
                    <a:solidFill>
                      <a:srgbClr val="000000"/>
                    </a:solidFill>
                    <a:latin typeface="Times New Roman" panose="02020603050405020304" pitchFamily="18" charset="0"/>
                    <a:ea typeface="Malgun Gothic" panose="020B0503020000020004" pitchFamily="34" charset="-127"/>
                  </a:rPr>
                  <a:t>Efficency</a:t>
                </a:r>
                <a:r>
                  <a:rPr lang="en-US" sz="900" b="1" dirty="0">
                    <a:solidFill>
                      <a:srgbClr val="000000"/>
                    </a:solidFill>
                    <a:latin typeface="Times New Roman" panose="02020603050405020304" pitchFamily="18" charset="0"/>
                    <a:ea typeface="Malgun Gothic" panose="020B0503020000020004" pitchFamily="34" charset="-127"/>
                  </a:rPr>
                  <a:t> defined as ratio between a performance parameter directly proportional of load (P=c*Load) and the EC change with the load , i.e. it is not a constant value with the Load.</a:t>
                </a:r>
                <a:endParaRPr lang="fr-FR" sz="900" dirty="0">
                  <a:solidFill>
                    <a:srgbClr val="000000"/>
                  </a:solidFill>
                  <a:latin typeface="Times New Roman" panose="02020603050405020304" pitchFamily="18" charset="0"/>
                  <a:ea typeface="Malgun Gothic" panose="020B0503020000020004" pitchFamily="34" charset="-127"/>
                </a:endParaRPr>
              </a:p>
              <a:p>
                <a:pPr algn="just">
                  <a:spcAft>
                    <a:spcPts val="675"/>
                  </a:spcAft>
                </a:pPr>
                <a14:m>
                  <m:oMathPara xmlns:m="http://schemas.openxmlformats.org/officeDocument/2006/math">
                    <m:oMathParaPr>
                      <m:jc m:val="centerGroup"/>
                    </m:oMathParaPr>
                    <m:oMath xmlns:m="http://schemas.openxmlformats.org/officeDocument/2006/math">
                      <m:r>
                        <a:rPr lang="en-US" sz="900" i="1">
                          <a:solidFill>
                            <a:srgbClr val="000000"/>
                          </a:solidFill>
                          <a:latin typeface="Cambria Math" panose="02040503050406030204" pitchFamily="18" charset="0"/>
                          <a:ea typeface="SimSun" panose="02010600030101010101" pitchFamily="2" charset="-122"/>
                        </a:rPr>
                        <m:t>𝐸𝐸</m:t>
                      </m:r>
                      <m:r>
                        <a:rPr lang="en-US" sz="900" i="1">
                          <a:solidFill>
                            <a:srgbClr val="000000"/>
                          </a:solidFill>
                          <a:latin typeface="Cambria Math" panose="02040503050406030204" pitchFamily="18" charset="0"/>
                          <a:ea typeface="SimSun" panose="02010600030101010101" pitchFamily="2" charset="-122"/>
                        </a:rPr>
                        <m:t>=</m:t>
                      </m:r>
                      <m:f>
                        <m:fPr>
                          <m:ctrlPr>
                            <a:rPr lang="fr-FR" sz="900" i="1">
                              <a:solidFill>
                                <a:srgbClr val="000000"/>
                              </a:solidFill>
                              <a:latin typeface="Cambria Math" panose="02040503050406030204" pitchFamily="18" charset="0"/>
                              <a:ea typeface="SimSun" panose="02010600030101010101" pitchFamily="2" charset="-122"/>
                            </a:rPr>
                          </m:ctrlPr>
                        </m:fPr>
                        <m:num>
                          <m:r>
                            <a:rPr lang="en-US" sz="900" i="1">
                              <a:solidFill>
                                <a:srgbClr val="000000"/>
                              </a:solidFill>
                              <a:latin typeface="Cambria Math" panose="02040503050406030204" pitchFamily="18" charset="0"/>
                              <a:ea typeface="SimSun" panose="02010600030101010101" pitchFamily="2" charset="-122"/>
                            </a:rPr>
                            <m:t>𝑃𝑒𝑟𝑓𝑜𝑟𝑚𝑎𝑛𝑐𝑒</m:t>
                          </m:r>
                        </m:num>
                        <m:den>
                          <m:r>
                            <a:rPr lang="en-US" sz="900" i="1">
                              <a:solidFill>
                                <a:srgbClr val="000000"/>
                              </a:solidFill>
                              <a:latin typeface="Cambria Math" panose="02040503050406030204" pitchFamily="18" charset="0"/>
                              <a:ea typeface="SimSun" panose="02010600030101010101" pitchFamily="2" charset="-122"/>
                            </a:rPr>
                            <m:t>𝐸𝐶</m:t>
                          </m:r>
                        </m:den>
                      </m:f>
                      <m:r>
                        <a:rPr lang="en-US" sz="900" i="1">
                          <a:solidFill>
                            <a:srgbClr val="000000"/>
                          </a:solidFill>
                          <a:latin typeface="Cambria Math" panose="02040503050406030204" pitchFamily="18" charset="0"/>
                          <a:ea typeface="SimSun" panose="02010600030101010101" pitchFamily="2" charset="-122"/>
                        </a:rPr>
                        <m:t>=</m:t>
                      </m:r>
                      <m:f>
                        <m:fPr>
                          <m:ctrlPr>
                            <a:rPr lang="fr-FR" sz="900" i="1">
                              <a:solidFill>
                                <a:srgbClr val="000000"/>
                              </a:solidFill>
                              <a:latin typeface="Cambria Math" panose="02040503050406030204" pitchFamily="18" charset="0"/>
                              <a:ea typeface="SimSun" panose="02010600030101010101" pitchFamily="2" charset="-122"/>
                            </a:rPr>
                          </m:ctrlPr>
                        </m:fPr>
                        <m:num>
                          <m:r>
                            <a:rPr lang="en-US" sz="900" i="1">
                              <a:solidFill>
                                <a:srgbClr val="000000"/>
                              </a:solidFill>
                              <a:latin typeface="Cambria Math" panose="02040503050406030204" pitchFamily="18" charset="0"/>
                              <a:ea typeface="SimSun" panose="02010600030101010101" pitchFamily="2" charset="-122"/>
                            </a:rPr>
                            <m:t>𝑐</m:t>
                          </m:r>
                          <m:r>
                            <a:rPr lang="en-US" sz="900" i="1">
                              <a:solidFill>
                                <a:srgbClr val="000000"/>
                              </a:solidFill>
                              <a:latin typeface="Cambria Math" panose="02040503050406030204" pitchFamily="18" charset="0"/>
                              <a:ea typeface="SimSun" panose="02010600030101010101" pitchFamily="2" charset="-122"/>
                            </a:rPr>
                            <m:t>∗</m:t>
                          </m:r>
                          <m:r>
                            <a:rPr lang="en-US" sz="900" i="1">
                              <a:solidFill>
                                <a:srgbClr val="000000"/>
                              </a:solidFill>
                              <a:latin typeface="Cambria Math" panose="02040503050406030204" pitchFamily="18" charset="0"/>
                              <a:ea typeface="SimSun" panose="02010600030101010101" pitchFamily="2" charset="-122"/>
                            </a:rPr>
                            <m:t>𝐿𝑜𝑎𝑑</m:t>
                          </m:r>
                        </m:num>
                        <m:den>
                          <m:r>
                            <a:rPr lang="en-US" sz="900" i="1">
                              <a:solidFill>
                                <a:srgbClr val="000000"/>
                              </a:solidFill>
                              <a:latin typeface="Cambria Math" panose="02040503050406030204" pitchFamily="18" charset="0"/>
                              <a:ea typeface="SimSun" panose="02010600030101010101" pitchFamily="2" charset="-122"/>
                            </a:rPr>
                            <m:t>𝑎</m:t>
                          </m:r>
                          <m:r>
                            <a:rPr lang="en-US" sz="900" i="1">
                              <a:solidFill>
                                <a:srgbClr val="000000"/>
                              </a:solidFill>
                              <a:latin typeface="Cambria Math" panose="02040503050406030204" pitchFamily="18" charset="0"/>
                              <a:ea typeface="SimSun" panose="02010600030101010101" pitchFamily="2" charset="-122"/>
                            </a:rPr>
                            <m:t>∗</m:t>
                          </m:r>
                          <m:r>
                            <a:rPr lang="en-US" sz="900" i="1">
                              <a:solidFill>
                                <a:srgbClr val="000000"/>
                              </a:solidFill>
                              <a:latin typeface="Cambria Math" panose="02040503050406030204" pitchFamily="18" charset="0"/>
                              <a:ea typeface="SimSun" panose="02010600030101010101" pitchFamily="2" charset="-122"/>
                            </a:rPr>
                            <m:t>𝐿𝑜𝑎𝑑</m:t>
                          </m:r>
                          <m:r>
                            <a:rPr lang="en-US" sz="900" i="1">
                              <a:solidFill>
                                <a:srgbClr val="000000"/>
                              </a:solidFill>
                              <a:latin typeface="Cambria Math" panose="02040503050406030204" pitchFamily="18" charset="0"/>
                              <a:ea typeface="SimSun" panose="02010600030101010101" pitchFamily="2" charset="-122"/>
                            </a:rPr>
                            <m:t>+</m:t>
                          </m:r>
                          <m:r>
                            <a:rPr lang="en-US" sz="900" i="1">
                              <a:solidFill>
                                <a:srgbClr val="000000"/>
                              </a:solidFill>
                              <a:latin typeface="Cambria Math" panose="02040503050406030204" pitchFamily="18" charset="0"/>
                              <a:ea typeface="SimSun" panose="02010600030101010101" pitchFamily="2" charset="-122"/>
                            </a:rPr>
                            <m:t>𝑘</m:t>
                          </m:r>
                        </m:den>
                      </m:f>
                    </m:oMath>
                  </m:oMathPara>
                </a14:m>
                <a:endParaRPr lang="fr-FR" sz="900" dirty="0">
                  <a:solidFill>
                    <a:srgbClr val="000000"/>
                  </a:solidFill>
                  <a:latin typeface="Times New Roman" panose="02020603050405020304" pitchFamily="18" charset="0"/>
                  <a:ea typeface="Malgun Gothic" panose="020B0503020000020004" pitchFamily="34" charset="-127"/>
                </a:endParaRPr>
              </a:p>
            </p:txBody>
          </p:sp>
        </mc:Choice>
        <mc:Fallback xmlns="">
          <p:sp>
            <p:nvSpPr>
              <p:cNvPr id="10" name="TextBox 9">
                <a:extLst>
                  <a:ext uri="{FF2B5EF4-FFF2-40B4-BE49-F238E27FC236}">
                    <a16:creationId xmlns:a16="http://schemas.microsoft.com/office/drawing/2014/main" id="{29277DD2-B16F-4725-9345-7659087BE6F1}"/>
                  </a:ext>
                </a:extLst>
              </p:cNvPr>
              <p:cNvSpPr txBox="1">
                <a:spLocks noRot="1" noChangeAspect="1" noMove="1" noResize="1" noEditPoints="1" noAdjustHandles="1" noChangeArrowheads="1" noChangeShapeType="1" noTextEdit="1"/>
              </p:cNvSpPr>
              <p:nvPr/>
            </p:nvSpPr>
            <p:spPr>
              <a:xfrm>
                <a:off x="5789543" y="2744774"/>
                <a:ext cx="3082000" cy="1368452"/>
              </a:xfrm>
              <a:prstGeom prst="rect">
                <a:avLst/>
              </a:prstGeom>
              <a:blipFill>
                <a:blip r:embed="rId4"/>
                <a:stretch>
                  <a:fillRect r="-198"/>
                </a:stretch>
              </a:blipFill>
            </p:spPr>
            <p:txBody>
              <a:bodyPr/>
              <a:lstStyle/>
              <a:p>
                <a:r>
                  <a:rPr lang="fr-FR">
                    <a:noFill/>
                  </a:rPr>
                  <a:t> </a:t>
                </a:r>
              </a:p>
            </p:txBody>
          </p:sp>
        </mc:Fallback>
      </mc:AlternateContent>
      <p:sp>
        <p:nvSpPr>
          <p:cNvPr id="11" name="TextBox 10">
            <a:extLst>
              <a:ext uri="{FF2B5EF4-FFF2-40B4-BE49-F238E27FC236}">
                <a16:creationId xmlns:a16="http://schemas.microsoft.com/office/drawing/2014/main" id="{828635EB-7790-415B-BC24-618A719AFF21}"/>
              </a:ext>
            </a:extLst>
          </p:cNvPr>
          <p:cNvSpPr txBox="1"/>
          <p:nvPr/>
        </p:nvSpPr>
        <p:spPr>
          <a:xfrm>
            <a:off x="646238" y="3214674"/>
            <a:ext cx="698909" cy="276294"/>
          </a:xfrm>
          <a:prstGeom prst="rect">
            <a:avLst/>
          </a:prstGeom>
          <a:noFill/>
        </p:spPr>
        <p:txBody>
          <a:bodyPr wrap="none" lIns="0" tIns="0" rIns="0" bIns="0" rtlCol="0">
            <a:spAutoFit/>
          </a:bodyPr>
          <a:lstStyle/>
          <a:p>
            <a:pPr>
              <a:lnSpc>
                <a:spcPts val="2579"/>
              </a:lnSpc>
            </a:pPr>
            <a:r>
              <a:rPr kumimoji="1" lang="en-US" sz="900" b="1" dirty="0" err="1">
                <a:solidFill>
                  <a:srgbClr val="000000"/>
                </a:solidFill>
                <a:ea typeface="Microsoft YaHei" panose="020B0503020204020204" pitchFamily="34" charset="-122"/>
              </a:rPr>
              <a:t>EnC</a:t>
            </a:r>
            <a:r>
              <a:rPr kumimoji="1" lang="en-US" sz="900" b="1" dirty="0">
                <a:solidFill>
                  <a:srgbClr val="000000"/>
                </a:solidFill>
                <a:ea typeface="Microsoft YaHei" panose="020B0503020204020204" pitchFamily="34" charset="-122"/>
              </a:rPr>
              <a:t> vs Load</a:t>
            </a:r>
            <a:endParaRPr kumimoji="1" lang="fr-FR" sz="900" b="1" dirty="0" err="1">
              <a:solidFill>
                <a:srgbClr val="000000"/>
              </a:solidFill>
              <a:ea typeface="Microsoft YaHei" panose="020B0503020204020204" pitchFamily="34" charset="-122"/>
            </a:endParaRPr>
          </a:p>
        </p:txBody>
      </p:sp>
      <p:sp>
        <p:nvSpPr>
          <p:cNvPr id="12" name="TextBox 11">
            <a:extLst>
              <a:ext uri="{FF2B5EF4-FFF2-40B4-BE49-F238E27FC236}">
                <a16:creationId xmlns:a16="http://schemas.microsoft.com/office/drawing/2014/main" id="{44A23FD3-2A51-4426-B14B-59494111DBB6}"/>
              </a:ext>
            </a:extLst>
          </p:cNvPr>
          <p:cNvSpPr txBox="1"/>
          <p:nvPr/>
        </p:nvSpPr>
        <p:spPr>
          <a:xfrm>
            <a:off x="3815721" y="3214674"/>
            <a:ext cx="621965" cy="276294"/>
          </a:xfrm>
          <a:prstGeom prst="rect">
            <a:avLst/>
          </a:prstGeom>
          <a:noFill/>
        </p:spPr>
        <p:txBody>
          <a:bodyPr wrap="none" lIns="0" tIns="0" rIns="0" bIns="0" rtlCol="0">
            <a:spAutoFit/>
          </a:bodyPr>
          <a:lstStyle/>
          <a:p>
            <a:pPr>
              <a:lnSpc>
                <a:spcPts val="2579"/>
              </a:lnSpc>
            </a:pPr>
            <a:r>
              <a:rPr kumimoji="1" lang="en-US" sz="900" b="1" dirty="0">
                <a:solidFill>
                  <a:srgbClr val="000000"/>
                </a:solidFill>
                <a:ea typeface="Microsoft YaHei" panose="020B0503020204020204" pitchFamily="34" charset="-122"/>
              </a:rPr>
              <a:t>EE vs Load</a:t>
            </a:r>
            <a:endParaRPr kumimoji="1" lang="fr-FR" sz="900" b="1" dirty="0" err="1">
              <a:solidFill>
                <a:srgbClr val="000000"/>
              </a:solidFill>
              <a:ea typeface="Microsoft YaHei" panose="020B0503020204020204" pitchFamily="34" charset="-122"/>
            </a:endParaRPr>
          </a:p>
        </p:txBody>
      </p:sp>
      <p:pic>
        <p:nvPicPr>
          <p:cNvPr id="13" name="Picture 12">
            <a:extLst>
              <a:ext uri="{FF2B5EF4-FFF2-40B4-BE49-F238E27FC236}">
                <a16:creationId xmlns:a16="http://schemas.microsoft.com/office/drawing/2014/main" id="{E5FB0FE4-3222-40AA-98D3-836600FB35FA}"/>
              </a:ext>
            </a:extLst>
          </p:cNvPr>
          <p:cNvPicPr>
            <a:picLocks noChangeAspect="1"/>
          </p:cNvPicPr>
          <p:nvPr/>
        </p:nvPicPr>
        <p:blipFill rotWithShape="1">
          <a:blip r:embed="rId5"/>
          <a:srcRect l="50641" t="14895" b="19067"/>
          <a:stretch/>
        </p:blipFill>
        <p:spPr>
          <a:xfrm>
            <a:off x="6105047" y="4093590"/>
            <a:ext cx="2957082" cy="2244443"/>
          </a:xfrm>
          <a:prstGeom prst="rect">
            <a:avLst/>
          </a:prstGeom>
        </p:spPr>
      </p:pic>
      <p:sp>
        <p:nvSpPr>
          <p:cNvPr id="14" name="TextBox 13">
            <a:extLst>
              <a:ext uri="{FF2B5EF4-FFF2-40B4-BE49-F238E27FC236}">
                <a16:creationId xmlns:a16="http://schemas.microsoft.com/office/drawing/2014/main" id="{324505C0-E999-4472-BCE5-FD9431A5221B}"/>
              </a:ext>
            </a:extLst>
          </p:cNvPr>
          <p:cNvSpPr txBox="1"/>
          <p:nvPr/>
        </p:nvSpPr>
        <p:spPr>
          <a:xfrm>
            <a:off x="248825" y="5228508"/>
            <a:ext cx="5856222" cy="646331"/>
          </a:xfrm>
          <a:prstGeom prst="rect">
            <a:avLst/>
          </a:prstGeom>
          <a:noFill/>
        </p:spPr>
        <p:txBody>
          <a:bodyPr wrap="square">
            <a:spAutoFit/>
          </a:bodyPr>
          <a:lstStyle/>
          <a:p>
            <a:r>
              <a:rPr lang="en-US" sz="1200" dirty="0">
                <a:latin typeface="Calibri" panose="020F0502020204030204" pitchFamily="34" charset="0"/>
                <a:cs typeface="Calibri" panose="020F0502020204030204" pitchFamily="34" charset="0"/>
              </a:rPr>
              <a:t>Since EE is defined as the ratio between Performance and Energy consumption, and the Energy consumption is function of the performance, </a:t>
            </a:r>
            <a:r>
              <a:rPr lang="en-US" sz="1200" b="1" u="sng" dirty="0">
                <a:solidFill>
                  <a:srgbClr val="C00000"/>
                </a:solidFill>
                <a:latin typeface="Calibri" panose="020F0502020204030204" pitchFamily="34" charset="0"/>
                <a:cs typeface="Calibri" panose="020F0502020204030204" pitchFamily="34" charset="0"/>
              </a:rPr>
              <a:t>the two parameters are the 2 faces of the same coin.</a:t>
            </a:r>
            <a:endParaRPr lang="en-US" sz="1200" b="1" u="sng" dirty="0">
              <a:solidFill>
                <a:srgbClr val="C00000"/>
              </a:solidFill>
              <a:latin typeface="Calibri" panose="020F0502020204030204" pitchFamily="34" charset="0"/>
              <a:ea typeface="SimSun" panose="02010600030101010101" pitchFamily="2" charset="-122"/>
              <a:cs typeface="Calibri" panose="020F0502020204030204" pitchFamily="34" charset="0"/>
            </a:endParaRPr>
          </a:p>
        </p:txBody>
      </p:sp>
    </p:spTree>
    <p:extLst>
      <p:ext uri="{BB962C8B-B14F-4D97-AF65-F5344CB8AC3E}">
        <p14:creationId xmlns:p14="http://schemas.microsoft.com/office/powerpoint/2010/main" val="4187666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2BC478-124D-471A-BE95-CFFF95B32AAD}"/>
              </a:ext>
            </a:extLst>
          </p:cNvPr>
          <p:cNvSpPr>
            <a:spLocks noGrp="1"/>
          </p:cNvSpPr>
          <p:nvPr>
            <p:ph idx="11"/>
          </p:nvPr>
        </p:nvSpPr>
        <p:spPr>
          <a:xfrm>
            <a:off x="328759" y="1529341"/>
            <a:ext cx="4910745" cy="2846716"/>
          </a:xfrm>
        </p:spPr>
        <p:txBody>
          <a:bodyPr/>
          <a:lstStyle/>
          <a:p>
            <a:pPr>
              <a:spcAft>
                <a:spcPts val="0"/>
              </a:spcAft>
            </a:pPr>
            <a:r>
              <a:rPr lang="en-US" sz="1400" dirty="0"/>
              <a:t>NF A:</a:t>
            </a:r>
          </a:p>
          <a:p>
            <a:pPr lvl="1">
              <a:spcAft>
                <a:spcPts val="0"/>
              </a:spcAft>
            </a:pPr>
            <a:r>
              <a:rPr lang="en-US" dirty="0" err="1"/>
              <a:t>EnC</a:t>
            </a:r>
            <a:r>
              <a:rPr lang="en-US" dirty="0"/>
              <a:t> static: 50 </a:t>
            </a:r>
            <a:r>
              <a:rPr lang="en-US" dirty="0" err="1"/>
              <a:t>Wh</a:t>
            </a:r>
            <a:r>
              <a:rPr lang="en-US" dirty="0"/>
              <a:t> = 180 kJ		</a:t>
            </a:r>
          </a:p>
          <a:p>
            <a:pPr lvl="1">
              <a:spcAft>
                <a:spcPts val="0"/>
              </a:spcAft>
            </a:pPr>
            <a:r>
              <a:rPr lang="en-US" dirty="0" err="1"/>
              <a:t>EnC</a:t>
            </a:r>
            <a:r>
              <a:rPr lang="en-US" dirty="0"/>
              <a:t> Max=  200 </a:t>
            </a:r>
            <a:r>
              <a:rPr lang="en-US" dirty="0" err="1"/>
              <a:t>Wh</a:t>
            </a:r>
            <a:r>
              <a:rPr lang="en-US" dirty="0"/>
              <a:t> = 720 </a:t>
            </a:r>
            <a:r>
              <a:rPr lang="en-US" dirty="0" err="1"/>
              <a:t>kj</a:t>
            </a:r>
            <a:r>
              <a:rPr lang="en-US" dirty="0"/>
              <a:t>	</a:t>
            </a:r>
          </a:p>
          <a:p>
            <a:pPr lvl="1">
              <a:spcAft>
                <a:spcPts val="0"/>
              </a:spcAft>
            </a:pPr>
            <a:r>
              <a:rPr lang="en-US" dirty="0"/>
              <a:t>KPI </a:t>
            </a:r>
            <a:r>
              <a:rPr lang="en-US" dirty="0">
                <a:sym typeface="Wingdings" panose="05000000000000000000" pitchFamily="2" charset="2"/>
              </a:rPr>
              <a:t> Data Volume  Max DV = 10 Gb	</a:t>
            </a:r>
          </a:p>
          <a:p>
            <a:pPr>
              <a:spcAft>
                <a:spcPts val="0"/>
              </a:spcAft>
            </a:pPr>
            <a:r>
              <a:rPr lang="en-US" sz="1400" dirty="0"/>
              <a:t>NF B:</a:t>
            </a:r>
          </a:p>
          <a:p>
            <a:pPr lvl="1">
              <a:spcAft>
                <a:spcPts val="0"/>
              </a:spcAft>
            </a:pPr>
            <a:r>
              <a:rPr lang="en-US" dirty="0" err="1"/>
              <a:t>EnC</a:t>
            </a:r>
            <a:r>
              <a:rPr lang="en-US" dirty="0"/>
              <a:t> static: 50 </a:t>
            </a:r>
            <a:r>
              <a:rPr lang="en-US" dirty="0" err="1"/>
              <a:t>Wh</a:t>
            </a:r>
            <a:r>
              <a:rPr lang="en-US" dirty="0"/>
              <a:t> = 180 kJ		</a:t>
            </a:r>
          </a:p>
          <a:p>
            <a:pPr lvl="1">
              <a:spcAft>
                <a:spcPts val="0"/>
              </a:spcAft>
            </a:pPr>
            <a:r>
              <a:rPr lang="en-US" dirty="0" err="1"/>
              <a:t>EnC</a:t>
            </a:r>
            <a:r>
              <a:rPr lang="en-US" dirty="0"/>
              <a:t> Max=  400 </a:t>
            </a:r>
            <a:r>
              <a:rPr lang="en-US" dirty="0" err="1"/>
              <a:t>Wh</a:t>
            </a:r>
            <a:r>
              <a:rPr lang="en-US" dirty="0"/>
              <a:t> = 1440 </a:t>
            </a:r>
            <a:r>
              <a:rPr lang="en-US" dirty="0" err="1"/>
              <a:t>kj</a:t>
            </a:r>
            <a:r>
              <a:rPr lang="en-US" dirty="0"/>
              <a:t>		</a:t>
            </a:r>
          </a:p>
          <a:p>
            <a:pPr lvl="1">
              <a:spcAft>
                <a:spcPts val="0"/>
              </a:spcAft>
            </a:pPr>
            <a:r>
              <a:rPr lang="en-US" dirty="0"/>
              <a:t>KPI </a:t>
            </a:r>
            <a:r>
              <a:rPr lang="en-US" dirty="0">
                <a:sym typeface="Wingdings" panose="05000000000000000000" pitchFamily="2" charset="2"/>
              </a:rPr>
              <a:t> Data Volume  Max DV = 10 Gb	</a:t>
            </a:r>
            <a:endParaRPr lang="fr-FR" dirty="0"/>
          </a:p>
          <a:p>
            <a:pPr>
              <a:spcAft>
                <a:spcPts val="0"/>
              </a:spcAft>
            </a:pPr>
            <a:r>
              <a:rPr lang="en-US" sz="1400" dirty="0"/>
              <a:t>NF C</a:t>
            </a:r>
          </a:p>
          <a:p>
            <a:pPr lvl="1">
              <a:spcAft>
                <a:spcPts val="0"/>
              </a:spcAft>
            </a:pPr>
            <a:r>
              <a:rPr lang="en-US" dirty="0" err="1"/>
              <a:t>EnC</a:t>
            </a:r>
            <a:r>
              <a:rPr lang="en-US" dirty="0"/>
              <a:t> static: 20 </a:t>
            </a:r>
            <a:r>
              <a:rPr lang="en-US" dirty="0" err="1"/>
              <a:t>Wh</a:t>
            </a:r>
            <a:r>
              <a:rPr lang="en-US" dirty="0"/>
              <a:t> = 72 kJ		</a:t>
            </a:r>
          </a:p>
          <a:p>
            <a:pPr lvl="1">
              <a:spcAft>
                <a:spcPts val="0"/>
              </a:spcAft>
            </a:pPr>
            <a:r>
              <a:rPr lang="en-US" dirty="0" err="1"/>
              <a:t>EnC</a:t>
            </a:r>
            <a:r>
              <a:rPr lang="en-US" dirty="0"/>
              <a:t> Max=  400 </a:t>
            </a:r>
            <a:r>
              <a:rPr lang="en-US" dirty="0" err="1"/>
              <a:t>Wh</a:t>
            </a:r>
            <a:r>
              <a:rPr lang="en-US" dirty="0"/>
              <a:t> = 1440 </a:t>
            </a:r>
            <a:r>
              <a:rPr lang="en-US" dirty="0" err="1"/>
              <a:t>kj</a:t>
            </a:r>
            <a:r>
              <a:rPr lang="en-US" dirty="0"/>
              <a:t>	</a:t>
            </a:r>
          </a:p>
          <a:p>
            <a:pPr lvl="1">
              <a:spcAft>
                <a:spcPts val="0"/>
              </a:spcAft>
            </a:pPr>
            <a:r>
              <a:rPr lang="en-US" dirty="0"/>
              <a:t>KPI </a:t>
            </a:r>
            <a:r>
              <a:rPr lang="en-US" dirty="0">
                <a:sym typeface="Wingdings" panose="05000000000000000000" pitchFamily="2" charset="2"/>
              </a:rPr>
              <a:t> Data Volume  Max DV = 15 Gb	</a:t>
            </a:r>
            <a:endParaRPr lang="fr-FR" dirty="0"/>
          </a:p>
          <a:p>
            <a:pPr lvl="1"/>
            <a:endParaRPr lang="en-US" dirty="0">
              <a:sym typeface="Wingdings" panose="05000000000000000000" pitchFamily="2" charset="2"/>
            </a:endParaRPr>
          </a:p>
          <a:p>
            <a:pPr lvl="1"/>
            <a:endParaRPr lang="en-US" dirty="0">
              <a:sym typeface="Wingdings" panose="05000000000000000000" pitchFamily="2" charset="2"/>
            </a:endParaRPr>
          </a:p>
          <a:p>
            <a:pPr lvl="1"/>
            <a:endParaRPr lang="fr-FR" dirty="0"/>
          </a:p>
        </p:txBody>
      </p:sp>
      <p:sp>
        <p:nvSpPr>
          <p:cNvPr id="3" name="Subtitle 2">
            <a:extLst>
              <a:ext uri="{FF2B5EF4-FFF2-40B4-BE49-F238E27FC236}">
                <a16:creationId xmlns:a16="http://schemas.microsoft.com/office/drawing/2014/main" id="{E058EF63-5194-4046-9C17-27F98261F821}"/>
              </a:ext>
            </a:extLst>
          </p:cNvPr>
          <p:cNvSpPr>
            <a:spLocks noGrp="1"/>
          </p:cNvSpPr>
          <p:nvPr>
            <p:ph type="subTitle" idx="1"/>
          </p:nvPr>
        </p:nvSpPr>
        <p:spPr>
          <a:xfrm>
            <a:off x="340047" y="893848"/>
            <a:ext cx="3937272" cy="371546"/>
          </a:xfrm>
        </p:spPr>
        <p:txBody>
          <a:bodyPr>
            <a:normAutofit fontScale="77500" lnSpcReduction="20000"/>
          </a:bodyPr>
          <a:lstStyle/>
          <a:p>
            <a:r>
              <a:rPr lang="en-GB" u="sng" dirty="0"/>
              <a:t>Energy Efficiency considerations (II)</a:t>
            </a:r>
            <a:endParaRPr lang="fr-FR" dirty="0">
              <a:ea typeface="SimSun" panose="02010600030101010101" pitchFamily="2" charset="-122"/>
              <a:cs typeface="Times New Roman" panose="02020603050405020304" pitchFamily="18" charset="0"/>
            </a:endParaRPr>
          </a:p>
          <a:p>
            <a:endParaRPr lang="fr-FR" dirty="0"/>
          </a:p>
        </p:txBody>
      </p:sp>
      <p:grpSp>
        <p:nvGrpSpPr>
          <p:cNvPr id="12" name="Group 11">
            <a:extLst>
              <a:ext uri="{FF2B5EF4-FFF2-40B4-BE49-F238E27FC236}">
                <a16:creationId xmlns:a16="http://schemas.microsoft.com/office/drawing/2014/main" id="{11DEFBBB-4E0A-4699-B384-1513845C09FD}"/>
              </a:ext>
            </a:extLst>
          </p:cNvPr>
          <p:cNvGrpSpPr/>
          <p:nvPr/>
        </p:nvGrpSpPr>
        <p:grpSpPr>
          <a:xfrm>
            <a:off x="5439747" y="1265394"/>
            <a:ext cx="3218936" cy="4327212"/>
            <a:chOff x="336909" y="1693163"/>
            <a:chExt cx="2854035" cy="3841789"/>
          </a:xfrm>
        </p:grpSpPr>
        <p:pic>
          <p:nvPicPr>
            <p:cNvPr id="13" name="Picture 12">
              <a:extLst>
                <a:ext uri="{FF2B5EF4-FFF2-40B4-BE49-F238E27FC236}">
                  <a16:creationId xmlns:a16="http://schemas.microsoft.com/office/drawing/2014/main" id="{40FFA6F7-C6E8-4DC8-8743-C282C7380DCA}"/>
                </a:ext>
              </a:extLst>
            </p:cNvPr>
            <p:cNvPicPr>
              <a:picLocks noChangeAspect="1"/>
            </p:cNvPicPr>
            <p:nvPr/>
          </p:nvPicPr>
          <p:blipFill>
            <a:blip r:embed="rId2"/>
            <a:stretch>
              <a:fillRect/>
            </a:stretch>
          </p:blipFill>
          <p:spPr>
            <a:xfrm>
              <a:off x="336909" y="3804969"/>
              <a:ext cx="2854035" cy="1717178"/>
            </a:xfrm>
            <a:prstGeom prst="rect">
              <a:avLst/>
            </a:prstGeom>
          </p:spPr>
        </p:pic>
        <p:pic>
          <p:nvPicPr>
            <p:cNvPr id="14" name="Picture 13">
              <a:extLst>
                <a:ext uri="{FF2B5EF4-FFF2-40B4-BE49-F238E27FC236}">
                  <a16:creationId xmlns:a16="http://schemas.microsoft.com/office/drawing/2014/main" id="{5E4414AE-42E7-4624-BD4B-4C1EF79A7851}"/>
                </a:ext>
              </a:extLst>
            </p:cNvPr>
            <p:cNvPicPr>
              <a:picLocks noChangeAspect="1"/>
            </p:cNvPicPr>
            <p:nvPr/>
          </p:nvPicPr>
          <p:blipFill>
            <a:blip r:embed="rId3"/>
            <a:stretch>
              <a:fillRect/>
            </a:stretch>
          </p:blipFill>
          <p:spPr>
            <a:xfrm>
              <a:off x="378978" y="1693163"/>
              <a:ext cx="2737517" cy="1647072"/>
            </a:xfrm>
            <a:prstGeom prst="rect">
              <a:avLst/>
            </a:prstGeom>
          </p:spPr>
        </p:pic>
        <p:cxnSp>
          <p:nvCxnSpPr>
            <p:cNvPr id="16" name="Straight Connector 15">
              <a:extLst>
                <a:ext uri="{FF2B5EF4-FFF2-40B4-BE49-F238E27FC236}">
                  <a16:creationId xmlns:a16="http://schemas.microsoft.com/office/drawing/2014/main" id="{A0A796F8-AC9A-452D-B20E-305025260F2D}"/>
                </a:ext>
              </a:extLst>
            </p:cNvPr>
            <p:cNvCxnSpPr/>
            <p:nvPr/>
          </p:nvCxnSpPr>
          <p:spPr>
            <a:xfrm>
              <a:off x="968687" y="1931261"/>
              <a:ext cx="0" cy="1765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232DD2F-B760-48D5-9D0A-E348B3710D99}"/>
                </a:ext>
              </a:extLst>
            </p:cNvPr>
            <p:cNvCxnSpPr/>
            <p:nvPr/>
          </p:nvCxnSpPr>
          <p:spPr>
            <a:xfrm>
              <a:off x="968687" y="3768961"/>
              <a:ext cx="0" cy="1765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173B1CE-51E6-49ED-A324-EC07490072FC}"/>
                </a:ext>
              </a:extLst>
            </p:cNvPr>
            <p:cNvCxnSpPr/>
            <p:nvPr/>
          </p:nvCxnSpPr>
          <p:spPr>
            <a:xfrm>
              <a:off x="2232383" y="1902368"/>
              <a:ext cx="0" cy="1765991"/>
            </a:xfrm>
            <a:prstGeom prst="line">
              <a:avLst/>
            </a:prstGeom>
          </p:spPr>
          <p:style>
            <a:lnRef idx="3">
              <a:schemeClr val="accent5"/>
            </a:lnRef>
            <a:fillRef idx="0">
              <a:schemeClr val="accent5"/>
            </a:fillRef>
            <a:effectRef idx="2">
              <a:schemeClr val="accent5"/>
            </a:effectRef>
            <a:fontRef idx="minor">
              <a:schemeClr val="tx1"/>
            </a:fontRef>
          </p:style>
        </p:cxnSp>
        <p:cxnSp>
          <p:nvCxnSpPr>
            <p:cNvPr id="20" name="Straight Connector 19">
              <a:extLst>
                <a:ext uri="{FF2B5EF4-FFF2-40B4-BE49-F238E27FC236}">
                  <a16:creationId xmlns:a16="http://schemas.microsoft.com/office/drawing/2014/main" id="{04739287-0C44-4876-9C45-7A4369C11EEE}"/>
                </a:ext>
              </a:extLst>
            </p:cNvPr>
            <p:cNvCxnSpPr/>
            <p:nvPr/>
          </p:nvCxnSpPr>
          <p:spPr>
            <a:xfrm>
              <a:off x="2232383" y="3692962"/>
              <a:ext cx="0" cy="1765991"/>
            </a:xfrm>
            <a:prstGeom prst="line">
              <a:avLst/>
            </a:prstGeom>
          </p:spPr>
          <p:style>
            <a:lnRef idx="3">
              <a:schemeClr val="accent5"/>
            </a:lnRef>
            <a:fillRef idx="0">
              <a:schemeClr val="accent5"/>
            </a:fillRef>
            <a:effectRef idx="2">
              <a:schemeClr val="accent5"/>
            </a:effectRef>
            <a:fontRef idx="minor">
              <a:schemeClr val="tx1"/>
            </a:fontRef>
          </p:style>
        </p:cxnSp>
        <p:sp>
          <p:nvSpPr>
            <p:cNvPr id="21" name="TextBox 20">
              <a:extLst>
                <a:ext uri="{FF2B5EF4-FFF2-40B4-BE49-F238E27FC236}">
                  <a16:creationId xmlns:a16="http://schemas.microsoft.com/office/drawing/2014/main" id="{945793BD-C570-40BA-8ECB-3A7D618E9A89}"/>
                </a:ext>
              </a:extLst>
            </p:cNvPr>
            <p:cNvSpPr txBox="1"/>
            <p:nvPr/>
          </p:nvSpPr>
          <p:spPr>
            <a:xfrm>
              <a:off x="722315" y="3445694"/>
              <a:ext cx="512961" cy="253916"/>
            </a:xfrm>
            <a:prstGeom prst="rect">
              <a:avLst/>
            </a:prstGeom>
            <a:noFill/>
          </p:spPr>
          <p:txBody>
            <a:bodyPr wrap="none" lIns="0" tIns="0" rIns="0" bIns="0" rtlCol="0">
              <a:spAutoFit/>
            </a:bodyPr>
            <a:lstStyle/>
            <a:p>
              <a:pPr algn="l"/>
              <a:r>
                <a:rPr kumimoji="1" lang="en-US" sz="825" b="1" dirty="0">
                  <a:solidFill>
                    <a:srgbClr val="E9002F"/>
                  </a:solidFill>
                  <a:ea typeface="Microsoft YaHei" panose="020B0503020204020204" pitchFamily="34" charset="-122"/>
                </a:rPr>
                <a:t>NF C is </a:t>
              </a:r>
            </a:p>
            <a:p>
              <a:pPr algn="l"/>
              <a:r>
                <a:rPr kumimoji="1" lang="en-US" sz="825" b="1" dirty="0">
                  <a:solidFill>
                    <a:srgbClr val="E9002F"/>
                  </a:solidFill>
                  <a:ea typeface="Microsoft YaHei" panose="020B0503020204020204" pitchFamily="34" charset="-122"/>
                </a:rPr>
                <a:t>preferable</a:t>
              </a:r>
              <a:endParaRPr kumimoji="1" lang="fr-FR" sz="825" b="1" dirty="0" err="1">
                <a:solidFill>
                  <a:srgbClr val="E9002F"/>
                </a:solidFill>
                <a:ea typeface="Microsoft YaHei" panose="020B0503020204020204" pitchFamily="34" charset="-122"/>
              </a:endParaRPr>
            </a:p>
          </p:txBody>
        </p:sp>
        <p:sp>
          <p:nvSpPr>
            <p:cNvPr id="22" name="TextBox 21">
              <a:extLst>
                <a:ext uri="{FF2B5EF4-FFF2-40B4-BE49-F238E27FC236}">
                  <a16:creationId xmlns:a16="http://schemas.microsoft.com/office/drawing/2014/main" id="{E458DA50-061C-4FC6-8F71-5AF29DF8C9DB}"/>
                </a:ext>
              </a:extLst>
            </p:cNvPr>
            <p:cNvSpPr txBox="1"/>
            <p:nvPr/>
          </p:nvSpPr>
          <p:spPr>
            <a:xfrm>
              <a:off x="2291721" y="3416794"/>
              <a:ext cx="512961" cy="253916"/>
            </a:xfrm>
            <a:prstGeom prst="rect">
              <a:avLst/>
            </a:prstGeom>
            <a:noFill/>
          </p:spPr>
          <p:txBody>
            <a:bodyPr wrap="none" lIns="0" tIns="0" rIns="0" bIns="0" rtlCol="0">
              <a:spAutoFit/>
            </a:bodyPr>
            <a:lstStyle/>
            <a:p>
              <a:pPr algn="l"/>
              <a:r>
                <a:rPr kumimoji="1" lang="en-US" sz="825" b="1" dirty="0">
                  <a:solidFill>
                    <a:srgbClr val="00B050"/>
                  </a:solidFill>
                  <a:ea typeface="Microsoft YaHei" panose="020B0503020204020204" pitchFamily="34" charset="-122"/>
                </a:rPr>
                <a:t>NF A is </a:t>
              </a:r>
            </a:p>
            <a:p>
              <a:pPr algn="l"/>
              <a:r>
                <a:rPr kumimoji="1" lang="en-US" sz="825" b="1" dirty="0">
                  <a:solidFill>
                    <a:srgbClr val="00B050"/>
                  </a:solidFill>
                  <a:ea typeface="Microsoft YaHei" panose="020B0503020204020204" pitchFamily="34" charset="-122"/>
                </a:rPr>
                <a:t>preferable</a:t>
              </a:r>
              <a:endParaRPr kumimoji="1" lang="fr-FR" sz="825" b="1" dirty="0" err="1">
                <a:solidFill>
                  <a:srgbClr val="00B050"/>
                </a:solidFill>
                <a:ea typeface="Microsoft YaHei" panose="020B0503020204020204" pitchFamily="34" charset="-122"/>
              </a:endParaRPr>
            </a:p>
          </p:txBody>
        </p:sp>
      </p:grpSp>
      <p:sp>
        <p:nvSpPr>
          <p:cNvPr id="24" name="TextBox 23">
            <a:extLst>
              <a:ext uri="{FF2B5EF4-FFF2-40B4-BE49-F238E27FC236}">
                <a16:creationId xmlns:a16="http://schemas.microsoft.com/office/drawing/2014/main" id="{747FF102-E1A1-41D6-B4AA-855AC223C993}"/>
              </a:ext>
            </a:extLst>
          </p:cNvPr>
          <p:cNvSpPr txBox="1"/>
          <p:nvPr/>
        </p:nvSpPr>
        <p:spPr>
          <a:xfrm>
            <a:off x="328759" y="4841678"/>
            <a:ext cx="4742426" cy="646331"/>
          </a:xfrm>
          <a:prstGeom prst="rect">
            <a:avLst/>
          </a:prstGeom>
          <a:noFill/>
        </p:spPr>
        <p:txBody>
          <a:bodyPr wrap="square">
            <a:spAutoFit/>
          </a:bodyPr>
          <a:lstStyle/>
          <a:p>
            <a:r>
              <a:rPr lang="en-US" sz="1200" dirty="0">
                <a:solidFill>
                  <a:srgbClr val="FF0000"/>
                </a:solidFill>
              </a:rPr>
              <a:t>Due to the possible Static </a:t>
            </a:r>
            <a:r>
              <a:rPr lang="en-US" sz="1200" dirty="0" err="1">
                <a:solidFill>
                  <a:srgbClr val="FF0000"/>
                </a:solidFill>
              </a:rPr>
              <a:t>EnC</a:t>
            </a:r>
            <a:r>
              <a:rPr lang="en-US" sz="1200" dirty="0">
                <a:solidFill>
                  <a:srgbClr val="FF0000"/>
                </a:solidFill>
              </a:rPr>
              <a:t> for different node, at different load the less efficiency NF can seems more efficient, </a:t>
            </a:r>
            <a:r>
              <a:rPr lang="en-US" sz="1200" b="1" dirty="0">
                <a:solidFill>
                  <a:srgbClr val="FF0000"/>
                </a:solidFill>
                <a:latin typeface="Arial" panose="020B0604020202020204" pitchFamily="34" charset="0"/>
                <a:ea typeface="SimSun" panose="02010600030101010101" pitchFamily="2" charset="-122"/>
                <a:cs typeface="Times New Roman" panose="02020603050405020304" pitchFamily="18" charset="0"/>
              </a:rPr>
              <a:t>The selection needs to be done at same “load conditions”</a:t>
            </a:r>
          </a:p>
        </p:txBody>
      </p:sp>
    </p:spTree>
    <p:extLst>
      <p:ext uri="{BB962C8B-B14F-4D97-AF65-F5344CB8AC3E}">
        <p14:creationId xmlns:p14="http://schemas.microsoft.com/office/powerpoint/2010/main" val="1024583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BCA4A2-977F-468B-A75A-A66371018CA9}"/>
              </a:ext>
            </a:extLst>
          </p:cNvPr>
          <p:cNvPicPr>
            <a:picLocks noChangeAspect="1"/>
          </p:cNvPicPr>
          <p:nvPr/>
        </p:nvPicPr>
        <p:blipFill>
          <a:blip r:embed="rId2"/>
          <a:stretch>
            <a:fillRect/>
          </a:stretch>
        </p:blipFill>
        <p:spPr>
          <a:xfrm>
            <a:off x="4572000" y="863079"/>
            <a:ext cx="3782413" cy="2275752"/>
          </a:xfrm>
          <a:prstGeom prst="rect">
            <a:avLst/>
          </a:prstGeom>
        </p:spPr>
      </p:pic>
      <p:pic>
        <p:nvPicPr>
          <p:cNvPr id="42" name="Picture 41">
            <a:extLst>
              <a:ext uri="{FF2B5EF4-FFF2-40B4-BE49-F238E27FC236}">
                <a16:creationId xmlns:a16="http://schemas.microsoft.com/office/drawing/2014/main" id="{64931F2B-E6AF-4787-BBED-2E12FF7DD8D5}"/>
              </a:ext>
            </a:extLst>
          </p:cNvPr>
          <p:cNvPicPr>
            <a:picLocks noChangeAspect="1"/>
          </p:cNvPicPr>
          <p:nvPr/>
        </p:nvPicPr>
        <p:blipFill>
          <a:blip r:embed="rId3"/>
          <a:stretch>
            <a:fillRect/>
          </a:stretch>
        </p:blipFill>
        <p:spPr>
          <a:xfrm>
            <a:off x="444156" y="866226"/>
            <a:ext cx="3723374" cy="2240229"/>
          </a:xfrm>
          <a:prstGeom prst="rect">
            <a:avLst/>
          </a:prstGeom>
        </p:spPr>
      </p:pic>
      <p:sp>
        <p:nvSpPr>
          <p:cNvPr id="3" name="Subtitle 2">
            <a:extLst>
              <a:ext uri="{FF2B5EF4-FFF2-40B4-BE49-F238E27FC236}">
                <a16:creationId xmlns:a16="http://schemas.microsoft.com/office/drawing/2014/main" id="{597E8B00-D7E4-4D91-8514-E9A4D1AC41FE}"/>
              </a:ext>
            </a:extLst>
          </p:cNvPr>
          <p:cNvSpPr>
            <a:spLocks noGrp="1"/>
          </p:cNvSpPr>
          <p:nvPr>
            <p:ph type="subTitle" idx="1"/>
          </p:nvPr>
        </p:nvSpPr>
        <p:spPr>
          <a:xfrm>
            <a:off x="328759" y="416309"/>
            <a:ext cx="8052335" cy="336114"/>
          </a:xfrm>
        </p:spPr>
        <p:txBody>
          <a:bodyPr/>
          <a:lstStyle/>
          <a:p>
            <a:r>
              <a:rPr lang="en-GB" u="sng" dirty="0"/>
              <a:t>Energy Efficiency considerations (III)</a:t>
            </a:r>
            <a:endParaRPr lang="fr-FR" dirty="0">
              <a:ea typeface="SimSun" panose="02010600030101010101" pitchFamily="2" charset="-122"/>
              <a:cs typeface="Times New Roman" panose="02020603050405020304" pitchFamily="18" charset="0"/>
            </a:endParaRPr>
          </a:p>
          <a:p>
            <a:endParaRPr lang="fr-FR" dirty="0"/>
          </a:p>
        </p:txBody>
      </p:sp>
      <p:cxnSp>
        <p:nvCxnSpPr>
          <p:cNvPr id="12" name="Straight Connector 11">
            <a:extLst>
              <a:ext uri="{FF2B5EF4-FFF2-40B4-BE49-F238E27FC236}">
                <a16:creationId xmlns:a16="http://schemas.microsoft.com/office/drawing/2014/main" id="{CFF3CAFA-B3EC-417F-ADE3-442D76988053}"/>
              </a:ext>
            </a:extLst>
          </p:cNvPr>
          <p:cNvCxnSpPr>
            <a:cxnSpLocks/>
          </p:cNvCxnSpPr>
          <p:nvPr/>
        </p:nvCxnSpPr>
        <p:spPr>
          <a:xfrm>
            <a:off x="2019721" y="1697481"/>
            <a:ext cx="0" cy="401907"/>
          </a:xfrm>
          <a:prstGeom prst="line">
            <a:avLst/>
          </a:prstGeom>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BAD78BC8-751F-4856-BC14-4AB2BAB951B1}"/>
              </a:ext>
            </a:extLst>
          </p:cNvPr>
          <p:cNvSpPr/>
          <p:nvPr/>
        </p:nvSpPr>
        <p:spPr>
          <a:xfrm>
            <a:off x="1899725" y="3234616"/>
            <a:ext cx="237838" cy="25381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750"/>
          </a:p>
        </p:txBody>
      </p:sp>
      <p:sp>
        <p:nvSpPr>
          <p:cNvPr id="41" name="TextBox 40">
            <a:extLst>
              <a:ext uri="{FF2B5EF4-FFF2-40B4-BE49-F238E27FC236}">
                <a16:creationId xmlns:a16="http://schemas.microsoft.com/office/drawing/2014/main" id="{B3277C4F-6F7F-4A60-9AC2-54F2C94E4BC6}"/>
              </a:ext>
            </a:extLst>
          </p:cNvPr>
          <p:cNvSpPr txBox="1"/>
          <p:nvPr/>
        </p:nvSpPr>
        <p:spPr>
          <a:xfrm>
            <a:off x="3828200" y="3325172"/>
            <a:ext cx="3350276" cy="153888"/>
          </a:xfrm>
          <a:prstGeom prst="rect">
            <a:avLst/>
          </a:prstGeom>
          <a:noFill/>
        </p:spPr>
        <p:txBody>
          <a:bodyPr wrap="none" lIns="0" tIns="0" rIns="0" bIns="0" rtlCol="0">
            <a:spAutoFit/>
          </a:bodyPr>
          <a:lstStyle/>
          <a:p>
            <a:pPr algn="l"/>
            <a:r>
              <a:rPr kumimoji="1" lang="en-US" b="1" dirty="0">
                <a:solidFill>
                  <a:srgbClr val="E9002F"/>
                </a:solidFill>
                <a:highlight>
                  <a:srgbClr val="FFFF00"/>
                </a:highlight>
                <a:ea typeface="Microsoft YaHei" panose="020B0503020204020204" pitchFamily="34" charset="-122"/>
              </a:rPr>
              <a:t>Current  status for NF A, B &amp; C  based on different load</a:t>
            </a:r>
            <a:endParaRPr kumimoji="1" lang="fr-FR" b="1" dirty="0" err="1">
              <a:solidFill>
                <a:srgbClr val="E9002F"/>
              </a:solidFill>
              <a:highlight>
                <a:srgbClr val="FFFF00"/>
              </a:highlight>
              <a:ea typeface="Microsoft YaHei" panose="020B0503020204020204" pitchFamily="34" charset="-122"/>
            </a:endParaRPr>
          </a:p>
        </p:txBody>
      </p:sp>
      <p:sp>
        <p:nvSpPr>
          <p:cNvPr id="49" name="Oval 48">
            <a:extLst>
              <a:ext uri="{FF2B5EF4-FFF2-40B4-BE49-F238E27FC236}">
                <a16:creationId xmlns:a16="http://schemas.microsoft.com/office/drawing/2014/main" id="{2FB4D490-A8C9-442E-AA56-295CABB798D2}"/>
              </a:ext>
            </a:extLst>
          </p:cNvPr>
          <p:cNvSpPr/>
          <p:nvPr/>
        </p:nvSpPr>
        <p:spPr>
          <a:xfrm>
            <a:off x="5607777" y="3342613"/>
            <a:ext cx="237838" cy="25381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750"/>
          </a:p>
        </p:txBody>
      </p:sp>
      <p:sp>
        <p:nvSpPr>
          <p:cNvPr id="7" name="TextBox 6">
            <a:extLst>
              <a:ext uri="{FF2B5EF4-FFF2-40B4-BE49-F238E27FC236}">
                <a16:creationId xmlns:a16="http://schemas.microsoft.com/office/drawing/2014/main" id="{7BDCBEAE-97EC-4976-B646-1776856A83FF}"/>
              </a:ext>
            </a:extLst>
          </p:cNvPr>
          <p:cNvSpPr txBox="1"/>
          <p:nvPr/>
        </p:nvSpPr>
        <p:spPr>
          <a:xfrm>
            <a:off x="199802" y="3279331"/>
            <a:ext cx="3336421" cy="307777"/>
          </a:xfrm>
          <a:prstGeom prst="rect">
            <a:avLst/>
          </a:prstGeom>
          <a:noFill/>
        </p:spPr>
        <p:txBody>
          <a:bodyPr wrap="square" lIns="0" tIns="0" rIns="0" bIns="0" rtlCol="0">
            <a:spAutoFit/>
          </a:bodyPr>
          <a:lstStyle/>
          <a:p>
            <a:r>
              <a:rPr kumimoji="1" lang="en-US" b="1" dirty="0">
                <a:solidFill>
                  <a:srgbClr val="000000"/>
                </a:solidFill>
                <a:ea typeface="Microsoft YaHei" panose="020B0503020204020204" pitchFamily="34" charset="-122"/>
              </a:rPr>
              <a:t>Case A at T0 which is the best NF assuming different  load condition</a:t>
            </a:r>
            <a:endParaRPr kumimoji="1" lang="fr-FR" b="1" dirty="0" err="1">
              <a:solidFill>
                <a:srgbClr val="000000"/>
              </a:solidFill>
              <a:ea typeface="Microsoft YaHei" panose="020B0503020204020204" pitchFamily="34" charset="-122"/>
            </a:endParaRPr>
          </a:p>
        </p:txBody>
      </p:sp>
      <p:sp>
        <p:nvSpPr>
          <p:cNvPr id="6" name="Oval 5">
            <a:extLst>
              <a:ext uri="{FF2B5EF4-FFF2-40B4-BE49-F238E27FC236}">
                <a16:creationId xmlns:a16="http://schemas.microsoft.com/office/drawing/2014/main" id="{16EFD921-2133-4540-BD22-D48017D8565B}"/>
              </a:ext>
            </a:extLst>
          </p:cNvPr>
          <p:cNvSpPr/>
          <p:nvPr/>
        </p:nvSpPr>
        <p:spPr bwMode="auto">
          <a:xfrm>
            <a:off x="1775537" y="1952661"/>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38" name="Oval 37">
            <a:extLst>
              <a:ext uri="{FF2B5EF4-FFF2-40B4-BE49-F238E27FC236}">
                <a16:creationId xmlns:a16="http://schemas.microsoft.com/office/drawing/2014/main" id="{EEDCD606-C985-4C30-AF19-7391233A6587}"/>
              </a:ext>
            </a:extLst>
          </p:cNvPr>
          <p:cNvSpPr/>
          <p:nvPr/>
        </p:nvSpPr>
        <p:spPr bwMode="auto">
          <a:xfrm>
            <a:off x="2805128" y="1742353"/>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39" name="Oval 38">
            <a:extLst>
              <a:ext uri="{FF2B5EF4-FFF2-40B4-BE49-F238E27FC236}">
                <a16:creationId xmlns:a16="http://schemas.microsoft.com/office/drawing/2014/main" id="{5C53E258-6569-4305-AD1F-491C61388EF8}"/>
              </a:ext>
            </a:extLst>
          </p:cNvPr>
          <p:cNvSpPr/>
          <p:nvPr/>
        </p:nvSpPr>
        <p:spPr bwMode="auto">
          <a:xfrm>
            <a:off x="1249048" y="2432059"/>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40" name="Oval 39">
            <a:extLst>
              <a:ext uri="{FF2B5EF4-FFF2-40B4-BE49-F238E27FC236}">
                <a16:creationId xmlns:a16="http://schemas.microsoft.com/office/drawing/2014/main" id="{C2DFAF2D-45C6-422F-A428-98B5197E191D}"/>
              </a:ext>
            </a:extLst>
          </p:cNvPr>
          <p:cNvSpPr/>
          <p:nvPr/>
        </p:nvSpPr>
        <p:spPr bwMode="auto">
          <a:xfrm>
            <a:off x="6958447" y="1511287"/>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43" name="Oval 42">
            <a:extLst>
              <a:ext uri="{FF2B5EF4-FFF2-40B4-BE49-F238E27FC236}">
                <a16:creationId xmlns:a16="http://schemas.microsoft.com/office/drawing/2014/main" id="{05FE9AF1-2722-4BF1-B728-E19329F28A94}"/>
              </a:ext>
            </a:extLst>
          </p:cNvPr>
          <p:cNvSpPr/>
          <p:nvPr/>
        </p:nvSpPr>
        <p:spPr bwMode="auto">
          <a:xfrm>
            <a:off x="5845615" y="1904268"/>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45" name="Oval 44">
            <a:extLst>
              <a:ext uri="{FF2B5EF4-FFF2-40B4-BE49-F238E27FC236}">
                <a16:creationId xmlns:a16="http://schemas.microsoft.com/office/drawing/2014/main" id="{361347F7-CA8B-45A2-9F71-AA8742495BD9}"/>
              </a:ext>
            </a:extLst>
          </p:cNvPr>
          <p:cNvSpPr/>
          <p:nvPr/>
        </p:nvSpPr>
        <p:spPr bwMode="auto">
          <a:xfrm>
            <a:off x="5354596" y="1697481"/>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46" name="TextBox 45">
            <a:extLst>
              <a:ext uri="{FF2B5EF4-FFF2-40B4-BE49-F238E27FC236}">
                <a16:creationId xmlns:a16="http://schemas.microsoft.com/office/drawing/2014/main" id="{44E57354-97C6-4D78-98DA-EDF93C0A838D}"/>
              </a:ext>
            </a:extLst>
          </p:cNvPr>
          <p:cNvSpPr txBox="1"/>
          <p:nvPr/>
        </p:nvSpPr>
        <p:spPr>
          <a:xfrm>
            <a:off x="199803" y="3624546"/>
            <a:ext cx="3476458" cy="153888"/>
          </a:xfrm>
          <a:prstGeom prst="rect">
            <a:avLst/>
          </a:prstGeom>
          <a:noFill/>
        </p:spPr>
        <p:txBody>
          <a:bodyPr wrap="square" lIns="0" tIns="0" rIns="0" bIns="0" rtlCol="0">
            <a:spAutoFit/>
          </a:bodyPr>
          <a:lstStyle/>
          <a:p>
            <a:r>
              <a:rPr kumimoji="1" lang="en-US" b="1" dirty="0">
                <a:solidFill>
                  <a:srgbClr val="000000"/>
                </a:solidFill>
                <a:ea typeface="Microsoft YaHei" panose="020B0503020204020204" pitchFamily="34" charset="-122"/>
              </a:rPr>
              <a:t>A) Which is the most efficient to be selected?   </a:t>
            </a:r>
            <a:r>
              <a:rPr kumimoji="1" lang="en-US" b="1" dirty="0">
                <a:solidFill>
                  <a:srgbClr val="FF0000"/>
                </a:solidFill>
                <a:ea typeface="Microsoft YaHei" panose="020B0503020204020204" pitchFamily="34" charset="-122"/>
              </a:rPr>
              <a:t>NF C</a:t>
            </a:r>
            <a:endParaRPr kumimoji="1" lang="fr-FR" b="1" dirty="0" err="1">
              <a:solidFill>
                <a:srgbClr val="FF0000"/>
              </a:solidFill>
              <a:ea typeface="Microsoft YaHei" panose="020B0503020204020204" pitchFamily="34" charset="-122"/>
            </a:endParaRPr>
          </a:p>
        </p:txBody>
      </p:sp>
      <p:sp>
        <p:nvSpPr>
          <p:cNvPr id="65" name="TextBox 64">
            <a:extLst>
              <a:ext uri="{FF2B5EF4-FFF2-40B4-BE49-F238E27FC236}">
                <a16:creationId xmlns:a16="http://schemas.microsoft.com/office/drawing/2014/main" id="{4AF18AF1-8BD6-4E37-AE94-F589B7B25E6F}"/>
              </a:ext>
            </a:extLst>
          </p:cNvPr>
          <p:cNvSpPr txBox="1"/>
          <p:nvPr/>
        </p:nvSpPr>
        <p:spPr>
          <a:xfrm>
            <a:off x="196687" y="3867725"/>
            <a:ext cx="6761759" cy="307777"/>
          </a:xfrm>
          <a:prstGeom prst="rect">
            <a:avLst/>
          </a:prstGeom>
          <a:noFill/>
        </p:spPr>
        <p:txBody>
          <a:bodyPr wrap="square" lIns="0" tIns="0" rIns="0" bIns="0" rtlCol="0">
            <a:spAutoFit/>
          </a:bodyPr>
          <a:lstStyle/>
          <a:p>
            <a:r>
              <a:rPr kumimoji="1" lang="en-US" b="1" dirty="0">
                <a:solidFill>
                  <a:srgbClr val="000000"/>
                </a:solidFill>
                <a:ea typeface="Microsoft YaHei" panose="020B0503020204020204" pitchFamily="34" charset="-122"/>
              </a:rPr>
              <a:t>B) But if the  NF A would have been selected considering an extra load of 5 GB  due to the selection ? </a:t>
            </a:r>
            <a:r>
              <a:rPr kumimoji="1" lang="en-US" b="1" dirty="0">
                <a:solidFill>
                  <a:srgbClr val="FF0000"/>
                </a:solidFill>
                <a:ea typeface="Microsoft YaHei" panose="020B0503020204020204" pitchFamily="34" charset="-122"/>
              </a:rPr>
              <a:t>NF A would be preferable</a:t>
            </a:r>
            <a:r>
              <a:rPr kumimoji="1" lang="en-US" b="1" dirty="0">
                <a:solidFill>
                  <a:srgbClr val="000000"/>
                </a:solidFill>
                <a:ea typeface="Microsoft YaHei" panose="020B0503020204020204" pitchFamily="34" charset="-122"/>
              </a:rPr>
              <a:t> </a:t>
            </a:r>
            <a:endParaRPr kumimoji="1" lang="fr-FR" b="1" dirty="0" err="1">
              <a:solidFill>
                <a:srgbClr val="000000"/>
              </a:solidFill>
              <a:ea typeface="Microsoft YaHei" panose="020B0503020204020204" pitchFamily="34" charset="-122"/>
            </a:endParaRPr>
          </a:p>
        </p:txBody>
      </p:sp>
      <p:pic>
        <p:nvPicPr>
          <p:cNvPr id="66" name="Picture 65">
            <a:extLst>
              <a:ext uri="{FF2B5EF4-FFF2-40B4-BE49-F238E27FC236}">
                <a16:creationId xmlns:a16="http://schemas.microsoft.com/office/drawing/2014/main" id="{A8B34C4F-8DF7-4F79-ADCE-944D9E214093}"/>
              </a:ext>
            </a:extLst>
          </p:cNvPr>
          <p:cNvPicPr>
            <a:picLocks noChangeAspect="1"/>
          </p:cNvPicPr>
          <p:nvPr/>
        </p:nvPicPr>
        <p:blipFill>
          <a:blip r:embed="rId2"/>
          <a:stretch>
            <a:fillRect/>
          </a:stretch>
        </p:blipFill>
        <p:spPr>
          <a:xfrm>
            <a:off x="4474090" y="4158889"/>
            <a:ext cx="3782413" cy="2275752"/>
          </a:xfrm>
          <a:prstGeom prst="rect">
            <a:avLst/>
          </a:prstGeom>
        </p:spPr>
      </p:pic>
      <p:pic>
        <p:nvPicPr>
          <p:cNvPr id="67" name="Picture 66">
            <a:extLst>
              <a:ext uri="{FF2B5EF4-FFF2-40B4-BE49-F238E27FC236}">
                <a16:creationId xmlns:a16="http://schemas.microsoft.com/office/drawing/2014/main" id="{27AAC134-62AF-4351-9C07-51FF86CDE291}"/>
              </a:ext>
            </a:extLst>
          </p:cNvPr>
          <p:cNvPicPr>
            <a:picLocks noChangeAspect="1"/>
          </p:cNvPicPr>
          <p:nvPr/>
        </p:nvPicPr>
        <p:blipFill>
          <a:blip r:embed="rId3"/>
          <a:stretch>
            <a:fillRect/>
          </a:stretch>
        </p:blipFill>
        <p:spPr>
          <a:xfrm>
            <a:off x="346246" y="4162036"/>
            <a:ext cx="3723374" cy="2240229"/>
          </a:xfrm>
          <a:prstGeom prst="rect">
            <a:avLst/>
          </a:prstGeom>
        </p:spPr>
      </p:pic>
      <p:cxnSp>
        <p:nvCxnSpPr>
          <p:cNvPr id="70" name="Straight Connector 69">
            <a:extLst>
              <a:ext uri="{FF2B5EF4-FFF2-40B4-BE49-F238E27FC236}">
                <a16:creationId xmlns:a16="http://schemas.microsoft.com/office/drawing/2014/main" id="{4053B6D0-1BB2-422A-B73A-8E3B7F27D0A0}"/>
              </a:ext>
            </a:extLst>
          </p:cNvPr>
          <p:cNvCxnSpPr>
            <a:cxnSpLocks/>
          </p:cNvCxnSpPr>
          <p:nvPr/>
        </p:nvCxnSpPr>
        <p:spPr>
          <a:xfrm>
            <a:off x="1921811" y="4993291"/>
            <a:ext cx="0" cy="401907"/>
          </a:xfrm>
          <a:prstGeom prst="line">
            <a:avLst/>
          </a:prstGeom>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BBA7E6B5-F9D6-42A2-863E-5EF96D0CAB89}"/>
              </a:ext>
            </a:extLst>
          </p:cNvPr>
          <p:cNvSpPr/>
          <p:nvPr/>
        </p:nvSpPr>
        <p:spPr>
          <a:xfrm>
            <a:off x="1801815" y="6530426"/>
            <a:ext cx="237838" cy="25381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750"/>
          </a:p>
        </p:txBody>
      </p:sp>
      <p:sp>
        <p:nvSpPr>
          <p:cNvPr id="75" name="Oval 74">
            <a:extLst>
              <a:ext uri="{FF2B5EF4-FFF2-40B4-BE49-F238E27FC236}">
                <a16:creationId xmlns:a16="http://schemas.microsoft.com/office/drawing/2014/main" id="{B7C119C1-4607-4C9E-9A3D-6ED3DCA082BD}"/>
              </a:ext>
            </a:extLst>
          </p:cNvPr>
          <p:cNvSpPr/>
          <p:nvPr/>
        </p:nvSpPr>
        <p:spPr bwMode="auto">
          <a:xfrm>
            <a:off x="2747888" y="5066910"/>
            <a:ext cx="220029" cy="164144"/>
          </a:xfrm>
          <a:prstGeom prst="ellipse">
            <a:avLst/>
          </a:prstGeom>
          <a:solidFill>
            <a:srgbClr val="FF0000">
              <a:alpha val="43922"/>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0" name="Oval 79">
            <a:extLst>
              <a:ext uri="{FF2B5EF4-FFF2-40B4-BE49-F238E27FC236}">
                <a16:creationId xmlns:a16="http://schemas.microsoft.com/office/drawing/2014/main" id="{8EBFBDA2-73E4-4308-B6CB-7F34C715FFB9}"/>
              </a:ext>
            </a:extLst>
          </p:cNvPr>
          <p:cNvSpPr/>
          <p:nvPr/>
        </p:nvSpPr>
        <p:spPr bwMode="auto">
          <a:xfrm>
            <a:off x="3685591" y="4561070"/>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1" name="Oval 80">
            <a:extLst>
              <a:ext uri="{FF2B5EF4-FFF2-40B4-BE49-F238E27FC236}">
                <a16:creationId xmlns:a16="http://schemas.microsoft.com/office/drawing/2014/main" id="{D7B8A076-3D13-4152-82FF-C43F2F6EC290}"/>
              </a:ext>
            </a:extLst>
          </p:cNvPr>
          <p:cNvSpPr/>
          <p:nvPr/>
        </p:nvSpPr>
        <p:spPr bwMode="auto">
          <a:xfrm>
            <a:off x="2305843" y="5494435"/>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2" name="Oval 81">
            <a:extLst>
              <a:ext uri="{FF2B5EF4-FFF2-40B4-BE49-F238E27FC236}">
                <a16:creationId xmlns:a16="http://schemas.microsoft.com/office/drawing/2014/main" id="{29657728-8A76-454A-AFD9-E0FB209D2C03}"/>
              </a:ext>
            </a:extLst>
          </p:cNvPr>
          <p:cNvSpPr/>
          <p:nvPr/>
        </p:nvSpPr>
        <p:spPr bwMode="auto">
          <a:xfrm>
            <a:off x="1139033" y="5721640"/>
            <a:ext cx="220029" cy="164144"/>
          </a:xfrm>
          <a:prstGeom prst="ellipse">
            <a:avLst/>
          </a:prstGeom>
          <a:solidFill>
            <a:srgbClr val="FF0000">
              <a:alpha val="43922"/>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3" name="Oval 82">
            <a:extLst>
              <a:ext uri="{FF2B5EF4-FFF2-40B4-BE49-F238E27FC236}">
                <a16:creationId xmlns:a16="http://schemas.microsoft.com/office/drawing/2014/main" id="{B0ED3528-0379-4BAA-8CB9-D750100AD3B9}"/>
              </a:ext>
            </a:extLst>
          </p:cNvPr>
          <p:cNvSpPr/>
          <p:nvPr/>
        </p:nvSpPr>
        <p:spPr bwMode="auto">
          <a:xfrm>
            <a:off x="2714282" y="4633038"/>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4" name="Oval 83">
            <a:extLst>
              <a:ext uri="{FF2B5EF4-FFF2-40B4-BE49-F238E27FC236}">
                <a16:creationId xmlns:a16="http://schemas.microsoft.com/office/drawing/2014/main" id="{7B6F180C-5B74-4513-91A3-9096BB2220BB}"/>
              </a:ext>
            </a:extLst>
          </p:cNvPr>
          <p:cNvSpPr/>
          <p:nvPr/>
        </p:nvSpPr>
        <p:spPr bwMode="auto">
          <a:xfrm>
            <a:off x="1698087" y="5231054"/>
            <a:ext cx="220029" cy="164144"/>
          </a:xfrm>
          <a:prstGeom prst="ellipse">
            <a:avLst/>
          </a:prstGeom>
          <a:solidFill>
            <a:srgbClr val="FF0000">
              <a:alpha val="43922"/>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5" name="Oval 84">
            <a:extLst>
              <a:ext uri="{FF2B5EF4-FFF2-40B4-BE49-F238E27FC236}">
                <a16:creationId xmlns:a16="http://schemas.microsoft.com/office/drawing/2014/main" id="{475B9258-3283-428E-9304-8ED8C6299B9F}"/>
              </a:ext>
            </a:extLst>
          </p:cNvPr>
          <p:cNvSpPr/>
          <p:nvPr/>
        </p:nvSpPr>
        <p:spPr bwMode="auto">
          <a:xfrm>
            <a:off x="7936557" y="4759169"/>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6" name="Oval 85">
            <a:extLst>
              <a:ext uri="{FF2B5EF4-FFF2-40B4-BE49-F238E27FC236}">
                <a16:creationId xmlns:a16="http://schemas.microsoft.com/office/drawing/2014/main" id="{FFADF831-C5C3-4F93-9363-52C06DC07008}"/>
              </a:ext>
            </a:extLst>
          </p:cNvPr>
          <p:cNvSpPr/>
          <p:nvPr/>
        </p:nvSpPr>
        <p:spPr bwMode="auto">
          <a:xfrm>
            <a:off x="5824763" y="5194244"/>
            <a:ext cx="220029" cy="164144"/>
          </a:xfrm>
          <a:prstGeom prst="ellipse">
            <a:avLst/>
          </a:prstGeom>
          <a:solidFill>
            <a:srgbClr val="FF0000">
              <a:alpha val="43922"/>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7" name="Oval 86">
            <a:extLst>
              <a:ext uri="{FF2B5EF4-FFF2-40B4-BE49-F238E27FC236}">
                <a16:creationId xmlns:a16="http://schemas.microsoft.com/office/drawing/2014/main" id="{8354A05F-1D5D-4BF1-A84A-F702A02D5193}"/>
              </a:ext>
            </a:extLst>
          </p:cNvPr>
          <p:cNvSpPr/>
          <p:nvPr/>
        </p:nvSpPr>
        <p:spPr bwMode="auto">
          <a:xfrm>
            <a:off x="6353191" y="4561458"/>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8" name="Oval 87">
            <a:extLst>
              <a:ext uri="{FF2B5EF4-FFF2-40B4-BE49-F238E27FC236}">
                <a16:creationId xmlns:a16="http://schemas.microsoft.com/office/drawing/2014/main" id="{22A30C60-3EC4-433C-ACE9-B91B0AB42EFF}"/>
              </a:ext>
            </a:extLst>
          </p:cNvPr>
          <p:cNvSpPr/>
          <p:nvPr/>
        </p:nvSpPr>
        <p:spPr bwMode="auto">
          <a:xfrm>
            <a:off x="6848432" y="5148982"/>
            <a:ext cx="220029" cy="16414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90" name="Oval 89">
            <a:extLst>
              <a:ext uri="{FF2B5EF4-FFF2-40B4-BE49-F238E27FC236}">
                <a16:creationId xmlns:a16="http://schemas.microsoft.com/office/drawing/2014/main" id="{516B8099-D3D7-4A46-B88C-BD2BEA084F6F}"/>
              </a:ext>
            </a:extLst>
          </p:cNvPr>
          <p:cNvSpPr/>
          <p:nvPr/>
        </p:nvSpPr>
        <p:spPr bwMode="auto">
          <a:xfrm>
            <a:off x="5232244" y="5030100"/>
            <a:ext cx="220029" cy="164144"/>
          </a:xfrm>
          <a:prstGeom prst="ellipse">
            <a:avLst/>
          </a:prstGeom>
          <a:solidFill>
            <a:srgbClr val="FF0000">
              <a:alpha val="43922"/>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8" name="Arrow: Curved Left 7">
            <a:extLst>
              <a:ext uri="{FF2B5EF4-FFF2-40B4-BE49-F238E27FC236}">
                <a16:creationId xmlns:a16="http://schemas.microsoft.com/office/drawing/2014/main" id="{24ABC4EB-E6D7-447F-BDE8-A5DC7EC17B5C}"/>
              </a:ext>
            </a:extLst>
          </p:cNvPr>
          <p:cNvSpPr/>
          <p:nvPr/>
        </p:nvSpPr>
        <p:spPr bwMode="auto">
          <a:xfrm rot="14850064">
            <a:off x="1911544" y="4346118"/>
            <a:ext cx="317501" cy="875903"/>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91" name="Arrow: Curved Left 90">
            <a:extLst>
              <a:ext uri="{FF2B5EF4-FFF2-40B4-BE49-F238E27FC236}">
                <a16:creationId xmlns:a16="http://schemas.microsoft.com/office/drawing/2014/main" id="{6B06EB47-C6A0-460F-99F7-18667DAC04D1}"/>
              </a:ext>
            </a:extLst>
          </p:cNvPr>
          <p:cNvSpPr/>
          <p:nvPr/>
        </p:nvSpPr>
        <p:spPr bwMode="auto">
          <a:xfrm rot="14850064">
            <a:off x="5641848" y="4089420"/>
            <a:ext cx="317501" cy="875903"/>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92" name="Oval 91">
            <a:extLst>
              <a:ext uri="{FF2B5EF4-FFF2-40B4-BE49-F238E27FC236}">
                <a16:creationId xmlns:a16="http://schemas.microsoft.com/office/drawing/2014/main" id="{2A9867D7-EEE7-4C57-996B-0409F6923010}"/>
              </a:ext>
            </a:extLst>
          </p:cNvPr>
          <p:cNvSpPr/>
          <p:nvPr/>
        </p:nvSpPr>
        <p:spPr bwMode="auto">
          <a:xfrm>
            <a:off x="6881231" y="4797182"/>
            <a:ext cx="220029" cy="164144"/>
          </a:xfrm>
          <a:prstGeom prst="ellipse">
            <a:avLst/>
          </a:prstGeom>
          <a:solidFill>
            <a:srgbClr val="FF0000">
              <a:alpha val="43922"/>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9" name="Arrow: Down 8">
            <a:extLst>
              <a:ext uri="{FF2B5EF4-FFF2-40B4-BE49-F238E27FC236}">
                <a16:creationId xmlns:a16="http://schemas.microsoft.com/office/drawing/2014/main" id="{D70BD152-025E-4C5D-ACEB-6FAE3FFDAADC}"/>
              </a:ext>
            </a:extLst>
          </p:cNvPr>
          <p:cNvSpPr/>
          <p:nvPr/>
        </p:nvSpPr>
        <p:spPr bwMode="auto">
          <a:xfrm>
            <a:off x="2780356" y="1258052"/>
            <a:ext cx="307909" cy="427399"/>
          </a:xfrm>
          <a:prstGeom prst="down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93" name="Arrow: Down 92">
            <a:extLst>
              <a:ext uri="{FF2B5EF4-FFF2-40B4-BE49-F238E27FC236}">
                <a16:creationId xmlns:a16="http://schemas.microsoft.com/office/drawing/2014/main" id="{A2D98A04-2B8B-4679-9470-7619EE484589}"/>
              </a:ext>
            </a:extLst>
          </p:cNvPr>
          <p:cNvSpPr/>
          <p:nvPr/>
        </p:nvSpPr>
        <p:spPr bwMode="auto">
          <a:xfrm>
            <a:off x="6914506" y="1023072"/>
            <a:ext cx="307909" cy="427399"/>
          </a:xfrm>
          <a:prstGeom prst="down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94" name="Arrow: Down 93">
            <a:extLst>
              <a:ext uri="{FF2B5EF4-FFF2-40B4-BE49-F238E27FC236}">
                <a16:creationId xmlns:a16="http://schemas.microsoft.com/office/drawing/2014/main" id="{DB6BFA02-439A-443E-AEE5-8881ABE5B7E7}"/>
              </a:ext>
            </a:extLst>
          </p:cNvPr>
          <p:cNvSpPr/>
          <p:nvPr/>
        </p:nvSpPr>
        <p:spPr bwMode="auto">
          <a:xfrm>
            <a:off x="6265311" y="4072276"/>
            <a:ext cx="307909" cy="427399"/>
          </a:xfrm>
          <a:prstGeom prst="down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
        <p:nvSpPr>
          <p:cNvPr id="95" name="Arrow: Down 94">
            <a:extLst>
              <a:ext uri="{FF2B5EF4-FFF2-40B4-BE49-F238E27FC236}">
                <a16:creationId xmlns:a16="http://schemas.microsoft.com/office/drawing/2014/main" id="{0A7D1795-3681-4CB6-9077-2B368C19F360}"/>
              </a:ext>
            </a:extLst>
          </p:cNvPr>
          <p:cNvSpPr/>
          <p:nvPr/>
        </p:nvSpPr>
        <p:spPr bwMode="auto">
          <a:xfrm>
            <a:off x="2229599" y="5017354"/>
            <a:ext cx="307909" cy="427399"/>
          </a:xfrm>
          <a:prstGeom prst="down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155279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08C6E7E0CB5C40B3C0F55B9E8294C3" ma:contentTypeVersion="6" ma:contentTypeDescription="Create a new document." ma:contentTypeScope="" ma:versionID="08e23bae4a5af0d7c7e055733b027c37">
  <xsd:schema xmlns:xsd="http://www.w3.org/2001/XMLSchema" xmlns:xs="http://www.w3.org/2001/XMLSchema" xmlns:p="http://schemas.microsoft.com/office/2006/metadata/properties" xmlns:ns2="dcc30912-d230-4cc2-b11f-bb5ca2a6b6f5" xmlns:ns3="09cef1fd-e61b-4dbf-b745-21988b13f978" targetNamespace="http://schemas.microsoft.com/office/2006/metadata/properties" ma:root="true" ma:fieldsID="612b51cb82d05804ae60e054f989111e" ns2:_="" ns3:_="">
    <xsd:import namespace="dcc30912-d230-4cc2-b11f-bb5ca2a6b6f5"/>
    <xsd:import namespace="09cef1fd-e61b-4dbf-b745-21988b13f97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c30912-d230-4cc2-b11f-bb5ca2a6b6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9cef1fd-e61b-4dbf-b745-21988b13f97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06B07D-423A-4012-A7AA-33F90EA5F8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c30912-d230-4cc2-b11f-bb5ca2a6b6f5"/>
    <ds:schemaRef ds:uri="09cef1fd-e61b-4dbf-b745-21988b13f9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B747E2-E6AD-4495-A381-6244FA11EF86}">
  <ds:schemaRefs>
    <ds:schemaRef ds:uri="http://schemas.microsoft.com/sharepoint/v3/contenttype/forms"/>
  </ds:schemaRefs>
</ds:datastoreItem>
</file>

<file path=customXml/itemProps3.xml><?xml version="1.0" encoding="utf-8"?>
<ds:datastoreItem xmlns:ds="http://schemas.openxmlformats.org/officeDocument/2006/customXml" ds:itemID="{982E10A3-DB35-414F-83C1-BF5FB8647349}">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dcc30912-d230-4cc2-b11f-bb5ca2a6b6f5"/>
    <ds:schemaRef ds:uri="09cef1fd-e61b-4dbf-b745-21988b13f97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3883</TotalTime>
  <Words>1189</Words>
  <Application>Microsoft Office PowerPoint</Application>
  <PresentationFormat>On-screen Show (4:3)</PresentationFormat>
  <Paragraphs>121</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.AppleSystemUIFont</vt:lpstr>
      <vt:lpstr>Arial</vt:lpstr>
      <vt:lpstr>Calibri</vt:lpstr>
      <vt:lpstr>Cambria Math</vt:lpstr>
      <vt:lpstr>Times New Roman</vt:lpstr>
      <vt:lpstr>Office Theme</vt:lpstr>
      <vt:lpstr>NF Profile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Huawei1</cp:lastModifiedBy>
  <cp:revision>2115</cp:revision>
  <dcterms:created xsi:type="dcterms:W3CDTF">2008-08-30T09:32:10Z</dcterms:created>
  <dcterms:modified xsi:type="dcterms:W3CDTF">2024-11-13T10:00:22Z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2c7635f8-94c0-4125-af53-3ffb066031e5</vt:lpwstr>
  </property>
  <property fmtid="{D5CDD505-2E9C-101B-9397-08002B2CF9AE}" pid="3" name="CTP_TimeStamp">
    <vt:lpwstr>2020-01-29 20:41:49Z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0x0101003A08C6E7E0CB5C40B3C0F55B9E8294C3</vt:lpwstr>
  </property>
  <property fmtid="{D5CDD505-2E9C-101B-9397-08002B2CF9AE}" pid="9" name="MSIP_Label_cf20372f-9ab3-4551-9149-9f9b12e2c27e_Enabled">
    <vt:lpwstr>true</vt:lpwstr>
  </property>
  <property fmtid="{D5CDD505-2E9C-101B-9397-08002B2CF9AE}" pid="10" name="MSIP_Label_cf20372f-9ab3-4551-9149-9f9b12e2c27e_SetDate">
    <vt:lpwstr>2023-09-04T08:35:13Z</vt:lpwstr>
  </property>
  <property fmtid="{D5CDD505-2E9C-101B-9397-08002B2CF9AE}" pid="11" name="MSIP_Label_cf20372f-9ab3-4551-9149-9f9b12e2c27e_Method">
    <vt:lpwstr>Privileged</vt:lpwstr>
  </property>
  <property fmtid="{D5CDD505-2E9C-101B-9397-08002B2CF9AE}" pid="12" name="MSIP_Label_cf20372f-9ab3-4551-9149-9f9b12e2c27e_Name">
    <vt:lpwstr>DIS OPEN</vt:lpwstr>
  </property>
  <property fmtid="{D5CDD505-2E9C-101B-9397-08002B2CF9AE}" pid="13" name="MSIP_Label_cf20372f-9ab3-4551-9149-9f9b12e2c27e_SiteId">
    <vt:lpwstr>6e603289-5e46-4e26-ac7c-03a85420a9a5</vt:lpwstr>
  </property>
  <property fmtid="{D5CDD505-2E9C-101B-9397-08002B2CF9AE}" pid="14" name="MSIP_Label_cf20372f-9ab3-4551-9149-9f9b12e2c27e_ActionId">
    <vt:lpwstr>6ff34d0e-ee55-4bcf-b7be-adf1b7050f61</vt:lpwstr>
  </property>
  <property fmtid="{D5CDD505-2E9C-101B-9397-08002B2CF9AE}" pid="15" name="MSIP_Label_cf20372f-9ab3-4551-9149-9f9b12e2c27e_ContentBits">
    <vt:lpwstr>0</vt:lpwstr>
  </property>
  <property fmtid="{D5CDD505-2E9C-101B-9397-08002B2CF9AE}" pid="16" name="_readonly">
    <vt:lpwstr/>
  </property>
  <property fmtid="{D5CDD505-2E9C-101B-9397-08002B2CF9AE}" pid="17" name="_change">
    <vt:lpwstr/>
  </property>
  <property fmtid="{D5CDD505-2E9C-101B-9397-08002B2CF9AE}" pid="18" name="_full-control">
    <vt:lpwstr/>
  </property>
  <property fmtid="{D5CDD505-2E9C-101B-9397-08002B2CF9AE}" pid="19" name="sflag">
    <vt:lpwstr>1730973621</vt:lpwstr>
  </property>
</Properties>
</file>