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sdx" ContentType="application/vnd.ms-visio.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 id="2147485164" r:id="rId5"/>
  </p:sldMasterIdLst>
  <p:notesMasterIdLst>
    <p:notesMasterId r:id="rId21"/>
  </p:notesMasterIdLst>
  <p:handoutMasterIdLst>
    <p:handoutMasterId r:id="rId22"/>
  </p:handoutMasterIdLst>
  <p:sldIdLst>
    <p:sldId id="392" r:id="rId6"/>
    <p:sldId id="416" r:id="rId7"/>
    <p:sldId id="417" r:id="rId8"/>
    <p:sldId id="418" r:id="rId9"/>
    <p:sldId id="424" r:id="rId10"/>
    <p:sldId id="419" r:id="rId11"/>
    <p:sldId id="428" r:id="rId12"/>
    <p:sldId id="256" r:id="rId13"/>
    <p:sldId id="257" r:id="rId14"/>
    <p:sldId id="427" r:id="rId15"/>
    <p:sldId id="420" r:id="rId16"/>
    <p:sldId id="425" r:id="rId17"/>
    <p:sldId id="421" r:id="rId18"/>
    <p:sldId id="426" r:id="rId19"/>
    <p:sldId id="422" r:id="rId20"/>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F6600"/>
    <a:srgbClr val="FFFFFF"/>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7" autoAdjust="0"/>
    <p:restoredTop sz="96185" autoAdjust="0"/>
  </p:normalViewPr>
  <p:slideViewPr>
    <p:cSldViewPr snapToGrid="0">
      <p:cViewPr varScale="1">
        <p:scale>
          <a:sx n="87" d="100"/>
          <a:sy n="87" d="100"/>
        </p:scale>
        <p:origin x="530" y="4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3518024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D7D96050-594B-451E-B2A3-2805DDF74EEE}"/>
              </a:ext>
            </a:extLst>
          </p:cNvPr>
          <p:cNvSpPr>
            <a:spLocks noGrp="1"/>
          </p:cNvSpPr>
          <p:nvPr>
            <p:ph type="dt" sz="half" idx="10"/>
          </p:nvPr>
        </p:nvSpPr>
        <p:spPr/>
        <p:txBody>
          <a:bodyPr/>
          <a:lstStyle/>
          <a:p>
            <a:fld id="{D3CB2C9B-8D4C-4EAA-BBCC-6FE13AB6338E}" type="datetimeFigureOut">
              <a:rPr lang="zh-CN" altLang="en-US" smtClean="0"/>
              <a:t>2024/11/14</a:t>
            </a:fld>
            <a:endParaRPr lang="zh-CN" altLang="en-US"/>
          </a:p>
        </p:txBody>
      </p:sp>
      <p:sp>
        <p:nvSpPr>
          <p:cNvPr id="3" name="页脚占位符 2">
            <a:extLst>
              <a:ext uri="{FF2B5EF4-FFF2-40B4-BE49-F238E27FC236}">
                <a16:creationId xmlns:a16="http://schemas.microsoft.com/office/drawing/2014/main" id="{8CB057CC-11CC-40B1-B855-F20EC6DB6F99}"/>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F2932BB7-49B6-4384-9CAB-E9590226A236}"/>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661992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DCA3308-9544-4336-88A4-07E729D37CED}"/>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1E74D0C1-FC9E-429C-8B01-3A4831A7D3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786618DB-7167-4F0E-8F61-19ED61C813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6ADEB769-5875-46B7-9FC5-4BA2DEA4864C}"/>
              </a:ext>
            </a:extLst>
          </p:cNvPr>
          <p:cNvSpPr>
            <a:spLocks noGrp="1"/>
          </p:cNvSpPr>
          <p:nvPr>
            <p:ph type="dt" sz="half" idx="10"/>
          </p:nvPr>
        </p:nvSpPr>
        <p:spPr/>
        <p:txBody>
          <a:bodyPr/>
          <a:lstStyle/>
          <a:p>
            <a:fld id="{D3CB2C9B-8D4C-4EAA-BBCC-6FE13AB6338E}" type="datetimeFigureOut">
              <a:rPr lang="zh-CN" altLang="en-US" smtClean="0"/>
              <a:t>2024/11/14</a:t>
            </a:fld>
            <a:endParaRPr lang="zh-CN" altLang="en-US"/>
          </a:p>
        </p:txBody>
      </p:sp>
      <p:sp>
        <p:nvSpPr>
          <p:cNvPr id="6" name="页脚占位符 5">
            <a:extLst>
              <a:ext uri="{FF2B5EF4-FFF2-40B4-BE49-F238E27FC236}">
                <a16:creationId xmlns:a16="http://schemas.microsoft.com/office/drawing/2014/main" id="{0A925306-67DE-47D1-BD7B-DB255D5BD1EA}"/>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37971137-ECF2-4ECD-8CE6-CF0236258116}"/>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5041464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5482C95-6502-4505-B310-E7B7EF692423}"/>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E2063D7A-2ABE-4E8C-90D5-13E6033012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D4CB0538-A99B-4799-A2EA-EBC813704A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7E22AECB-9593-4355-80D3-5F191529B27F}"/>
              </a:ext>
            </a:extLst>
          </p:cNvPr>
          <p:cNvSpPr>
            <a:spLocks noGrp="1"/>
          </p:cNvSpPr>
          <p:nvPr>
            <p:ph type="dt" sz="half" idx="10"/>
          </p:nvPr>
        </p:nvSpPr>
        <p:spPr/>
        <p:txBody>
          <a:bodyPr/>
          <a:lstStyle/>
          <a:p>
            <a:fld id="{D3CB2C9B-8D4C-4EAA-BBCC-6FE13AB6338E}" type="datetimeFigureOut">
              <a:rPr lang="zh-CN" altLang="en-US" smtClean="0"/>
              <a:t>2024/11/14</a:t>
            </a:fld>
            <a:endParaRPr lang="zh-CN" altLang="en-US"/>
          </a:p>
        </p:txBody>
      </p:sp>
      <p:sp>
        <p:nvSpPr>
          <p:cNvPr id="6" name="页脚占位符 5">
            <a:extLst>
              <a:ext uri="{FF2B5EF4-FFF2-40B4-BE49-F238E27FC236}">
                <a16:creationId xmlns:a16="http://schemas.microsoft.com/office/drawing/2014/main" id="{E38C93E8-4F4C-4F5D-A7BB-7D8C408FDDE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94643E3A-F14C-4E95-9C7B-0109233FC2E6}"/>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3957326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9C7AAA1-B9A6-4C46-BFB1-9A01066C337D}"/>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35B3B3B8-2B2D-44DB-AD01-57DB62186007}"/>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59665D0A-6AB4-413F-B727-DDE5016F3044}"/>
              </a:ext>
            </a:extLst>
          </p:cNvPr>
          <p:cNvSpPr>
            <a:spLocks noGrp="1"/>
          </p:cNvSpPr>
          <p:nvPr>
            <p:ph type="dt" sz="half" idx="10"/>
          </p:nvPr>
        </p:nvSpPr>
        <p:spPr/>
        <p:txBody>
          <a:bodyPr/>
          <a:lstStyle/>
          <a:p>
            <a:fld id="{D3CB2C9B-8D4C-4EAA-BBCC-6FE13AB6338E}" type="datetimeFigureOut">
              <a:rPr lang="zh-CN" altLang="en-US" smtClean="0"/>
              <a:t>2024/11/14</a:t>
            </a:fld>
            <a:endParaRPr lang="zh-CN" altLang="en-US"/>
          </a:p>
        </p:txBody>
      </p:sp>
      <p:sp>
        <p:nvSpPr>
          <p:cNvPr id="5" name="页脚占位符 4">
            <a:extLst>
              <a:ext uri="{FF2B5EF4-FFF2-40B4-BE49-F238E27FC236}">
                <a16:creationId xmlns:a16="http://schemas.microsoft.com/office/drawing/2014/main" id="{C363635A-CD12-4127-B145-5D208F712F90}"/>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187C4DE3-0009-4B48-822F-AFBB8EB08317}"/>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5819547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159E2AC3-E94A-420D-93BB-809C2C8AB1AF}"/>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49C8E534-1291-4BD4-A7EF-91E85565D61C}"/>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2AB3D46C-689B-49C1-8AC7-12BC3A01CF9F}"/>
              </a:ext>
            </a:extLst>
          </p:cNvPr>
          <p:cNvSpPr>
            <a:spLocks noGrp="1"/>
          </p:cNvSpPr>
          <p:nvPr>
            <p:ph type="dt" sz="half" idx="10"/>
          </p:nvPr>
        </p:nvSpPr>
        <p:spPr/>
        <p:txBody>
          <a:bodyPr/>
          <a:lstStyle/>
          <a:p>
            <a:fld id="{D3CB2C9B-8D4C-4EAA-BBCC-6FE13AB6338E}" type="datetimeFigureOut">
              <a:rPr lang="zh-CN" altLang="en-US" smtClean="0"/>
              <a:t>2024/11/14</a:t>
            </a:fld>
            <a:endParaRPr lang="zh-CN" altLang="en-US"/>
          </a:p>
        </p:txBody>
      </p:sp>
      <p:sp>
        <p:nvSpPr>
          <p:cNvPr id="5" name="页脚占位符 4">
            <a:extLst>
              <a:ext uri="{FF2B5EF4-FFF2-40B4-BE49-F238E27FC236}">
                <a16:creationId xmlns:a16="http://schemas.microsoft.com/office/drawing/2014/main" id="{FD55FBF4-B034-4A76-B7D2-DBA9800D6FA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CB837F3-59CD-4DDB-8FB0-C92FD427F2B2}"/>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3567660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A8595CA-3C25-4C9E-A0AD-BAB171103EA8}"/>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D4C0A525-F128-42A8-843F-B6D8CFCB76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EE9A56F4-069A-42C3-A01A-81D783BC9299}"/>
              </a:ext>
            </a:extLst>
          </p:cNvPr>
          <p:cNvSpPr>
            <a:spLocks noGrp="1"/>
          </p:cNvSpPr>
          <p:nvPr>
            <p:ph type="dt" sz="half" idx="10"/>
          </p:nvPr>
        </p:nvSpPr>
        <p:spPr/>
        <p:txBody>
          <a:bodyPr/>
          <a:lstStyle/>
          <a:p>
            <a:fld id="{D3CB2C9B-8D4C-4EAA-BBCC-6FE13AB6338E}" type="datetimeFigureOut">
              <a:rPr lang="zh-CN" altLang="en-US" smtClean="0"/>
              <a:t>2024/11/14</a:t>
            </a:fld>
            <a:endParaRPr lang="zh-CN" altLang="en-US"/>
          </a:p>
        </p:txBody>
      </p:sp>
      <p:sp>
        <p:nvSpPr>
          <p:cNvPr id="5" name="页脚占位符 4">
            <a:extLst>
              <a:ext uri="{FF2B5EF4-FFF2-40B4-BE49-F238E27FC236}">
                <a16:creationId xmlns:a16="http://schemas.microsoft.com/office/drawing/2014/main" id="{B775ED1E-07A6-446F-9BC2-5EEDAEEC059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B982BC2-F1F4-46B4-9264-CAA9513E5FD1}"/>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4030974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C2A66BC-3271-4D7C-A198-A1CFC978B672}"/>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66A4E2EB-0D29-4F59-8C24-3BAA8CDA0982}"/>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DEC7C84A-2455-4F6E-84D9-FE0589AD2269}"/>
              </a:ext>
            </a:extLst>
          </p:cNvPr>
          <p:cNvSpPr>
            <a:spLocks noGrp="1"/>
          </p:cNvSpPr>
          <p:nvPr>
            <p:ph type="dt" sz="half" idx="10"/>
          </p:nvPr>
        </p:nvSpPr>
        <p:spPr/>
        <p:txBody>
          <a:bodyPr/>
          <a:lstStyle/>
          <a:p>
            <a:fld id="{D3CB2C9B-8D4C-4EAA-BBCC-6FE13AB6338E}" type="datetimeFigureOut">
              <a:rPr lang="zh-CN" altLang="en-US" smtClean="0"/>
              <a:t>2024/11/14</a:t>
            </a:fld>
            <a:endParaRPr lang="zh-CN" altLang="en-US"/>
          </a:p>
        </p:txBody>
      </p:sp>
      <p:sp>
        <p:nvSpPr>
          <p:cNvPr id="5" name="页脚占位符 4">
            <a:extLst>
              <a:ext uri="{FF2B5EF4-FFF2-40B4-BE49-F238E27FC236}">
                <a16:creationId xmlns:a16="http://schemas.microsoft.com/office/drawing/2014/main" id="{5A46B8F8-C89E-41DD-B892-92EB592744C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1B03B707-34F6-40C0-BB62-FCC41D864C2A}"/>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2185540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36D96D9-0B72-4557-BF9F-96578B956669}"/>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37D89C80-7715-4BC0-BE2D-26F2E39E61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BE8E0FE5-6034-4C89-B932-85D4F8FB55E8}"/>
              </a:ext>
            </a:extLst>
          </p:cNvPr>
          <p:cNvSpPr>
            <a:spLocks noGrp="1"/>
          </p:cNvSpPr>
          <p:nvPr>
            <p:ph type="dt" sz="half" idx="10"/>
          </p:nvPr>
        </p:nvSpPr>
        <p:spPr/>
        <p:txBody>
          <a:bodyPr/>
          <a:lstStyle/>
          <a:p>
            <a:fld id="{D3CB2C9B-8D4C-4EAA-BBCC-6FE13AB6338E}" type="datetimeFigureOut">
              <a:rPr lang="zh-CN" altLang="en-US" smtClean="0"/>
              <a:t>2024/11/14</a:t>
            </a:fld>
            <a:endParaRPr lang="zh-CN" altLang="en-US"/>
          </a:p>
        </p:txBody>
      </p:sp>
      <p:sp>
        <p:nvSpPr>
          <p:cNvPr id="5" name="页脚占位符 4">
            <a:extLst>
              <a:ext uri="{FF2B5EF4-FFF2-40B4-BE49-F238E27FC236}">
                <a16:creationId xmlns:a16="http://schemas.microsoft.com/office/drawing/2014/main" id="{27CEB0BA-A734-4F3A-A472-C7041430A24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0B32AAC-9627-4804-BB59-696715DCA918}"/>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2730106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1DAD01A-B046-4A14-AD2B-9823E19CAB61}"/>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E4A8DB1-55D6-4B4E-BF54-F8E3DE4D6F37}"/>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38E84A80-9634-481F-97D5-38A2DFE1F339}"/>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BFC33033-8874-4B35-AB9A-6E927483A33F}"/>
              </a:ext>
            </a:extLst>
          </p:cNvPr>
          <p:cNvSpPr>
            <a:spLocks noGrp="1"/>
          </p:cNvSpPr>
          <p:nvPr>
            <p:ph type="dt" sz="half" idx="10"/>
          </p:nvPr>
        </p:nvSpPr>
        <p:spPr/>
        <p:txBody>
          <a:bodyPr/>
          <a:lstStyle/>
          <a:p>
            <a:fld id="{D3CB2C9B-8D4C-4EAA-BBCC-6FE13AB6338E}" type="datetimeFigureOut">
              <a:rPr lang="zh-CN" altLang="en-US" smtClean="0"/>
              <a:t>2024/11/14</a:t>
            </a:fld>
            <a:endParaRPr lang="zh-CN" altLang="en-US"/>
          </a:p>
        </p:txBody>
      </p:sp>
      <p:sp>
        <p:nvSpPr>
          <p:cNvPr id="6" name="页脚占位符 5">
            <a:extLst>
              <a:ext uri="{FF2B5EF4-FFF2-40B4-BE49-F238E27FC236}">
                <a16:creationId xmlns:a16="http://schemas.microsoft.com/office/drawing/2014/main" id="{B7EB1E43-A10F-4D8F-A755-A1FA8AD0294F}"/>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1C37E88E-7083-456C-A6F7-62EBEE4A3FAE}"/>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4025661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2FFE587-9807-4908-AC6B-AAF92FD914E7}"/>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07D1DAE8-8D0D-4D35-92D1-C71512FFFF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C09EB822-4EC7-4401-903C-1B47E1D0B3C8}"/>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1F2C8E76-8378-47B5-B435-31CA03C5EE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4C92228F-3CEF-46F9-BF8B-631493BF08E7}"/>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07841468-6313-4104-A8BC-FD1B076D0EDE}"/>
              </a:ext>
            </a:extLst>
          </p:cNvPr>
          <p:cNvSpPr>
            <a:spLocks noGrp="1"/>
          </p:cNvSpPr>
          <p:nvPr>
            <p:ph type="dt" sz="half" idx="10"/>
          </p:nvPr>
        </p:nvSpPr>
        <p:spPr/>
        <p:txBody>
          <a:bodyPr/>
          <a:lstStyle/>
          <a:p>
            <a:fld id="{D3CB2C9B-8D4C-4EAA-BBCC-6FE13AB6338E}" type="datetimeFigureOut">
              <a:rPr lang="zh-CN" altLang="en-US" smtClean="0"/>
              <a:t>2024/11/14</a:t>
            </a:fld>
            <a:endParaRPr lang="zh-CN" altLang="en-US"/>
          </a:p>
        </p:txBody>
      </p:sp>
      <p:sp>
        <p:nvSpPr>
          <p:cNvPr id="8" name="页脚占位符 7">
            <a:extLst>
              <a:ext uri="{FF2B5EF4-FFF2-40B4-BE49-F238E27FC236}">
                <a16:creationId xmlns:a16="http://schemas.microsoft.com/office/drawing/2014/main" id="{A5B2E908-197E-4DCE-8674-498E4B6A9E1D}"/>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18F41554-27DF-485C-AAA2-28BBC1827EFE}"/>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66101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37C65FF-389E-41AE-94D6-BB9E3689DDE8}"/>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F955065A-EBCA-43E3-840E-D6367C935C33}"/>
              </a:ext>
            </a:extLst>
          </p:cNvPr>
          <p:cNvSpPr>
            <a:spLocks noGrp="1"/>
          </p:cNvSpPr>
          <p:nvPr>
            <p:ph type="dt" sz="half" idx="10"/>
          </p:nvPr>
        </p:nvSpPr>
        <p:spPr/>
        <p:txBody>
          <a:bodyPr/>
          <a:lstStyle/>
          <a:p>
            <a:fld id="{D3CB2C9B-8D4C-4EAA-BBCC-6FE13AB6338E}" type="datetimeFigureOut">
              <a:rPr lang="zh-CN" altLang="en-US" smtClean="0"/>
              <a:t>2024/11/14</a:t>
            </a:fld>
            <a:endParaRPr lang="zh-CN" altLang="en-US"/>
          </a:p>
        </p:txBody>
      </p:sp>
      <p:sp>
        <p:nvSpPr>
          <p:cNvPr id="4" name="页脚占位符 3">
            <a:extLst>
              <a:ext uri="{FF2B5EF4-FFF2-40B4-BE49-F238E27FC236}">
                <a16:creationId xmlns:a16="http://schemas.microsoft.com/office/drawing/2014/main" id="{6F06AAD0-269D-46A5-8AC9-F1BCDBCB4A9F}"/>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0FACE793-4A8D-4E10-A985-0E699CD1203A}"/>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18026787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11112" y="795637"/>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149840" y="66675"/>
            <a:ext cx="1203960" cy="70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4F57CBD4-4EBD-4950-ADD2-A3604F0AEE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8B5264FD-E3DF-4D01-AE8B-8D5D1D89C4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95EB92A0-945E-4A7A-88CF-E2FAFF7EBD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CB2C9B-8D4C-4EAA-BBCC-6FE13AB6338E}" type="datetimeFigureOut">
              <a:rPr lang="zh-CN" altLang="en-US" smtClean="0"/>
              <a:t>2024/11/14</a:t>
            </a:fld>
            <a:endParaRPr lang="zh-CN" altLang="en-US"/>
          </a:p>
        </p:txBody>
      </p:sp>
      <p:sp>
        <p:nvSpPr>
          <p:cNvPr id="5" name="页脚占位符 4">
            <a:extLst>
              <a:ext uri="{FF2B5EF4-FFF2-40B4-BE49-F238E27FC236}">
                <a16:creationId xmlns:a16="http://schemas.microsoft.com/office/drawing/2014/main" id="{4F59DE9D-5154-49A1-A572-D2FE833439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B081384B-333C-43A6-BAF7-E6D6EBD1FA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2819115816"/>
      </p:ext>
    </p:extLst>
  </p:cSld>
  <p:clrMap bg1="lt1" tx1="dk1" bg2="lt2" tx2="dk2" accent1="accent1" accent2="accent2" accent3="accent3" accent4="accent4" accent5="accent5" accent6="accent6" hlink="hlink" folHlink="folHlink"/>
  <p:sldLayoutIdLst>
    <p:sldLayoutId id="2147485165" r:id="rId1"/>
    <p:sldLayoutId id="2147485166" r:id="rId2"/>
    <p:sldLayoutId id="2147485167" r:id="rId3"/>
    <p:sldLayoutId id="2147485168" r:id="rId4"/>
    <p:sldLayoutId id="2147485169" r:id="rId5"/>
    <p:sldLayoutId id="2147485170" r:id="rId6"/>
    <p:sldLayoutId id="2147485171" r:id="rId7"/>
    <p:sldLayoutId id="2147485172" r:id="rId8"/>
    <p:sldLayoutId id="2147485173" r:id="rId9"/>
    <p:sldLayoutId id="2147485174" r:id="rId10"/>
    <p:sldLayoutId id="214748517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package" Target="../embeddings/Microsoft_Visio_Drawing.vsdx"/><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package" Target="../embeddings/Microsoft_Visio_Drawing1.vsdx"/><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oleObject" Target="../embeddings/oleObject1.bin"/><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16931" y="2175028"/>
            <a:ext cx="12251266" cy="933931"/>
          </a:xfrm>
        </p:spPr>
        <p:txBody>
          <a:bodyPr/>
          <a:lstStyle/>
          <a:p>
            <a:pPr algn="ctr" eaLnBrk="1" hangingPunct="1">
              <a:lnSpc>
                <a:spcPct val="100000"/>
              </a:lnSpc>
            </a:pPr>
            <a:r>
              <a:rPr lang="en-US" altLang="zh-CN" sz="4800" dirty="0"/>
              <a:t>Discussion on NEF’s role in VFL process</a:t>
            </a:r>
            <a:endParaRPr lang="en-GB" altLang="en-US" sz="4000" dirty="0"/>
          </a:p>
        </p:txBody>
      </p:sp>
      <p:sp>
        <p:nvSpPr>
          <p:cNvPr id="3" name="Title 1">
            <a:extLst>
              <a:ext uri="{FF2B5EF4-FFF2-40B4-BE49-F238E27FC236}">
                <a16:creationId xmlns:a16="http://schemas.microsoft.com/office/drawing/2014/main" id="{F89C8330-0D0C-4F65-AF84-D0231B4713F0}"/>
              </a:ext>
            </a:extLst>
          </p:cNvPr>
          <p:cNvSpPr txBox="1">
            <a:spLocks/>
          </p:cNvSpPr>
          <p:nvPr/>
        </p:nvSpPr>
        <p:spPr bwMode="auto">
          <a:xfrm>
            <a:off x="1599577" y="4309077"/>
            <a:ext cx="8992845" cy="1090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GB" altLang="en-US" sz="3200" dirty="0"/>
              <a:t>SA2#166</a:t>
            </a:r>
          </a:p>
          <a:p>
            <a:pPr algn="ctr" eaLnBrk="1" hangingPunct="1"/>
            <a:r>
              <a:rPr lang="en-GB" altLang="en-US" sz="3200" dirty="0"/>
              <a:t>vivo </a:t>
            </a:r>
          </a:p>
        </p:txBody>
      </p:sp>
      <p:sp>
        <p:nvSpPr>
          <p:cNvPr id="2" name="矩形 1">
            <a:extLst>
              <a:ext uri="{FF2B5EF4-FFF2-40B4-BE49-F238E27FC236}">
                <a16:creationId xmlns:a16="http://schemas.microsoft.com/office/drawing/2014/main" id="{9F481AF0-F722-4BA3-A737-CAA97F39FD0F}"/>
              </a:ext>
            </a:extLst>
          </p:cNvPr>
          <p:cNvSpPr/>
          <p:nvPr/>
        </p:nvSpPr>
        <p:spPr>
          <a:xfrm>
            <a:off x="8171042" y="311947"/>
            <a:ext cx="1492716" cy="369332"/>
          </a:xfrm>
          <a:prstGeom prst="rect">
            <a:avLst/>
          </a:prstGeom>
        </p:spPr>
        <p:txBody>
          <a:bodyPr wrap="none">
            <a:spAutoFit/>
          </a:bodyPr>
          <a:lstStyle/>
          <a:p>
            <a:r>
              <a:rPr lang="en-US" altLang="zh-CN" dirty="0"/>
              <a:t>S2-24xxxxxx</a:t>
            </a:r>
            <a:endParaRPr lang="zh-CN" altLang="en-US" dirty="0"/>
          </a:p>
        </p:txBody>
      </p:sp>
    </p:spTree>
    <p:extLst>
      <p:ext uri="{BB962C8B-B14F-4D97-AF65-F5344CB8AC3E}">
        <p14:creationId xmlns:p14="http://schemas.microsoft.com/office/powerpoint/2010/main" val="2110934247"/>
      </p:ext>
    </p:extLst>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9" name="直接连接符 38">
            <a:extLst>
              <a:ext uri="{FF2B5EF4-FFF2-40B4-BE49-F238E27FC236}">
                <a16:creationId xmlns:a16="http://schemas.microsoft.com/office/drawing/2014/main" id="{91662F2D-1230-48E9-928D-4E079BF8CC79}"/>
              </a:ext>
            </a:extLst>
          </p:cNvPr>
          <p:cNvCxnSpPr>
            <a:cxnSpLocks/>
          </p:cNvCxnSpPr>
          <p:nvPr/>
        </p:nvCxnSpPr>
        <p:spPr>
          <a:xfrm>
            <a:off x="676734" y="578617"/>
            <a:ext cx="0" cy="5355557"/>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6" name="矩形 5">
            <a:extLst>
              <a:ext uri="{FF2B5EF4-FFF2-40B4-BE49-F238E27FC236}">
                <a16:creationId xmlns:a16="http://schemas.microsoft.com/office/drawing/2014/main" id="{41C72834-A465-420A-B1FB-B281F4915A57}"/>
              </a:ext>
            </a:extLst>
          </p:cNvPr>
          <p:cNvSpPr/>
          <p:nvPr/>
        </p:nvSpPr>
        <p:spPr>
          <a:xfrm>
            <a:off x="2832703" y="445863"/>
            <a:ext cx="1319841"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NEF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(enhanced)</a:t>
            </a:r>
            <a:endParaRPr kumimoji="0" lang="zh-CN" altLang="en-US"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endParaRPr>
          </a:p>
        </p:txBody>
      </p:sp>
      <p:cxnSp>
        <p:nvCxnSpPr>
          <p:cNvPr id="8" name="直接连接符 7">
            <a:extLst>
              <a:ext uri="{FF2B5EF4-FFF2-40B4-BE49-F238E27FC236}">
                <a16:creationId xmlns:a16="http://schemas.microsoft.com/office/drawing/2014/main" id="{F7B1852A-FC63-43D6-B2F9-829939F6B20D}"/>
              </a:ext>
            </a:extLst>
          </p:cNvPr>
          <p:cNvCxnSpPr>
            <a:stCxn id="4" idx="2"/>
          </p:cNvCxnSpPr>
          <p:nvPr/>
        </p:nvCxnSpPr>
        <p:spPr>
          <a:xfrm>
            <a:off x="1107421" y="928941"/>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连接符 8">
            <a:extLst>
              <a:ext uri="{FF2B5EF4-FFF2-40B4-BE49-F238E27FC236}">
                <a16:creationId xmlns:a16="http://schemas.microsoft.com/office/drawing/2014/main" id="{ADD4B87F-E2F2-4128-851F-4E0013189C75}"/>
              </a:ext>
            </a:extLst>
          </p:cNvPr>
          <p:cNvCxnSpPr/>
          <p:nvPr/>
        </p:nvCxnSpPr>
        <p:spPr>
          <a:xfrm>
            <a:off x="3492623" y="954821"/>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连接符 9">
            <a:extLst>
              <a:ext uri="{FF2B5EF4-FFF2-40B4-BE49-F238E27FC236}">
                <a16:creationId xmlns:a16="http://schemas.microsoft.com/office/drawing/2014/main" id="{7F4D65CF-79A4-48D0-A747-83011E2C7FA2}"/>
              </a:ext>
            </a:extLst>
          </p:cNvPr>
          <p:cNvCxnSpPr/>
          <p:nvPr/>
        </p:nvCxnSpPr>
        <p:spPr>
          <a:xfrm>
            <a:off x="6081987" y="954821"/>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接箭头连接符 11">
            <a:extLst>
              <a:ext uri="{FF2B5EF4-FFF2-40B4-BE49-F238E27FC236}">
                <a16:creationId xmlns:a16="http://schemas.microsoft.com/office/drawing/2014/main" id="{5CD82212-AE0F-4006-8DE4-32245E2EB163}"/>
              </a:ext>
            </a:extLst>
          </p:cNvPr>
          <p:cNvCxnSpPr>
            <a:cxnSpLocks/>
          </p:cNvCxnSpPr>
          <p:nvPr/>
        </p:nvCxnSpPr>
        <p:spPr>
          <a:xfrm flipH="1">
            <a:off x="3492623" y="1368888"/>
            <a:ext cx="25893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文本框 13">
            <a:extLst>
              <a:ext uri="{FF2B5EF4-FFF2-40B4-BE49-F238E27FC236}">
                <a16:creationId xmlns:a16="http://schemas.microsoft.com/office/drawing/2014/main" id="{C072D654-21AD-42FB-88C3-EA738C2551AE}"/>
              </a:ext>
            </a:extLst>
          </p:cNvPr>
          <p:cNvSpPr txBox="1"/>
          <p:nvPr/>
        </p:nvSpPr>
        <p:spPr>
          <a:xfrm>
            <a:off x="3829262" y="1119830"/>
            <a:ext cx="3217305"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1.Preparation/sample alignment request</a:t>
            </a:r>
          </a:p>
          <a:p>
            <a:pPr lvl="0" eaLnBrk="1" fontAlgn="auto" hangingPunct="1">
              <a:spcBef>
                <a:spcPts val="0"/>
              </a:spcBef>
              <a:spcAft>
                <a:spcPts val="0"/>
              </a:spcAft>
              <a:defRPr/>
            </a:pP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 (e.g. 100K sample IDs provided by AF as server(</a:t>
            </a:r>
            <a:r>
              <a:rPr kumimoji="0" lang="en-US" altLang="zh-CN" sz="1000" b="0" i="0" u="none" strike="noStrike" kern="1200" cap="none" spc="0" normalizeH="0" baseline="0" noProof="0" dirty="0">
                <a:ln>
                  <a:noFill/>
                </a:ln>
                <a:solidFill>
                  <a:srgbClr val="0000FF"/>
                </a:solidFill>
                <a:effectLst/>
                <a:uLnTx/>
                <a:uFillTx/>
                <a:latin typeface="等线" panose="020F0502020204030204"/>
                <a:ea typeface="等线" panose="02010600030101010101" pitchFamily="2" charset="-122"/>
                <a:cs typeface="+mn-cs"/>
              </a:rPr>
              <a:t>optional</a:t>
            </a: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 other parameters(</a:t>
            </a:r>
            <a:r>
              <a:rPr lang="en-US" altLang="zh-CN" sz="1000" dirty="0">
                <a:solidFill>
                  <a:srgbClr val="0000FF"/>
                </a:solidFill>
                <a:latin typeface="等线" panose="020F0502020204030204"/>
              </a:rPr>
              <a:t>analytics ID, application ID…AOI</a:t>
            </a: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a:t>
            </a:r>
            <a:endParaRPr kumimoji="0" lang="zh-CN" altLang="en-US" sz="1000" b="0" i="0" u="none" strike="noStrike" kern="1200" cap="none" spc="0" normalizeH="0" baseline="0" noProof="0" dirty="0">
              <a:ln>
                <a:noFill/>
              </a:ln>
              <a:effectLst/>
              <a:uLnTx/>
              <a:uFillTx/>
              <a:latin typeface="等线" panose="020F0502020204030204"/>
              <a:ea typeface="等线" panose="02010600030101010101" pitchFamily="2" charset="-122"/>
              <a:cs typeface="+mn-cs"/>
            </a:endParaRPr>
          </a:p>
        </p:txBody>
      </p:sp>
      <p:cxnSp>
        <p:nvCxnSpPr>
          <p:cNvPr id="15" name="直接箭头连接符 14">
            <a:extLst>
              <a:ext uri="{FF2B5EF4-FFF2-40B4-BE49-F238E27FC236}">
                <a16:creationId xmlns:a16="http://schemas.microsoft.com/office/drawing/2014/main" id="{1868D7AD-32FF-43F8-A0C6-52F49F1794AA}"/>
              </a:ext>
            </a:extLst>
          </p:cNvPr>
          <p:cNvCxnSpPr>
            <a:cxnSpLocks/>
          </p:cNvCxnSpPr>
          <p:nvPr/>
        </p:nvCxnSpPr>
        <p:spPr>
          <a:xfrm flipH="1">
            <a:off x="1107420" y="1473773"/>
            <a:ext cx="241539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文本框 16">
            <a:extLst>
              <a:ext uri="{FF2B5EF4-FFF2-40B4-BE49-F238E27FC236}">
                <a16:creationId xmlns:a16="http://schemas.microsoft.com/office/drawing/2014/main" id="{E45EB696-0403-4FEE-92D6-4C536103FC37}"/>
              </a:ext>
            </a:extLst>
          </p:cNvPr>
          <p:cNvSpPr txBox="1"/>
          <p:nvPr/>
        </p:nvSpPr>
        <p:spPr>
          <a:xfrm>
            <a:off x="495186" y="1083956"/>
            <a:ext cx="3479639" cy="707886"/>
          </a:xfrm>
          <a:prstGeom prst="rect">
            <a:avLst/>
          </a:prstGeom>
          <a:noFill/>
        </p:spPr>
        <p:txBody>
          <a:bodyPr wrap="square" rtlCol="0">
            <a:spAutoFit/>
          </a:bodyPr>
          <a:lstStyle/>
          <a:p>
            <a:pPr lvl="0" eaLnBrk="1" fontAlgn="auto" hangingPunct="1">
              <a:spcBef>
                <a:spcPts val="0"/>
              </a:spcBef>
              <a:spcAft>
                <a:spcPts val="0"/>
              </a:spcAft>
              <a:defRPr/>
            </a:pP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2a. Preparation/sample alignment request (</a:t>
            </a:r>
            <a:r>
              <a:rPr lang="en-US" altLang="zh-CN" sz="1000" dirty="0">
                <a:latin typeface="等线" panose="020F0502020204030204"/>
              </a:rPr>
              <a:t>100K sample IDs provided by AF as server(</a:t>
            </a:r>
            <a:r>
              <a:rPr lang="en-US" altLang="zh-CN" sz="1000" dirty="0">
                <a:solidFill>
                  <a:srgbClr val="0000FF"/>
                </a:solidFill>
                <a:latin typeface="等线" panose="020F0502020204030204"/>
              </a:rPr>
              <a:t>optional), </a:t>
            </a: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other parameters(</a:t>
            </a:r>
            <a:r>
              <a:rPr kumimoji="0" lang="en-US" altLang="zh-CN" sz="1000" b="0" i="0" u="none" strike="noStrike" kern="1200" cap="none" spc="0" normalizeH="0" baseline="0" noProof="0" dirty="0">
                <a:ln>
                  <a:noFill/>
                </a:ln>
                <a:solidFill>
                  <a:srgbClr val="0000FF"/>
                </a:solidFill>
                <a:effectLst/>
                <a:uLnTx/>
                <a:uFillTx/>
                <a:latin typeface="等线" panose="020F0502020204030204"/>
                <a:ea typeface="等线" panose="02010600030101010101" pitchFamily="2" charset="-122"/>
                <a:cs typeface="+mn-cs"/>
              </a:rPr>
              <a:t>analytics ID, application ID…AOI</a:t>
            </a: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dirty="0">
              <a:ln>
                <a:noFill/>
              </a:ln>
              <a:effectLst/>
              <a:uLnTx/>
              <a:uFillTx/>
              <a:latin typeface="等线" panose="020F0502020204030204"/>
              <a:ea typeface="等线" panose="02010600030101010101" pitchFamily="2" charset="-122"/>
              <a:cs typeface="+mn-cs"/>
            </a:endParaRPr>
          </a:p>
        </p:txBody>
      </p:sp>
      <p:sp>
        <p:nvSpPr>
          <p:cNvPr id="18" name="矩形 17">
            <a:extLst>
              <a:ext uri="{FF2B5EF4-FFF2-40B4-BE49-F238E27FC236}">
                <a16:creationId xmlns:a16="http://schemas.microsoft.com/office/drawing/2014/main" id="{E0E3A289-AC59-43F6-97CD-78F796E2EE32}"/>
              </a:ext>
            </a:extLst>
          </p:cNvPr>
          <p:cNvSpPr/>
          <p:nvPr/>
        </p:nvSpPr>
        <p:spPr>
          <a:xfrm>
            <a:off x="170544" y="1827716"/>
            <a:ext cx="1654828" cy="40011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3a. Decide whether to joint in the VFL process</a:t>
            </a:r>
            <a:endParaRPr kumimoji="0" lang="zh-CN" altLang="en-US"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endParaRPr>
          </a:p>
        </p:txBody>
      </p:sp>
      <p:sp>
        <p:nvSpPr>
          <p:cNvPr id="5" name="矩形 4">
            <a:extLst>
              <a:ext uri="{FF2B5EF4-FFF2-40B4-BE49-F238E27FC236}">
                <a16:creationId xmlns:a16="http://schemas.microsoft.com/office/drawing/2014/main" id="{CCAA4ADE-F751-4CA1-B8E6-ABCAB875B9A3}"/>
              </a:ext>
            </a:extLst>
          </p:cNvPr>
          <p:cNvSpPr/>
          <p:nvPr/>
        </p:nvSpPr>
        <p:spPr>
          <a:xfrm>
            <a:off x="5347301" y="445863"/>
            <a:ext cx="1594448"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Untrusted 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a:t>
            </a:r>
            <a:r>
              <a:rPr lang="en-US" altLang="zh-CN" dirty="0">
                <a:solidFill>
                  <a:schemeClr val="tx1"/>
                </a:solidFill>
                <a:latin typeface="等线" panose="020F0502020204030204"/>
                <a:ea typeface="等线" panose="02010600030101010101" pitchFamily="2" charset="-122"/>
              </a:rPr>
              <a:t>server</a:t>
            </a:r>
            <a:r>
              <a:rPr kumimoji="0" lang="en-US" altLang="zh-CN"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a:t>
            </a:r>
            <a:endParaRPr kumimoji="0" lang="zh-CN" altLang="en-US"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endParaRPr>
          </a:p>
        </p:txBody>
      </p:sp>
      <p:cxnSp>
        <p:nvCxnSpPr>
          <p:cNvPr id="21" name="直接箭头连接符 20">
            <a:extLst>
              <a:ext uri="{FF2B5EF4-FFF2-40B4-BE49-F238E27FC236}">
                <a16:creationId xmlns:a16="http://schemas.microsoft.com/office/drawing/2014/main" id="{B923DF93-6B04-4EC8-A8EF-AB2BBD8FAF76}"/>
              </a:ext>
            </a:extLst>
          </p:cNvPr>
          <p:cNvCxnSpPr>
            <a:cxnSpLocks/>
          </p:cNvCxnSpPr>
          <p:nvPr/>
        </p:nvCxnSpPr>
        <p:spPr>
          <a:xfrm flipH="1">
            <a:off x="676734" y="1612571"/>
            <a:ext cx="2846081" cy="0"/>
          </a:xfrm>
          <a:prstGeom prst="straightConnector1">
            <a:avLst/>
          </a:prstGeom>
          <a:ln>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3" name="直接箭头连接符 22">
            <a:extLst>
              <a:ext uri="{FF2B5EF4-FFF2-40B4-BE49-F238E27FC236}">
                <a16:creationId xmlns:a16="http://schemas.microsoft.com/office/drawing/2014/main" id="{2ACC2480-7E00-456B-B0CC-03D13B2F7C83}"/>
              </a:ext>
            </a:extLst>
          </p:cNvPr>
          <p:cNvCxnSpPr>
            <a:cxnSpLocks/>
          </p:cNvCxnSpPr>
          <p:nvPr/>
        </p:nvCxnSpPr>
        <p:spPr>
          <a:xfrm>
            <a:off x="1124723" y="2932262"/>
            <a:ext cx="2405998" cy="45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直接箭头连接符 25">
            <a:extLst>
              <a:ext uri="{FF2B5EF4-FFF2-40B4-BE49-F238E27FC236}">
                <a16:creationId xmlns:a16="http://schemas.microsoft.com/office/drawing/2014/main" id="{47B2677A-19E0-450F-8A6B-20FC887CB925}"/>
              </a:ext>
            </a:extLst>
          </p:cNvPr>
          <p:cNvCxnSpPr>
            <a:cxnSpLocks/>
          </p:cNvCxnSpPr>
          <p:nvPr/>
        </p:nvCxnSpPr>
        <p:spPr>
          <a:xfrm>
            <a:off x="676734" y="3182512"/>
            <a:ext cx="2846081" cy="19682"/>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34" name="文本框 33">
            <a:extLst>
              <a:ext uri="{FF2B5EF4-FFF2-40B4-BE49-F238E27FC236}">
                <a16:creationId xmlns:a16="http://schemas.microsoft.com/office/drawing/2014/main" id="{BEA45791-329E-40D1-BDD3-D8CDDB90FB22}"/>
              </a:ext>
            </a:extLst>
          </p:cNvPr>
          <p:cNvSpPr txBox="1"/>
          <p:nvPr/>
        </p:nvSpPr>
        <p:spPr>
          <a:xfrm>
            <a:off x="1042910" y="2547259"/>
            <a:ext cx="3355676" cy="400110"/>
          </a:xfrm>
          <a:prstGeom prst="rect">
            <a:avLst/>
          </a:prstGeom>
          <a:noFill/>
          <a:ln>
            <a:no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4a. Preparation/sample alignment response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 (e.g. </a:t>
            </a:r>
            <a:r>
              <a:rPr kumimoji="0" lang="en-US" altLang="zh-CN" sz="1000" b="0" i="0" u="none" kern="1200" cap="none" spc="0" normalizeH="0" baseline="0" noProof="0" dirty="0">
                <a:ln>
                  <a:noFill/>
                </a:ln>
                <a:effectLst/>
                <a:uLnTx/>
                <a:uFillTx/>
                <a:latin typeface="等线" panose="020F0502020204030204"/>
                <a:ea typeface="等线" panose="02010600030101010101" pitchFamily="2" charset="-122"/>
                <a:cs typeface="+mn-cs"/>
              </a:rPr>
              <a:t> 50k </a:t>
            </a: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sample IDs selected by the NWDAF)</a:t>
            </a:r>
            <a:endParaRPr kumimoji="0" lang="zh-CN" altLang="en-US" sz="1000" b="0" i="0" u="none" strike="noStrike" kern="1200" cap="none" spc="0" normalizeH="0" baseline="0" noProof="0" dirty="0">
              <a:ln>
                <a:noFill/>
              </a:ln>
              <a:effectLst/>
              <a:uLnTx/>
              <a:uFillTx/>
              <a:latin typeface="等线" panose="020F0502020204030204"/>
              <a:ea typeface="等线" panose="02010600030101010101" pitchFamily="2" charset="-122"/>
              <a:cs typeface="+mn-cs"/>
            </a:endParaRPr>
          </a:p>
        </p:txBody>
      </p:sp>
      <p:sp>
        <p:nvSpPr>
          <p:cNvPr id="35" name="矩形 34">
            <a:extLst>
              <a:ext uri="{FF2B5EF4-FFF2-40B4-BE49-F238E27FC236}">
                <a16:creationId xmlns:a16="http://schemas.microsoft.com/office/drawing/2014/main" id="{11779C23-6E59-4529-B243-3ED3E1899C63}"/>
              </a:ext>
            </a:extLst>
          </p:cNvPr>
          <p:cNvSpPr/>
          <p:nvPr/>
        </p:nvSpPr>
        <p:spPr>
          <a:xfrm>
            <a:off x="2564839" y="3588596"/>
            <a:ext cx="2625227" cy="5539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5</a:t>
            </a:r>
            <a:r>
              <a:rPr kumimoji="0" lang="en-US" altLang="zh-CN" sz="1100" b="0" i="0" u="none" strike="noStrike" kern="1200" cap="none" spc="0" normalizeH="0" baseline="0" noProof="0" dirty="0">
                <a:ln>
                  <a:noFill/>
                </a:ln>
                <a:solidFill>
                  <a:schemeClr val="tx1"/>
                </a:solidFill>
                <a:effectLst/>
                <a:highlight>
                  <a:srgbClr val="FF6600"/>
                </a:highlight>
                <a:uLnTx/>
                <a:uFillTx/>
                <a:latin typeface="等线" panose="020F0502020204030204"/>
                <a:ea typeface="等线" panose="02010600030101010101" pitchFamily="2" charset="-122"/>
                <a:cs typeface="+mn-cs"/>
              </a:rPr>
              <a:t>. Obtains the intersection (e.g. </a:t>
            </a:r>
            <a:r>
              <a:rPr kumimoji="0" lang="en-US" altLang="zh-CN" sz="1100" b="0" i="0" u="none" kern="1200" cap="none" spc="0" normalizeH="0" baseline="0" noProof="0" dirty="0">
                <a:ln>
                  <a:noFill/>
                </a:ln>
                <a:solidFill>
                  <a:schemeClr val="tx1"/>
                </a:solidFill>
                <a:effectLst/>
                <a:highlight>
                  <a:srgbClr val="FF6600"/>
                </a:highlight>
                <a:uLnTx/>
                <a:uFillTx/>
                <a:latin typeface="等线" panose="020F0502020204030204"/>
                <a:ea typeface="等线" panose="02010600030101010101" pitchFamily="2" charset="-122"/>
                <a:cs typeface="+mn-cs"/>
              </a:rPr>
              <a:t>1</a:t>
            </a:r>
            <a:r>
              <a:rPr lang="en-US" altLang="zh-CN" sz="1100" dirty="0">
                <a:solidFill>
                  <a:schemeClr val="tx1"/>
                </a:solidFill>
                <a:highlight>
                  <a:srgbClr val="FF6600"/>
                </a:highlight>
                <a:latin typeface="等线" panose="020F0502020204030204"/>
                <a:ea typeface="等线" panose="02010600030101010101" pitchFamily="2" charset="-122"/>
              </a:rPr>
              <a:t>2</a:t>
            </a:r>
            <a:r>
              <a:rPr kumimoji="0" lang="en-US" altLang="zh-CN" sz="1100" b="0" i="0" u="none" strike="noStrike" kern="1200" cap="none" spc="0" normalizeH="0" baseline="0" noProof="0" dirty="0">
                <a:ln>
                  <a:noFill/>
                </a:ln>
                <a:solidFill>
                  <a:schemeClr val="tx1"/>
                </a:solidFill>
                <a:effectLst/>
                <a:highlight>
                  <a:srgbClr val="FF6600"/>
                </a:highlight>
                <a:uLnTx/>
                <a:uFillTx/>
                <a:latin typeface="等线" panose="020F0502020204030204"/>
                <a:ea typeface="等线" panose="02010600030101010101" pitchFamily="2" charset="-122"/>
                <a:cs typeface="+mn-cs"/>
              </a:rPr>
              <a:t>K) of sample IDs </a:t>
            </a:r>
            <a:r>
              <a:rPr kumimoji="0" lang="en-US" altLang="zh-CN"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provided by the NWDAFs, and optional ones from</a:t>
            </a:r>
            <a:r>
              <a:rPr lang="en-US" altLang="zh-CN" sz="1100" dirty="0">
                <a:solidFill>
                  <a:schemeClr val="tx1"/>
                </a:solidFill>
                <a:latin typeface="等线" panose="020F0502020204030204"/>
                <a:ea typeface="等线" panose="02010600030101010101" pitchFamily="2" charset="-122"/>
              </a:rPr>
              <a:t> AF</a:t>
            </a:r>
            <a:r>
              <a:rPr kumimoji="0" lang="en-US" altLang="zh-CN"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 </a:t>
            </a:r>
            <a:endParaRPr kumimoji="0" lang="zh-CN" altLang="en-US"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endParaRPr>
          </a:p>
        </p:txBody>
      </p:sp>
      <p:cxnSp>
        <p:nvCxnSpPr>
          <p:cNvPr id="36" name="直接箭头连接符 35">
            <a:extLst>
              <a:ext uri="{FF2B5EF4-FFF2-40B4-BE49-F238E27FC236}">
                <a16:creationId xmlns:a16="http://schemas.microsoft.com/office/drawing/2014/main" id="{C3BB1CC1-8195-4B3C-9B01-C1D1051C4A72}"/>
              </a:ext>
            </a:extLst>
          </p:cNvPr>
          <p:cNvCxnSpPr>
            <a:cxnSpLocks/>
          </p:cNvCxnSpPr>
          <p:nvPr/>
        </p:nvCxnSpPr>
        <p:spPr>
          <a:xfrm flipV="1">
            <a:off x="3507719" y="5016577"/>
            <a:ext cx="2588281" cy="183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文本框 37">
            <a:extLst>
              <a:ext uri="{FF2B5EF4-FFF2-40B4-BE49-F238E27FC236}">
                <a16:creationId xmlns:a16="http://schemas.microsoft.com/office/drawing/2014/main" id="{88F75885-0989-4DA3-8D59-2D81E9B23377}"/>
              </a:ext>
            </a:extLst>
          </p:cNvPr>
          <p:cNvSpPr txBox="1"/>
          <p:nvPr/>
        </p:nvSpPr>
        <p:spPr>
          <a:xfrm>
            <a:off x="3530721" y="4808882"/>
            <a:ext cx="33556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7. Preparation/sample alignment response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 (e.g</a:t>
            </a:r>
            <a:r>
              <a:rPr kumimoji="0" lang="en-US" altLang="zh-CN" sz="1000" b="0" i="0" u="none" strike="noStrike" kern="1200" cap="none" spc="0" normalizeH="0" baseline="0" noProof="0" dirty="0">
                <a:ln>
                  <a:noFill/>
                </a:ln>
                <a:effectLst/>
                <a:highlight>
                  <a:srgbClr val="FF6600"/>
                </a:highlight>
                <a:uLnTx/>
                <a:uFillTx/>
                <a:latin typeface="等线" panose="020F0502020204030204"/>
                <a:ea typeface="等线" panose="02010600030101010101" pitchFamily="2" charset="-122"/>
                <a:cs typeface="+mn-cs"/>
              </a:rPr>
              <a:t>. only </a:t>
            </a:r>
            <a:r>
              <a:rPr lang="en-US" altLang="zh-CN" sz="1000" dirty="0">
                <a:highlight>
                  <a:srgbClr val="FF6600"/>
                </a:highlight>
                <a:latin typeface="等线" panose="020F0502020204030204"/>
                <a:ea typeface="等线" panose="02010600030101010101" pitchFamily="2" charset="-122"/>
                <a:cs typeface="+mn-cs"/>
              </a:rPr>
              <a:t>12</a:t>
            </a:r>
            <a:r>
              <a:rPr kumimoji="0" lang="en-US" altLang="zh-CN" sz="1000" b="0" i="0" u="none" strike="noStrike" kern="1200" cap="none" spc="0" normalizeH="0" baseline="0" noProof="0" dirty="0">
                <a:ln>
                  <a:noFill/>
                </a:ln>
                <a:effectLst/>
                <a:highlight>
                  <a:srgbClr val="FF6600"/>
                </a:highlight>
                <a:uLnTx/>
                <a:uFillTx/>
                <a:latin typeface="等线" panose="020F0502020204030204"/>
                <a:ea typeface="等线" panose="02010600030101010101" pitchFamily="2" charset="-122"/>
                <a:cs typeface="+mn-cs"/>
              </a:rPr>
              <a:t>k </a:t>
            </a: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sample IDs mapped by the NEF)</a:t>
            </a:r>
            <a:endParaRPr kumimoji="0" lang="zh-CN" altLang="en-US" sz="1000" b="0" i="0" u="none" strike="noStrike" kern="1200" cap="none" spc="0" normalizeH="0" baseline="0" noProof="0" dirty="0">
              <a:ln>
                <a:noFill/>
              </a:ln>
              <a:effectLst/>
              <a:uLnTx/>
              <a:uFillTx/>
              <a:latin typeface="等线" panose="020F0502020204030204"/>
              <a:ea typeface="等线" panose="02010600030101010101" pitchFamily="2" charset="-122"/>
              <a:cs typeface="+mn-cs"/>
            </a:endParaRPr>
          </a:p>
        </p:txBody>
      </p:sp>
      <p:sp>
        <p:nvSpPr>
          <p:cNvPr id="40" name="矩形 39">
            <a:extLst>
              <a:ext uri="{FF2B5EF4-FFF2-40B4-BE49-F238E27FC236}">
                <a16:creationId xmlns:a16="http://schemas.microsoft.com/office/drawing/2014/main" id="{7DB3E707-552F-4383-90D4-ADAEA0EB5B3E}"/>
              </a:ext>
            </a:extLst>
          </p:cNvPr>
          <p:cNvSpPr/>
          <p:nvPr/>
        </p:nvSpPr>
        <p:spPr>
          <a:xfrm>
            <a:off x="5190067" y="5382820"/>
            <a:ext cx="1476712" cy="6757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8. Determines the final intersection (e.g.8k) of sample IDs</a:t>
            </a:r>
            <a:endParaRPr kumimoji="0" lang="zh-CN" altLang="en-US"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endParaRPr>
          </a:p>
        </p:txBody>
      </p:sp>
      <p:sp>
        <p:nvSpPr>
          <p:cNvPr id="24" name="矩形 23">
            <a:extLst>
              <a:ext uri="{FF2B5EF4-FFF2-40B4-BE49-F238E27FC236}">
                <a16:creationId xmlns:a16="http://schemas.microsoft.com/office/drawing/2014/main" id="{5A4C7931-C32F-4EE0-AAFD-AAFB9B20FA73}"/>
              </a:ext>
            </a:extLst>
          </p:cNvPr>
          <p:cNvSpPr/>
          <p:nvPr/>
        </p:nvSpPr>
        <p:spPr>
          <a:xfrm>
            <a:off x="2564840" y="4186673"/>
            <a:ext cx="2625226" cy="5539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6. The </a:t>
            </a:r>
            <a:r>
              <a:rPr kumimoji="0" lang="en-US" altLang="zh-CN" sz="1100" b="0" i="0" u="none" strike="noStrike" kern="1200" cap="none" spc="0" normalizeH="0" baseline="0" noProof="0" dirty="0">
                <a:ln>
                  <a:noFill/>
                </a:ln>
                <a:solidFill>
                  <a:schemeClr val="tx1"/>
                </a:solidFill>
                <a:effectLst/>
                <a:highlight>
                  <a:srgbClr val="FF6600"/>
                </a:highlight>
                <a:uLnTx/>
                <a:uFillTx/>
                <a:latin typeface="等线" panose="020F0502020204030204"/>
                <a:ea typeface="等线" panose="02010600030101010101" pitchFamily="2" charset="-122"/>
                <a:cs typeface="+mn-cs"/>
              </a:rPr>
              <a:t>intersection (e.g. </a:t>
            </a:r>
            <a:r>
              <a:rPr lang="en-US" altLang="zh-CN" sz="1100" strike="noStrike" dirty="0">
                <a:solidFill>
                  <a:schemeClr val="tx1"/>
                </a:solidFill>
                <a:highlight>
                  <a:srgbClr val="FF6600"/>
                </a:highlight>
                <a:latin typeface="等线" panose="020F0502020204030204"/>
                <a:ea typeface="等线" panose="02010600030101010101" pitchFamily="2" charset="-122"/>
              </a:rPr>
              <a:t>1</a:t>
            </a:r>
            <a:r>
              <a:rPr lang="en-US" altLang="zh-CN" sz="1100" dirty="0">
                <a:solidFill>
                  <a:schemeClr val="tx1"/>
                </a:solidFill>
                <a:highlight>
                  <a:srgbClr val="FF6600"/>
                </a:highlight>
                <a:latin typeface="等线" panose="020F0502020204030204"/>
                <a:ea typeface="等线" panose="02010600030101010101" pitchFamily="2" charset="-122"/>
              </a:rPr>
              <a:t>2</a:t>
            </a:r>
            <a:r>
              <a:rPr kumimoji="0" lang="en-US" altLang="zh-CN" sz="1100" b="0" i="0" u="none" strike="noStrike" kern="1200" cap="none" spc="0" normalizeH="0" baseline="0" noProof="0" dirty="0">
                <a:ln>
                  <a:noFill/>
                </a:ln>
                <a:solidFill>
                  <a:schemeClr val="tx1"/>
                </a:solidFill>
                <a:effectLst/>
                <a:highlight>
                  <a:srgbClr val="FF6600"/>
                </a:highlight>
                <a:uLnTx/>
                <a:uFillTx/>
                <a:latin typeface="等线" panose="020F0502020204030204"/>
                <a:ea typeface="等线" panose="02010600030101010101" pitchFamily="2" charset="-122"/>
                <a:cs typeface="+mn-cs"/>
              </a:rPr>
              <a:t>K) </a:t>
            </a:r>
            <a:r>
              <a:rPr kumimoji="0" lang="en-US" altLang="zh-CN"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sample IDs mapping from </a:t>
            </a:r>
            <a:r>
              <a:rPr lang="en-US" altLang="zh-CN" sz="1100" dirty="0">
                <a:solidFill>
                  <a:schemeClr val="tx1"/>
                </a:solidFill>
                <a:latin typeface="等线" panose="020F0502020204030204"/>
                <a:ea typeface="等线" panose="02010600030101010101" pitchFamily="2" charset="-122"/>
              </a:rPr>
              <a:t>inter</a:t>
            </a:r>
            <a:r>
              <a:rPr kumimoji="0" lang="en-US" altLang="zh-CN" sz="1100" b="0" i="0" u="none" strike="noStrike" kern="1200" cap="none" spc="0" normalizeH="0" baseline="0" noProof="0" dirty="0" err="1">
                <a:ln>
                  <a:noFill/>
                </a:ln>
                <a:solidFill>
                  <a:schemeClr val="tx1"/>
                </a:solidFill>
                <a:effectLst/>
                <a:uLnTx/>
                <a:uFillTx/>
                <a:latin typeface="等线" panose="020F0502020204030204"/>
                <a:ea typeface="等线" panose="02010600030101010101" pitchFamily="2" charset="-122"/>
                <a:cs typeface="+mn-cs"/>
              </a:rPr>
              <a:t>nal</a:t>
            </a:r>
            <a:r>
              <a:rPr kumimoji="0" lang="en-US" altLang="zh-CN"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 to </a:t>
            </a:r>
            <a:r>
              <a:rPr lang="en-US" altLang="zh-CN" sz="1100" dirty="0">
                <a:solidFill>
                  <a:schemeClr val="tx1"/>
                </a:solidFill>
                <a:latin typeface="等线" panose="020F0502020204030204"/>
                <a:ea typeface="等线" panose="02010600030101010101" pitchFamily="2" charset="-122"/>
              </a:rPr>
              <a:t>ex</a:t>
            </a:r>
            <a:r>
              <a:rPr kumimoji="0" lang="en-US" altLang="zh-CN" sz="1100" b="0" i="0" u="none" strike="noStrike" kern="1200" cap="none" spc="0" normalizeH="0" baseline="0" noProof="0" dirty="0" err="1">
                <a:ln>
                  <a:noFill/>
                </a:ln>
                <a:solidFill>
                  <a:schemeClr val="tx1"/>
                </a:solidFill>
                <a:effectLst/>
                <a:uLnTx/>
                <a:uFillTx/>
                <a:latin typeface="等线" panose="020F0502020204030204"/>
                <a:ea typeface="等线" panose="02010600030101010101" pitchFamily="2" charset="-122"/>
                <a:cs typeface="+mn-cs"/>
              </a:rPr>
              <a:t>ternal</a:t>
            </a:r>
            <a:r>
              <a:rPr kumimoji="0" lang="en-US" altLang="zh-CN"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 </a:t>
            </a:r>
            <a:endParaRPr kumimoji="0" lang="zh-CN" altLang="en-US"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endParaRPr>
          </a:p>
        </p:txBody>
      </p:sp>
      <p:sp>
        <p:nvSpPr>
          <p:cNvPr id="25" name="文本框 24">
            <a:extLst>
              <a:ext uri="{FF2B5EF4-FFF2-40B4-BE49-F238E27FC236}">
                <a16:creationId xmlns:a16="http://schemas.microsoft.com/office/drawing/2014/main" id="{6861E1C9-852E-4D2C-B23D-5246DB30767C}"/>
              </a:ext>
            </a:extLst>
          </p:cNvPr>
          <p:cNvSpPr txBox="1"/>
          <p:nvPr/>
        </p:nvSpPr>
        <p:spPr>
          <a:xfrm>
            <a:off x="1947985" y="1636790"/>
            <a:ext cx="40183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2b.</a:t>
            </a:r>
            <a:endParaRPr kumimoji="0" lang="zh-CN" altLang="en-US" sz="1000" b="0" i="0" u="none" strike="noStrike" kern="1200" cap="none" spc="0" normalizeH="0" baseline="0" noProof="0" dirty="0">
              <a:ln>
                <a:noFill/>
              </a:ln>
              <a:effectLst/>
              <a:uLnTx/>
              <a:uFillTx/>
              <a:latin typeface="等线" panose="020F0502020204030204"/>
              <a:ea typeface="等线" panose="02010600030101010101" pitchFamily="2" charset="-122"/>
              <a:cs typeface="+mn-cs"/>
            </a:endParaRPr>
          </a:p>
        </p:txBody>
      </p:sp>
      <p:sp>
        <p:nvSpPr>
          <p:cNvPr id="29" name="文本框 28">
            <a:extLst>
              <a:ext uri="{FF2B5EF4-FFF2-40B4-BE49-F238E27FC236}">
                <a16:creationId xmlns:a16="http://schemas.microsoft.com/office/drawing/2014/main" id="{AA3B8991-0C20-4E97-8ADF-A9BFC45F492F}"/>
              </a:ext>
            </a:extLst>
          </p:cNvPr>
          <p:cNvSpPr txBox="1"/>
          <p:nvPr/>
        </p:nvSpPr>
        <p:spPr>
          <a:xfrm flipH="1">
            <a:off x="1411420" y="3253787"/>
            <a:ext cx="618113"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4b.</a:t>
            </a:r>
            <a:endParaRPr kumimoji="0" lang="zh-CN" altLang="en-US" sz="1000" b="0" i="0" u="none" strike="noStrike" kern="1200" cap="none" spc="0" normalizeH="0" baseline="0" noProof="0" dirty="0">
              <a:ln>
                <a:noFill/>
              </a:ln>
              <a:effectLst/>
              <a:uLnTx/>
              <a:uFillTx/>
              <a:latin typeface="等线" panose="020F0502020204030204"/>
              <a:ea typeface="等线" panose="02010600030101010101" pitchFamily="2" charset="-122"/>
              <a:cs typeface="+mn-cs"/>
            </a:endParaRPr>
          </a:p>
        </p:txBody>
      </p:sp>
      <p:sp>
        <p:nvSpPr>
          <p:cNvPr id="30" name="矩形 29">
            <a:extLst>
              <a:ext uri="{FF2B5EF4-FFF2-40B4-BE49-F238E27FC236}">
                <a16:creationId xmlns:a16="http://schemas.microsoft.com/office/drawing/2014/main" id="{963B1E1F-F8FB-455E-B38D-72710D10A90E}"/>
              </a:ext>
            </a:extLst>
          </p:cNvPr>
          <p:cNvSpPr/>
          <p:nvPr/>
        </p:nvSpPr>
        <p:spPr>
          <a:xfrm>
            <a:off x="373450" y="2365035"/>
            <a:ext cx="509568" cy="255241"/>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3b.</a:t>
            </a:r>
            <a:endParaRPr kumimoji="0" lang="zh-CN" altLang="en-US"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endParaRPr>
          </a:p>
        </p:txBody>
      </p:sp>
      <p:sp>
        <p:nvSpPr>
          <p:cNvPr id="31" name="文本框 30">
            <a:extLst>
              <a:ext uri="{FF2B5EF4-FFF2-40B4-BE49-F238E27FC236}">
                <a16:creationId xmlns:a16="http://schemas.microsoft.com/office/drawing/2014/main" id="{B7A95C77-9490-4408-A347-D4BACB1956F0}"/>
              </a:ext>
            </a:extLst>
          </p:cNvPr>
          <p:cNvSpPr txBox="1"/>
          <p:nvPr/>
        </p:nvSpPr>
        <p:spPr>
          <a:xfrm>
            <a:off x="7324553" y="1368888"/>
            <a:ext cx="4415996" cy="4585871"/>
          </a:xfrm>
          <a:prstGeom prst="rect">
            <a:avLst/>
          </a:prstGeom>
          <a:noFill/>
        </p:spPr>
        <p:txBody>
          <a:bodyPr wrap="square" rtlCol="0">
            <a:spAutoFit/>
          </a:bodyPr>
          <a:lstStyle/>
          <a:p>
            <a:pPr eaLnBrk="1" fontAlgn="auto" hangingPunct="1">
              <a:spcBef>
                <a:spcPts val="0"/>
              </a:spcBef>
              <a:spcAft>
                <a:spcPts val="0"/>
              </a:spcAft>
              <a:defRPr/>
            </a:pPr>
            <a:r>
              <a:rPr kumimoji="0" lang="en-US" altLang="zh-CN" sz="1800" b="0" i="0" u="none" strike="noStrike" kern="1200" cap="none" spc="0" normalizeH="0" baseline="0" noProof="0" dirty="0">
                <a:ln>
                  <a:noFill/>
                </a:ln>
                <a:effectLst/>
                <a:uLnTx/>
                <a:uFillTx/>
                <a:latin typeface="等线" panose="020F0502020204030204"/>
                <a:ea typeface="等线" panose="02010600030101010101" pitchFamily="2" charset="-122"/>
                <a:cs typeface="+mn-cs"/>
              </a:rPr>
              <a:t>Alt 2 (</a:t>
            </a:r>
            <a:r>
              <a:rPr lang="en-US" altLang="zh-CN" dirty="0">
                <a:latin typeface="等线" panose="020F0502020204030204"/>
              </a:rPr>
              <a:t>preferred)</a:t>
            </a:r>
            <a:r>
              <a:rPr kumimoji="0" lang="en-US" altLang="zh-CN" sz="1800" b="0" i="0" u="none" strike="noStrike" kern="1200" cap="none" spc="0" normalizeH="0" baseline="0" noProof="0" dirty="0">
                <a:ln>
                  <a:noFill/>
                </a:ln>
                <a:effectLst/>
                <a:uLnTx/>
                <a:uFillTx/>
                <a:latin typeface="等线" panose="020F0502020204030204"/>
                <a:ea typeface="等线" panose="02010600030101010101" pitchFamily="2" charset="-122"/>
                <a:cs typeface="+mn-cs"/>
              </a:rPr>
              <a:t>: enhanced NEF supports sample intersection </a:t>
            </a:r>
            <a:endParaRPr lang="en-US" altLang="zh-CN" dirty="0">
              <a:latin typeface="等线" panose="020F0502020204030204"/>
              <a:ea typeface="等线"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effectLst/>
                <a:highlight>
                  <a:srgbClr val="FF6600"/>
                </a:highlight>
                <a:uLnTx/>
                <a:uFillTx/>
                <a:latin typeface="等线" panose="020F0502020204030204"/>
                <a:ea typeface="等线" panose="02010600030101010101" pitchFamily="2" charset="-122"/>
                <a:cs typeface="+mn-cs"/>
              </a:rPr>
              <a:t>Pros: </a:t>
            </a:r>
            <a:r>
              <a:rPr kumimoji="0" lang="en-US" altLang="zh-CN" sz="1800" b="0" i="0" u="none" strike="noStrike" kern="1200" cap="none" spc="0" normalizeH="0" baseline="0" noProof="0" dirty="0">
                <a:ln>
                  <a:noFill/>
                </a:ln>
                <a:effectLst/>
                <a:uLnTx/>
                <a:uFillTx/>
                <a:latin typeface="等线" panose="020F0502020204030204"/>
                <a:ea typeface="等线" panose="02010600030101010101" pitchFamily="2" charset="-122"/>
                <a:cs typeface="+mn-cs"/>
              </a:rPr>
              <a:t>(comparing with Alt 1):</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effectLst/>
                <a:uLnTx/>
                <a:uFillTx/>
                <a:latin typeface="等线" panose="020F0502020204030204"/>
                <a:ea typeface="等线" panose="02010600030101010101" pitchFamily="2" charset="-122"/>
                <a:cs typeface="+mn-cs"/>
              </a:rPr>
              <a:t>In step 2,</a:t>
            </a:r>
            <a:r>
              <a:rPr kumimoji="0" lang="zh-CN" altLang="en-US" sz="1400" b="0" i="0" u="none" strike="noStrike" kern="1200" cap="none" spc="0" normalizeH="0" baseline="0" noProof="0" dirty="0">
                <a:ln>
                  <a:noFill/>
                </a:ln>
                <a:effectLst/>
                <a:uLnTx/>
                <a:uFillTx/>
                <a:latin typeface="等线" panose="020F0502020204030204"/>
                <a:ea typeface="等线" panose="02010600030101010101" pitchFamily="2" charset="-122"/>
                <a:cs typeface="+mn-cs"/>
              </a:rPr>
              <a:t> </a:t>
            </a:r>
            <a:r>
              <a:rPr kumimoji="0" lang="en-US" altLang="zh-CN" sz="1400" b="0" i="0" u="none" strike="noStrike" kern="1200" cap="none" spc="0" normalizeH="0" baseline="0" noProof="0" dirty="0">
                <a:ln>
                  <a:noFill/>
                </a:ln>
                <a:effectLst/>
                <a:uLnTx/>
                <a:uFillTx/>
                <a:latin typeface="等线" panose="020F0502020204030204"/>
                <a:ea typeface="等线" panose="02010600030101010101" pitchFamily="2" charset="-122"/>
                <a:cs typeface="+mn-cs"/>
              </a:rPr>
              <a:t>sending 100k samples from NEF to NWDAF is optional, thus mapping from external to internal work may can be avoided.</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effectLst/>
                <a:uLnTx/>
                <a:uFillTx/>
                <a:latin typeface="等线" panose="020F0502020204030204"/>
                <a:ea typeface="等线" panose="02010600030101010101" pitchFamily="2" charset="-122"/>
                <a:cs typeface="+mn-cs"/>
              </a:rPr>
              <a:t>In step 5, the NEF can aggregate and generate the intersection all the NWDAFs</a:t>
            </a:r>
            <a:r>
              <a:rPr lang="en-US" altLang="zh-CN" sz="1400" dirty="0">
                <a:latin typeface="等线" panose="020F0502020204030204"/>
                <a:ea typeface="等线" panose="02010600030101010101" pitchFamily="2" charset="-122"/>
                <a:cs typeface="+mn-cs"/>
              </a:rPr>
              <a:t>, and optional ones from AF</a:t>
            </a:r>
            <a:r>
              <a:rPr kumimoji="0" lang="en-US" altLang="zh-CN" sz="1400" b="0" i="0" u="none" strike="noStrike" kern="1200" cap="none" spc="0" normalizeH="0" baseline="0" noProof="0" dirty="0">
                <a:ln>
                  <a:noFill/>
                </a:ln>
                <a:effectLst/>
                <a:uLnTx/>
                <a:uFillTx/>
                <a:latin typeface="等线" panose="020F0502020204030204"/>
                <a:ea typeface="等线" panose="02010600030101010101" pitchFamily="2" charset="-122"/>
                <a:cs typeface="+mn-cs"/>
              </a:rPr>
              <a:t>. </a:t>
            </a:r>
            <a:r>
              <a:rPr kumimoji="0" lang="en-US" altLang="zh-CN" sz="1400" b="0" i="0" u="none" strike="noStrike" kern="1200" cap="none" spc="0" normalizeH="0" baseline="0" noProof="0" dirty="0">
                <a:ln>
                  <a:noFill/>
                </a:ln>
                <a:effectLst/>
                <a:highlight>
                  <a:srgbClr val="FF6600"/>
                </a:highlight>
                <a:uLnTx/>
                <a:uFillTx/>
                <a:latin typeface="等线" panose="020F0502020204030204"/>
                <a:ea typeface="等线" panose="02010600030101010101" pitchFamily="2" charset="-122"/>
                <a:cs typeface="+mn-cs"/>
              </a:rPr>
              <a:t>Then only 12k sample IDs will be exposed from 5GC to AF rather than 50k or more</a:t>
            </a:r>
            <a:r>
              <a:rPr kumimoji="0" lang="zh-CN" altLang="en-US" sz="1400" b="0" i="0" u="none" strike="noStrike" kern="1200" cap="none" spc="0" normalizeH="0" baseline="0" noProof="0" dirty="0">
                <a:ln>
                  <a:noFill/>
                </a:ln>
                <a:effectLst/>
                <a:highlight>
                  <a:srgbClr val="FF6600"/>
                </a:highlight>
                <a:uLnTx/>
                <a:uFillTx/>
                <a:latin typeface="等线" panose="020F0502020204030204"/>
                <a:ea typeface="等线" panose="02010600030101010101" pitchFamily="2" charset="-122"/>
                <a:cs typeface="+mn-cs"/>
              </a:rPr>
              <a:t>（</a:t>
            </a:r>
            <a:r>
              <a:rPr kumimoji="0" lang="en-US" altLang="zh-CN" sz="1400" b="0" i="0" u="none" strike="noStrike" kern="1200" cap="none" spc="0" normalizeH="0" baseline="0" noProof="0" dirty="0">
                <a:ln>
                  <a:noFill/>
                </a:ln>
                <a:effectLst/>
                <a:highlight>
                  <a:srgbClr val="FF6600"/>
                </a:highlight>
                <a:uLnTx/>
                <a:uFillTx/>
                <a:latin typeface="等线" panose="020F0502020204030204"/>
                <a:ea typeface="等线" panose="02010600030101010101" pitchFamily="2" charset="-122"/>
                <a:cs typeface="+mn-cs"/>
              </a:rPr>
              <a:t>if for multiple NWDAFs</a:t>
            </a:r>
            <a:r>
              <a:rPr kumimoji="0" lang="zh-CN" altLang="en-US" sz="1400" b="0" i="0" u="none" strike="noStrike" kern="1200" cap="none" spc="0" normalizeH="0" baseline="0" noProof="0" dirty="0">
                <a:ln>
                  <a:noFill/>
                </a:ln>
                <a:effectLst/>
                <a:highlight>
                  <a:srgbClr val="FF6600"/>
                </a:highlight>
                <a:uLnTx/>
                <a:uFillTx/>
                <a:latin typeface="等线" panose="020F0502020204030204"/>
                <a:ea typeface="等线" panose="02010600030101010101" pitchFamily="2" charset="-122"/>
                <a:cs typeface="+mn-cs"/>
              </a:rPr>
              <a:t>）</a:t>
            </a:r>
            <a:endParaRPr kumimoji="0" lang="en-US" altLang="zh-CN" sz="1400" b="0" i="0" u="none" strike="noStrike" kern="1200" cap="none" spc="0" normalizeH="0" baseline="0" noProof="0" dirty="0">
              <a:ln>
                <a:noFill/>
              </a:ln>
              <a:effectLst/>
              <a:highlight>
                <a:srgbClr val="FF6600"/>
              </a:highlight>
              <a:uLnTx/>
              <a:uFillTx/>
              <a:latin typeface="等线" panose="020F0502020204030204"/>
              <a:ea typeface="等线" panose="02010600030101010101" pitchFamily="2" charset="-122"/>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effectLst/>
                <a:uLnTx/>
                <a:uFillTx/>
                <a:latin typeface="等线" panose="020F0502020204030204"/>
                <a:ea typeface="等线" panose="02010600030101010101" pitchFamily="2" charset="-122"/>
                <a:cs typeface="+mn-cs"/>
              </a:rPr>
              <a:t>Only mapping from internal to external needs to be done in step 6,  and the NEF will map less sample IDs (e.g. 12k).</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effectLst/>
                <a:uLnTx/>
                <a:uFillTx/>
                <a:latin typeface="等线" panose="020F0502020204030204"/>
                <a:ea typeface="等线" panose="02010600030101010101" pitchFamily="2" charset="-122"/>
                <a:cs typeface="+mn-cs"/>
              </a:rPr>
              <a:t>Only one response message in step 7.</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altLang="zh-CN" sz="1400" b="0" i="0" u="none" strike="noStrike" kern="1200" cap="none" spc="0" normalizeH="0" baseline="0" noProof="0" dirty="0">
              <a:ln>
                <a:noFill/>
              </a:ln>
              <a:effectLst/>
              <a:uLnTx/>
              <a:uFillTx/>
              <a:latin typeface="等线" panose="020F0502020204030204"/>
              <a:ea typeface="等线"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spc="0" normalizeH="0" baseline="0" noProof="0" dirty="0">
                <a:ln>
                  <a:noFill/>
                </a:ln>
                <a:effectLst/>
                <a:uLnTx/>
                <a:uFillTx/>
                <a:latin typeface="等线" panose="020F0502020204030204"/>
                <a:ea typeface="等线" panose="02010600030101010101" pitchFamily="2" charset="-122"/>
                <a:cs typeface="+mn-cs"/>
              </a:rPr>
              <a:t>Summary: </a:t>
            </a:r>
            <a:r>
              <a:rPr kumimoji="0" lang="en-US" altLang="zh-CN" sz="1400" b="0" i="0" u="none" strike="noStrike" kern="1200" cap="none" spc="0" normalizeH="0" baseline="0" noProof="0" dirty="0">
                <a:ln>
                  <a:noFill/>
                </a:ln>
                <a:effectLst/>
                <a:highlight>
                  <a:srgbClr val="FF6600"/>
                </a:highlight>
                <a:uLnTx/>
                <a:uFillTx/>
                <a:latin typeface="等线" panose="020F0502020204030204"/>
                <a:ea typeface="等线" panose="02010600030101010101" pitchFamily="2" charset="-122"/>
                <a:cs typeface="+mn-cs"/>
              </a:rPr>
              <a:t>More secure for MNO by revealing less sample IDs from 5GC to AF(the most important benefit)</a:t>
            </a:r>
            <a:r>
              <a:rPr kumimoji="0" lang="en-US" altLang="zh-CN" sz="1400" b="0" i="0" u="none" strike="noStrike" kern="1200" cap="none" spc="0" normalizeH="0" baseline="0" noProof="0" dirty="0">
                <a:ln>
                  <a:noFill/>
                </a:ln>
                <a:effectLst/>
                <a:uLnTx/>
                <a:uFillTx/>
                <a:latin typeface="等线" panose="020F0502020204030204"/>
                <a:ea typeface="等线" panose="02010600030101010101" pitchFamily="2" charset="-122"/>
                <a:cs typeface="+mn-cs"/>
              </a:rPr>
              <a:t>, less mapping work load for the NEF, and less signaling overhead.</a:t>
            </a:r>
          </a:p>
        </p:txBody>
      </p:sp>
      <p:sp>
        <p:nvSpPr>
          <p:cNvPr id="33" name="矩形 32">
            <a:extLst>
              <a:ext uri="{FF2B5EF4-FFF2-40B4-BE49-F238E27FC236}">
                <a16:creationId xmlns:a16="http://schemas.microsoft.com/office/drawing/2014/main" id="{FA04B6D0-D87C-4C26-8532-88926493AF3B}"/>
              </a:ext>
            </a:extLst>
          </p:cNvPr>
          <p:cNvSpPr/>
          <p:nvPr/>
        </p:nvSpPr>
        <p:spPr>
          <a:xfrm>
            <a:off x="255563" y="86245"/>
            <a:ext cx="1319841"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NWDAF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a:t>
            </a:r>
            <a:r>
              <a:rPr lang="en-US" altLang="zh-CN" dirty="0">
                <a:solidFill>
                  <a:prstClr val="black"/>
                </a:solidFill>
                <a:latin typeface="等线" panose="020F0502020204030204"/>
                <a:ea typeface="等线" panose="02010600030101010101" pitchFamily="2" charset="-122"/>
              </a:rPr>
              <a:t>client</a:t>
            </a: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 name="矩形 3">
            <a:extLst>
              <a:ext uri="{FF2B5EF4-FFF2-40B4-BE49-F238E27FC236}">
                <a16:creationId xmlns:a16="http://schemas.microsoft.com/office/drawing/2014/main" id="{BF8E04D5-B236-42B7-B833-02E1FC37D4F6}"/>
              </a:ext>
            </a:extLst>
          </p:cNvPr>
          <p:cNvSpPr/>
          <p:nvPr/>
        </p:nvSpPr>
        <p:spPr>
          <a:xfrm>
            <a:off x="447500" y="419983"/>
            <a:ext cx="1319841"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NWDAF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a:t>
            </a:r>
            <a:r>
              <a:rPr lang="en-US" altLang="zh-CN" dirty="0">
                <a:solidFill>
                  <a:schemeClr val="tx1"/>
                </a:solidFill>
                <a:latin typeface="等线" panose="020F0502020204030204"/>
                <a:ea typeface="等线" panose="02010600030101010101" pitchFamily="2" charset="-122"/>
              </a:rPr>
              <a:t>client</a:t>
            </a:r>
            <a:r>
              <a:rPr kumimoji="0" lang="en-US" altLang="zh-CN"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a:t>
            </a:r>
            <a:endParaRPr kumimoji="0" lang="zh-CN" altLang="en-US"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endParaRPr>
          </a:p>
        </p:txBody>
      </p:sp>
      <p:sp>
        <p:nvSpPr>
          <p:cNvPr id="44" name="文本框 43">
            <a:extLst>
              <a:ext uri="{FF2B5EF4-FFF2-40B4-BE49-F238E27FC236}">
                <a16:creationId xmlns:a16="http://schemas.microsoft.com/office/drawing/2014/main" id="{0AB6AE2C-BB29-4DF9-B645-56340B177955}"/>
              </a:ext>
            </a:extLst>
          </p:cNvPr>
          <p:cNvSpPr txBox="1"/>
          <p:nvPr/>
        </p:nvSpPr>
        <p:spPr>
          <a:xfrm>
            <a:off x="7557482" y="578617"/>
            <a:ext cx="3965950" cy="369332"/>
          </a:xfrm>
          <a:prstGeom prst="rect">
            <a:avLst/>
          </a:prstGeom>
          <a:noFill/>
        </p:spPr>
        <p:txBody>
          <a:bodyPr wrap="square" rtlCol="0">
            <a:spAutoFit/>
          </a:bodyPr>
          <a:lstStyle/>
          <a:p>
            <a:r>
              <a:rPr lang="en-US" altLang="zh-CN" dirty="0">
                <a:solidFill>
                  <a:srgbClr val="0000FF"/>
                </a:solidFill>
                <a:highlight>
                  <a:srgbClr val="FF6600"/>
                </a:highlight>
              </a:rPr>
              <a:t>Untrusted AF as VFL server case</a:t>
            </a:r>
            <a:endParaRPr lang="zh-CN" altLang="en-US" dirty="0">
              <a:solidFill>
                <a:srgbClr val="0000FF"/>
              </a:solidFill>
              <a:highlight>
                <a:srgbClr val="FF6600"/>
              </a:highlight>
            </a:endParaRPr>
          </a:p>
        </p:txBody>
      </p:sp>
      <p:sp>
        <p:nvSpPr>
          <p:cNvPr id="45" name="文本框 44">
            <a:extLst>
              <a:ext uri="{FF2B5EF4-FFF2-40B4-BE49-F238E27FC236}">
                <a16:creationId xmlns:a16="http://schemas.microsoft.com/office/drawing/2014/main" id="{56FB5980-A2B0-46FC-974C-F717A50A4029}"/>
              </a:ext>
            </a:extLst>
          </p:cNvPr>
          <p:cNvSpPr txBox="1"/>
          <p:nvPr/>
        </p:nvSpPr>
        <p:spPr>
          <a:xfrm rot="20321811">
            <a:off x="6303410" y="279666"/>
            <a:ext cx="2429070" cy="400110"/>
          </a:xfrm>
          <a:prstGeom prst="rect">
            <a:avLst/>
          </a:prstGeom>
          <a:noFill/>
        </p:spPr>
        <p:txBody>
          <a:bodyPr wrap="square" rtlCol="0">
            <a:spAutoFit/>
          </a:bodyPr>
          <a:lstStyle/>
          <a:p>
            <a:r>
              <a:rPr lang="en-US" altLang="zh-CN" sz="2000" dirty="0">
                <a:solidFill>
                  <a:schemeClr val="bg1"/>
                </a:solidFill>
                <a:highlight>
                  <a:srgbClr val="FF6600"/>
                </a:highlight>
              </a:rPr>
              <a:t>Newly added page</a:t>
            </a:r>
            <a:endParaRPr lang="zh-CN" altLang="en-US" sz="2000" dirty="0">
              <a:solidFill>
                <a:schemeClr val="bg1"/>
              </a:solidFill>
              <a:highlight>
                <a:srgbClr val="FF6600"/>
              </a:highlight>
            </a:endParaRPr>
          </a:p>
        </p:txBody>
      </p:sp>
    </p:spTree>
    <p:extLst>
      <p:ext uri="{BB962C8B-B14F-4D97-AF65-F5344CB8AC3E}">
        <p14:creationId xmlns:p14="http://schemas.microsoft.com/office/powerpoint/2010/main" val="2050461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F3CAED0-E4FA-4900-A723-D0C349F88343}"/>
              </a:ext>
            </a:extLst>
          </p:cNvPr>
          <p:cNvSpPr>
            <a:spLocks noGrp="1"/>
          </p:cNvSpPr>
          <p:nvPr>
            <p:ph idx="1"/>
          </p:nvPr>
        </p:nvSpPr>
        <p:spPr>
          <a:xfrm>
            <a:off x="132080" y="1188720"/>
            <a:ext cx="11221720" cy="4988243"/>
          </a:xfrm>
        </p:spPr>
        <p:txBody>
          <a:bodyPr/>
          <a:lstStyle/>
          <a:p>
            <a:r>
              <a:rPr lang="en-US" altLang="zh-CN" sz="2400" dirty="0"/>
              <a:t>Sub-issue 3: For the VFL training procedure, how does the NEF assist the VFL training process?</a:t>
            </a:r>
          </a:p>
          <a:p>
            <a:endParaRPr lang="zh-CN" altLang="en-US" dirty="0"/>
          </a:p>
        </p:txBody>
      </p:sp>
      <p:sp>
        <p:nvSpPr>
          <p:cNvPr id="4" name="Title 1">
            <a:extLst>
              <a:ext uri="{FF2B5EF4-FFF2-40B4-BE49-F238E27FC236}">
                <a16:creationId xmlns:a16="http://schemas.microsoft.com/office/drawing/2014/main" id="{E2B7BB48-3859-4D6B-B4B7-EA16D3DFEEE3}"/>
              </a:ext>
            </a:extLst>
          </p:cNvPr>
          <p:cNvSpPr>
            <a:spLocks noGrp="1"/>
          </p:cNvSpPr>
          <p:nvPr>
            <p:ph type="title"/>
          </p:nvPr>
        </p:nvSpPr>
        <p:spPr>
          <a:xfrm>
            <a:off x="0" y="0"/>
            <a:ext cx="10515600" cy="810228"/>
          </a:xfrm>
        </p:spPr>
        <p:txBody>
          <a:bodyPr/>
          <a:lstStyle/>
          <a:p>
            <a:r>
              <a:rPr lang="en-US" altLang="zh-CN" sz="2800" b="1" dirty="0"/>
              <a:t>Sub-issue 3 2 </a:t>
            </a:r>
            <a:r>
              <a:rPr lang="en-US" altLang="zh-CN" sz="2800" dirty="0">
                <a:solidFill>
                  <a:srgbClr val="0000FF"/>
                </a:solidFill>
                <a:highlight>
                  <a:srgbClr val="FFFF00"/>
                </a:highlight>
              </a:rPr>
              <a:t>(see P</a:t>
            </a:r>
            <a:r>
              <a:rPr lang="en-US" altLang="zh-CN" sz="2800" strike="sngStrike" dirty="0">
                <a:solidFill>
                  <a:srgbClr val="0000FF"/>
                </a:solidFill>
                <a:highlight>
                  <a:srgbClr val="FFFF00"/>
                </a:highlight>
              </a:rPr>
              <a:t>10</a:t>
            </a:r>
            <a:r>
              <a:rPr lang="en-US" altLang="zh-CN" sz="2800" dirty="0">
                <a:solidFill>
                  <a:srgbClr val="0000FF"/>
                </a:solidFill>
                <a:highlight>
                  <a:srgbClr val="FFFF00"/>
                </a:highlight>
              </a:rPr>
              <a:t>12 for related procedure) </a:t>
            </a:r>
            <a:endParaRPr lang="zh-CN" altLang="en-US" sz="2800" b="1" dirty="0"/>
          </a:p>
        </p:txBody>
      </p:sp>
      <p:graphicFrame>
        <p:nvGraphicFramePr>
          <p:cNvPr id="5" name="表格 4">
            <a:extLst>
              <a:ext uri="{FF2B5EF4-FFF2-40B4-BE49-F238E27FC236}">
                <a16:creationId xmlns:a16="http://schemas.microsoft.com/office/drawing/2014/main" id="{1994BA78-E186-4D43-9E54-7E2AEC350C16}"/>
              </a:ext>
            </a:extLst>
          </p:cNvPr>
          <p:cNvGraphicFramePr>
            <a:graphicFrameLocks noGrp="1"/>
          </p:cNvGraphicFramePr>
          <p:nvPr>
            <p:extLst>
              <p:ext uri="{D42A27DB-BD31-4B8C-83A1-F6EECF244321}">
                <p14:modId xmlns:p14="http://schemas.microsoft.com/office/powerpoint/2010/main" val="2842518502"/>
              </p:ext>
            </p:extLst>
          </p:nvPr>
        </p:nvGraphicFramePr>
        <p:xfrm>
          <a:off x="838200" y="1994746"/>
          <a:ext cx="10089776" cy="4746414"/>
        </p:xfrm>
        <a:graphic>
          <a:graphicData uri="http://schemas.openxmlformats.org/drawingml/2006/table">
            <a:tbl>
              <a:tblPr firstRow="1" bandRow="1">
                <a:tableStyleId>{5C22544A-7EE6-4342-B048-85BDC9FD1C3A}</a:tableStyleId>
              </a:tblPr>
              <a:tblGrid>
                <a:gridCol w="1959968">
                  <a:extLst>
                    <a:ext uri="{9D8B030D-6E8A-4147-A177-3AD203B41FA5}">
                      <a16:colId xmlns:a16="http://schemas.microsoft.com/office/drawing/2014/main" val="2890343580"/>
                    </a:ext>
                  </a:extLst>
                </a:gridCol>
                <a:gridCol w="8129808">
                  <a:extLst>
                    <a:ext uri="{9D8B030D-6E8A-4147-A177-3AD203B41FA5}">
                      <a16:colId xmlns:a16="http://schemas.microsoft.com/office/drawing/2014/main" val="1760235431"/>
                    </a:ext>
                  </a:extLst>
                </a:gridCol>
              </a:tblGrid>
              <a:tr h="433494">
                <a:tc>
                  <a:txBody>
                    <a:bodyPr/>
                    <a:lstStyle/>
                    <a:p>
                      <a:r>
                        <a:rPr lang="en-US" altLang="zh-CN" sz="1400" dirty="0"/>
                        <a:t>Companies </a:t>
                      </a:r>
                      <a:endParaRPr lang="zh-CN" altLang="en-US" sz="1400" dirty="0"/>
                    </a:p>
                  </a:txBody>
                  <a:tcPr/>
                </a:tc>
                <a:tc>
                  <a:txBody>
                    <a:bodyPr/>
                    <a:lstStyle/>
                    <a:p>
                      <a:r>
                        <a:rPr lang="en-US" altLang="zh-CN" sz="1400" dirty="0"/>
                        <a:t>Explanation (how)</a:t>
                      </a:r>
                      <a:endParaRPr lang="zh-CN" altLang="en-US" sz="1400" dirty="0"/>
                    </a:p>
                  </a:txBody>
                  <a:tcPr/>
                </a:tc>
                <a:extLst>
                  <a:ext uri="{0D108BD9-81ED-4DB2-BD59-A6C34878D82A}">
                    <a16:rowId xmlns:a16="http://schemas.microsoft.com/office/drawing/2014/main" val="2409666087"/>
                  </a:ext>
                </a:extLst>
              </a:tr>
              <a:tr h="370840">
                <a:tc>
                  <a:txBody>
                    <a:bodyPr/>
                    <a:lstStyle/>
                    <a:p>
                      <a:r>
                        <a:rPr lang="en-US" altLang="zh-CN" sz="1200" dirty="0"/>
                        <a:t>vivo</a:t>
                      </a:r>
                      <a:endParaRPr lang="zh-CN" altLang="en-US" sz="1200" dirty="0"/>
                    </a:p>
                  </a:txBody>
                  <a:tcPr/>
                </a:tc>
                <a:tc>
                  <a:txBody>
                    <a:bodyPr/>
                    <a:lstStyle/>
                    <a:p>
                      <a:pPr marL="285750" indent="-285750">
                        <a:buFontTx/>
                        <a:buChar char="-"/>
                      </a:pPr>
                      <a:r>
                        <a:rPr lang="en-US" altLang="zh-CN" sz="1200" dirty="0"/>
                        <a:t>The roles that have been agreed and shown in 1</a:t>
                      </a:r>
                      <a:r>
                        <a:rPr lang="en-US" altLang="zh-CN" sz="1200" baseline="30000" dirty="0"/>
                        <a:t>st</a:t>
                      </a:r>
                      <a:r>
                        <a:rPr lang="en-US" altLang="zh-CN" sz="1200" dirty="0"/>
                        <a:t> part,  page 2;</a:t>
                      </a:r>
                    </a:p>
                    <a:p>
                      <a:pPr marL="285750" indent="-285750">
                        <a:buFontTx/>
                        <a:buChar char="-"/>
                      </a:pPr>
                      <a:endParaRPr lang="zh-CN" altLang="en-US" sz="1200" dirty="0"/>
                    </a:p>
                  </a:txBody>
                  <a:tcPr/>
                </a:tc>
                <a:extLst>
                  <a:ext uri="{0D108BD9-81ED-4DB2-BD59-A6C34878D82A}">
                    <a16:rowId xmlns:a16="http://schemas.microsoft.com/office/drawing/2014/main" val="2513737651"/>
                  </a:ext>
                </a:extLst>
              </a:tr>
              <a:tr h="370840">
                <a:tc>
                  <a:txBody>
                    <a:bodyPr/>
                    <a:lstStyle/>
                    <a:p>
                      <a:r>
                        <a:rPr lang="en-US" altLang="zh-CN" sz="1200" dirty="0"/>
                        <a:t>Nokia</a:t>
                      </a:r>
                      <a:endParaRPr lang="zh-CN" alt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    The roles that have been agreed and shown in 1</a:t>
                      </a:r>
                      <a:r>
                        <a:rPr lang="en-US" altLang="zh-CN" sz="1200" baseline="30000" dirty="0"/>
                        <a:t>st</a:t>
                      </a:r>
                      <a:r>
                        <a:rPr lang="en-US" altLang="zh-CN" sz="1200" dirty="0"/>
                        <a:t> part,  page 2;</a:t>
                      </a:r>
                    </a:p>
                    <a:p>
                      <a:endParaRPr lang="zh-CN" altLang="en-US" sz="1200" dirty="0"/>
                    </a:p>
                  </a:txBody>
                  <a:tcPr/>
                </a:tc>
                <a:extLst>
                  <a:ext uri="{0D108BD9-81ED-4DB2-BD59-A6C34878D82A}">
                    <a16:rowId xmlns:a16="http://schemas.microsoft.com/office/drawing/2014/main" val="2833328703"/>
                  </a:ext>
                </a:extLst>
              </a:tr>
              <a:tr h="370840">
                <a:tc>
                  <a:txBody>
                    <a:bodyPr/>
                    <a:lstStyle/>
                    <a:p>
                      <a:r>
                        <a:rPr lang="en-US" altLang="zh-CN" sz="1200" dirty="0"/>
                        <a:t>ZTE</a:t>
                      </a:r>
                      <a:endParaRPr lang="zh-CN" alt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    The roles that have been agreed and shown in 1</a:t>
                      </a:r>
                      <a:r>
                        <a:rPr lang="en-US" altLang="zh-CN" sz="1200" baseline="30000" dirty="0"/>
                        <a:t>st</a:t>
                      </a:r>
                      <a:r>
                        <a:rPr lang="en-US" altLang="zh-CN" sz="1200" dirty="0"/>
                        <a:t> part,  page 2;</a:t>
                      </a:r>
                    </a:p>
                    <a:p>
                      <a:endParaRPr lang="zh-CN" altLang="en-US" sz="1200" dirty="0"/>
                    </a:p>
                  </a:txBody>
                  <a:tcPr/>
                </a:tc>
                <a:extLst>
                  <a:ext uri="{0D108BD9-81ED-4DB2-BD59-A6C34878D82A}">
                    <a16:rowId xmlns:a16="http://schemas.microsoft.com/office/drawing/2014/main" val="700469238"/>
                  </a:ext>
                </a:extLst>
              </a:tr>
              <a:tr h="370840">
                <a:tc>
                  <a:txBody>
                    <a:bodyPr/>
                    <a:lstStyle/>
                    <a:p>
                      <a:r>
                        <a:rPr lang="en-US" altLang="zh-CN" sz="1200" dirty="0"/>
                        <a:t>OPPO</a:t>
                      </a:r>
                      <a:endParaRPr lang="zh-CN" altLang="en-US" sz="1200" dirty="0"/>
                    </a:p>
                  </a:txBody>
                  <a:tcPr/>
                </a:tc>
                <a:tc>
                  <a:txBody>
                    <a:bodyPr/>
                    <a:lstStyle/>
                    <a:p>
                      <a:r>
                        <a:rPr lang="en-US" altLang="zh-CN" sz="1200" dirty="0"/>
                        <a:t>Put all the intermedia results from the different VFL client into one message and send on message to the VFL server. NEF no need to aware the VFL logic.</a:t>
                      </a:r>
                      <a:endParaRPr lang="zh-CN" altLang="en-US" sz="1200" dirty="0"/>
                    </a:p>
                  </a:txBody>
                  <a:tcPr/>
                </a:tc>
                <a:extLst>
                  <a:ext uri="{0D108BD9-81ED-4DB2-BD59-A6C34878D82A}">
                    <a16:rowId xmlns:a16="http://schemas.microsoft.com/office/drawing/2014/main" val="2206630687"/>
                  </a:ext>
                </a:extLst>
              </a:tr>
              <a:tr h="370840">
                <a:tc>
                  <a:txBody>
                    <a:bodyPr/>
                    <a:lstStyle/>
                    <a:p>
                      <a:r>
                        <a:rPr lang="en-GB" altLang="zh-CN" sz="1200" dirty="0"/>
                        <a:t>Samsung</a:t>
                      </a:r>
                      <a:endParaRPr lang="zh-CN" altLang="en-US" sz="1200" dirty="0"/>
                    </a:p>
                  </a:txBody>
                  <a:tcPr/>
                </a:tc>
                <a:tc>
                  <a:txBody>
                    <a:bodyPr/>
                    <a:lstStyle/>
                    <a:p>
                      <a:r>
                        <a:rPr lang="en-GB" altLang="zh-CN" sz="1200" dirty="0"/>
                        <a:t>Same view as OPPO.</a:t>
                      </a:r>
                      <a:r>
                        <a:rPr lang="en-GB" altLang="zh-CN" sz="1200" baseline="0" dirty="0"/>
                        <a:t> Enhancing NEF to accumulate the results from multiple VFL clients can reduce the signalling between NEF and VFL server and NEF load significantly. </a:t>
                      </a:r>
                      <a:endParaRPr lang="zh-CN" altLang="en-US" sz="1200" dirty="0"/>
                    </a:p>
                  </a:txBody>
                  <a:tcPr/>
                </a:tc>
                <a:extLst>
                  <a:ext uri="{0D108BD9-81ED-4DB2-BD59-A6C34878D82A}">
                    <a16:rowId xmlns:a16="http://schemas.microsoft.com/office/drawing/2014/main" val="3702115686"/>
                  </a:ext>
                </a:extLst>
              </a:tr>
              <a:tr h="370840">
                <a:tc>
                  <a:txBody>
                    <a:bodyPr/>
                    <a:lstStyle/>
                    <a:p>
                      <a:r>
                        <a:rPr lang="en-US" altLang="zh-CN" sz="1200" dirty="0">
                          <a:highlight>
                            <a:srgbClr val="00FF00"/>
                          </a:highlight>
                        </a:rPr>
                        <a:t>Huawei</a:t>
                      </a:r>
                      <a:endParaRPr lang="zh-CN" altLang="en-US" sz="1200" dirty="0">
                        <a:highlight>
                          <a:srgbClr val="00FF00"/>
                        </a:highlight>
                      </a:endParaRPr>
                    </a:p>
                  </a:txBody>
                  <a:tcPr/>
                </a:tc>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altLang="zh-CN" sz="1200" dirty="0">
                          <a:highlight>
                            <a:srgbClr val="00FF00"/>
                          </a:highlight>
                        </a:rPr>
                        <a:t>-    The roles that have been agreed and shown in 1</a:t>
                      </a:r>
                      <a:r>
                        <a:rPr lang="en-US" altLang="zh-CN" sz="1200" baseline="30000" dirty="0">
                          <a:highlight>
                            <a:srgbClr val="00FF00"/>
                          </a:highlight>
                        </a:rPr>
                        <a:t>st</a:t>
                      </a:r>
                      <a:r>
                        <a:rPr lang="en-US" altLang="zh-CN" sz="1200" dirty="0">
                          <a:highlight>
                            <a:srgbClr val="00FF00"/>
                          </a:highlight>
                        </a:rPr>
                        <a:t> part,  page 2;</a:t>
                      </a:r>
                    </a:p>
                  </a:txBody>
                  <a:tcPr/>
                </a:tc>
                <a:extLst>
                  <a:ext uri="{0D108BD9-81ED-4DB2-BD59-A6C34878D82A}">
                    <a16:rowId xmlns:a16="http://schemas.microsoft.com/office/drawing/2014/main" val="2714955063"/>
                  </a:ext>
                </a:extLst>
              </a:tr>
              <a:tr h="370840">
                <a:tc>
                  <a:txBody>
                    <a:bodyPr/>
                    <a:lstStyle/>
                    <a:p>
                      <a:r>
                        <a:rPr lang="en-US" altLang="zh-CN" sz="1400" dirty="0"/>
                        <a:t>ETRI</a:t>
                      </a:r>
                      <a:endParaRPr lang="zh-CN" altLang="en-US" sz="1400" dirty="0"/>
                    </a:p>
                  </a:txBody>
                  <a:tcPr/>
                </a:tc>
                <a:tc>
                  <a:txBody>
                    <a:bodyPr/>
                    <a:lstStyle/>
                    <a:p>
                      <a:r>
                        <a:rPr lang="en-US" altLang="zh-CN" sz="1400" dirty="0"/>
                        <a:t>Same view as OPPO. Signaling can be significantly reduced between NEF and VFL server (AF or NWDAF).</a:t>
                      </a:r>
                      <a:endParaRPr lang="zh-CN" altLang="en-US" sz="1400" dirty="0"/>
                    </a:p>
                  </a:txBody>
                  <a:tcPr/>
                </a:tc>
                <a:extLst>
                  <a:ext uri="{0D108BD9-81ED-4DB2-BD59-A6C34878D82A}">
                    <a16:rowId xmlns:a16="http://schemas.microsoft.com/office/drawing/2014/main" val="3632462916"/>
                  </a:ext>
                </a:extLst>
              </a:tr>
              <a:tr h="370840">
                <a:tc>
                  <a:txBody>
                    <a:bodyPr/>
                    <a:lstStyle/>
                    <a:p>
                      <a:r>
                        <a:rPr lang="en-US" altLang="zh-CN" sz="1200" dirty="0"/>
                        <a:t>KDDI</a:t>
                      </a:r>
                      <a:endParaRPr lang="zh-CN" altLang="en-US" sz="1200" dirty="0"/>
                    </a:p>
                  </a:txBody>
                  <a:tcPr/>
                </a:tc>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altLang="zh-CN" sz="1200" dirty="0"/>
                        <a:t>-    The roles that have been agreed and shown in 1</a:t>
                      </a:r>
                      <a:r>
                        <a:rPr lang="en-US" altLang="zh-CN" sz="1200" baseline="30000" dirty="0"/>
                        <a:t>st</a:t>
                      </a:r>
                      <a:r>
                        <a:rPr lang="en-US" altLang="zh-CN" sz="1200" dirty="0"/>
                        <a:t> part,  page 2;</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altLang="zh-CN" sz="1200" dirty="0">
                        <a:highlight>
                          <a:srgbClr val="00FF00"/>
                        </a:highlight>
                      </a:endParaRPr>
                    </a:p>
                  </a:txBody>
                  <a:tcPr/>
                </a:tc>
                <a:extLst>
                  <a:ext uri="{0D108BD9-81ED-4DB2-BD59-A6C34878D82A}">
                    <a16:rowId xmlns:a16="http://schemas.microsoft.com/office/drawing/2014/main" val="680825653"/>
                  </a:ext>
                </a:extLst>
              </a:tr>
              <a:tr h="370840">
                <a:tc>
                  <a:txBody>
                    <a:bodyPr/>
                    <a:lstStyle/>
                    <a:p>
                      <a:r>
                        <a:rPr lang="en-US" altLang="zh-CN" sz="1200" dirty="0"/>
                        <a:t>LGE</a:t>
                      </a:r>
                      <a:endParaRPr lang="zh-CN" altLang="en-US" sz="1200" dirty="0"/>
                    </a:p>
                  </a:txBody>
                  <a:tcPr/>
                </a:tc>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altLang="zh-CN" sz="1200" dirty="0"/>
                        <a:t>-    The roles that have been agreed and shown in 1st part,  page 2;</a:t>
                      </a:r>
                      <a:endParaRPr lang="en-US" altLang="zh-CN" sz="1200" dirty="0">
                        <a:highlight>
                          <a:srgbClr val="00FF00"/>
                        </a:highlight>
                      </a:endParaRPr>
                    </a:p>
                  </a:txBody>
                  <a:tcPr/>
                </a:tc>
                <a:extLst>
                  <a:ext uri="{0D108BD9-81ED-4DB2-BD59-A6C34878D82A}">
                    <a16:rowId xmlns:a16="http://schemas.microsoft.com/office/drawing/2014/main" val="1526082011"/>
                  </a:ext>
                </a:extLst>
              </a:tr>
              <a:tr h="370840">
                <a:tc>
                  <a:txBody>
                    <a:bodyPr/>
                    <a:lstStyle/>
                    <a:p>
                      <a:r>
                        <a:rPr lang="en-US" altLang="zh-CN" sz="1200" dirty="0"/>
                        <a:t>Ericsson</a:t>
                      </a:r>
                      <a:endParaRPr lang="zh-CN" alt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Translation and mapping of external into internal identifiers, on the aggregation, we don’t see the need as the number of NWDAFs should not be that large.</a:t>
                      </a:r>
                    </a:p>
                  </a:txBody>
                  <a:tcPr/>
                </a:tc>
                <a:extLst>
                  <a:ext uri="{0D108BD9-81ED-4DB2-BD59-A6C34878D82A}">
                    <a16:rowId xmlns:a16="http://schemas.microsoft.com/office/drawing/2014/main" val="943089340"/>
                  </a:ext>
                </a:extLst>
              </a:tr>
            </a:tbl>
          </a:graphicData>
        </a:graphic>
      </p:graphicFrame>
      <p:sp>
        <p:nvSpPr>
          <p:cNvPr id="6" name="矩形 5">
            <a:extLst>
              <a:ext uri="{FF2B5EF4-FFF2-40B4-BE49-F238E27FC236}">
                <a16:creationId xmlns:a16="http://schemas.microsoft.com/office/drawing/2014/main" id="{FA09B5BA-D491-4A9B-8A82-E94BC9C2ED5E}"/>
              </a:ext>
            </a:extLst>
          </p:cNvPr>
          <p:cNvSpPr/>
          <p:nvPr/>
        </p:nvSpPr>
        <p:spPr>
          <a:xfrm>
            <a:off x="396240" y="5295347"/>
            <a:ext cx="11064240"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28600" indent="-228600">
              <a:lnSpc>
                <a:spcPct val="90000"/>
              </a:lnSpc>
              <a:spcBef>
                <a:spcPts val="1000"/>
              </a:spcBef>
              <a:buBlip>
                <a:blip r:embed="rId2"/>
              </a:buBlip>
            </a:pPr>
            <a:r>
              <a:rPr lang="en-US" altLang="zh-CN" sz="2400" dirty="0">
                <a:latin typeface="+mn-lt"/>
                <a:cs typeface="+mn-cs"/>
              </a:rPr>
              <a:t>Way forward:</a:t>
            </a:r>
            <a:endParaRPr lang="zh-CN" altLang="zh-CN" sz="2400" dirty="0">
              <a:latin typeface="+mn-lt"/>
              <a:cs typeface="+mn-cs"/>
            </a:endParaRPr>
          </a:p>
        </p:txBody>
      </p:sp>
    </p:spTree>
    <p:extLst>
      <p:ext uri="{BB962C8B-B14F-4D97-AF65-F5344CB8AC3E}">
        <p14:creationId xmlns:p14="http://schemas.microsoft.com/office/powerpoint/2010/main" val="1713033536"/>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F406D49-D94D-4AB1-8718-9BF490C910B0}"/>
              </a:ext>
            </a:extLst>
          </p:cNvPr>
          <p:cNvSpPr>
            <a:spLocks noChangeArrowheads="1"/>
          </p:cNvSpPr>
          <p:nvPr/>
        </p:nvSpPr>
        <p:spPr bwMode="auto">
          <a:xfrm>
            <a:off x="-1" y="0"/>
            <a:ext cx="14121405" cy="562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3" name="对象 2">
            <a:extLst>
              <a:ext uri="{FF2B5EF4-FFF2-40B4-BE49-F238E27FC236}">
                <a16:creationId xmlns:a16="http://schemas.microsoft.com/office/drawing/2014/main" id="{8A53A935-EE7A-4FB9-A079-0EC734704902}"/>
              </a:ext>
            </a:extLst>
          </p:cNvPr>
          <p:cNvGraphicFramePr>
            <a:graphicFrameLocks noChangeAspect="1"/>
          </p:cNvGraphicFramePr>
          <p:nvPr>
            <p:extLst>
              <p:ext uri="{D42A27DB-BD31-4B8C-83A1-F6EECF244321}">
                <p14:modId xmlns:p14="http://schemas.microsoft.com/office/powerpoint/2010/main" val="1983606544"/>
              </p:ext>
            </p:extLst>
          </p:nvPr>
        </p:nvGraphicFramePr>
        <p:xfrm>
          <a:off x="0" y="457200"/>
          <a:ext cx="7115908" cy="5638800"/>
        </p:xfrm>
        <a:graphic>
          <a:graphicData uri="http://schemas.openxmlformats.org/presentationml/2006/ole">
            <mc:AlternateContent xmlns:mc="http://schemas.openxmlformats.org/markup-compatibility/2006">
              <mc:Choice xmlns:v="urn:schemas-microsoft-com:vml" Requires="v">
                <p:oleObj name="Visio" r:id="rId2" imgW="6294386" imgH="5021959" progId="Visio.Drawing.15">
                  <p:embed/>
                </p:oleObj>
              </mc:Choice>
              <mc:Fallback>
                <p:oleObj name="Visio" r:id="rId2" imgW="6294386" imgH="5021959" progId="Visio.Drawing.15">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7200"/>
                        <a:ext cx="7115908" cy="5638800"/>
                      </a:xfrm>
                      <a:prstGeom prst="rect">
                        <a:avLst/>
                      </a:prstGeom>
                      <a:noFill/>
                    </p:spPr>
                  </p:pic>
                </p:oleObj>
              </mc:Fallback>
            </mc:AlternateContent>
          </a:graphicData>
        </a:graphic>
      </p:graphicFrame>
      <p:sp>
        <p:nvSpPr>
          <p:cNvPr id="7" name="矩形 6">
            <a:extLst>
              <a:ext uri="{FF2B5EF4-FFF2-40B4-BE49-F238E27FC236}">
                <a16:creationId xmlns:a16="http://schemas.microsoft.com/office/drawing/2014/main" id="{6F0B2097-29CA-4313-AD15-868935E16746}"/>
              </a:ext>
            </a:extLst>
          </p:cNvPr>
          <p:cNvSpPr/>
          <p:nvPr/>
        </p:nvSpPr>
        <p:spPr>
          <a:xfrm>
            <a:off x="6899564" y="889199"/>
            <a:ext cx="4941455" cy="2585323"/>
          </a:xfrm>
          <a:prstGeom prst="rect">
            <a:avLst/>
          </a:prstGeom>
        </p:spPr>
        <p:txBody>
          <a:bodyPr wrap="square">
            <a:spAutoFit/>
          </a:bodyPr>
          <a:lstStyle/>
          <a:p>
            <a:pPr marL="742950" lvl="1" indent="-285750">
              <a:lnSpc>
                <a:spcPct val="100000"/>
              </a:lnSpc>
              <a:spcBef>
                <a:spcPts val="0"/>
              </a:spcBef>
              <a:spcAft>
                <a:spcPts val="0"/>
              </a:spcAft>
              <a:buFont typeface="Arial" panose="020B0604020202020204" pitchFamily="34" charset="0"/>
              <a:buChar char="•"/>
            </a:pPr>
            <a:r>
              <a:rPr lang="en-US" altLang="zh-CN" dirty="0">
                <a:solidFill>
                  <a:schemeClr val="accent1">
                    <a:lumMod val="75000"/>
                  </a:schemeClr>
                </a:solidFill>
                <a:latin typeface="Calibri" panose="020F0502020204030204" pitchFamily="34" charset="0"/>
                <a:cs typeface="Calibri" panose="020F0502020204030204" pitchFamily="34" charset="0"/>
              </a:rPr>
              <a:t>CR: S2-2411194 (CMCC), Clause: 6.2H.2.3.1</a:t>
            </a:r>
          </a:p>
          <a:p>
            <a:pPr lvl="1">
              <a:lnSpc>
                <a:spcPct val="100000"/>
              </a:lnSpc>
              <a:spcBef>
                <a:spcPts val="0"/>
              </a:spcBef>
              <a:spcAft>
                <a:spcPts val="0"/>
              </a:spcAft>
            </a:pPr>
            <a:r>
              <a:rPr lang="en-US" altLang="zh-CN" sz="1600" dirty="0">
                <a:solidFill>
                  <a:srgbClr val="0000FF"/>
                </a:solidFill>
                <a:highlight>
                  <a:srgbClr val="FFFF00"/>
                </a:highlight>
                <a:latin typeface="Calibri" panose="020F0502020204030204" pitchFamily="34" charset="0"/>
                <a:cs typeface="Calibri" panose="020F0502020204030204" pitchFamily="34" charset="0"/>
              </a:rPr>
              <a:t>Please note</a:t>
            </a:r>
            <a:r>
              <a:rPr lang="zh-CN" altLang="en-US" sz="1600" dirty="0">
                <a:solidFill>
                  <a:srgbClr val="0000FF"/>
                </a:solidFill>
                <a:highlight>
                  <a:srgbClr val="FFFF00"/>
                </a:highlight>
                <a:latin typeface="Calibri" panose="020F0502020204030204" pitchFamily="34" charset="0"/>
                <a:cs typeface="Calibri" panose="020F0502020204030204" pitchFamily="34" charset="0"/>
              </a:rPr>
              <a:t>：</a:t>
            </a:r>
            <a:r>
              <a:rPr lang="en-US" altLang="zh-CN" sz="1600" dirty="0">
                <a:solidFill>
                  <a:srgbClr val="0000FF"/>
                </a:solidFill>
                <a:highlight>
                  <a:srgbClr val="FFFF00"/>
                </a:highlight>
                <a:latin typeface="Calibri" panose="020F0502020204030204" pitchFamily="34" charset="0"/>
                <a:cs typeface="Calibri" panose="020F0502020204030204" pitchFamily="34" charset="0"/>
              </a:rPr>
              <a:t>when AF as VFL server,</a:t>
            </a:r>
            <a:r>
              <a:rPr lang="zh-CN" altLang="en-US" sz="1600" dirty="0">
                <a:solidFill>
                  <a:srgbClr val="0000FF"/>
                </a:solidFill>
                <a:highlight>
                  <a:srgbClr val="FFFF00"/>
                </a:highlight>
                <a:latin typeface="Calibri" panose="020F0502020204030204" pitchFamily="34" charset="0"/>
                <a:cs typeface="Calibri" panose="020F0502020204030204" pitchFamily="34" charset="0"/>
              </a:rPr>
              <a:t> </a:t>
            </a:r>
            <a:r>
              <a:rPr lang="en-US" altLang="zh-CN" sz="1600" dirty="0">
                <a:solidFill>
                  <a:srgbClr val="0000FF"/>
                </a:solidFill>
                <a:highlight>
                  <a:srgbClr val="FFFF00"/>
                </a:highlight>
                <a:latin typeface="Calibri" panose="020F0502020204030204" pitchFamily="34" charset="0"/>
                <a:cs typeface="Calibri" panose="020F0502020204030204" pitchFamily="34" charset="0"/>
              </a:rPr>
              <a:t>the</a:t>
            </a:r>
            <a:r>
              <a:rPr lang="zh-CN" altLang="en-US" sz="1600" dirty="0">
                <a:solidFill>
                  <a:srgbClr val="0000FF"/>
                </a:solidFill>
                <a:highlight>
                  <a:srgbClr val="FFFF00"/>
                </a:highlight>
                <a:latin typeface="Calibri" panose="020F0502020204030204" pitchFamily="34" charset="0"/>
                <a:cs typeface="Calibri" panose="020F0502020204030204" pitchFamily="34" charset="0"/>
              </a:rPr>
              <a:t> </a:t>
            </a:r>
            <a:r>
              <a:rPr lang="en-US" altLang="zh-CN" sz="1600" dirty="0">
                <a:solidFill>
                  <a:srgbClr val="0000FF"/>
                </a:solidFill>
                <a:highlight>
                  <a:srgbClr val="FFFF00"/>
                </a:highlight>
                <a:latin typeface="Calibri" panose="020F0502020204030204" pitchFamily="34" charset="0"/>
                <a:cs typeface="Calibri" panose="020F0502020204030204" pitchFamily="34" charset="0"/>
              </a:rPr>
              <a:t>similar issue should also be considered </a:t>
            </a:r>
          </a:p>
          <a:p>
            <a:pPr lvl="1">
              <a:lnSpc>
                <a:spcPct val="100000"/>
              </a:lnSpc>
              <a:spcBef>
                <a:spcPts val="0"/>
              </a:spcBef>
              <a:spcAft>
                <a:spcPts val="0"/>
              </a:spcAft>
            </a:pPr>
            <a:endParaRPr lang="en-US" altLang="zh-CN" dirty="0">
              <a:solidFill>
                <a:srgbClr val="FF0000"/>
              </a:solidFill>
              <a:latin typeface="Calibri" panose="020F0502020204030204" pitchFamily="34" charset="0"/>
              <a:cs typeface="Calibri" panose="020F0502020204030204" pitchFamily="34" charset="0"/>
            </a:endParaRPr>
          </a:p>
          <a:p>
            <a:pPr marL="742950" lvl="1" indent="-285750">
              <a:lnSpc>
                <a:spcPct val="100000"/>
              </a:lnSpc>
              <a:spcBef>
                <a:spcPts val="0"/>
              </a:spcBef>
              <a:spcAft>
                <a:spcPts val="0"/>
              </a:spcAft>
              <a:buFont typeface="Arial" panose="020B0604020202020204" pitchFamily="34" charset="0"/>
              <a:buChar char="•"/>
            </a:pPr>
            <a:r>
              <a:rPr lang="en-US" altLang="zh-CN" dirty="0">
                <a:solidFill>
                  <a:srgbClr val="FF0000"/>
                </a:solidFill>
                <a:latin typeface="Calibri" panose="020F0502020204030204" pitchFamily="34" charset="0"/>
                <a:cs typeface="Calibri" panose="020F0502020204030204" pitchFamily="34" charset="0"/>
              </a:rPr>
              <a:t>Editor's Note:  How the NEF assists the VFL training process as well as whether the service operations going via NEF is using the existing or new service operation are FFS. </a:t>
            </a:r>
            <a:endParaRPr lang="en-US" altLang="zh-CN" dirty="0">
              <a:solidFill>
                <a:schemeClr val="accent1">
                  <a:lumMod val="75000"/>
                </a:schemeClr>
              </a:solidFill>
              <a:latin typeface="Calibri" panose="020F0502020204030204" pitchFamily="34" charset="0"/>
              <a:cs typeface="Calibri" panose="020F0502020204030204" pitchFamily="34" charset="0"/>
            </a:endParaRPr>
          </a:p>
        </p:txBody>
      </p:sp>
      <p:sp>
        <p:nvSpPr>
          <p:cNvPr id="11" name="矩形 10">
            <a:extLst>
              <a:ext uri="{FF2B5EF4-FFF2-40B4-BE49-F238E27FC236}">
                <a16:creationId xmlns:a16="http://schemas.microsoft.com/office/drawing/2014/main" id="{BF29D556-5567-4546-ADDA-9FADFF8BB044}"/>
              </a:ext>
            </a:extLst>
          </p:cNvPr>
          <p:cNvSpPr/>
          <p:nvPr/>
        </p:nvSpPr>
        <p:spPr>
          <a:xfrm>
            <a:off x="211227" y="6283991"/>
            <a:ext cx="7611971" cy="276999"/>
          </a:xfrm>
          <a:prstGeom prst="rect">
            <a:avLst/>
          </a:prstGeom>
        </p:spPr>
        <p:txBody>
          <a:bodyPr wrap="square">
            <a:spAutoFit/>
          </a:bodyPr>
          <a:lstStyle/>
          <a:p>
            <a:r>
              <a:rPr lang="en-US" altLang="zh-CN" sz="1200" dirty="0"/>
              <a:t>Figure 6.2H.2.3.1-1Training procedure for Vertical Federated Learning when NWDAF is acting as VFL server </a:t>
            </a:r>
            <a:endParaRPr lang="zh-CN" altLang="en-US" sz="1200" dirty="0"/>
          </a:p>
        </p:txBody>
      </p:sp>
    </p:spTree>
    <p:extLst>
      <p:ext uri="{BB962C8B-B14F-4D97-AF65-F5344CB8AC3E}">
        <p14:creationId xmlns:p14="http://schemas.microsoft.com/office/powerpoint/2010/main" val="1694900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F3CAED0-E4FA-4900-A723-D0C349F88343}"/>
              </a:ext>
            </a:extLst>
          </p:cNvPr>
          <p:cNvSpPr>
            <a:spLocks noGrp="1"/>
          </p:cNvSpPr>
          <p:nvPr>
            <p:ph idx="1"/>
          </p:nvPr>
        </p:nvSpPr>
        <p:spPr>
          <a:xfrm>
            <a:off x="132080" y="1188721"/>
            <a:ext cx="11221720" cy="538480"/>
          </a:xfrm>
        </p:spPr>
        <p:txBody>
          <a:bodyPr/>
          <a:lstStyle/>
          <a:p>
            <a:r>
              <a:rPr lang="en-US" altLang="zh-CN" sz="2400" dirty="0"/>
              <a:t>How does the NEF assist the VFL inference process?</a:t>
            </a:r>
            <a:endParaRPr lang="zh-CN" altLang="zh-CN" sz="2400" dirty="0"/>
          </a:p>
          <a:p>
            <a:endParaRPr lang="zh-CN" altLang="en-US" dirty="0"/>
          </a:p>
        </p:txBody>
      </p:sp>
      <p:sp>
        <p:nvSpPr>
          <p:cNvPr id="4" name="Title 1">
            <a:extLst>
              <a:ext uri="{FF2B5EF4-FFF2-40B4-BE49-F238E27FC236}">
                <a16:creationId xmlns:a16="http://schemas.microsoft.com/office/drawing/2014/main" id="{E2B7BB48-3859-4D6B-B4B7-EA16D3DFEEE3}"/>
              </a:ext>
            </a:extLst>
          </p:cNvPr>
          <p:cNvSpPr>
            <a:spLocks noGrp="1"/>
          </p:cNvSpPr>
          <p:nvPr>
            <p:ph type="title"/>
          </p:nvPr>
        </p:nvSpPr>
        <p:spPr>
          <a:xfrm>
            <a:off x="0" y="0"/>
            <a:ext cx="10515600" cy="810228"/>
          </a:xfrm>
        </p:spPr>
        <p:txBody>
          <a:bodyPr/>
          <a:lstStyle/>
          <a:p>
            <a:r>
              <a:rPr lang="en-US" altLang="zh-CN" sz="2800" b="1" dirty="0"/>
              <a:t>Sub-issue 4 </a:t>
            </a:r>
            <a:r>
              <a:rPr lang="en-US" altLang="zh-CN" sz="2800" dirty="0">
                <a:solidFill>
                  <a:srgbClr val="0000FF"/>
                </a:solidFill>
                <a:highlight>
                  <a:srgbClr val="FFFF00"/>
                </a:highlight>
              </a:rPr>
              <a:t>(see P</a:t>
            </a:r>
            <a:r>
              <a:rPr lang="en-US" altLang="zh-CN" sz="2800" strike="sngStrike" dirty="0">
                <a:solidFill>
                  <a:srgbClr val="0000FF"/>
                </a:solidFill>
                <a:highlight>
                  <a:srgbClr val="FFFF00"/>
                </a:highlight>
              </a:rPr>
              <a:t>12</a:t>
            </a:r>
            <a:r>
              <a:rPr lang="en-US" altLang="zh-CN" sz="2800" dirty="0">
                <a:solidFill>
                  <a:srgbClr val="0000FF"/>
                </a:solidFill>
                <a:highlight>
                  <a:srgbClr val="FFFF00"/>
                </a:highlight>
              </a:rPr>
              <a:t>14 for related procedure) </a:t>
            </a:r>
            <a:endParaRPr lang="zh-CN" altLang="en-US" sz="2800" b="1" dirty="0"/>
          </a:p>
        </p:txBody>
      </p:sp>
      <p:graphicFrame>
        <p:nvGraphicFramePr>
          <p:cNvPr id="5" name="表格 4">
            <a:extLst>
              <a:ext uri="{FF2B5EF4-FFF2-40B4-BE49-F238E27FC236}">
                <a16:creationId xmlns:a16="http://schemas.microsoft.com/office/drawing/2014/main" id="{E1A24F51-F303-4294-A687-DCCEF43EE54E}"/>
              </a:ext>
            </a:extLst>
          </p:cNvPr>
          <p:cNvGraphicFramePr>
            <a:graphicFrameLocks noGrp="1"/>
          </p:cNvGraphicFramePr>
          <p:nvPr>
            <p:extLst>
              <p:ext uri="{D42A27DB-BD31-4B8C-83A1-F6EECF244321}">
                <p14:modId xmlns:p14="http://schemas.microsoft.com/office/powerpoint/2010/main" val="3257328783"/>
              </p:ext>
            </p:extLst>
          </p:nvPr>
        </p:nvGraphicFramePr>
        <p:xfrm>
          <a:off x="708127" y="1727201"/>
          <a:ext cx="9983320" cy="4345760"/>
        </p:xfrm>
        <a:graphic>
          <a:graphicData uri="http://schemas.openxmlformats.org/drawingml/2006/table">
            <a:tbl>
              <a:tblPr firstRow="1" bandRow="1">
                <a:tableStyleId>{5C22544A-7EE6-4342-B048-85BDC9FD1C3A}</a:tableStyleId>
              </a:tblPr>
              <a:tblGrid>
                <a:gridCol w="1939289">
                  <a:extLst>
                    <a:ext uri="{9D8B030D-6E8A-4147-A177-3AD203B41FA5}">
                      <a16:colId xmlns:a16="http://schemas.microsoft.com/office/drawing/2014/main" val="2890343580"/>
                    </a:ext>
                  </a:extLst>
                </a:gridCol>
                <a:gridCol w="8044031">
                  <a:extLst>
                    <a:ext uri="{9D8B030D-6E8A-4147-A177-3AD203B41FA5}">
                      <a16:colId xmlns:a16="http://schemas.microsoft.com/office/drawing/2014/main" val="1760235431"/>
                    </a:ext>
                  </a:extLst>
                </a:gridCol>
              </a:tblGrid>
              <a:tr h="394720">
                <a:tc>
                  <a:txBody>
                    <a:bodyPr/>
                    <a:lstStyle/>
                    <a:p>
                      <a:r>
                        <a:rPr lang="en-US" altLang="zh-CN" sz="1400" dirty="0"/>
                        <a:t>Companies </a:t>
                      </a:r>
                      <a:endParaRPr lang="zh-CN" altLang="en-US" sz="1400" dirty="0"/>
                    </a:p>
                  </a:txBody>
                  <a:tcPr/>
                </a:tc>
                <a:tc>
                  <a:txBody>
                    <a:bodyPr/>
                    <a:lstStyle/>
                    <a:p>
                      <a:r>
                        <a:rPr lang="en-US" altLang="zh-CN" sz="1400" dirty="0"/>
                        <a:t>Explanation (how)</a:t>
                      </a:r>
                      <a:endParaRPr lang="zh-CN" altLang="en-US" sz="1400" dirty="0"/>
                    </a:p>
                  </a:txBody>
                  <a:tcPr/>
                </a:tc>
                <a:extLst>
                  <a:ext uri="{0D108BD9-81ED-4DB2-BD59-A6C34878D82A}">
                    <a16:rowId xmlns:a16="http://schemas.microsoft.com/office/drawing/2014/main" val="2409666087"/>
                  </a:ext>
                </a:extLst>
              </a:tr>
              <a:tr h="337670">
                <a:tc>
                  <a:txBody>
                    <a:bodyPr/>
                    <a:lstStyle/>
                    <a:p>
                      <a:r>
                        <a:rPr lang="en-US" altLang="zh-CN" sz="1400" dirty="0"/>
                        <a:t>vivo</a:t>
                      </a:r>
                      <a:endParaRPr lang="zh-CN" altLang="en-US" sz="1400" dirty="0"/>
                    </a:p>
                  </a:txBody>
                  <a:tcPr/>
                </a:tc>
                <a:tc>
                  <a:txBody>
                    <a:bodyPr/>
                    <a:lstStyle/>
                    <a:p>
                      <a:pPr marL="0" indent="0">
                        <a:buFontTx/>
                        <a:buNone/>
                      </a:pPr>
                      <a:r>
                        <a:rPr lang="en-US" altLang="zh-CN" sz="1400" dirty="0"/>
                        <a:t>Similar as the Nokia’s view on this aspect</a:t>
                      </a:r>
                      <a:endParaRPr lang="zh-CN" altLang="en-US" sz="1400" dirty="0"/>
                    </a:p>
                  </a:txBody>
                  <a:tcPr/>
                </a:tc>
                <a:extLst>
                  <a:ext uri="{0D108BD9-81ED-4DB2-BD59-A6C34878D82A}">
                    <a16:rowId xmlns:a16="http://schemas.microsoft.com/office/drawing/2014/main" val="2513737651"/>
                  </a:ext>
                </a:extLst>
              </a:tr>
              <a:tr h="666089">
                <a:tc>
                  <a:txBody>
                    <a:bodyPr/>
                    <a:lstStyle/>
                    <a:p>
                      <a:r>
                        <a:rPr lang="en-US" altLang="zh-CN" sz="1400" dirty="0"/>
                        <a:t>Nokia</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  Same roles that have been agreed and shown in 1</a:t>
                      </a:r>
                      <a:r>
                        <a:rPr lang="en-US" altLang="zh-CN" sz="1400" baseline="30000" dirty="0"/>
                        <a:t>st</a:t>
                      </a:r>
                      <a:r>
                        <a:rPr lang="en-US" altLang="zh-CN" sz="1400" dirty="0"/>
                        <a:t> part,  page 2;</a:t>
                      </a:r>
                    </a:p>
                    <a:p>
                      <a:r>
                        <a:rPr lang="en-US" altLang="zh-CN" sz="1400" dirty="0"/>
                        <a:t>-</a:t>
                      </a:r>
                      <a:r>
                        <a:rPr lang="en-US" altLang="zh-CN" sz="1400" kern="1200" dirty="0">
                          <a:solidFill>
                            <a:schemeClr val="dk1"/>
                          </a:solidFill>
                          <a:effectLst/>
                          <a:latin typeface="+mn-lt"/>
                          <a:ea typeface="+mn-ea"/>
                          <a:cs typeface="+mn-cs"/>
                        </a:rPr>
                        <a:t>  supporting service operations (e.g. new analytics service or reusing event exposure service ) to trigger inference from 5GC to untrusted AF</a:t>
                      </a:r>
                      <a:endParaRPr lang="zh-CN" altLang="en-US" sz="1400" dirty="0"/>
                    </a:p>
                  </a:txBody>
                  <a:tcPr/>
                </a:tc>
                <a:extLst>
                  <a:ext uri="{0D108BD9-81ED-4DB2-BD59-A6C34878D82A}">
                    <a16:rowId xmlns:a16="http://schemas.microsoft.com/office/drawing/2014/main" val="2833328703"/>
                  </a:ext>
                </a:extLst>
              </a:tr>
              <a:tr h="337670">
                <a:tc>
                  <a:txBody>
                    <a:bodyPr/>
                    <a:lstStyle/>
                    <a:p>
                      <a:r>
                        <a:rPr lang="en-US" altLang="zh-CN" sz="1400" dirty="0"/>
                        <a:t>ZTE</a:t>
                      </a:r>
                      <a:endParaRPr lang="zh-CN" altLang="en-US" sz="1400" dirty="0"/>
                    </a:p>
                  </a:txBody>
                  <a:tcPr/>
                </a:tc>
                <a:tc>
                  <a:txBody>
                    <a:bodyPr/>
                    <a:lstStyle/>
                    <a:p>
                      <a:r>
                        <a:rPr lang="en-US" altLang="zh-CN" sz="1400" dirty="0"/>
                        <a:t>- Same as Nokia’s view</a:t>
                      </a:r>
                      <a:endParaRPr lang="zh-CN" altLang="en-US" sz="1400" dirty="0"/>
                    </a:p>
                  </a:txBody>
                  <a:tcPr/>
                </a:tc>
                <a:extLst>
                  <a:ext uri="{0D108BD9-81ED-4DB2-BD59-A6C34878D82A}">
                    <a16:rowId xmlns:a16="http://schemas.microsoft.com/office/drawing/2014/main" val="700469238"/>
                  </a:ext>
                </a:extLst>
              </a:tr>
              <a:tr h="471813">
                <a:tc>
                  <a:txBody>
                    <a:bodyPr/>
                    <a:lstStyle/>
                    <a:p>
                      <a:r>
                        <a:rPr lang="en-US" altLang="zh-CN" sz="1400" dirty="0"/>
                        <a:t>OPPO</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Put all the intermedia results from the different VFL client into one message and send on message to the VFL server. NEF no need to aware the VFL logic.</a:t>
                      </a:r>
                      <a:endParaRPr lang="zh-CN" altLang="en-US" sz="1400" dirty="0"/>
                    </a:p>
                  </a:txBody>
                  <a:tcPr/>
                </a:tc>
                <a:extLst>
                  <a:ext uri="{0D108BD9-81ED-4DB2-BD59-A6C34878D82A}">
                    <a16:rowId xmlns:a16="http://schemas.microsoft.com/office/drawing/2014/main" val="2206630687"/>
                  </a:ext>
                </a:extLst>
              </a:tr>
              <a:tr h="337670">
                <a:tc>
                  <a:txBody>
                    <a:bodyPr/>
                    <a:lstStyle/>
                    <a:p>
                      <a:r>
                        <a:rPr lang="en-GB" altLang="zh-CN" sz="1400" dirty="0"/>
                        <a:t>Samsung</a:t>
                      </a:r>
                      <a:endParaRPr lang="zh-CN" altLang="en-US" sz="1400" dirty="0"/>
                    </a:p>
                  </a:txBody>
                  <a:tcPr/>
                </a:tc>
                <a:tc>
                  <a:txBody>
                    <a:bodyPr/>
                    <a:lstStyle/>
                    <a:p>
                      <a:r>
                        <a:rPr lang="en-GB" altLang="zh-CN" sz="1400" dirty="0"/>
                        <a:t>See P9</a:t>
                      </a:r>
                      <a:endParaRPr lang="zh-CN" altLang="en-US" sz="1400" dirty="0"/>
                    </a:p>
                  </a:txBody>
                  <a:tcPr/>
                </a:tc>
                <a:extLst>
                  <a:ext uri="{0D108BD9-81ED-4DB2-BD59-A6C34878D82A}">
                    <a16:rowId xmlns:a16="http://schemas.microsoft.com/office/drawing/2014/main" val="3702115686"/>
                  </a:ext>
                </a:extLst>
              </a:tr>
              <a:tr h="337670">
                <a:tc>
                  <a:txBody>
                    <a:bodyPr/>
                    <a:lstStyle/>
                    <a:p>
                      <a:r>
                        <a:rPr lang="en-US" altLang="zh-CN" sz="1400" dirty="0">
                          <a:highlight>
                            <a:srgbClr val="00FF00"/>
                          </a:highlight>
                        </a:rPr>
                        <a:t>Huawei</a:t>
                      </a:r>
                      <a:endParaRPr lang="zh-CN" altLang="en-US" sz="1400" dirty="0">
                        <a:highlight>
                          <a:srgbClr val="00FF00"/>
                        </a:highlight>
                      </a:endParaRPr>
                    </a:p>
                  </a:txBody>
                  <a:tcPr/>
                </a:tc>
                <a:tc>
                  <a:txBody>
                    <a:bodyPr/>
                    <a:lstStyle/>
                    <a:p>
                      <a:r>
                        <a:rPr lang="en-US" altLang="zh-CN" sz="1400" dirty="0">
                          <a:highlight>
                            <a:srgbClr val="00FF00"/>
                          </a:highlight>
                        </a:rPr>
                        <a:t>See P9</a:t>
                      </a:r>
                      <a:endParaRPr lang="zh-CN" altLang="en-US" sz="1400" dirty="0">
                        <a:highlight>
                          <a:srgbClr val="00FF00"/>
                        </a:highlight>
                      </a:endParaRPr>
                    </a:p>
                  </a:txBody>
                  <a:tcPr/>
                </a:tc>
                <a:extLst>
                  <a:ext uri="{0D108BD9-81ED-4DB2-BD59-A6C34878D82A}">
                    <a16:rowId xmlns:a16="http://schemas.microsoft.com/office/drawing/2014/main" val="2868904544"/>
                  </a:ext>
                </a:extLst>
              </a:tr>
              <a:tr h="337670">
                <a:tc>
                  <a:txBody>
                    <a:bodyPr/>
                    <a:lstStyle/>
                    <a:p>
                      <a:r>
                        <a:rPr lang="en-US" altLang="zh-CN" sz="1400" dirty="0"/>
                        <a:t>ETRI</a:t>
                      </a:r>
                      <a:endParaRPr lang="zh-CN" altLang="en-US" sz="1400" dirty="0"/>
                    </a:p>
                  </a:txBody>
                  <a:tcPr/>
                </a:tc>
                <a:tc>
                  <a:txBody>
                    <a:bodyPr/>
                    <a:lstStyle/>
                    <a:p>
                      <a:r>
                        <a:rPr lang="en-US" altLang="zh-CN" sz="1400" dirty="0"/>
                        <a:t>Same view as OPPO. </a:t>
                      </a:r>
                      <a:r>
                        <a:rPr lang="en-GB" altLang="zh-CN" sz="1400" dirty="0"/>
                        <a:t>See P9</a:t>
                      </a:r>
                      <a:endParaRPr lang="zh-CN" altLang="en-US" sz="1400" dirty="0"/>
                    </a:p>
                  </a:txBody>
                  <a:tcPr/>
                </a:tc>
                <a:extLst>
                  <a:ext uri="{0D108BD9-81ED-4DB2-BD59-A6C34878D82A}">
                    <a16:rowId xmlns:a16="http://schemas.microsoft.com/office/drawing/2014/main" val="2311814383"/>
                  </a:ext>
                </a:extLst>
              </a:tr>
              <a:tr h="337670">
                <a:tc>
                  <a:txBody>
                    <a:bodyPr/>
                    <a:lstStyle/>
                    <a:p>
                      <a:r>
                        <a:rPr lang="en-US" altLang="zh-CN" sz="1400" dirty="0"/>
                        <a:t>KDDI</a:t>
                      </a:r>
                      <a:endParaRPr lang="zh-CN" altLang="en-US" sz="1400" dirty="0"/>
                    </a:p>
                  </a:txBody>
                  <a:tcPr/>
                </a:tc>
                <a:tc>
                  <a:txBody>
                    <a:bodyPr/>
                    <a:lstStyle/>
                    <a:p>
                      <a:r>
                        <a:rPr lang="en-US" altLang="zh-CN" sz="1400" dirty="0"/>
                        <a:t>See P9</a:t>
                      </a:r>
                      <a:endParaRPr lang="zh-CN" altLang="en-US" sz="1400" dirty="0"/>
                    </a:p>
                  </a:txBody>
                  <a:tcPr/>
                </a:tc>
                <a:extLst>
                  <a:ext uri="{0D108BD9-81ED-4DB2-BD59-A6C34878D82A}">
                    <a16:rowId xmlns:a16="http://schemas.microsoft.com/office/drawing/2014/main" val="2007188083"/>
                  </a:ext>
                </a:extLst>
              </a:tr>
              <a:tr h="337670">
                <a:tc>
                  <a:txBody>
                    <a:bodyPr/>
                    <a:lstStyle/>
                    <a:p>
                      <a:r>
                        <a:rPr lang="en-US" altLang="zh-CN" sz="1400" dirty="0"/>
                        <a:t>LGE</a:t>
                      </a:r>
                      <a:endParaRPr lang="zh-CN" altLang="en-US" sz="1400" dirty="0"/>
                    </a:p>
                  </a:txBody>
                  <a:tcPr/>
                </a:tc>
                <a:tc>
                  <a:txBody>
                    <a:bodyPr/>
                    <a:lstStyle/>
                    <a:p>
                      <a:r>
                        <a:rPr lang="en-US" altLang="zh-CN" sz="1400" dirty="0"/>
                        <a:t>See P9</a:t>
                      </a:r>
                      <a:endParaRPr lang="zh-CN" altLang="en-US" sz="1400" dirty="0"/>
                    </a:p>
                  </a:txBody>
                  <a:tcPr/>
                </a:tc>
                <a:extLst>
                  <a:ext uri="{0D108BD9-81ED-4DB2-BD59-A6C34878D82A}">
                    <a16:rowId xmlns:a16="http://schemas.microsoft.com/office/drawing/2014/main" val="2723727727"/>
                  </a:ext>
                </a:extLst>
              </a:tr>
              <a:tr h="337670">
                <a:tc>
                  <a:txBody>
                    <a:bodyPr/>
                    <a:lstStyle/>
                    <a:p>
                      <a:r>
                        <a:rPr lang="en-US" altLang="zh-CN" sz="1400" dirty="0"/>
                        <a:t>Ericsson</a:t>
                      </a:r>
                      <a:endParaRPr lang="zh-CN" altLang="en-US" sz="1400" dirty="0"/>
                    </a:p>
                  </a:txBody>
                  <a:tcPr/>
                </a:tc>
                <a:tc>
                  <a:txBody>
                    <a:bodyPr/>
                    <a:lstStyle/>
                    <a:p>
                      <a:r>
                        <a:rPr lang="en-US" altLang="zh-CN" sz="1400" dirty="0"/>
                        <a:t>Same view as for training</a:t>
                      </a:r>
                      <a:endParaRPr lang="zh-CN" altLang="en-US" sz="1400" dirty="0"/>
                    </a:p>
                  </a:txBody>
                  <a:tcPr/>
                </a:tc>
                <a:extLst>
                  <a:ext uri="{0D108BD9-81ED-4DB2-BD59-A6C34878D82A}">
                    <a16:rowId xmlns:a16="http://schemas.microsoft.com/office/drawing/2014/main" val="3052245929"/>
                  </a:ext>
                </a:extLst>
              </a:tr>
            </a:tbl>
          </a:graphicData>
        </a:graphic>
      </p:graphicFrame>
      <p:sp>
        <p:nvSpPr>
          <p:cNvPr id="6" name="矩形 5">
            <a:extLst>
              <a:ext uri="{FF2B5EF4-FFF2-40B4-BE49-F238E27FC236}">
                <a16:creationId xmlns:a16="http://schemas.microsoft.com/office/drawing/2014/main" id="{45940785-9315-40E3-ADE2-A5D31612AF49}"/>
              </a:ext>
            </a:extLst>
          </p:cNvPr>
          <p:cNvSpPr/>
          <p:nvPr/>
        </p:nvSpPr>
        <p:spPr>
          <a:xfrm>
            <a:off x="289560" y="6006255"/>
            <a:ext cx="11064240"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28600" indent="-228600">
              <a:lnSpc>
                <a:spcPct val="90000"/>
              </a:lnSpc>
              <a:spcBef>
                <a:spcPts val="1000"/>
              </a:spcBef>
              <a:buBlip>
                <a:blip r:embed="rId2"/>
              </a:buBlip>
            </a:pPr>
            <a:r>
              <a:rPr lang="en-US" altLang="zh-CN" sz="2400" dirty="0">
                <a:latin typeface="+mn-lt"/>
                <a:cs typeface="+mn-cs"/>
              </a:rPr>
              <a:t>Way forward:</a:t>
            </a:r>
            <a:endParaRPr lang="zh-CN" altLang="zh-CN" sz="2400" dirty="0">
              <a:latin typeface="+mn-lt"/>
              <a:cs typeface="+mn-cs"/>
            </a:endParaRPr>
          </a:p>
        </p:txBody>
      </p:sp>
    </p:spTree>
    <p:extLst>
      <p:ext uri="{BB962C8B-B14F-4D97-AF65-F5344CB8AC3E}">
        <p14:creationId xmlns:p14="http://schemas.microsoft.com/office/powerpoint/2010/main" val="1030552546"/>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F406D49-D94D-4AB1-8718-9BF490C910B0}"/>
              </a:ext>
            </a:extLst>
          </p:cNvPr>
          <p:cNvSpPr>
            <a:spLocks noChangeArrowheads="1"/>
          </p:cNvSpPr>
          <p:nvPr/>
        </p:nvSpPr>
        <p:spPr bwMode="auto">
          <a:xfrm>
            <a:off x="-1" y="0"/>
            <a:ext cx="14121405" cy="562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endParaRPr>
          </a:p>
        </p:txBody>
      </p:sp>
      <p:sp>
        <p:nvSpPr>
          <p:cNvPr id="7" name="矩形 6">
            <a:extLst>
              <a:ext uri="{FF2B5EF4-FFF2-40B4-BE49-F238E27FC236}">
                <a16:creationId xmlns:a16="http://schemas.microsoft.com/office/drawing/2014/main" id="{6F0B2097-29CA-4313-AD15-868935E16746}"/>
              </a:ext>
            </a:extLst>
          </p:cNvPr>
          <p:cNvSpPr/>
          <p:nvPr/>
        </p:nvSpPr>
        <p:spPr>
          <a:xfrm>
            <a:off x="6899564" y="889199"/>
            <a:ext cx="4941455" cy="4139595"/>
          </a:xfrm>
          <a:prstGeom prst="rect">
            <a:avLst/>
          </a:prstGeom>
        </p:spPr>
        <p:txBody>
          <a:bodyPr wrap="square">
            <a:spAutoFit/>
          </a:bodyPr>
          <a:lstStyle/>
          <a:p>
            <a:pPr marL="742950" lvl="1" indent="-285750">
              <a:spcBef>
                <a:spcPts val="0"/>
              </a:spcBef>
              <a:spcAft>
                <a:spcPts val="0"/>
              </a:spcAft>
              <a:buFont typeface="Arial" panose="020B0604020202020204" pitchFamily="34" charset="0"/>
              <a:buChar char="•"/>
            </a:pPr>
            <a:r>
              <a:rPr kumimoji="0" lang="en-US" altLang="zh-CN" sz="1800" b="0" i="0" u="none" strike="noStrike" kern="1200" cap="none" spc="0" normalizeH="0" baseline="0" noProof="0" dirty="0">
                <a:ln>
                  <a:noFill/>
                </a:ln>
                <a:solidFill>
                  <a:srgbClr val="4472C4">
                    <a:lumMod val="75000"/>
                  </a:srgbClr>
                </a:solidFill>
                <a:effectLst/>
                <a:uLnTx/>
                <a:uFillTx/>
                <a:latin typeface="Calibri" panose="020F0502020204030204" pitchFamily="34" charset="0"/>
                <a:ea typeface="等线" panose="02010600030101010101" pitchFamily="2" charset="-122"/>
                <a:cs typeface="Calibri" panose="020F0502020204030204" pitchFamily="34" charset="0"/>
              </a:rPr>
              <a:t>CR: S2-2411192 (OPPO), Clause: </a:t>
            </a:r>
            <a:r>
              <a:rPr lang="en-US" altLang="zh-CN" dirty="0">
                <a:solidFill>
                  <a:schemeClr val="accent1">
                    <a:lumMod val="75000"/>
                  </a:schemeClr>
                </a:solidFill>
                <a:latin typeface="Calibri" panose="020F0502020204030204" pitchFamily="34" charset="0"/>
                <a:cs typeface="Calibri" panose="020F0502020204030204" pitchFamily="34" charset="0"/>
              </a:rPr>
              <a:t>Clause 6.2H.2.4.1</a:t>
            </a:r>
            <a:endParaRPr kumimoji="0" lang="en-US" altLang="zh-CN" sz="1800" b="0" i="0" u="none" strike="noStrike" kern="1200" cap="none" spc="0" normalizeH="0" baseline="0" noProof="0" dirty="0">
              <a:ln>
                <a:noFill/>
              </a:ln>
              <a:solidFill>
                <a:srgbClr val="4472C4">
                  <a:lumMod val="75000"/>
                </a:srgbClr>
              </a:solidFill>
              <a:effectLst/>
              <a:uLnTx/>
              <a:uFillTx/>
              <a:latin typeface="Calibri" panose="020F0502020204030204" pitchFamily="34" charset="0"/>
              <a:ea typeface="等线" panose="02010600030101010101" pitchFamily="2" charset="-122"/>
              <a:cs typeface="Calibri" panose="020F0502020204030204" pitchFamily="34" charset="0"/>
            </a:endParaRPr>
          </a:p>
          <a:p>
            <a:pPr marL="457200" marR="0" lvl="1" indent="0" algn="l" defTabSz="914400" rtl="0" eaLnBrk="0" fontAlgn="base" latinLnBrk="0" hangingPunct="0">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Please note</a:t>
            </a:r>
            <a:r>
              <a:rPr kumimoji="0" lang="zh-CN" altLang="en-US"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a:t>
            </a:r>
            <a:r>
              <a:rPr kumimoji="0" lang="en-US" altLang="zh-CN"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when AF as VFL server,</a:t>
            </a:r>
            <a:r>
              <a:rPr kumimoji="0" lang="zh-CN" altLang="en-US"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 </a:t>
            </a:r>
            <a:r>
              <a:rPr kumimoji="0" lang="en-US" altLang="zh-CN"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the</a:t>
            </a:r>
            <a:r>
              <a:rPr kumimoji="0" lang="zh-CN" altLang="en-US"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 </a:t>
            </a:r>
            <a:r>
              <a:rPr kumimoji="0" lang="en-US" altLang="zh-CN"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similar issue should also be considered </a:t>
            </a:r>
          </a:p>
          <a:p>
            <a:pPr marL="720725" indent="-540385">
              <a:spcAft>
                <a:spcPts val="900"/>
              </a:spcAft>
            </a:pPr>
            <a:endParaRPr lang="en-GB" altLang="zh-CN" dirty="0">
              <a:solidFill>
                <a:srgbClr val="FF0000"/>
              </a:solidFill>
              <a:latin typeface="Times New Roman" panose="02020603050405020304" pitchFamily="18" charset="0"/>
              <a:ea typeface="Malgun Gothic" panose="020B0503020000020004" pitchFamily="34" charset="-127"/>
            </a:endParaRPr>
          </a:p>
          <a:p>
            <a:pPr marL="742950" lvl="1" indent="-285750">
              <a:spcBef>
                <a:spcPts val="0"/>
              </a:spcBef>
              <a:spcAft>
                <a:spcPts val="0"/>
              </a:spcAft>
              <a:buFont typeface="Arial" panose="020B0604020202020204" pitchFamily="34" charset="0"/>
              <a:buChar char="•"/>
            </a:pPr>
            <a:r>
              <a:rPr lang="en-GB" altLang="zh-CN" dirty="0">
                <a:solidFill>
                  <a:srgbClr val="FF0000"/>
                </a:solidFill>
                <a:latin typeface="Calibri" panose="020F0502020204030204" pitchFamily="34" charset="0"/>
                <a:cs typeface="Calibri" panose="020F0502020204030204" pitchFamily="34" charset="0"/>
              </a:rPr>
              <a:t>Editor's note:	If any of the Consumer, Server and clients are untrusted AF(s), how the NEF assists the VFL inference process, and whether the existing or new NEF service should be invoked are FFS.</a:t>
            </a:r>
            <a:endParaRPr lang="zh-CN" altLang="zh-CN" dirty="0">
              <a:solidFill>
                <a:srgbClr val="FF0000"/>
              </a:solidFill>
              <a:latin typeface="Calibri" panose="020F0502020204030204" pitchFamily="34" charset="0"/>
              <a:cs typeface="Calibri" panose="020F0502020204030204" pitchFamily="34" charset="0"/>
            </a:endParaRPr>
          </a:p>
          <a:p>
            <a:pPr marL="457200" marR="0" lvl="1" indent="0" algn="l" defTabSz="914400" rtl="0" eaLnBrk="0" fontAlgn="base" latinLnBrk="0" hangingPunct="0">
              <a:lnSpc>
                <a:spcPct val="100000"/>
              </a:lnSpc>
              <a:spcBef>
                <a:spcPts val="0"/>
              </a:spcBef>
              <a:spcAft>
                <a:spcPts val="0"/>
              </a:spcAft>
              <a:buClrTx/>
              <a:buSzTx/>
              <a:buFontTx/>
              <a:buNone/>
              <a:tabLst/>
              <a:defRPr/>
            </a:pPr>
            <a:endParaRPr kumimoji="0" lang="en-US" altLang="zh-CN" sz="1800" b="0" i="0" u="none" strike="noStrike" kern="1200" cap="none" spc="0" normalizeH="0" baseline="0" noProof="0" dirty="0">
              <a:ln>
                <a:noFill/>
              </a:ln>
              <a:solidFill>
                <a:srgbClr val="FF0000"/>
              </a:solidFill>
              <a:effectLst/>
              <a:uLnTx/>
              <a:uFillTx/>
              <a:latin typeface="Calibri" panose="020F0502020204030204" pitchFamily="34" charset="0"/>
              <a:ea typeface="等线" panose="02010600030101010101" pitchFamily="2" charset="-122"/>
              <a:cs typeface="Calibri" panose="020F0502020204030204" pitchFamily="34" charset="0"/>
            </a:endParaRPr>
          </a:p>
          <a:p>
            <a:pPr marL="457200" marR="0" lvl="1" indent="0" algn="l" defTabSz="914400" rtl="0" eaLnBrk="0" fontAlgn="base" latinLnBrk="0" hangingPunct="0">
              <a:lnSpc>
                <a:spcPct val="100000"/>
              </a:lnSpc>
              <a:spcBef>
                <a:spcPts val="0"/>
              </a:spcBef>
              <a:spcAft>
                <a:spcPts val="0"/>
              </a:spcAft>
              <a:buClrTx/>
              <a:buSzTx/>
              <a:buFontTx/>
              <a:buNone/>
              <a:tabLst/>
              <a:defRPr/>
            </a:pPr>
            <a:endParaRPr lang="en-US" altLang="zh-CN" dirty="0">
              <a:solidFill>
                <a:srgbClr val="FF0000"/>
              </a:solidFill>
              <a:latin typeface="Calibri" panose="020F0502020204030204" pitchFamily="34" charset="0"/>
              <a:ea typeface="等线" panose="02010600030101010101" pitchFamily="2" charset="-122"/>
              <a:cs typeface="Calibri" panose="020F0502020204030204" pitchFamily="34" charset="0"/>
            </a:endParaRPr>
          </a:p>
          <a:p>
            <a:pPr marL="457200" marR="0" lvl="1" indent="0" algn="l" defTabSz="914400" rtl="0" eaLnBrk="0" fontAlgn="base" latinLnBrk="0" hangingPunct="0">
              <a:lnSpc>
                <a:spcPct val="100000"/>
              </a:lnSpc>
              <a:spcBef>
                <a:spcPts val="0"/>
              </a:spcBef>
              <a:spcAft>
                <a:spcPts val="0"/>
              </a:spcAft>
              <a:buClrTx/>
              <a:buSzTx/>
              <a:buFontTx/>
              <a:buNone/>
              <a:tabLst/>
              <a:defRPr/>
            </a:pPr>
            <a:endParaRPr kumimoji="0" lang="en-US" altLang="zh-CN" sz="1800" b="0" i="0" u="none" strike="noStrike" kern="1200" cap="none" spc="0" normalizeH="0" baseline="0" noProof="0" dirty="0">
              <a:ln>
                <a:noFill/>
              </a:ln>
              <a:solidFill>
                <a:srgbClr val="FF0000"/>
              </a:solidFill>
              <a:effectLst/>
              <a:uLnTx/>
              <a:uFillTx/>
              <a:latin typeface="Calibri" panose="020F0502020204030204" pitchFamily="34" charset="0"/>
              <a:ea typeface="等线" panose="02010600030101010101" pitchFamily="2" charset="-122"/>
              <a:cs typeface="Calibri" panose="020F0502020204030204" pitchFamily="34" charset="0"/>
            </a:endParaRPr>
          </a:p>
        </p:txBody>
      </p:sp>
      <p:sp>
        <p:nvSpPr>
          <p:cNvPr id="4" name="Rectangle 2">
            <a:extLst>
              <a:ext uri="{FF2B5EF4-FFF2-40B4-BE49-F238E27FC236}">
                <a16:creationId xmlns:a16="http://schemas.microsoft.com/office/drawing/2014/main" id="{97CAD321-5221-462C-93C9-A22942CA733B}"/>
              </a:ext>
            </a:extLst>
          </p:cNvPr>
          <p:cNvSpPr>
            <a:spLocks noChangeArrowheads="1"/>
          </p:cNvSpPr>
          <p:nvPr/>
        </p:nvSpPr>
        <p:spPr bwMode="auto">
          <a:xfrm>
            <a:off x="350982" y="657182"/>
            <a:ext cx="1252232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5" name="对象 4">
            <a:extLst>
              <a:ext uri="{FF2B5EF4-FFF2-40B4-BE49-F238E27FC236}">
                <a16:creationId xmlns:a16="http://schemas.microsoft.com/office/drawing/2014/main" id="{9CC8F105-C1AE-4E94-917F-9556FAA83810}"/>
              </a:ext>
            </a:extLst>
          </p:cNvPr>
          <p:cNvGraphicFramePr>
            <a:graphicFrameLocks noChangeAspect="1"/>
          </p:cNvGraphicFramePr>
          <p:nvPr>
            <p:extLst>
              <p:ext uri="{D42A27DB-BD31-4B8C-83A1-F6EECF244321}">
                <p14:modId xmlns:p14="http://schemas.microsoft.com/office/powerpoint/2010/main" val="65349460"/>
              </p:ext>
            </p:extLst>
          </p:nvPr>
        </p:nvGraphicFramePr>
        <p:xfrm>
          <a:off x="350981" y="657182"/>
          <a:ext cx="6385879" cy="5311619"/>
        </p:xfrm>
        <a:graphic>
          <a:graphicData uri="http://schemas.openxmlformats.org/presentationml/2006/ole">
            <mc:AlternateContent xmlns:mc="http://schemas.openxmlformats.org/markup-compatibility/2006">
              <mc:Choice xmlns:v="urn:schemas-microsoft-com:vml" Requires="v">
                <p:oleObj name="Visio" r:id="rId2" imgW="12054850" imgH="10035623" progId="Visio.Drawing.15">
                  <p:embed/>
                </p:oleObj>
              </mc:Choice>
              <mc:Fallback>
                <p:oleObj name="Visio" r:id="rId2" imgW="12054850" imgH="10035623" progId="Visio.Drawing.15">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981" y="657182"/>
                        <a:ext cx="6385879" cy="5311619"/>
                      </a:xfrm>
                      <a:prstGeom prst="rect">
                        <a:avLst/>
                      </a:prstGeom>
                      <a:noFill/>
                    </p:spPr>
                  </p:pic>
                </p:oleObj>
              </mc:Fallback>
            </mc:AlternateContent>
          </a:graphicData>
        </a:graphic>
      </p:graphicFrame>
      <p:sp>
        <p:nvSpPr>
          <p:cNvPr id="6" name="矩形 5">
            <a:extLst>
              <a:ext uri="{FF2B5EF4-FFF2-40B4-BE49-F238E27FC236}">
                <a16:creationId xmlns:a16="http://schemas.microsoft.com/office/drawing/2014/main" id="{AD434D6C-BF7C-4E8C-9D42-B7C785F51441}"/>
              </a:ext>
            </a:extLst>
          </p:cNvPr>
          <p:cNvSpPr/>
          <p:nvPr/>
        </p:nvSpPr>
        <p:spPr>
          <a:xfrm>
            <a:off x="350981" y="6200818"/>
            <a:ext cx="6096000" cy="523220"/>
          </a:xfrm>
          <a:prstGeom prst="rect">
            <a:avLst/>
          </a:prstGeom>
        </p:spPr>
        <p:txBody>
          <a:bodyPr>
            <a:spAutoFit/>
          </a:bodyPr>
          <a:lstStyle/>
          <a:p>
            <a:r>
              <a:rPr lang="en-GB" altLang="zh-CN" sz="1400" dirty="0">
                <a:latin typeface="Times New Roman" panose="02020603050405020304" pitchFamily="18" charset="0"/>
                <a:ea typeface="Malgun Gothic" panose="020B0503020000020004" pitchFamily="34" charset="-127"/>
              </a:rPr>
              <a:t>Figure 6.2H.2.4.2-1: Inference procedure for vertical federated learning when NWDAF is acting as VFL server</a:t>
            </a:r>
            <a:endParaRPr lang="zh-CN" altLang="en-US" sz="1400" dirty="0"/>
          </a:p>
        </p:txBody>
      </p:sp>
    </p:spTree>
    <p:extLst>
      <p:ext uri="{BB962C8B-B14F-4D97-AF65-F5344CB8AC3E}">
        <p14:creationId xmlns:p14="http://schemas.microsoft.com/office/powerpoint/2010/main" val="3652226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F3CAED0-E4FA-4900-A723-D0C349F88343}"/>
              </a:ext>
            </a:extLst>
          </p:cNvPr>
          <p:cNvSpPr>
            <a:spLocks noGrp="1"/>
          </p:cNvSpPr>
          <p:nvPr>
            <p:ph idx="1"/>
          </p:nvPr>
        </p:nvSpPr>
        <p:spPr>
          <a:xfrm>
            <a:off x="132080" y="1188720"/>
            <a:ext cx="11221720" cy="4988243"/>
          </a:xfrm>
        </p:spPr>
        <p:txBody>
          <a:bodyPr/>
          <a:lstStyle/>
          <a:p>
            <a:r>
              <a:rPr lang="en-US" altLang="zh-CN" sz="2400" dirty="0"/>
              <a:t>Whether new NEF’s service operations should be defined for the VFL or existing ones will be reused? How to define or enhance them correspondingly?</a:t>
            </a:r>
          </a:p>
          <a:p>
            <a:endParaRPr lang="en-US" altLang="zh-CN" sz="2400" dirty="0"/>
          </a:p>
          <a:p>
            <a:r>
              <a:rPr lang="en-US" altLang="zh-CN" sz="2400" dirty="0">
                <a:highlight>
                  <a:srgbClr val="FFFF00"/>
                </a:highlight>
              </a:rPr>
              <a:t>Way forward: suggest to discuss from functionality point of view in this DP, i.e. identify what functions should the NEF support for VFL. And we leave the service operations (new or existing) to the DP of the other issue 7.</a:t>
            </a:r>
            <a:endParaRPr lang="zh-CN" altLang="zh-CN" sz="2400" dirty="0">
              <a:highlight>
                <a:srgbClr val="FFFF00"/>
              </a:highlight>
            </a:endParaRPr>
          </a:p>
          <a:p>
            <a:endParaRPr lang="zh-CN" altLang="en-US" dirty="0"/>
          </a:p>
        </p:txBody>
      </p:sp>
      <p:sp>
        <p:nvSpPr>
          <p:cNvPr id="4" name="Title 1">
            <a:extLst>
              <a:ext uri="{FF2B5EF4-FFF2-40B4-BE49-F238E27FC236}">
                <a16:creationId xmlns:a16="http://schemas.microsoft.com/office/drawing/2014/main" id="{E2B7BB48-3859-4D6B-B4B7-EA16D3DFEEE3}"/>
              </a:ext>
            </a:extLst>
          </p:cNvPr>
          <p:cNvSpPr>
            <a:spLocks noGrp="1"/>
          </p:cNvSpPr>
          <p:nvPr>
            <p:ph type="title"/>
          </p:nvPr>
        </p:nvSpPr>
        <p:spPr>
          <a:xfrm>
            <a:off x="0" y="0"/>
            <a:ext cx="10515600" cy="810228"/>
          </a:xfrm>
        </p:spPr>
        <p:txBody>
          <a:bodyPr/>
          <a:lstStyle/>
          <a:p>
            <a:r>
              <a:rPr lang="en-US" altLang="zh-CN" sz="2800" b="1" dirty="0"/>
              <a:t>Sub-issue 5</a:t>
            </a:r>
            <a:endParaRPr lang="zh-CN" altLang="en-US" sz="2800" b="1" dirty="0"/>
          </a:p>
        </p:txBody>
      </p:sp>
    </p:spTree>
    <p:extLst>
      <p:ext uri="{BB962C8B-B14F-4D97-AF65-F5344CB8AC3E}">
        <p14:creationId xmlns:p14="http://schemas.microsoft.com/office/powerpoint/2010/main" val="3233918318"/>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0"/>
            <a:ext cx="10515600" cy="810228"/>
          </a:xfrm>
        </p:spPr>
        <p:txBody>
          <a:bodyPr/>
          <a:lstStyle/>
          <a:p>
            <a:r>
              <a:rPr lang="en-GB" altLang="zh-CN" sz="2800" b="1" dirty="0"/>
              <a:t>NEF’s role in VFL process</a:t>
            </a:r>
            <a:endParaRPr lang="zh-CN" altLang="en-US" sz="2800" b="1" dirty="0"/>
          </a:p>
        </p:txBody>
      </p:sp>
      <p:sp>
        <p:nvSpPr>
          <p:cNvPr id="5" name="Content Placeholder 2">
            <a:extLst>
              <a:ext uri="{FF2B5EF4-FFF2-40B4-BE49-F238E27FC236}">
                <a16:creationId xmlns:a16="http://schemas.microsoft.com/office/drawing/2014/main" id="{41CD9576-DC5F-4DC5-B7F7-B3185D67E43F}"/>
              </a:ext>
            </a:extLst>
          </p:cNvPr>
          <p:cNvSpPr>
            <a:spLocks noGrp="1"/>
          </p:cNvSpPr>
          <p:nvPr>
            <p:ph idx="1"/>
          </p:nvPr>
        </p:nvSpPr>
        <p:spPr>
          <a:xfrm>
            <a:off x="0" y="1161140"/>
            <a:ext cx="12094590" cy="5181632"/>
          </a:xfrm>
        </p:spPr>
        <p:txBody>
          <a:bodyPr/>
          <a:lstStyle/>
          <a:p>
            <a:pPr>
              <a:lnSpc>
                <a:spcPct val="100000"/>
              </a:lnSpc>
              <a:spcBef>
                <a:spcPts val="0"/>
              </a:spcBef>
              <a:spcAft>
                <a:spcPts val="0"/>
              </a:spcAft>
            </a:pPr>
            <a:r>
              <a:rPr lang="en-GB" altLang="zh-CN" sz="2200" dirty="0">
                <a:latin typeface="Calibri" panose="020F0502020204030204" pitchFamily="34" charset="0"/>
                <a:cs typeface="Calibri" panose="020F0502020204030204" pitchFamily="34" charset="0"/>
              </a:rPr>
              <a:t>Some roles of NEF during VFL process have been discussed and agreed in the last two meetings:</a:t>
            </a:r>
            <a:endParaRPr lang="en-US" altLang="zh-CN" sz="1800" dirty="0">
              <a:latin typeface="Calibri" panose="020F0502020204030204" pitchFamily="34" charset="0"/>
              <a:cs typeface="Calibri" panose="020F0502020204030204" pitchFamily="34" charset="0"/>
            </a:endParaRPr>
          </a:p>
          <a:p>
            <a:pPr lvl="1">
              <a:lnSpc>
                <a:spcPct val="100000"/>
              </a:lnSpc>
              <a:spcBef>
                <a:spcPts val="0"/>
              </a:spcBef>
              <a:spcAft>
                <a:spcPts val="0"/>
              </a:spcAft>
            </a:pPr>
            <a:r>
              <a:rPr lang="en-US" altLang="zh-CN" sz="1800" dirty="0">
                <a:latin typeface="Calibri" panose="020F0502020204030204" pitchFamily="34" charset="0"/>
                <a:cs typeface="Calibri" panose="020F0502020204030204" pitchFamily="34" charset="0"/>
              </a:rPr>
              <a:t>For a untrusted AF as VFL server case, discovering NWDAF as VFL clients from NRF for the untrusted AF;</a:t>
            </a:r>
          </a:p>
          <a:p>
            <a:pPr lvl="1">
              <a:lnSpc>
                <a:spcPct val="100000"/>
              </a:lnSpc>
              <a:spcBef>
                <a:spcPts val="0"/>
              </a:spcBef>
              <a:spcAft>
                <a:spcPts val="0"/>
              </a:spcAft>
            </a:pPr>
            <a:r>
              <a:rPr lang="en-US" altLang="zh-CN" sz="1800" dirty="0">
                <a:latin typeface="Calibri" panose="020F0502020204030204" pitchFamily="34" charset="0"/>
                <a:cs typeface="Calibri" panose="020F0502020204030204" pitchFamily="34" charset="0"/>
              </a:rPr>
              <a:t>For a untrusted AF as VFL server case , anonymizing real NWDAF instances ID from the untrusted AF by using temporary NWDAF ID.</a:t>
            </a:r>
          </a:p>
          <a:p>
            <a:pPr lvl="1">
              <a:lnSpc>
                <a:spcPct val="100000"/>
              </a:lnSpc>
              <a:spcBef>
                <a:spcPts val="0"/>
              </a:spcBef>
              <a:spcAft>
                <a:spcPts val="0"/>
              </a:spcAft>
            </a:pPr>
            <a:r>
              <a:rPr lang="en-US" altLang="zh-CN" sz="1800" dirty="0">
                <a:latin typeface="Calibri" panose="020F0502020204030204" pitchFamily="34" charset="0"/>
                <a:cs typeface="Calibri" panose="020F0502020204030204" pitchFamily="34" charset="0"/>
              </a:rPr>
              <a:t>For either case (untrusted AF as VFL server or VFL client), forwarding intermediate results from NWDAF to AF and vice versa, in which translating between external and internal IDs (e.g., UE IDs) happens. </a:t>
            </a:r>
          </a:p>
          <a:p>
            <a:pPr lvl="1">
              <a:lnSpc>
                <a:spcPct val="100000"/>
              </a:lnSpc>
              <a:spcBef>
                <a:spcPts val="0"/>
              </a:spcBef>
              <a:spcAft>
                <a:spcPts val="0"/>
              </a:spcAft>
            </a:pPr>
            <a:endParaRPr lang="en-GB" altLang="zh-CN" sz="1800" dirty="0">
              <a:latin typeface="Calibri" panose="020F0502020204030204" pitchFamily="34" charset="0"/>
              <a:cs typeface="Calibri" panose="020F0502020204030204" pitchFamily="34" charset="0"/>
            </a:endParaRPr>
          </a:p>
          <a:p>
            <a:pPr>
              <a:lnSpc>
                <a:spcPct val="100000"/>
              </a:lnSpc>
              <a:spcBef>
                <a:spcPts val="0"/>
              </a:spcBef>
              <a:spcAft>
                <a:spcPts val="0"/>
              </a:spcAft>
            </a:pPr>
            <a:r>
              <a:rPr lang="en-GB" altLang="zh-CN" sz="2200" dirty="0">
                <a:latin typeface="Calibri" panose="020F0502020204030204" pitchFamily="34" charset="0"/>
                <a:cs typeface="Calibri" panose="020F0502020204030204" pitchFamily="34" charset="0"/>
              </a:rPr>
              <a:t>However, there are still concerns about </a:t>
            </a:r>
            <a:r>
              <a:rPr lang="en-US" altLang="zh-CN" sz="2200" dirty="0">
                <a:latin typeface="Calibri" panose="020F0502020204030204" pitchFamily="34" charset="0"/>
                <a:cs typeface="Calibri" panose="020F0502020204030204" pitchFamily="34" charset="0"/>
              </a:rPr>
              <a:t>Other NEF’s roles in VFL process. </a:t>
            </a:r>
            <a:r>
              <a:rPr lang="en-GB" altLang="zh-CN" sz="2200" dirty="0">
                <a:latin typeface="Calibri" panose="020F0502020204030204" pitchFamily="34" charset="0"/>
                <a:cs typeface="Calibri" panose="020F0502020204030204" pitchFamily="34" charset="0"/>
              </a:rPr>
              <a:t>The following editor’s notes are captured in TS 23.288 or approved CR:</a:t>
            </a:r>
          </a:p>
          <a:p>
            <a:pPr lvl="1">
              <a:lnSpc>
                <a:spcPct val="100000"/>
              </a:lnSpc>
              <a:spcBef>
                <a:spcPts val="0"/>
              </a:spcBef>
              <a:spcAft>
                <a:spcPts val="0"/>
              </a:spcAft>
            </a:pPr>
            <a:r>
              <a:rPr lang="en-US" altLang="zh-CN" sz="1800" dirty="0">
                <a:solidFill>
                  <a:srgbClr val="FF0000"/>
                </a:solidFill>
                <a:latin typeface="Calibri" panose="020F0502020204030204" pitchFamily="34" charset="0"/>
                <a:cs typeface="Calibri" panose="020F0502020204030204" pitchFamily="34" charset="0"/>
              </a:rPr>
              <a:t>Editor's note: If any of the Consumer, Server and clients are untrusted AF(s), how the NEF assists the VFL inference process, and whether the existing or new NEF service should be invoked are FFS. </a:t>
            </a:r>
            <a:r>
              <a:rPr lang="en-US" altLang="zh-CN" sz="1800" dirty="0">
                <a:solidFill>
                  <a:schemeClr val="accent1">
                    <a:lumMod val="75000"/>
                  </a:schemeClr>
                </a:solidFill>
                <a:latin typeface="Calibri" panose="020F0502020204030204" pitchFamily="34" charset="0"/>
                <a:cs typeface="Calibri" panose="020F0502020204030204" pitchFamily="34" charset="0"/>
              </a:rPr>
              <a:t>(CR: 2411192 – OPPO; Clause 6.2H.2.4.1)</a:t>
            </a:r>
          </a:p>
          <a:p>
            <a:pPr lvl="1">
              <a:lnSpc>
                <a:spcPct val="100000"/>
              </a:lnSpc>
              <a:spcBef>
                <a:spcPts val="0"/>
              </a:spcBef>
              <a:spcAft>
                <a:spcPts val="0"/>
              </a:spcAft>
            </a:pPr>
            <a:r>
              <a:rPr lang="en-US" altLang="zh-CN" sz="1800" dirty="0">
                <a:solidFill>
                  <a:srgbClr val="FF0000"/>
                </a:solidFill>
                <a:latin typeface="Calibri" panose="020F0502020204030204" pitchFamily="34" charset="0"/>
                <a:cs typeface="Calibri" panose="020F0502020204030204" pitchFamily="34" charset="0"/>
              </a:rPr>
              <a:t>Editor's Note:  How the NEF assists the VFL training process as well as whether the service operations going via NEF is using the existing or new service operation are FFS. </a:t>
            </a:r>
            <a:r>
              <a:rPr lang="en-US" altLang="zh-CN" sz="1800" dirty="0">
                <a:solidFill>
                  <a:schemeClr val="accent1">
                    <a:lumMod val="75000"/>
                  </a:schemeClr>
                </a:solidFill>
                <a:latin typeface="Calibri" panose="020F0502020204030204" pitchFamily="34" charset="0"/>
                <a:cs typeface="Calibri" panose="020F0502020204030204" pitchFamily="34" charset="0"/>
              </a:rPr>
              <a:t>(CR: 2411194 – CMCC; Clause: 6.2H.2.3.1)</a:t>
            </a:r>
          </a:p>
          <a:p>
            <a:pPr lvl="1">
              <a:lnSpc>
                <a:spcPct val="100000"/>
              </a:lnSpc>
              <a:spcBef>
                <a:spcPts val="0"/>
              </a:spcBef>
              <a:spcAft>
                <a:spcPts val="0"/>
              </a:spcAft>
            </a:pPr>
            <a:r>
              <a:rPr lang="en-US" altLang="zh-CN" sz="1800" dirty="0">
                <a:solidFill>
                  <a:srgbClr val="FF0000"/>
                </a:solidFill>
                <a:latin typeface="Calibri" panose="020F0502020204030204" pitchFamily="34" charset="0"/>
                <a:cs typeface="Calibri" panose="020F0502020204030204" pitchFamily="34" charset="0"/>
              </a:rPr>
              <a:t>Editor’s note: It is FFS, whether NEF should perform VFL NWDAF selection (or shortlisting) or it should only discover NWDAF client candidates without any further selection. </a:t>
            </a:r>
            <a:r>
              <a:rPr lang="en-US" altLang="zh-CN" sz="1800" dirty="0">
                <a:solidFill>
                  <a:schemeClr val="accent1">
                    <a:lumMod val="75000"/>
                  </a:schemeClr>
                </a:solidFill>
                <a:latin typeface="Calibri" panose="020F0502020204030204" pitchFamily="34" charset="0"/>
                <a:cs typeface="Calibri" panose="020F0502020204030204" pitchFamily="34" charset="0"/>
              </a:rPr>
              <a:t>(CR: 2411193 – vivo; Clause: 6.2H.2.1.2)</a:t>
            </a:r>
          </a:p>
          <a:p>
            <a:pPr lvl="1">
              <a:lnSpc>
                <a:spcPct val="100000"/>
              </a:lnSpc>
              <a:spcBef>
                <a:spcPts val="0"/>
              </a:spcBef>
              <a:spcAft>
                <a:spcPts val="0"/>
              </a:spcAft>
            </a:pPr>
            <a:endParaRPr lang="en-GB" altLang="zh-CN"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66874020"/>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89A43B85-9549-478C-BE41-D9D1EF94B105}"/>
              </a:ext>
            </a:extLst>
          </p:cNvPr>
          <p:cNvSpPr>
            <a:spLocks noGrp="1"/>
          </p:cNvSpPr>
          <p:nvPr>
            <p:ph idx="1"/>
          </p:nvPr>
        </p:nvSpPr>
        <p:spPr>
          <a:xfrm>
            <a:off x="0" y="1161140"/>
            <a:ext cx="12094590" cy="5181632"/>
          </a:xfrm>
        </p:spPr>
        <p:txBody>
          <a:bodyPr/>
          <a:lstStyle/>
          <a:p>
            <a:pPr>
              <a:lnSpc>
                <a:spcPct val="100000"/>
              </a:lnSpc>
              <a:spcBef>
                <a:spcPts val="0"/>
              </a:spcBef>
              <a:spcAft>
                <a:spcPts val="0"/>
              </a:spcAft>
            </a:pPr>
            <a:r>
              <a:rPr lang="en-GB" altLang="zh-CN" dirty="0">
                <a:latin typeface="Calibri" panose="020F0502020204030204" pitchFamily="34" charset="0"/>
                <a:cs typeface="Calibri" panose="020F0502020204030204" pitchFamily="34" charset="0"/>
              </a:rPr>
              <a:t> As a summary, some key points to be discussed for this issue :</a:t>
            </a:r>
          </a:p>
          <a:p>
            <a:pPr lvl="1">
              <a:lnSpc>
                <a:spcPct val="100000"/>
              </a:lnSpc>
              <a:spcBef>
                <a:spcPts val="0"/>
              </a:spcBef>
              <a:spcAft>
                <a:spcPts val="0"/>
              </a:spcAft>
            </a:pPr>
            <a:r>
              <a:rPr lang="en-US" altLang="zh-CN" dirty="0"/>
              <a:t>Sub-issue 1: For the VFL client(s) discovery procedure, whether and how NEF does further NWDAF client shortlisting or selection based on the discovery result from NRF?</a:t>
            </a:r>
            <a:endParaRPr lang="zh-CN" altLang="zh-CN" dirty="0"/>
          </a:p>
          <a:p>
            <a:pPr lvl="1">
              <a:lnSpc>
                <a:spcPct val="100000"/>
              </a:lnSpc>
              <a:spcBef>
                <a:spcPts val="0"/>
              </a:spcBef>
              <a:spcAft>
                <a:spcPts val="0"/>
              </a:spcAft>
            </a:pPr>
            <a:r>
              <a:rPr lang="en-US" altLang="zh-CN" dirty="0"/>
              <a:t>Sub-issue 2: For the VFL preparation procedure, whether and how NEF does pre-work of sample IDs intersection before the VFL server determines the final sample IDs?</a:t>
            </a:r>
            <a:endParaRPr lang="zh-CN" altLang="zh-CN" dirty="0"/>
          </a:p>
          <a:p>
            <a:pPr lvl="1">
              <a:lnSpc>
                <a:spcPct val="100000"/>
              </a:lnSpc>
              <a:spcBef>
                <a:spcPts val="0"/>
              </a:spcBef>
              <a:spcAft>
                <a:spcPts val="0"/>
              </a:spcAft>
            </a:pPr>
            <a:r>
              <a:rPr lang="en-US" altLang="zh-CN" dirty="0"/>
              <a:t>Sub-issue 3: For the VFL training procedure, how does the NEF assist the VFL training process?</a:t>
            </a:r>
          </a:p>
          <a:p>
            <a:pPr lvl="1">
              <a:lnSpc>
                <a:spcPct val="100000"/>
              </a:lnSpc>
              <a:spcBef>
                <a:spcPts val="0"/>
              </a:spcBef>
              <a:spcAft>
                <a:spcPts val="0"/>
              </a:spcAft>
            </a:pPr>
            <a:r>
              <a:rPr lang="en-US" altLang="zh-CN" dirty="0"/>
              <a:t>Sub-issue 4: For the VFL inference procedure, how does the NEF assist the VFL inference process?</a:t>
            </a:r>
          </a:p>
          <a:p>
            <a:pPr lvl="1">
              <a:lnSpc>
                <a:spcPct val="100000"/>
              </a:lnSpc>
              <a:spcBef>
                <a:spcPts val="0"/>
              </a:spcBef>
              <a:spcAft>
                <a:spcPts val="0"/>
              </a:spcAft>
            </a:pPr>
            <a:r>
              <a:rPr lang="en-US" altLang="zh-CN" dirty="0"/>
              <a:t>Sub-issue 5: Whether new NEF’s service operations should be defined for the VFL or existing ones will be reused? How to define or enhance them correspondingly?</a:t>
            </a:r>
            <a:endParaRPr lang="zh-CN" altLang="zh-CN" dirty="0"/>
          </a:p>
          <a:p>
            <a:pPr lvl="1">
              <a:lnSpc>
                <a:spcPct val="100000"/>
              </a:lnSpc>
              <a:spcBef>
                <a:spcPts val="0"/>
              </a:spcBef>
              <a:spcAft>
                <a:spcPts val="0"/>
              </a:spcAft>
            </a:pPr>
            <a:endParaRPr lang="en-GB" altLang="zh-CN" sz="1400" dirty="0">
              <a:latin typeface="Calibri" panose="020F0502020204030204" pitchFamily="34" charset="0"/>
              <a:cs typeface="Calibri" panose="020F0502020204030204" pitchFamily="34" charset="0"/>
            </a:endParaRPr>
          </a:p>
        </p:txBody>
      </p:sp>
      <p:sp>
        <p:nvSpPr>
          <p:cNvPr id="6" name="Title 1">
            <a:extLst>
              <a:ext uri="{FF2B5EF4-FFF2-40B4-BE49-F238E27FC236}">
                <a16:creationId xmlns:a16="http://schemas.microsoft.com/office/drawing/2014/main" id="{4D0D0C0C-585E-4EFF-9A9A-563152C9DD69}"/>
              </a:ext>
            </a:extLst>
          </p:cNvPr>
          <p:cNvSpPr>
            <a:spLocks noGrp="1"/>
          </p:cNvSpPr>
          <p:nvPr>
            <p:ph type="title"/>
          </p:nvPr>
        </p:nvSpPr>
        <p:spPr>
          <a:xfrm>
            <a:off x="0" y="0"/>
            <a:ext cx="10515600" cy="810228"/>
          </a:xfrm>
        </p:spPr>
        <p:txBody>
          <a:bodyPr/>
          <a:lstStyle/>
          <a:p>
            <a:r>
              <a:rPr lang="en-GB" altLang="zh-CN" sz="2800" b="1" dirty="0"/>
              <a:t>NEF’s role in VFL process</a:t>
            </a:r>
            <a:endParaRPr lang="zh-CN" altLang="en-US" sz="2800" b="1" dirty="0"/>
          </a:p>
        </p:txBody>
      </p:sp>
    </p:spTree>
    <p:extLst>
      <p:ext uri="{BB962C8B-B14F-4D97-AF65-F5344CB8AC3E}">
        <p14:creationId xmlns:p14="http://schemas.microsoft.com/office/powerpoint/2010/main" val="3669714339"/>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F3CAED0-E4FA-4900-A723-D0C349F88343}"/>
              </a:ext>
            </a:extLst>
          </p:cNvPr>
          <p:cNvSpPr>
            <a:spLocks noGrp="1"/>
          </p:cNvSpPr>
          <p:nvPr>
            <p:ph idx="1"/>
          </p:nvPr>
        </p:nvSpPr>
        <p:spPr>
          <a:xfrm>
            <a:off x="162560" y="1158240"/>
            <a:ext cx="11221720" cy="5100003"/>
          </a:xfrm>
        </p:spPr>
        <p:txBody>
          <a:bodyPr/>
          <a:lstStyle/>
          <a:p>
            <a:r>
              <a:rPr lang="en-US" altLang="zh-CN" sz="2400" dirty="0"/>
              <a:t>For the VFL client(s) discovery procedure, whether and how NEF does further NWDAF client shortlisting or selection based on the discovery result from NRF</a:t>
            </a:r>
            <a:r>
              <a:rPr lang="en-US" altLang="zh-CN" dirty="0"/>
              <a:t>? </a:t>
            </a:r>
            <a:endParaRPr lang="zh-CN" altLang="zh-CN" sz="2400" dirty="0"/>
          </a:p>
          <a:p>
            <a:endParaRPr lang="zh-CN" altLang="en-US" dirty="0"/>
          </a:p>
        </p:txBody>
      </p:sp>
      <p:sp>
        <p:nvSpPr>
          <p:cNvPr id="4" name="Title 1">
            <a:extLst>
              <a:ext uri="{FF2B5EF4-FFF2-40B4-BE49-F238E27FC236}">
                <a16:creationId xmlns:a16="http://schemas.microsoft.com/office/drawing/2014/main" id="{E2B7BB48-3859-4D6B-B4B7-EA16D3DFEEE3}"/>
              </a:ext>
            </a:extLst>
          </p:cNvPr>
          <p:cNvSpPr>
            <a:spLocks noGrp="1"/>
          </p:cNvSpPr>
          <p:nvPr>
            <p:ph type="title"/>
          </p:nvPr>
        </p:nvSpPr>
        <p:spPr>
          <a:xfrm>
            <a:off x="0" y="0"/>
            <a:ext cx="10515600" cy="810228"/>
          </a:xfrm>
        </p:spPr>
        <p:txBody>
          <a:bodyPr/>
          <a:lstStyle/>
          <a:p>
            <a:r>
              <a:rPr lang="en-US" altLang="zh-CN" sz="2800" b="1" dirty="0"/>
              <a:t>Sub-issue 1 </a:t>
            </a:r>
            <a:r>
              <a:rPr lang="en-US" altLang="zh-CN" sz="2800" dirty="0">
                <a:solidFill>
                  <a:srgbClr val="0000FF"/>
                </a:solidFill>
                <a:highlight>
                  <a:srgbClr val="FFFF00"/>
                </a:highlight>
              </a:rPr>
              <a:t>(see P5 for related procedure) </a:t>
            </a:r>
            <a:endParaRPr lang="zh-CN" altLang="en-US" sz="2800" b="1" dirty="0"/>
          </a:p>
        </p:txBody>
      </p:sp>
      <p:graphicFrame>
        <p:nvGraphicFramePr>
          <p:cNvPr id="5" name="表格 4">
            <a:extLst>
              <a:ext uri="{FF2B5EF4-FFF2-40B4-BE49-F238E27FC236}">
                <a16:creationId xmlns:a16="http://schemas.microsoft.com/office/drawing/2014/main" id="{AE12BACE-22BB-4F16-85AA-BA5BA77A99F3}"/>
              </a:ext>
            </a:extLst>
          </p:cNvPr>
          <p:cNvGraphicFramePr>
            <a:graphicFrameLocks noGrp="1"/>
          </p:cNvGraphicFramePr>
          <p:nvPr>
            <p:extLst>
              <p:ext uri="{D42A27DB-BD31-4B8C-83A1-F6EECF244321}">
                <p14:modId xmlns:p14="http://schemas.microsoft.com/office/powerpoint/2010/main" val="1142192673"/>
              </p:ext>
            </p:extLst>
          </p:nvPr>
        </p:nvGraphicFramePr>
        <p:xfrm>
          <a:off x="579218" y="1951585"/>
          <a:ext cx="11339766" cy="4038664"/>
        </p:xfrm>
        <a:graphic>
          <a:graphicData uri="http://schemas.openxmlformats.org/drawingml/2006/table">
            <a:tbl>
              <a:tblPr firstRow="1" bandRow="1">
                <a:tableStyleId>{5C22544A-7EE6-4342-B048-85BDC9FD1C3A}</a:tableStyleId>
              </a:tblPr>
              <a:tblGrid>
                <a:gridCol w="1875537">
                  <a:extLst>
                    <a:ext uri="{9D8B030D-6E8A-4147-A177-3AD203B41FA5}">
                      <a16:colId xmlns:a16="http://schemas.microsoft.com/office/drawing/2014/main" val="2890343580"/>
                    </a:ext>
                  </a:extLst>
                </a:gridCol>
                <a:gridCol w="1554419">
                  <a:extLst>
                    <a:ext uri="{9D8B030D-6E8A-4147-A177-3AD203B41FA5}">
                      <a16:colId xmlns:a16="http://schemas.microsoft.com/office/drawing/2014/main" val="438584649"/>
                    </a:ext>
                  </a:extLst>
                </a:gridCol>
                <a:gridCol w="7909810">
                  <a:extLst>
                    <a:ext uri="{9D8B030D-6E8A-4147-A177-3AD203B41FA5}">
                      <a16:colId xmlns:a16="http://schemas.microsoft.com/office/drawing/2014/main" val="1760235431"/>
                    </a:ext>
                  </a:extLst>
                </a:gridCol>
              </a:tblGrid>
              <a:tr h="398817">
                <a:tc>
                  <a:txBody>
                    <a:bodyPr/>
                    <a:lstStyle/>
                    <a:p>
                      <a:r>
                        <a:rPr lang="en-US" altLang="zh-CN" sz="1200" dirty="0"/>
                        <a:t>Companies </a:t>
                      </a:r>
                      <a:endParaRPr lang="zh-CN" altLang="en-US" sz="1200" dirty="0"/>
                    </a:p>
                  </a:txBody>
                  <a:tcPr/>
                </a:tc>
                <a:tc>
                  <a:txBody>
                    <a:bodyPr/>
                    <a:lstStyle/>
                    <a:p>
                      <a:r>
                        <a:rPr lang="en-US" altLang="zh-CN" sz="1200" dirty="0"/>
                        <a:t>View (whether)</a:t>
                      </a:r>
                      <a:endParaRPr lang="zh-CN" altLang="en-US" sz="1200" dirty="0"/>
                    </a:p>
                  </a:txBody>
                  <a:tcPr/>
                </a:tc>
                <a:tc>
                  <a:txBody>
                    <a:bodyPr/>
                    <a:lstStyle/>
                    <a:p>
                      <a:r>
                        <a:rPr lang="en-US" altLang="zh-CN" sz="1200" dirty="0"/>
                        <a:t>Explanation (how)</a:t>
                      </a:r>
                      <a:endParaRPr lang="zh-CN" altLang="en-US" sz="1200" dirty="0"/>
                    </a:p>
                  </a:txBody>
                  <a:tcPr/>
                </a:tc>
                <a:extLst>
                  <a:ext uri="{0D108BD9-81ED-4DB2-BD59-A6C34878D82A}">
                    <a16:rowId xmlns:a16="http://schemas.microsoft.com/office/drawing/2014/main" val="2409666087"/>
                  </a:ext>
                </a:extLst>
              </a:tr>
              <a:tr h="353606">
                <a:tc>
                  <a:txBody>
                    <a:bodyPr/>
                    <a:lstStyle/>
                    <a:p>
                      <a:r>
                        <a:rPr lang="en-US" altLang="zh-CN" sz="1100" dirty="0"/>
                        <a:t>vivo</a:t>
                      </a:r>
                      <a:endParaRPr lang="zh-CN" altLang="en-US" sz="1100" dirty="0"/>
                    </a:p>
                  </a:txBody>
                  <a:tcPr/>
                </a:tc>
                <a:tc>
                  <a:txBody>
                    <a:bodyPr/>
                    <a:lstStyle/>
                    <a:p>
                      <a:r>
                        <a:rPr lang="en-US" altLang="zh-CN" sz="1100" dirty="0"/>
                        <a:t>Neutral to negative </a:t>
                      </a:r>
                    </a:p>
                  </a:txBody>
                  <a:tcPr/>
                </a:tc>
                <a:tc>
                  <a:txBody>
                    <a:bodyPr/>
                    <a:lstStyle/>
                    <a:p>
                      <a:pPr marL="0" indent="0">
                        <a:buFontTx/>
                        <a:buNone/>
                      </a:pPr>
                      <a:r>
                        <a:rPr lang="en-US" altLang="zh-CN" sz="1100" dirty="0"/>
                        <a:t>- NEF internal implementation, maybe no need to standardized </a:t>
                      </a:r>
                      <a:endParaRPr lang="zh-CN" altLang="en-US" sz="1100" dirty="0"/>
                    </a:p>
                  </a:txBody>
                  <a:tcPr/>
                </a:tc>
                <a:extLst>
                  <a:ext uri="{0D108BD9-81ED-4DB2-BD59-A6C34878D82A}">
                    <a16:rowId xmlns:a16="http://schemas.microsoft.com/office/drawing/2014/main" val="2513737651"/>
                  </a:ext>
                </a:extLst>
              </a:tr>
              <a:tr h="353606">
                <a:tc>
                  <a:txBody>
                    <a:bodyPr/>
                    <a:lstStyle/>
                    <a:p>
                      <a:r>
                        <a:rPr lang="en-US" altLang="zh-CN" sz="1100" dirty="0"/>
                        <a:t>Nokia</a:t>
                      </a:r>
                      <a:endParaRPr lang="zh-CN" altLang="en-US" sz="1100" dirty="0"/>
                    </a:p>
                  </a:txBody>
                  <a:tcPr/>
                </a:tc>
                <a:tc>
                  <a:txBody>
                    <a:bodyPr/>
                    <a:lstStyle/>
                    <a:p>
                      <a:r>
                        <a:rPr lang="en-US" altLang="zh-CN" sz="1100" dirty="0"/>
                        <a:t>Y</a:t>
                      </a:r>
                      <a:endParaRPr lang="zh-CN" altLang="en-US" sz="1100" dirty="0"/>
                    </a:p>
                  </a:txBody>
                  <a:tcPr/>
                </a:tc>
                <a:tc>
                  <a:txBody>
                    <a:bodyPr/>
                    <a:lstStyle/>
                    <a:p>
                      <a:r>
                        <a:rPr lang="en-US" altLang="zh-CN" sz="1100" dirty="0"/>
                        <a:t>- NEF needs to consider aspects such as load or geographic proximity </a:t>
                      </a:r>
                      <a:endParaRPr lang="zh-CN" altLang="en-US" sz="1100" dirty="0"/>
                    </a:p>
                  </a:txBody>
                  <a:tcPr/>
                </a:tc>
                <a:extLst>
                  <a:ext uri="{0D108BD9-81ED-4DB2-BD59-A6C34878D82A}">
                    <a16:rowId xmlns:a16="http://schemas.microsoft.com/office/drawing/2014/main" val="2833328703"/>
                  </a:ext>
                </a:extLst>
              </a:tr>
              <a:tr h="353606">
                <a:tc>
                  <a:txBody>
                    <a:bodyPr/>
                    <a:lstStyle/>
                    <a:p>
                      <a:r>
                        <a:rPr lang="en-US" altLang="zh-CN" sz="1100" dirty="0"/>
                        <a:t>ZTE</a:t>
                      </a:r>
                      <a:endParaRPr lang="zh-CN" altLang="en-US" sz="1100" dirty="0"/>
                    </a:p>
                  </a:txBody>
                  <a:tcPr/>
                </a:tc>
                <a:tc>
                  <a:txBody>
                    <a:bodyPr/>
                    <a:lstStyle/>
                    <a:p>
                      <a:r>
                        <a:rPr lang="en-US" altLang="zh-CN" sz="1100" dirty="0"/>
                        <a:t>Slightly negative</a:t>
                      </a:r>
                      <a:endParaRPr lang="zh-CN" altLang="en-US" sz="1100" dirty="0"/>
                    </a:p>
                  </a:txBody>
                  <a:tcPr/>
                </a:tc>
                <a:tc>
                  <a:txBody>
                    <a:bodyPr/>
                    <a:lstStyle/>
                    <a:p>
                      <a:r>
                        <a:rPr lang="en-US" altLang="zh-CN" sz="1100" dirty="0"/>
                        <a:t>-implementation aspects</a:t>
                      </a:r>
                      <a:endParaRPr lang="zh-CN" altLang="en-US" sz="1100" dirty="0"/>
                    </a:p>
                  </a:txBody>
                  <a:tcPr/>
                </a:tc>
                <a:extLst>
                  <a:ext uri="{0D108BD9-81ED-4DB2-BD59-A6C34878D82A}">
                    <a16:rowId xmlns:a16="http://schemas.microsoft.com/office/drawing/2014/main" val="700469238"/>
                  </a:ext>
                </a:extLst>
              </a:tr>
              <a:tr h="353606">
                <a:tc>
                  <a:txBody>
                    <a:bodyPr/>
                    <a:lstStyle/>
                    <a:p>
                      <a:r>
                        <a:rPr lang="en-US" altLang="zh-CN" sz="1100" dirty="0"/>
                        <a:t>OPPO</a:t>
                      </a:r>
                      <a:endParaRPr lang="zh-CN" altLang="en-US" sz="1100" dirty="0"/>
                    </a:p>
                  </a:txBody>
                  <a:tcPr/>
                </a:tc>
                <a:tc>
                  <a:txBody>
                    <a:bodyPr/>
                    <a:lstStyle/>
                    <a:p>
                      <a:r>
                        <a:rPr lang="en-US" altLang="zh-CN" sz="1100" dirty="0"/>
                        <a:t>Neutral</a:t>
                      </a:r>
                      <a:endParaRPr lang="zh-CN" altLang="en-US" sz="1100" dirty="0"/>
                    </a:p>
                  </a:txBody>
                  <a:tcPr/>
                </a:tc>
                <a:tc>
                  <a:txBody>
                    <a:bodyPr/>
                    <a:lstStyle/>
                    <a:p>
                      <a:r>
                        <a:rPr lang="en-US" altLang="zh-CN" sz="1100" dirty="0"/>
                        <a:t>Compare with the samples, the number of the clients will be quite small, no benefit to let NWDAF do further down selection.</a:t>
                      </a:r>
                      <a:endParaRPr lang="zh-CN" altLang="en-US" sz="1100" dirty="0"/>
                    </a:p>
                  </a:txBody>
                  <a:tcPr/>
                </a:tc>
                <a:extLst>
                  <a:ext uri="{0D108BD9-81ED-4DB2-BD59-A6C34878D82A}">
                    <a16:rowId xmlns:a16="http://schemas.microsoft.com/office/drawing/2014/main" val="2206630687"/>
                  </a:ext>
                </a:extLst>
              </a:tr>
              <a:tr h="457393">
                <a:tc>
                  <a:txBody>
                    <a:bodyPr/>
                    <a:lstStyle/>
                    <a:p>
                      <a:r>
                        <a:rPr lang="en-GB" altLang="zh-CN" sz="1100" strike="noStrike" dirty="0"/>
                        <a:t>Samsung</a:t>
                      </a:r>
                      <a:endParaRPr lang="zh-CN" altLang="en-US" sz="1100" strike="noStrike" dirty="0"/>
                    </a:p>
                  </a:txBody>
                  <a:tcPr/>
                </a:tc>
                <a:tc>
                  <a:txBody>
                    <a:bodyPr/>
                    <a:lstStyle/>
                    <a:p>
                      <a:r>
                        <a:rPr lang="en-US" altLang="zh-CN" sz="1100" dirty="0"/>
                        <a:t>Neutral</a:t>
                      </a:r>
                      <a:endParaRPr lang="zh-CN" altLang="en-US" sz="1100" strike="sngStrike" kern="1200" dirty="0">
                        <a:solidFill>
                          <a:schemeClr val="dk1"/>
                        </a:solidFill>
                        <a:latin typeface="+mn-lt"/>
                        <a:ea typeface="+mn-ea"/>
                        <a:cs typeface="+mn-cs"/>
                      </a:endParaRPr>
                    </a:p>
                  </a:txBody>
                  <a:tcPr/>
                </a:tc>
                <a:tc>
                  <a:txBody>
                    <a:bodyPr/>
                    <a:lstStyle/>
                    <a:p>
                      <a:r>
                        <a:rPr lang="en-GB" altLang="zh-CN" sz="1100" strike="noStrike" dirty="0">
                          <a:solidFill>
                            <a:schemeClr val="tx1"/>
                          </a:solidFill>
                        </a:rPr>
                        <a:t>The technical</a:t>
                      </a:r>
                      <a:r>
                        <a:rPr lang="en-GB" altLang="zh-CN" sz="1100" strike="noStrike" baseline="0" dirty="0">
                          <a:solidFill>
                            <a:schemeClr val="tx1"/>
                          </a:solidFill>
                        </a:rPr>
                        <a:t> aspects provided by Nokia makes sense to us. But as mentioned by OPPO, the benefit of this enhancement might be not significant, considering the small number of NWDAF(s) currently deployed. </a:t>
                      </a:r>
                      <a:endParaRPr lang="zh-CN" altLang="en-US" sz="1100" strike="noStrike" dirty="0">
                        <a:solidFill>
                          <a:schemeClr val="tx1"/>
                        </a:solidFill>
                      </a:endParaRPr>
                    </a:p>
                  </a:txBody>
                  <a:tcPr/>
                </a:tc>
                <a:extLst>
                  <a:ext uri="{0D108BD9-81ED-4DB2-BD59-A6C34878D82A}">
                    <a16:rowId xmlns:a16="http://schemas.microsoft.com/office/drawing/2014/main" val="3547213598"/>
                  </a:ext>
                </a:extLst>
              </a:tr>
              <a:tr h="353606">
                <a:tc>
                  <a:txBody>
                    <a:bodyPr/>
                    <a:lstStyle/>
                    <a:p>
                      <a:r>
                        <a:rPr lang="en-US" altLang="zh-CN" sz="1100" dirty="0"/>
                        <a:t>Huawei</a:t>
                      </a:r>
                      <a:endParaRPr lang="zh-CN" altLang="en-US" sz="1100" dirty="0"/>
                    </a:p>
                  </a:txBody>
                  <a:tcPr/>
                </a:tc>
                <a:tc>
                  <a:txBody>
                    <a:bodyPr/>
                    <a:lstStyle/>
                    <a:p>
                      <a:r>
                        <a:rPr lang="en-US" altLang="zh-CN" sz="1100" dirty="0"/>
                        <a:t>N</a:t>
                      </a:r>
                      <a:endParaRPr lang="zh-CN" altLang="en-US" sz="1100" dirty="0"/>
                    </a:p>
                  </a:txBody>
                  <a:tcPr/>
                </a:tc>
                <a:tc>
                  <a:txBody>
                    <a:bodyPr/>
                    <a:lstStyle/>
                    <a:p>
                      <a:r>
                        <a:rPr lang="en-US" altLang="zh-CN" sz="1100" dirty="0"/>
                        <a:t>- It is based on NEF internal logic. We only standardize inputs for NF selection.</a:t>
                      </a:r>
                      <a:endParaRPr lang="zh-CN" altLang="en-US" sz="1100" dirty="0"/>
                    </a:p>
                  </a:txBody>
                  <a:tcPr/>
                </a:tc>
                <a:extLst>
                  <a:ext uri="{0D108BD9-81ED-4DB2-BD59-A6C34878D82A}">
                    <a16:rowId xmlns:a16="http://schemas.microsoft.com/office/drawing/2014/main" val="2957530627"/>
                  </a:ext>
                </a:extLst>
              </a:tr>
              <a:tr h="353606">
                <a:tc>
                  <a:txBody>
                    <a:bodyPr/>
                    <a:lstStyle/>
                    <a:p>
                      <a:r>
                        <a:rPr lang="en-US" altLang="zh-CN" sz="1200" strike="noStrike" dirty="0"/>
                        <a:t>ETRI</a:t>
                      </a:r>
                      <a:endParaRPr lang="zh-CN" altLang="en-US" sz="1200"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Neutral</a:t>
                      </a:r>
                      <a:endParaRPr lang="zh-CN" altLang="en-US" sz="1200" dirty="0"/>
                    </a:p>
                  </a:txBody>
                  <a:tcPr/>
                </a:tc>
                <a:tc>
                  <a:txBody>
                    <a:bodyPr/>
                    <a:lstStyle/>
                    <a:p>
                      <a:r>
                        <a:rPr lang="en-US" altLang="zh-CN" sz="1200" strike="noStrike" dirty="0">
                          <a:solidFill>
                            <a:schemeClr val="tx1"/>
                          </a:solidFill>
                        </a:rPr>
                        <a:t>Same view as OPPO and Samsung</a:t>
                      </a:r>
                      <a:endParaRPr lang="zh-CN" altLang="en-US" sz="1200" strike="noStrike" dirty="0">
                        <a:solidFill>
                          <a:schemeClr val="tx1"/>
                        </a:solidFill>
                      </a:endParaRPr>
                    </a:p>
                  </a:txBody>
                  <a:tcPr/>
                </a:tc>
                <a:extLst>
                  <a:ext uri="{0D108BD9-81ED-4DB2-BD59-A6C34878D82A}">
                    <a16:rowId xmlns:a16="http://schemas.microsoft.com/office/drawing/2014/main" val="3063066737"/>
                  </a:ext>
                </a:extLst>
              </a:tr>
              <a:tr h="353606">
                <a:tc>
                  <a:txBody>
                    <a:bodyPr/>
                    <a:lstStyle/>
                    <a:p>
                      <a:r>
                        <a:rPr lang="en-US" altLang="zh-CN" sz="1100" dirty="0"/>
                        <a:t>KDDI</a:t>
                      </a:r>
                      <a:endParaRPr lang="zh-CN" altLang="en-US" sz="1100" dirty="0"/>
                    </a:p>
                  </a:txBody>
                  <a:tcPr/>
                </a:tc>
                <a:tc>
                  <a:txBody>
                    <a:bodyPr/>
                    <a:lstStyle/>
                    <a:p>
                      <a:r>
                        <a:rPr lang="en-US" altLang="zh-CN" sz="1100" dirty="0"/>
                        <a:t>Slightly negative</a:t>
                      </a:r>
                      <a:endParaRPr lang="zh-CN" altLang="en-US" sz="1100" dirty="0"/>
                    </a:p>
                  </a:txBody>
                  <a:tcPr/>
                </a:tc>
                <a:tc>
                  <a:txBody>
                    <a:bodyPr/>
                    <a:lstStyle/>
                    <a:p>
                      <a:r>
                        <a:rPr lang="en-US" altLang="zh-CN" sz="1100" dirty="0"/>
                        <a:t>-implementation aspects</a:t>
                      </a:r>
                      <a:endParaRPr lang="zh-CN" altLang="en-US" sz="1100" dirty="0"/>
                    </a:p>
                  </a:txBody>
                  <a:tcPr/>
                </a:tc>
                <a:extLst>
                  <a:ext uri="{0D108BD9-81ED-4DB2-BD59-A6C34878D82A}">
                    <a16:rowId xmlns:a16="http://schemas.microsoft.com/office/drawing/2014/main" val="3065585411"/>
                  </a:ext>
                </a:extLst>
              </a:tr>
              <a:tr h="353606">
                <a:tc>
                  <a:txBody>
                    <a:bodyPr/>
                    <a:lstStyle/>
                    <a:p>
                      <a:r>
                        <a:rPr lang="en-US" altLang="zh-CN" sz="1100" dirty="0"/>
                        <a:t>LGE</a:t>
                      </a:r>
                      <a:endParaRPr lang="zh-CN" altLang="en-US" sz="1100" dirty="0"/>
                    </a:p>
                  </a:txBody>
                  <a:tcPr/>
                </a:tc>
                <a:tc>
                  <a:txBody>
                    <a:bodyPr/>
                    <a:lstStyle/>
                    <a:p>
                      <a:r>
                        <a:rPr lang="en-US" altLang="zh-CN" sz="1100" dirty="0"/>
                        <a:t>Slightly negative</a:t>
                      </a:r>
                      <a:endParaRPr lang="zh-CN" altLang="en-US" sz="1100" dirty="0"/>
                    </a:p>
                  </a:txBody>
                  <a:tcPr/>
                </a:tc>
                <a:tc>
                  <a:txBody>
                    <a:bodyPr/>
                    <a:lstStyle/>
                    <a:p>
                      <a:r>
                        <a:rPr lang="en-US" altLang="zh-CN" sz="1100" dirty="0"/>
                        <a:t>- Implementation aspects</a:t>
                      </a:r>
                      <a:endParaRPr lang="zh-CN" altLang="en-US" sz="1100" dirty="0"/>
                    </a:p>
                  </a:txBody>
                  <a:tcPr/>
                </a:tc>
                <a:extLst>
                  <a:ext uri="{0D108BD9-81ED-4DB2-BD59-A6C34878D82A}">
                    <a16:rowId xmlns:a16="http://schemas.microsoft.com/office/drawing/2014/main" val="2814758282"/>
                  </a:ext>
                </a:extLst>
              </a:tr>
              <a:tr h="353606">
                <a:tc>
                  <a:txBody>
                    <a:bodyPr/>
                    <a:lstStyle/>
                    <a:p>
                      <a:r>
                        <a:rPr lang="en-US" altLang="zh-CN" sz="1100" dirty="0"/>
                        <a:t>Ericsson</a:t>
                      </a:r>
                      <a:endParaRPr lang="zh-CN" altLang="en-US" sz="1100" dirty="0"/>
                    </a:p>
                  </a:txBody>
                  <a:tcPr/>
                </a:tc>
                <a:tc>
                  <a:txBody>
                    <a:bodyPr/>
                    <a:lstStyle/>
                    <a:p>
                      <a:r>
                        <a:rPr lang="en-US" altLang="zh-CN" sz="1100" dirty="0"/>
                        <a:t>No</a:t>
                      </a:r>
                      <a:endParaRPr lang="zh-CN" altLang="en-US" sz="1100" dirty="0"/>
                    </a:p>
                  </a:txBody>
                  <a:tcPr/>
                </a:tc>
                <a:tc>
                  <a:txBody>
                    <a:bodyPr/>
                    <a:lstStyle/>
                    <a:p>
                      <a:r>
                        <a:rPr lang="en-US" altLang="zh-CN" sz="1100" dirty="0"/>
                        <a:t>This is NEF internal logic, it is possible, but no need to standardize it</a:t>
                      </a:r>
                      <a:endParaRPr lang="zh-CN" altLang="en-US" sz="1100" dirty="0"/>
                    </a:p>
                  </a:txBody>
                  <a:tcPr/>
                </a:tc>
                <a:extLst>
                  <a:ext uri="{0D108BD9-81ED-4DB2-BD59-A6C34878D82A}">
                    <a16:rowId xmlns:a16="http://schemas.microsoft.com/office/drawing/2014/main" val="2717962029"/>
                  </a:ext>
                </a:extLst>
              </a:tr>
            </a:tbl>
          </a:graphicData>
        </a:graphic>
      </p:graphicFrame>
      <p:sp>
        <p:nvSpPr>
          <p:cNvPr id="6" name="矩形 5">
            <a:extLst>
              <a:ext uri="{FF2B5EF4-FFF2-40B4-BE49-F238E27FC236}">
                <a16:creationId xmlns:a16="http://schemas.microsoft.com/office/drawing/2014/main" id="{03466BEA-CFD6-46C0-A0DC-94B836252122}"/>
              </a:ext>
            </a:extLst>
          </p:cNvPr>
          <p:cNvSpPr/>
          <p:nvPr/>
        </p:nvSpPr>
        <p:spPr>
          <a:xfrm>
            <a:off x="386976" y="5990250"/>
            <a:ext cx="11064240"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28600" indent="-228600">
              <a:lnSpc>
                <a:spcPct val="90000"/>
              </a:lnSpc>
              <a:spcBef>
                <a:spcPts val="1000"/>
              </a:spcBef>
              <a:buBlip>
                <a:blip r:embed="rId2"/>
              </a:buBlip>
            </a:pPr>
            <a:r>
              <a:rPr lang="en-US" altLang="zh-CN" sz="2400" dirty="0">
                <a:latin typeface="+mn-lt"/>
                <a:cs typeface="+mn-cs"/>
              </a:rPr>
              <a:t>Way forward:</a:t>
            </a:r>
            <a:endParaRPr lang="zh-CN" altLang="zh-CN" sz="2400" dirty="0">
              <a:latin typeface="+mn-lt"/>
              <a:cs typeface="+mn-cs"/>
            </a:endParaRPr>
          </a:p>
        </p:txBody>
      </p:sp>
    </p:spTree>
    <p:extLst>
      <p:ext uri="{BB962C8B-B14F-4D97-AF65-F5344CB8AC3E}">
        <p14:creationId xmlns:p14="http://schemas.microsoft.com/office/powerpoint/2010/main" val="3483968461"/>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AB9B498-C1A1-4E89-8172-2F36B6F4597B}"/>
              </a:ext>
            </a:extLst>
          </p:cNvPr>
          <p:cNvSpPr>
            <a:spLocks noChangeArrowheads="1"/>
          </p:cNvSpPr>
          <p:nvPr/>
        </p:nvSpPr>
        <p:spPr bwMode="auto">
          <a:xfrm>
            <a:off x="655286" y="830885"/>
            <a:ext cx="1350504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3" name="对象 2">
            <a:extLst>
              <a:ext uri="{FF2B5EF4-FFF2-40B4-BE49-F238E27FC236}">
                <a16:creationId xmlns:a16="http://schemas.microsoft.com/office/drawing/2014/main" id="{9CCF57A9-9E2C-47CF-90C4-CCB5EBB9EB27}"/>
              </a:ext>
            </a:extLst>
          </p:cNvPr>
          <p:cNvGraphicFramePr>
            <a:graphicFrameLocks noChangeAspect="1"/>
          </p:cNvGraphicFramePr>
          <p:nvPr>
            <p:extLst>
              <p:ext uri="{D42A27DB-BD31-4B8C-83A1-F6EECF244321}">
                <p14:modId xmlns:p14="http://schemas.microsoft.com/office/powerpoint/2010/main" val="2805591006"/>
              </p:ext>
            </p:extLst>
          </p:nvPr>
        </p:nvGraphicFramePr>
        <p:xfrm>
          <a:off x="203200" y="327739"/>
          <a:ext cx="7006799" cy="5833190"/>
        </p:xfrm>
        <a:graphic>
          <a:graphicData uri="http://schemas.openxmlformats.org/presentationml/2006/ole">
            <mc:AlternateContent xmlns:mc="http://schemas.openxmlformats.org/markup-compatibility/2006">
              <mc:Choice xmlns:v="urn:schemas-microsoft-com:vml" Requires="v">
                <p:oleObj name="Visio" r:id="rId2" imgW="8972563" imgH="6921592" progId="Visio.Drawing.11">
                  <p:embed/>
                </p:oleObj>
              </mc:Choice>
              <mc:Fallback>
                <p:oleObj name="Visio" r:id="rId2" imgW="8972563" imgH="6921592" progId="Visio.Drawing.11">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200" y="327739"/>
                        <a:ext cx="7006799" cy="5833190"/>
                      </a:xfrm>
                      <a:prstGeom prst="rect">
                        <a:avLst/>
                      </a:prstGeom>
                      <a:noFill/>
                    </p:spPr>
                  </p:pic>
                </p:oleObj>
              </mc:Fallback>
            </mc:AlternateContent>
          </a:graphicData>
        </a:graphic>
      </p:graphicFrame>
      <p:sp>
        <p:nvSpPr>
          <p:cNvPr id="7" name="矩形 6">
            <a:extLst>
              <a:ext uri="{FF2B5EF4-FFF2-40B4-BE49-F238E27FC236}">
                <a16:creationId xmlns:a16="http://schemas.microsoft.com/office/drawing/2014/main" id="{A38B08BC-A27D-4FC7-A963-287C1D5644F0}"/>
              </a:ext>
            </a:extLst>
          </p:cNvPr>
          <p:cNvSpPr/>
          <p:nvPr/>
        </p:nvSpPr>
        <p:spPr>
          <a:xfrm>
            <a:off x="7082242" y="1046217"/>
            <a:ext cx="4906558" cy="2585323"/>
          </a:xfrm>
          <a:prstGeom prst="rect">
            <a:avLst/>
          </a:prstGeom>
        </p:spPr>
        <p:txBody>
          <a:bodyPr wrap="square">
            <a:spAutoFit/>
          </a:bodyPr>
          <a:lstStyle/>
          <a:p>
            <a:pPr marL="685800" lvl="1" indent="-228600">
              <a:spcBef>
                <a:spcPts val="0"/>
              </a:spcBef>
              <a:spcAft>
                <a:spcPts val="0"/>
              </a:spcAft>
              <a:buClr>
                <a:srgbClr val="C00000"/>
              </a:buClr>
              <a:buFont typeface="Arial" panose="020B0604020202020204" pitchFamily="34" charset="0"/>
              <a:buChar char="•"/>
            </a:pPr>
            <a:endParaRPr lang="en-US" altLang="zh-CN" dirty="0">
              <a:solidFill>
                <a:srgbClr val="FF0000"/>
              </a:solidFill>
              <a:latin typeface="Calibri" panose="020F0502020204030204" pitchFamily="34" charset="0"/>
              <a:ea typeface="宋体" panose="02010600030101010101" pitchFamily="2" charset="-122"/>
              <a:cs typeface="Calibri" panose="020F0502020204030204" pitchFamily="34" charset="0"/>
            </a:endParaRPr>
          </a:p>
          <a:p>
            <a:pPr marL="685800" lvl="1" indent="-228600">
              <a:spcBef>
                <a:spcPts val="0"/>
              </a:spcBef>
              <a:spcAft>
                <a:spcPts val="0"/>
              </a:spcAft>
              <a:buClr>
                <a:srgbClr val="C00000"/>
              </a:buClr>
              <a:buFont typeface="Arial" panose="020B0604020202020204" pitchFamily="34" charset="0"/>
              <a:buChar char="•"/>
            </a:pPr>
            <a:r>
              <a:rPr lang="en-US" altLang="zh-CN" dirty="0">
                <a:solidFill>
                  <a:srgbClr val="5B9BD5">
                    <a:lumMod val="75000"/>
                  </a:srgbClr>
                </a:solidFill>
                <a:latin typeface="Calibri" panose="020F0502020204030204" pitchFamily="34" charset="0"/>
                <a:ea typeface="宋体" panose="02010600030101010101" pitchFamily="2" charset="-122"/>
                <a:cs typeface="Calibri" panose="020F0502020204030204" pitchFamily="34" charset="0"/>
              </a:rPr>
              <a:t>CR: S2-2411193(vivo), Clause: 6.2H.2.1.2, step 8 .</a:t>
            </a:r>
            <a:endParaRPr lang="en-US" altLang="zh-CN" dirty="0">
              <a:solidFill>
                <a:srgbClr val="FF0000"/>
              </a:solidFill>
              <a:latin typeface="Calibri" panose="020F0502020204030204" pitchFamily="34" charset="0"/>
              <a:ea typeface="宋体" panose="02010600030101010101" pitchFamily="2" charset="-122"/>
              <a:cs typeface="Calibri" panose="020F0502020204030204" pitchFamily="34" charset="0"/>
            </a:endParaRPr>
          </a:p>
          <a:p>
            <a:pPr marL="685800" lvl="1" indent="-228600">
              <a:spcBef>
                <a:spcPts val="0"/>
              </a:spcBef>
              <a:spcAft>
                <a:spcPts val="0"/>
              </a:spcAft>
              <a:buClr>
                <a:srgbClr val="C00000"/>
              </a:buClr>
              <a:buFont typeface="Arial" panose="020B0604020202020204" pitchFamily="34" charset="0"/>
              <a:buChar char="•"/>
            </a:pPr>
            <a:endParaRPr lang="en-US" altLang="zh-CN" dirty="0">
              <a:solidFill>
                <a:srgbClr val="FF0000"/>
              </a:solidFill>
              <a:latin typeface="Calibri" panose="020F0502020204030204" pitchFamily="34" charset="0"/>
              <a:ea typeface="宋体" panose="02010600030101010101" pitchFamily="2" charset="-122"/>
              <a:cs typeface="Calibri" panose="020F0502020204030204" pitchFamily="34" charset="0"/>
            </a:endParaRPr>
          </a:p>
          <a:p>
            <a:pPr marL="685800" lvl="1" indent="-228600">
              <a:spcBef>
                <a:spcPts val="0"/>
              </a:spcBef>
              <a:spcAft>
                <a:spcPts val="0"/>
              </a:spcAft>
              <a:buClr>
                <a:srgbClr val="C00000"/>
              </a:buClr>
              <a:buFont typeface="Arial" panose="020B0604020202020204" pitchFamily="34" charset="0"/>
              <a:buChar char="•"/>
            </a:pPr>
            <a:r>
              <a:rPr lang="en-US" altLang="zh-CN" dirty="0">
                <a:solidFill>
                  <a:srgbClr val="FF0000"/>
                </a:solidFill>
                <a:latin typeface="Calibri" panose="020F0502020204030204" pitchFamily="34" charset="0"/>
                <a:ea typeface="宋体" panose="02010600030101010101" pitchFamily="2" charset="-122"/>
                <a:cs typeface="Calibri" panose="020F0502020204030204" pitchFamily="34" charset="0"/>
              </a:rPr>
              <a:t>Editor’s note: It is FFS, whether NEF should perform VFL NWDAF selection (or shortlisting) or it should only discover NWDAF client candidates without any further selection. </a:t>
            </a:r>
            <a:endParaRPr lang="en-US" altLang="zh-CN" dirty="0">
              <a:solidFill>
                <a:srgbClr val="5B9BD5">
                  <a:lumMod val="75000"/>
                </a:srgbClr>
              </a:solidFill>
              <a:latin typeface="Calibri" panose="020F0502020204030204" pitchFamily="34" charset="0"/>
              <a:ea typeface="宋体" panose="02010600030101010101" pitchFamily="2" charset="-122"/>
              <a:cs typeface="Calibri" panose="020F0502020204030204" pitchFamily="34" charset="0"/>
            </a:endParaRPr>
          </a:p>
        </p:txBody>
      </p:sp>
      <p:sp>
        <p:nvSpPr>
          <p:cNvPr id="11" name="矩形 10">
            <a:extLst>
              <a:ext uri="{FF2B5EF4-FFF2-40B4-BE49-F238E27FC236}">
                <a16:creationId xmlns:a16="http://schemas.microsoft.com/office/drawing/2014/main" id="{96F40BEB-ECE6-44B2-9C48-CB1D0CFD58B7}"/>
              </a:ext>
            </a:extLst>
          </p:cNvPr>
          <p:cNvSpPr/>
          <p:nvPr/>
        </p:nvSpPr>
        <p:spPr>
          <a:xfrm>
            <a:off x="655286" y="6107510"/>
            <a:ext cx="5227072" cy="276999"/>
          </a:xfrm>
          <a:prstGeom prst="rect">
            <a:avLst/>
          </a:prstGeom>
        </p:spPr>
        <p:txBody>
          <a:bodyPr wrap="none">
            <a:spAutoFit/>
          </a:bodyPr>
          <a:lstStyle/>
          <a:p>
            <a:r>
              <a:rPr lang="en-US" altLang="zh-CN" sz="1200" dirty="0"/>
              <a:t> Registration and Discovery procedure for VFL when AF as the VFL server</a:t>
            </a:r>
            <a:endParaRPr lang="zh-CN" altLang="en-US" sz="1200" dirty="0"/>
          </a:p>
        </p:txBody>
      </p:sp>
    </p:spTree>
    <p:extLst>
      <p:ext uri="{BB962C8B-B14F-4D97-AF65-F5344CB8AC3E}">
        <p14:creationId xmlns:p14="http://schemas.microsoft.com/office/powerpoint/2010/main" val="687657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F3CAED0-E4FA-4900-A723-D0C349F88343}"/>
              </a:ext>
            </a:extLst>
          </p:cNvPr>
          <p:cNvSpPr>
            <a:spLocks noGrp="1"/>
          </p:cNvSpPr>
          <p:nvPr>
            <p:ph idx="1"/>
          </p:nvPr>
        </p:nvSpPr>
        <p:spPr>
          <a:xfrm>
            <a:off x="132080" y="1188720"/>
            <a:ext cx="11221720" cy="4988243"/>
          </a:xfrm>
        </p:spPr>
        <p:txBody>
          <a:bodyPr/>
          <a:lstStyle/>
          <a:p>
            <a:r>
              <a:rPr lang="en-US" altLang="zh-CN" sz="2400" dirty="0"/>
              <a:t>For the VFL preparation procedure, whether and how NEF does pre-work of sample IDs intersection before the VFL server determines the final sample IDs?</a:t>
            </a:r>
            <a:endParaRPr lang="zh-CN" altLang="zh-CN" sz="2400" dirty="0"/>
          </a:p>
          <a:p>
            <a:endParaRPr lang="zh-CN" altLang="en-US" dirty="0"/>
          </a:p>
        </p:txBody>
      </p:sp>
      <p:sp>
        <p:nvSpPr>
          <p:cNvPr id="4" name="Title 1">
            <a:extLst>
              <a:ext uri="{FF2B5EF4-FFF2-40B4-BE49-F238E27FC236}">
                <a16:creationId xmlns:a16="http://schemas.microsoft.com/office/drawing/2014/main" id="{E2B7BB48-3859-4D6B-B4B7-EA16D3DFEEE3}"/>
              </a:ext>
            </a:extLst>
          </p:cNvPr>
          <p:cNvSpPr>
            <a:spLocks noGrp="1"/>
          </p:cNvSpPr>
          <p:nvPr>
            <p:ph type="title"/>
          </p:nvPr>
        </p:nvSpPr>
        <p:spPr>
          <a:xfrm>
            <a:off x="0" y="0"/>
            <a:ext cx="10515600" cy="810228"/>
          </a:xfrm>
        </p:spPr>
        <p:txBody>
          <a:bodyPr/>
          <a:lstStyle/>
          <a:p>
            <a:r>
              <a:rPr lang="en-US" altLang="zh-CN" sz="2800" b="1" dirty="0"/>
              <a:t>Sub-issue 2 </a:t>
            </a:r>
            <a:r>
              <a:rPr lang="en-US" altLang="zh-CN" sz="2800" dirty="0">
                <a:solidFill>
                  <a:srgbClr val="0000FF"/>
                </a:solidFill>
                <a:highlight>
                  <a:srgbClr val="FFFF00"/>
                </a:highlight>
              </a:rPr>
              <a:t>(see </a:t>
            </a:r>
            <a:r>
              <a:rPr lang="en-US" altLang="zh-CN" sz="2800" strike="sngStrike" dirty="0">
                <a:solidFill>
                  <a:srgbClr val="0000FF"/>
                </a:solidFill>
                <a:highlight>
                  <a:srgbClr val="FFFF00"/>
                </a:highlight>
              </a:rPr>
              <a:t>P7, P8 </a:t>
            </a:r>
            <a:r>
              <a:rPr lang="en-US" altLang="zh-CN" sz="2800" dirty="0">
                <a:solidFill>
                  <a:srgbClr val="0000FF"/>
                </a:solidFill>
                <a:highlight>
                  <a:srgbClr val="FFFF00"/>
                </a:highlight>
              </a:rPr>
              <a:t>P8-10 for related solutions) </a:t>
            </a:r>
            <a:endParaRPr lang="zh-CN" altLang="en-US" sz="2800" b="1" dirty="0"/>
          </a:p>
        </p:txBody>
      </p:sp>
      <p:graphicFrame>
        <p:nvGraphicFramePr>
          <p:cNvPr id="2" name="表格 1">
            <a:extLst>
              <a:ext uri="{FF2B5EF4-FFF2-40B4-BE49-F238E27FC236}">
                <a16:creationId xmlns:a16="http://schemas.microsoft.com/office/drawing/2014/main" id="{F8D9327D-C17A-46E2-94E8-AC3EE6B9EBB5}"/>
              </a:ext>
            </a:extLst>
          </p:cNvPr>
          <p:cNvGraphicFramePr>
            <a:graphicFrameLocks noGrp="1"/>
          </p:cNvGraphicFramePr>
          <p:nvPr>
            <p:extLst>
              <p:ext uri="{D42A27DB-BD31-4B8C-83A1-F6EECF244321}">
                <p14:modId xmlns:p14="http://schemas.microsoft.com/office/powerpoint/2010/main" val="263456070"/>
              </p:ext>
            </p:extLst>
          </p:nvPr>
        </p:nvGraphicFramePr>
        <p:xfrm>
          <a:off x="132080" y="1876620"/>
          <a:ext cx="11606903" cy="4263814"/>
        </p:xfrm>
        <a:graphic>
          <a:graphicData uri="http://schemas.openxmlformats.org/drawingml/2006/table">
            <a:tbl>
              <a:tblPr firstRow="1" bandRow="1">
                <a:tableStyleId>{5C22544A-7EE6-4342-B048-85BDC9FD1C3A}</a:tableStyleId>
              </a:tblPr>
              <a:tblGrid>
                <a:gridCol w="999136">
                  <a:extLst>
                    <a:ext uri="{9D8B030D-6E8A-4147-A177-3AD203B41FA5}">
                      <a16:colId xmlns:a16="http://schemas.microsoft.com/office/drawing/2014/main" val="2890343580"/>
                    </a:ext>
                  </a:extLst>
                </a:gridCol>
                <a:gridCol w="1957413">
                  <a:extLst>
                    <a:ext uri="{9D8B030D-6E8A-4147-A177-3AD203B41FA5}">
                      <a16:colId xmlns:a16="http://schemas.microsoft.com/office/drawing/2014/main" val="438584649"/>
                    </a:ext>
                  </a:extLst>
                </a:gridCol>
                <a:gridCol w="8650354">
                  <a:extLst>
                    <a:ext uri="{9D8B030D-6E8A-4147-A177-3AD203B41FA5}">
                      <a16:colId xmlns:a16="http://schemas.microsoft.com/office/drawing/2014/main" val="1760235431"/>
                    </a:ext>
                  </a:extLst>
                </a:gridCol>
              </a:tblGrid>
              <a:tr h="418254">
                <a:tc>
                  <a:txBody>
                    <a:bodyPr/>
                    <a:lstStyle/>
                    <a:p>
                      <a:r>
                        <a:rPr lang="en-US" altLang="zh-CN" sz="1400" dirty="0"/>
                        <a:t>Companies </a:t>
                      </a:r>
                      <a:endParaRPr lang="zh-CN" altLang="en-US" sz="1400" dirty="0"/>
                    </a:p>
                  </a:txBody>
                  <a:tcPr/>
                </a:tc>
                <a:tc>
                  <a:txBody>
                    <a:bodyPr/>
                    <a:lstStyle/>
                    <a:p>
                      <a:r>
                        <a:rPr lang="en-US" altLang="zh-CN" sz="1400" dirty="0"/>
                        <a:t>View (whether)</a:t>
                      </a:r>
                      <a:endParaRPr lang="zh-CN" altLang="en-US" sz="1400" dirty="0"/>
                    </a:p>
                  </a:txBody>
                  <a:tcPr/>
                </a:tc>
                <a:tc>
                  <a:txBody>
                    <a:bodyPr/>
                    <a:lstStyle/>
                    <a:p>
                      <a:r>
                        <a:rPr lang="en-US" altLang="zh-CN" sz="1400" dirty="0"/>
                        <a:t>Explanation (how)</a:t>
                      </a:r>
                      <a:endParaRPr lang="zh-CN" altLang="en-US" sz="1400" dirty="0"/>
                    </a:p>
                  </a:txBody>
                  <a:tcPr/>
                </a:tc>
                <a:extLst>
                  <a:ext uri="{0D108BD9-81ED-4DB2-BD59-A6C34878D82A}">
                    <a16:rowId xmlns:a16="http://schemas.microsoft.com/office/drawing/2014/main" val="2409666087"/>
                  </a:ext>
                </a:extLst>
              </a:tr>
              <a:tr h="370840">
                <a:tc>
                  <a:txBody>
                    <a:bodyPr/>
                    <a:lstStyle/>
                    <a:p>
                      <a:r>
                        <a:rPr lang="en-US" altLang="zh-CN" sz="1100" dirty="0"/>
                        <a:t>vivo</a:t>
                      </a:r>
                      <a:endParaRPr lang="zh-CN" altLang="en-US" sz="1100" dirty="0"/>
                    </a:p>
                  </a:txBody>
                  <a:tcPr/>
                </a:tc>
                <a:tc>
                  <a:txBody>
                    <a:bodyPr/>
                    <a:lstStyle/>
                    <a:p>
                      <a:r>
                        <a:rPr lang="en-US" altLang="zh-CN" sz="1100" dirty="0"/>
                        <a:t>Y</a:t>
                      </a:r>
                    </a:p>
                    <a:p>
                      <a:endParaRPr lang="zh-CN" altLang="en-US" sz="1100" dirty="0"/>
                    </a:p>
                  </a:txBody>
                  <a:tcPr/>
                </a:tc>
                <a:tc>
                  <a:txBody>
                    <a:bodyPr/>
                    <a:lstStyle/>
                    <a:p>
                      <a:pPr marL="285750" indent="-285750">
                        <a:buFontTx/>
                        <a:buChar char="-"/>
                      </a:pPr>
                      <a:r>
                        <a:rPr lang="en-US" altLang="zh-CN" sz="1100" dirty="0"/>
                        <a:t>Role: Before determining final intersection by the VFL server, the NEF can help to obtain a intersection from untrusted AF and NWDAF as candidates, no matter who acts as VFL server or VFL client (i.e. in either case);</a:t>
                      </a:r>
                    </a:p>
                    <a:p>
                      <a:pPr marL="285750" indent="-285750">
                        <a:buFontTx/>
                        <a:buChar char="-"/>
                      </a:pPr>
                      <a:r>
                        <a:rPr lang="en-US" altLang="zh-CN" sz="1100" dirty="0"/>
                        <a:t>Benefit: See the next two pages (P7,P8) for details of solution and benefits comparing. </a:t>
                      </a:r>
                      <a:r>
                        <a:rPr lang="en-US" altLang="zh-CN" sz="1100" dirty="0">
                          <a:solidFill>
                            <a:srgbClr val="0000FF"/>
                          </a:solidFill>
                          <a:highlight>
                            <a:srgbClr val="FF6600"/>
                          </a:highlight>
                        </a:rPr>
                        <a:t>But the most important benefit is to achieving less sample IDs revealing from 5GC to AF</a:t>
                      </a:r>
                    </a:p>
                    <a:p>
                      <a:pPr marL="0" indent="0">
                        <a:buFontTx/>
                        <a:buNone/>
                      </a:pPr>
                      <a:r>
                        <a:rPr lang="en-US" altLang="zh-CN" sz="1100" dirty="0">
                          <a:solidFill>
                            <a:srgbClr val="FF0000"/>
                          </a:solidFill>
                          <a:highlight>
                            <a:srgbClr val="FFFF00"/>
                          </a:highlight>
                        </a:rPr>
                        <a:t>Note: SA3 has related requirement and is discussing it.</a:t>
                      </a:r>
                      <a:endParaRPr lang="zh-CN" altLang="en-US" sz="1100" dirty="0">
                        <a:solidFill>
                          <a:srgbClr val="FF0000"/>
                        </a:solidFill>
                        <a:highlight>
                          <a:srgbClr val="FFFF00"/>
                        </a:highlight>
                      </a:endParaRPr>
                    </a:p>
                  </a:txBody>
                  <a:tcPr/>
                </a:tc>
                <a:extLst>
                  <a:ext uri="{0D108BD9-81ED-4DB2-BD59-A6C34878D82A}">
                    <a16:rowId xmlns:a16="http://schemas.microsoft.com/office/drawing/2014/main" val="2513737651"/>
                  </a:ext>
                </a:extLst>
              </a:tr>
              <a:tr h="370840">
                <a:tc>
                  <a:txBody>
                    <a:bodyPr/>
                    <a:lstStyle/>
                    <a:p>
                      <a:r>
                        <a:rPr lang="en-US" altLang="zh-CN" sz="1100" dirty="0"/>
                        <a:t>Nokia</a:t>
                      </a:r>
                      <a:endParaRPr lang="zh-CN" altLang="en-US" sz="1100" dirty="0"/>
                    </a:p>
                  </a:txBody>
                  <a:tcPr/>
                </a:tc>
                <a:tc>
                  <a:txBody>
                    <a:bodyPr/>
                    <a:lstStyle/>
                    <a:p>
                      <a:r>
                        <a:rPr lang="en-US" altLang="zh-CN" sz="1100" dirty="0"/>
                        <a:t>Complicated, need more clarification of gain</a:t>
                      </a:r>
                      <a:endParaRPr lang="zh-CN" altLang="en-US" sz="1100" dirty="0"/>
                    </a:p>
                  </a:txBody>
                  <a:tcPr/>
                </a:tc>
                <a:tc>
                  <a:txBody>
                    <a:bodyPr/>
                    <a:lstStyle/>
                    <a:p>
                      <a:r>
                        <a:rPr lang="en-US" altLang="zh-CN" sz="1100" kern="1200" dirty="0">
                          <a:solidFill>
                            <a:schemeClr val="dk1"/>
                          </a:solidFill>
                          <a:effectLst/>
                          <a:latin typeface="+mn-lt"/>
                          <a:ea typeface="+mn-ea"/>
                          <a:cs typeface="+mn-cs"/>
                        </a:rPr>
                        <a:t>No clear gain, may be done by AF as VFL server</a:t>
                      </a:r>
                      <a:endParaRPr lang="zh-CN" altLang="en-US" sz="1100" dirty="0"/>
                    </a:p>
                  </a:txBody>
                  <a:tcPr/>
                </a:tc>
                <a:extLst>
                  <a:ext uri="{0D108BD9-81ED-4DB2-BD59-A6C34878D82A}">
                    <a16:rowId xmlns:a16="http://schemas.microsoft.com/office/drawing/2014/main" val="2833328703"/>
                  </a:ext>
                </a:extLst>
              </a:tr>
              <a:tr h="370840">
                <a:tc>
                  <a:txBody>
                    <a:bodyPr/>
                    <a:lstStyle/>
                    <a:p>
                      <a:r>
                        <a:rPr lang="en-US" altLang="zh-CN" sz="1100" dirty="0"/>
                        <a:t>ZTE</a:t>
                      </a:r>
                      <a:endParaRPr lang="zh-CN" altLang="en-US" sz="1100" dirty="0"/>
                    </a:p>
                  </a:txBody>
                  <a:tcPr/>
                </a:tc>
                <a:tc>
                  <a:txBody>
                    <a:bodyPr/>
                    <a:lstStyle/>
                    <a:p>
                      <a:r>
                        <a:rPr lang="en-US" altLang="zh-CN" sz="1100" dirty="0"/>
                        <a:t>Y</a:t>
                      </a:r>
                      <a:endParaRPr lang="zh-CN" altLang="en-US" sz="1100" dirty="0"/>
                    </a:p>
                  </a:txBody>
                  <a:tcPr/>
                </a:tc>
                <a:tc>
                  <a:txBody>
                    <a:bodyPr/>
                    <a:lstStyle/>
                    <a:p>
                      <a:r>
                        <a:rPr lang="en-US" altLang="zh-CN" sz="1100" dirty="0"/>
                        <a:t>Avoid sample information exchange inside 5GC and outside 5GC.</a:t>
                      </a:r>
                    </a:p>
                    <a:p>
                      <a:r>
                        <a:rPr lang="en-US" altLang="zh-CN" sz="1100" dirty="0"/>
                        <a:t>Reduce the number of samples to be carried in service operation.</a:t>
                      </a:r>
                      <a:endParaRPr lang="zh-CN" altLang="en-US" sz="1100" dirty="0"/>
                    </a:p>
                  </a:txBody>
                  <a:tcPr/>
                </a:tc>
                <a:extLst>
                  <a:ext uri="{0D108BD9-81ED-4DB2-BD59-A6C34878D82A}">
                    <a16:rowId xmlns:a16="http://schemas.microsoft.com/office/drawing/2014/main" val="700469238"/>
                  </a:ext>
                </a:extLst>
              </a:tr>
              <a:tr h="370840">
                <a:tc>
                  <a:txBody>
                    <a:bodyPr/>
                    <a:lstStyle/>
                    <a:p>
                      <a:pPr marL="0" algn="l" defTabSz="914400" rtl="0" eaLnBrk="1" latinLnBrk="0" hangingPunct="1"/>
                      <a:r>
                        <a:rPr lang="en-US" altLang="zh-CN" sz="1100" kern="1200" dirty="0">
                          <a:solidFill>
                            <a:schemeClr val="dk1"/>
                          </a:solidFill>
                          <a:latin typeface="+mn-lt"/>
                          <a:ea typeface="+mn-ea"/>
                          <a:cs typeface="+mn-cs"/>
                        </a:rPr>
                        <a:t>OPPO</a:t>
                      </a:r>
                      <a:endParaRPr lang="zh-CN" altLang="en-US" sz="1100" kern="1200" dirty="0">
                        <a:solidFill>
                          <a:schemeClr val="dk1"/>
                        </a:solidFill>
                        <a:latin typeface="+mn-lt"/>
                        <a:ea typeface="+mn-ea"/>
                        <a:cs typeface="+mn-cs"/>
                      </a:endParaRPr>
                    </a:p>
                  </a:txBody>
                  <a:tcPr/>
                </a:tc>
                <a:tc>
                  <a:txBody>
                    <a:bodyPr/>
                    <a:lstStyle/>
                    <a:p>
                      <a:pPr marL="0" algn="l" defTabSz="914400" rtl="0" eaLnBrk="1" latinLnBrk="0" hangingPunct="1"/>
                      <a:r>
                        <a:rPr lang="en-US" altLang="zh-CN" sz="1100" kern="1200" dirty="0">
                          <a:solidFill>
                            <a:schemeClr val="dk1"/>
                          </a:solidFill>
                          <a:latin typeface="+mn-lt"/>
                          <a:ea typeface="+mn-ea"/>
                          <a:cs typeface="+mn-cs"/>
                        </a:rPr>
                        <a:t>Y</a:t>
                      </a:r>
                      <a:endParaRPr lang="zh-CN" altLang="en-US" sz="1100" kern="1200" dirty="0">
                        <a:solidFill>
                          <a:schemeClr val="dk1"/>
                        </a:solidFill>
                        <a:latin typeface="+mn-lt"/>
                        <a:ea typeface="+mn-ea"/>
                        <a:cs typeface="+mn-cs"/>
                      </a:endParaRPr>
                    </a:p>
                  </a:txBody>
                  <a:tcPr/>
                </a:tc>
                <a:tc>
                  <a:txBody>
                    <a:bodyPr/>
                    <a:lstStyle/>
                    <a:p>
                      <a:pPr marL="0" algn="l" defTabSz="914400" rtl="0" eaLnBrk="1" latinLnBrk="0" hangingPunct="1"/>
                      <a:r>
                        <a:rPr lang="en-US" altLang="zh-CN" sz="1100" kern="1200" dirty="0">
                          <a:solidFill>
                            <a:schemeClr val="dk1"/>
                          </a:solidFill>
                          <a:latin typeface="+mn-lt"/>
                          <a:ea typeface="+mn-ea"/>
                          <a:cs typeface="+mn-cs"/>
                        </a:rPr>
                        <a:t>Support the Alt2. When multi AFs are involved, the NEF can first determine  the intersection of samples for every AF then performing the ID mapping. It will significantly reduce the number of the IDs to be mapped in NEF. </a:t>
                      </a:r>
                      <a:endParaRPr lang="zh-CN" altLang="en-US" sz="1100" kern="1200" dirty="0">
                        <a:solidFill>
                          <a:schemeClr val="dk1"/>
                        </a:solidFill>
                        <a:latin typeface="+mn-lt"/>
                        <a:ea typeface="+mn-ea"/>
                        <a:cs typeface="+mn-cs"/>
                      </a:endParaRPr>
                    </a:p>
                  </a:txBody>
                  <a:tcPr/>
                </a:tc>
                <a:extLst>
                  <a:ext uri="{0D108BD9-81ED-4DB2-BD59-A6C34878D82A}">
                    <a16:rowId xmlns:a16="http://schemas.microsoft.com/office/drawing/2014/main" val="2206630687"/>
                  </a:ext>
                </a:extLst>
              </a:tr>
              <a:tr h="370840">
                <a:tc>
                  <a:txBody>
                    <a:bodyPr/>
                    <a:lstStyle/>
                    <a:p>
                      <a:r>
                        <a:rPr lang="en-US" altLang="zh-CN" sz="1100" dirty="0"/>
                        <a:t>Ericsson</a:t>
                      </a:r>
                      <a:endParaRPr lang="zh-CN" altLang="en-US" sz="1100" dirty="0"/>
                    </a:p>
                  </a:txBody>
                  <a:tcPr/>
                </a:tc>
                <a:tc>
                  <a:txBody>
                    <a:bodyPr/>
                    <a:lstStyle/>
                    <a:p>
                      <a:r>
                        <a:rPr lang="en-US" altLang="zh-CN" sz="1100" kern="1200" dirty="0">
                          <a:solidFill>
                            <a:schemeClr val="dk1"/>
                          </a:solidFill>
                          <a:latin typeface="+mn-lt"/>
                          <a:ea typeface="+mn-ea"/>
                          <a:cs typeface="+mn-cs"/>
                        </a:rPr>
                        <a:t>No</a:t>
                      </a:r>
                      <a:endParaRPr lang="zh-CN" altLang="en-US" sz="1100" kern="1200" dirty="0">
                        <a:solidFill>
                          <a:schemeClr val="dk1"/>
                        </a:solidFill>
                        <a:latin typeface="+mn-lt"/>
                        <a:ea typeface="+mn-ea"/>
                        <a:cs typeface="+mn-cs"/>
                      </a:endParaRPr>
                    </a:p>
                  </a:txBody>
                  <a:tcPr/>
                </a:tc>
                <a:tc>
                  <a:txBody>
                    <a:bodyPr/>
                    <a:lstStyle/>
                    <a:p>
                      <a:r>
                        <a:rPr lang="en-US" altLang="zh-CN" sz="1100" dirty="0"/>
                        <a:t>Alternative 1 is preferred. Need </a:t>
                      </a:r>
                      <a:r>
                        <a:rPr lang="en-US" altLang="zh-CN" sz="1100" kern="1200" dirty="0">
                          <a:solidFill>
                            <a:schemeClr val="dk1"/>
                          </a:solidFill>
                          <a:latin typeface="+mn-lt"/>
                          <a:ea typeface="+mn-ea"/>
                          <a:cs typeface="+mn-cs"/>
                        </a:rPr>
                        <a:t>more justification on how Alternative 2 reduces the load</a:t>
                      </a:r>
                      <a:endParaRPr lang="zh-CN" altLang="en-US" sz="1100" kern="1200" dirty="0">
                        <a:solidFill>
                          <a:schemeClr val="dk1"/>
                        </a:solidFill>
                        <a:latin typeface="+mn-lt"/>
                        <a:ea typeface="+mn-ea"/>
                        <a:cs typeface="+mn-cs"/>
                      </a:endParaRPr>
                    </a:p>
                  </a:txBody>
                  <a:tcPr/>
                </a:tc>
                <a:extLst>
                  <a:ext uri="{0D108BD9-81ED-4DB2-BD59-A6C34878D82A}">
                    <a16:rowId xmlns:a16="http://schemas.microsoft.com/office/drawing/2014/main" val="3702115686"/>
                  </a:ext>
                </a:extLst>
              </a:tr>
              <a:tr h="370840">
                <a:tc>
                  <a:txBody>
                    <a:bodyPr/>
                    <a:lstStyle/>
                    <a:p>
                      <a:r>
                        <a:rPr lang="en-GB" altLang="zh-CN" sz="1100" dirty="0"/>
                        <a:t>Samsung</a:t>
                      </a:r>
                      <a:endParaRPr lang="zh-CN" altLang="en-US" sz="1100" dirty="0"/>
                    </a:p>
                  </a:txBody>
                  <a:tcPr/>
                </a:tc>
                <a:tc>
                  <a:txBody>
                    <a:bodyPr/>
                    <a:lstStyle/>
                    <a:p>
                      <a:r>
                        <a:rPr lang="en-GB" altLang="zh-CN" sz="1100" kern="1200" dirty="0">
                          <a:solidFill>
                            <a:schemeClr val="dk1"/>
                          </a:solidFill>
                          <a:latin typeface="+mn-lt"/>
                          <a:ea typeface="+mn-ea"/>
                          <a:cs typeface="+mn-cs"/>
                        </a:rPr>
                        <a:t>Y</a:t>
                      </a:r>
                      <a:endParaRPr lang="zh-CN" altLang="en-US" sz="1100" kern="1200" dirty="0">
                        <a:solidFill>
                          <a:schemeClr val="dk1"/>
                        </a:solidFill>
                        <a:latin typeface="+mn-lt"/>
                        <a:ea typeface="+mn-ea"/>
                        <a:cs typeface="+mn-cs"/>
                      </a:endParaRPr>
                    </a:p>
                  </a:txBody>
                  <a:tcPr/>
                </a:tc>
                <a:tc>
                  <a:txBody>
                    <a:bodyPr/>
                    <a:lstStyle/>
                    <a:p>
                      <a:r>
                        <a:rPr lang="en-GB" altLang="zh-CN" sz="1100" kern="1200" dirty="0">
                          <a:solidFill>
                            <a:schemeClr val="dk1"/>
                          </a:solidFill>
                          <a:latin typeface="+mn-lt"/>
                          <a:ea typeface="+mn-ea"/>
                          <a:cs typeface="+mn-cs"/>
                        </a:rPr>
                        <a:t>We support the</a:t>
                      </a:r>
                      <a:r>
                        <a:rPr lang="en-GB" altLang="zh-CN" sz="1100" kern="1200" baseline="0" dirty="0">
                          <a:solidFill>
                            <a:schemeClr val="dk1"/>
                          </a:solidFill>
                          <a:latin typeface="+mn-lt"/>
                          <a:ea typeface="+mn-ea"/>
                          <a:cs typeface="+mn-cs"/>
                        </a:rPr>
                        <a:t> enhancement to NEF in Alt2. But the steps in Alt2 need more justification</a:t>
                      </a:r>
                      <a:r>
                        <a:rPr lang="en-GB" altLang="zh-CN" sz="1100" strike="sngStrike" kern="1200" baseline="0" dirty="0">
                          <a:solidFill>
                            <a:schemeClr val="dk1"/>
                          </a:solidFill>
                          <a:latin typeface="+mn-lt"/>
                          <a:ea typeface="+mn-ea"/>
                          <a:cs typeface="+mn-cs"/>
                        </a:rPr>
                        <a:t>, </a:t>
                      </a:r>
                      <a:r>
                        <a:rPr lang="en-GB" altLang="zh-CN" sz="1100" strike="sngStrike" kern="1200" baseline="0" dirty="0">
                          <a:solidFill>
                            <a:srgbClr val="0000FF"/>
                          </a:solidFill>
                          <a:latin typeface="+mn-lt"/>
                          <a:ea typeface="+mn-ea"/>
                          <a:cs typeface="+mn-cs"/>
                        </a:rPr>
                        <a:t>e.g. if step 8 is performed by the server, whether the NEF still needs to perform step 6 which may increase NEF workload; if step 6 is not needed at NEF, whether the 100K sample IDs need to be sent to NEF in step1, etc. </a:t>
                      </a:r>
                      <a:r>
                        <a:rPr lang="en-GB" altLang="zh-CN" sz="1100" kern="1200" baseline="0" dirty="0">
                          <a:solidFill>
                            <a:srgbClr val="0000FF"/>
                          </a:solidFill>
                          <a:latin typeface="+mn-lt"/>
                          <a:ea typeface="+mn-ea"/>
                          <a:cs typeface="+mn-cs"/>
                        </a:rPr>
                        <a:t>(NWDAF as server). e.g. currently both the VFL server (step 8) and NEF (step 5) determine the sample IDs intersection among VFL client and servers,  we wonder whether the NEF in step 5</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GB" altLang="zh-CN" sz="1100" kern="1200" baseline="0" dirty="0">
                          <a:solidFill>
                            <a:srgbClr val="0000FF"/>
                          </a:solidFill>
                          <a:latin typeface="+mn-lt"/>
                          <a:ea typeface="+mn-ea"/>
                          <a:cs typeface="+mn-cs"/>
                        </a:rPr>
                        <a:t>calculates the intersection among VFL clients and server, or</a:t>
                      </a:r>
                    </a:p>
                    <a:p>
                      <a:pPr marL="228600" indent="-228600">
                        <a:buAutoNum type="arabicParenR"/>
                      </a:pPr>
                      <a:r>
                        <a:rPr lang="en-GB" altLang="zh-CN" sz="1100" kern="1200" baseline="0" dirty="0">
                          <a:solidFill>
                            <a:srgbClr val="0000FF"/>
                          </a:solidFill>
                          <a:latin typeface="+mn-lt"/>
                          <a:ea typeface="+mn-ea"/>
                          <a:cs typeface="+mn-cs"/>
                        </a:rPr>
                        <a:t>calculates the intersection among VFL clients only.</a:t>
                      </a:r>
                    </a:p>
                    <a:p>
                      <a:pPr marL="0" indent="0">
                        <a:buNone/>
                      </a:pPr>
                      <a:r>
                        <a:rPr lang="en-GB" altLang="zh-CN" sz="1100" kern="1200" baseline="0" dirty="0">
                          <a:solidFill>
                            <a:srgbClr val="0000FF"/>
                          </a:solidFill>
                          <a:latin typeface="+mn-lt"/>
                          <a:ea typeface="+mn-ea"/>
                          <a:cs typeface="+mn-cs"/>
                        </a:rPr>
                        <a:t>If 1), the function of step 5 and step 8 seems duplicated; if 2), whether the 100K sample IDs need to be sent to NEF in step1. </a:t>
                      </a:r>
                      <a:endParaRPr lang="zh-CN" altLang="en-US" sz="1100" kern="1200" dirty="0">
                        <a:solidFill>
                          <a:srgbClr val="0000FF"/>
                        </a:solidFill>
                        <a:latin typeface="+mn-lt"/>
                        <a:ea typeface="+mn-ea"/>
                        <a:cs typeface="+mn-cs"/>
                      </a:endParaRPr>
                    </a:p>
                  </a:txBody>
                  <a:tcPr/>
                </a:tc>
                <a:extLst>
                  <a:ext uri="{0D108BD9-81ED-4DB2-BD59-A6C34878D82A}">
                    <a16:rowId xmlns:a16="http://schemas.microsoft.com/office/drawing/2014/main" val="3224609695"/>
                  </a:ext>
                </a:extLst>
              </a:tr>
            </a:tbl>
          </a:graphicData>
        </a:graphic>
      </p:graphicFrame>
      <p:sp>
        <p:nvSpPr>
          <p:cNvPr id="6" name="文本框 5">
            <a:extLst>
              <a:ext uri="{FF2B5EF4-FFF2-40B4-BE49-F238E27FC236}">
                <a16:creationId xmlns:a16="http://schemas.microsoft.com/office/drawing/2014/main" id="{93C3DA14-CEC1-422D-A6D7-AE282024EC30}"/>
              </a:ext>
            </a:extLst>
          </p:cNvPr>
          <p:cNvSpPr txBox="1"/>
          <p:nvPr/>
        </p:nvSpPr>
        <p:spPr>
          <a:xfrm rot="20321811">
            <a:off x="7163765" y="679321"/>
            <a:ext cx="2964789" cy="707886"/>
          </a:xfrm>
          <a:prstGeom prst="rect">
            <a:avLst/>
          </a:prstGeom>
          <a:noFill/>
        </p:spPr>
        <p:txBody>
          <a:bodyPr wrap="square" rtlCol="0">
            <a:spAutoFit/>
          </a:bodyPr>
          <a:lstStyle/>
          <a:p>
            <a:r>
              <a:rPr lang="en-US" altLang="zh-CN" sz="2000" dirty="0">
                <a:solidFill>
                  <a:schemeClr val="bg1"/>
                </a:solidFill>
                <a:highlight>
                  <a:srgbClr val="FF6600"/>
                </a:highlight>
              </a:rPr>
              <a:t>Updated with some </a:t>
            </a:r>
            <a:r>
              <a:rPr lang="en-US" altLang="zh-CN" sz="2000" dirty="0">
                <a:solidFill>
                  <a:srgbClr val="0000FF"/>
                </a:solidFill>
                <a:highlight>
                  <a:srgbClr val="FF6600"/>
                </a:highlight>
              </a:rPr>
              <a:t>blue</a:t>
            </a:r>
            <a:r>
              <a:rPr lang="en-US" altLang="zh-CN" sz="2000" dirty="0">
                <a:solidFill>
                  <a:schemeClr val="bg1"/>
                </a:solidFill>
                <a:highlight>
                  <a:srgbClr val="FF6600"/>
                </a:highlight>
              </a:rPr>
              <a:t> words </a:t>
            </a:r>
            <a:endParaRPr lang="zh-CN" altLang="en-US" sz="2000" dirty="0">
              <a:solidFill>
                <a:schemeClr val="bg1"/>
              </a:solidFill>
              <a:highlight>
                <a:srgbClr val="FF6600"/>
              </a:highlight>
            </a:endParaRPr>
          </a:p>
        </p:txBody>
      </p:sp>
    </p:spTree>
    <p:extLst>
      <p:ext uri="{BB962C8B-B14F-4D97-AF65-F5344CB8AC3E}">
        <p14:creationId xmlns:p14="http://schemas.microsoft.com/office/powerpoint/2010/main" val="221852128"/>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2B7BB48-3859-4D6B-B4B7-EA16D3DFEEE3}"/>
              </a:ext>
            </a:extLst>
          </p:cNvPr>
          <p:cNvSpPr>
            <a:spLocks noGrp="1"/>
          </p:cNvSpPr>
          <p:nvPr>
            <p:ph type="title"/>
          </p:nvPr>
        </p:nvSpPr>
        <p:spPr>
          <a:xfrm>
            <a:off x="0" y="0"/>
            <a:ext cx="10515600" cy="810228"/>
          </a:xfrm>
        </p:spPr>
        <p:txBody>
          <a:bodyPr/>
          <a:lstStyle/>
          <a:p>
            <a:r>
              <a:rPr lang="en-US" altLang="zh-CN" sz="2800" b="1" dirty="0"/>
              <a:t>Sub-issue 2 </a:t>
            </a:r>
            <a:endParaRPr lang="zh-CN" altLang="en-US" sz="2800" b="1" dirty="0"/>
          </a:p>
        </p:txBody>
      </p:sp>
      <p:graphicFrame>
        <p:nvGraphicFramePr>
          <p:cNvPr id="2" name="表格 1">
            <a:extLst>
              <a:ext uri="{FF2B5EF4-FFF2-40B4-BE49-F238E27FC236}">
                <a16:creationId xmlns:a16="http://schemas.microsoft.com/office/drawing/2014/main" id="{F8D9327D-C17A-46E2-94E8-AC3EE6B9EBB5}"/>
              </a:ext>
            </a:extLst>
          </p:cNvPr>
          <p:cNvGraphicFramePr>
            <a:graphicFrameLocks noGrp="1"/>
          </p:cNvGraphicFramePr>
          <p:nvPr>
            <p:extLst>
              <p:ext uri="{D42A27DB-BD31-4B8C-83A1-F6EECF244321}">
                <p14:modId xmlns:p14="http://schemas.microsoft.com/office/powerpoint/2010/main" val="290996316"/>
              </p:ext>
            </p:extLst>
          </p:nvPr>
        </p:nvGraphicFramePr>
        <p:xfrm>
          <a:off x="281093" y="1221275"/>
          <a:ext cx="11606903" cy="2740542"/>
        </p:xfrm>
        <a:graphic>
          <a:graphicData uri="http://schemas.openxmlformats.org/drawingml/2006/table">
            <a:tbl>
              <a:tblPr firstRow="1" bandRow="1">
                <a:tableStyleId>{5C22544A-7EE6-4342-B048-85BDC9FD1C3A}</a:tableStyleId>
              </a:tblPr>
              <a:tblGrid>
                <a:gridCol w="1018462">
                  <a:extLst>
                    <a:ext uri="{9D8B030D-6E8A-4147-A177-3AD203B41FA5}">
                      <a16:colId xmlns:a16="http://schemas.microsoft.com/office/drawing/2014/main" val="2890343580"/>
                    </a:ext>
                  </a:extLst>
                </a:gridCol>
                <a:gridCol w="1938087">
                  <a:extLst>
                    <a:ext uri="{9D8B030D-6E8A-4147-A177-3AD203B41FA5}">
                      <a16:colId xmlns:a16="http://schemas.microsoft.com/office/drawing/2014/main" val="438584649"/>
                    </a:ext>
                  </a:extLst>
                </a:gridCol>
                <a:gridCol w="8650354">
                  <a:extLst>
                    <a:ext uri="{9D8B030D-6E8A-4147-A177-3AD203B41FA5}">
                      <a16:colId xmlns:a16="http://schemas.microsoft.com/office/drawing/2014/main" val="1760235431"/>
                    </a:ext>
                  </a:extLst>
                </a:gridCol>
              </a:tblGrid>
              <a:tr h="418254">
                <a:tc>
                  <a:txBody>
                    <a:bodyPr/>
                    <a:lstStyle/>
                    <a:p>
                      <a:r>
                        <a:rPr lang="en-US" altLang="zh-CN" sz="1400" dirty="0"/>
                        <a:t>Companies </a:t>
                      </a:r>
                      <a:endParaRPr lang="zh-CN" altLang="en-US" sz="1400" dirty="0"/>
                    </a:p>
                  </a:txBody>
                  <a:tcPr/>
                </a:tc>
                <a:tc>
                  <a:txBody>
                    <a:bodyPr/>
                    <a:lstStyle/>
                    <a:p>
                      <a:r>
                        <a:rPr lang="en-US" altLang="zh-CN" sz="1400" dirty="0"/>
                        <a:t>View (whether)</a:t>
                      </a:r>
                      <a:endParaRPr lang="zh-CN" altLang="en-US" sz="1400" dirty="0"/>
                    </a:p>
                  </a:txBody>
                  <a:tcPr/>
                </a:tc>
                <a:tc>
                  <a:txBody>
                    <a:bodyPr/>
                    <a:lstStyle/>
                    <a:p>
                      <a:r>
                        <a:rPr lang="en-US" altLang="zh-CN" sz="1400" dirty="0"/>
                        <a:t>Explanation (how)</a:t>
                      </a:r>
                      <a:endParaRPr lang="zh-CN" altLang="en-US" sz="1400" dirty="0"/>
                    </a:p>
                  </a:txBody>
                  <a:tcPr/>
                </a:tc>
                <a:extLst>
                  <a:ext uri="{0D108BD9-81ED-4DB2-BD59-A6C34878D82A}">
                    <a16:rowId xmlns:a16="http://schemas.microsoft.com/office/drawing/2014/main" val="2409666087"/>
                  </a:ext>
                </a:extLst>
              </a:tr>
              <a:tr h="405190">
                <a:tc>
                  <a:txBody>
                    <a:bodyPr/>
                    <a:lstStyle/>
                    <a:p>
                      <a:r>
                        <a:rPr lang="en-US" altLang="zh-CN" sz="1100" dirty="0"/>
                        <a:t>Huawei</a:t>
                      </a:r>
                      <a:endParaRPr lang="zh-CN" altLang="en-US" sz="1100" dirty="0"/>
                    </a:p>
                  </a:txBody>
                  <a:tcPr/>
                </a:tc>
                <a:tc>
                  <a:txBody>
                    <a:bodyPr/>
                    <a:lstStyle/>
                    <a:p>
                      <a:r>
                        <a:rPr lang="en-US" altLang="zh-CN" sz="1100" dirty="0"/>
                        <a:t>See details</a:t>
                      </a:r>
                      <a:endParaRPr lang="zh-CN" altLang="en-US" sz="1100" dirty="0"/>
                    </a:p>
                  </a:txBody>
                  <a:tcPr/>
                </a:tc>
                <a:tc>
                  <a:txBody>
                    <a:bodyPr/>
                    <a:lstStyle/>
                    <a:p>
                      <a:r>
                        <a:rPr lang="en-US" altLang="zh-CN" sz="1100" dirty="0"/>
                        <a:t>When untrusted AF is the VFL server, the AF should not get the sample info which is not controlled by the AF. Thus, the NEF should do sample IDs intersection (together with </a:t>
                      </a:r>
                      <a:r>
                        <a:rPr lang="en-US" altLang="zh-CN" sz="1100" dirty="0">
                          <a:latin typeface="Calibri" panose="020F0502020204030204" pitchFamily="34" charset="0"/>
                          <a:cs typeface="Calibri" panose="020F0502020204030204" pitchFamily="34" charset="0"/>
                        </a:rPr>
                        <a:t>translating between external and internal IDs of course</a:t>
                      </a:r>
                      <a:r>
                        <a:rPr lang="en-US" altLang="zh-CN" sz="1100" dirty="0"/>
                        <a:t>). </a:t>
                      </a:r>
                    </a:p>
                    <a:p>
                      <a:endParaRPr lang="en-US" altLang="zh-CN" sz="11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t>When NWDAF is the VFL server, the NWDAF can do intersection and </a:t>
                      </a:r>
                      <a:r>
                        <a:rPr lang="en-US" altLang="zh-CN" sz="1100" dirty="0">
                          <a:latin typeface="Calibri" panose="020F0502020204030204" pitchFamily="34" charset="0"/>
                          <a:cs typeface="Calibri" panose="020F0502020204030204" pitchFamily="34" charset="0"/>
                        </a:rPr>
                        <a:t>translating between external and internal IDs (e.g., UE IDs)  by itself. NEF just needs to transfer the related info.</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latin typeface="Calibri" panose="020F0502020204030204" pitchFamily="34" charset="0"/>
                          <a:cs typeface="Calibri" panose="020F0502020204030204" pitchFamily="34" charset="0"/>
                        </a:rPr>
                        <a:t>(PS: there is no need for server to first send out simple IDs first)</a:t>
                      </a:r>
                      <a:endParaRPr lang="zh-CN" altLang="en-US" sz="1100" dirty="0"/>
                    </a:p>
                  </a:txBody>
                  <a:tcPr/>
                </a:tc>
                <a:extLst>
                  <a:ext uri="{0D108BD9-81ED-4DB2-BD59-A6C34878D82A}">
                    <a16:rowId xmlns:a16="http://schemas.microsoft.com/office/drawing/2014/main" val="2378501374"/>
                  </a:ext>
                </a:extLst>
              </a:tr>
              <a:tr h="405190">
                <a:tc>
                  <a:txBody>
                    <a:bodyPr/>
                    <a:lstStyle/>
                    <a:p>
                      <a:r>
                        <a:rPr lang="en-US" altLang="zh-CN" sz="1400" dirty="0"/>
                        <a:t>ETRI</a:t>
                      </a:r>
                      <a:endParaRPr lang="zh-CN" altLang="en-US" sz="1400" dirty="0"/>
                    </a:p>
                  </a:txBody>
                  <a:tcPr/>
                </a:tc>
                <a:tc>
                  <a:txBody>
                    <a:bodyPr/>
                    <a:lstStyle/>
                    <a:p>
                      <a:r>
                        <a:rPr lang="en-US" altLang="zh-CN" sz="1400" kern="1200" dirty="0">
                          <a:solidFill>
                            <a:schemeClr val="dk1"/>
                          </a:solidFill>
                          <a:latin typeface="+mn-lt"/>
                          <a:ea typeface="+mn-ea"/>
                          <a:cs typeface="+mn-cs"/>
                        </a:rPr>
                        <a:t>Y</a:t>
                      </a:r>
                      <a:endParaRPr lang="zh-CN" altLang="en-US" sz="1400" kern="120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kern="1200" dirty="0">
                          <a:solidFill>
                            <a:schemeClr val="dk1"/>
                          </a:solidFill>
                          <a:latin typeface="+mn-lt"/>
                          <a:ea typeface="+mn-ea"/>
                          <a:cs typeface="+mn-cs"/>
                        </a:rPr>
                        <a:t>Support Alt2. As mentioned</a:t>
                      </a:r>
                      <a:r>
                        <a:rPr lang="ko-KR" altLang="en-US" sz="1400" kern="1200" dirty="0">
                          <a:solidFill>
                            <a:schemeClr val="dk1"/>
                          </a:solidFill>
                          <a:latin typeface="+mn-lt"/>
                          <a:ea typeface="+mn-ea"/>
                          <a:cs typeface="+mn-cs"/>
                        </a:rPr>
                        <a:t> </a:t>
                      </a:r>
                      <a:r>
                        <a:rPr lang="en-US" altLang="ko-KR" sz="1400" kern="1200" dirty="0">
                          <a:solidFill>
                            <a:schemeClr val="dk1"/>
                          </a:solidFill>
                          <a:latin typeface="+mn-lt"/>
                          <a:ea typeface="+mn-ea"/>
                          <a:cs typeface="+mn-cs"/>
                        </a:rPr>
                        <a:t>above</a:t>
                      </a:r>
                      <a:r>
                        <a:rPr lang="en-US" altLang="zh-CN" sz="1400" kern="1200" dirty="0">
                          <a:solidFill>
                            <a:schemeClr val="dk1"/>
                          </a:solidFill>
                          <a:latin typeface="+mn-lt"/>
                          <a:ea typeface="+mn-ea"/>
                          <a:cs typeface="+mn-cs"/>
                        </a:rPr>
                        <a:t> by other companies, it can reduce signaling load while minimizing the amount of sample information exposed between inside and outside 5GC.</a:t>
                      </a:r>
                      <a:endParaRPr lang="zh-CN" altLang="en-US" sz="1400" kern="1200" dirty="0">
                        <a:solidFill>
                          <a:schemeClr val="dk1"/>
                        </a:solidFill>
                        <a:latin typeface="+mn-lt"/>
                        <a:ea typeface="+mn-ea"/>
                        <a:cs typeface="+mn-cs"/>
                      </a:endParaRPr>
                    </a:p>
                  </a:txBody>
                  <a:tcPr/>
                </a:tc>
                <a:extLst>
                  <a:ext uri="{0D108BD9-81ED-4DB2-BD59-A6C34878D82A}">
                    <a16:rowId xmlns:a16="http://schemas.microsoft.com/office/drawing/2014/main" val="3361291631"/>
                  </a:ext>
                </a:extLst>
              </a:tr>
              <a:tr h="336008">
                <a:tc>
                  <a:txBody>
                    <a:bodyPr/>
                    <a:lstStyle/>
                    <a:p>
                      <a:r>
                        <a:rPr lang="en-US" altLang="zh-CN" sz="1100" dirty="0"/>
                        <a:t>KDDI</a:t>
                      </a:r>
                      <a:endParaRPr lang="zh-CN" altLang="en-US" sz="1100" dirty="0"/>
                    </a:p>
                  </a:txBody>
                  <a:tcPr/>
                </a:tc>
                <a:tc>
                  <a:txBody>
                    <a:bodyPr/>
                    <a:lstStyle/>
                    <a:p>
                      <a:r>
                        <a:rPr lang="en-US" altLang="zh-CN" sz="1100" dirty="0"/>
                        <a:t>Prefer alt 1.</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t>Prefer alt 1 to reduce NEF load. Alt 2 is too complex to specify. There are many sample intersection mechanism which is up to VFL Server.</a:t>
                      </a:r>
                      <a:endParaRPr lang="zh-CN" altLang="en-US" sz="1100" dirty="0"/>
                    </a:p>
                  </a:txBody>
                  <a:tcPr/>
                </a:tc>
                <a:extLst>
                  <a:ext uri="{0D108BD9-81ED-4DB2-BD59-A6C34878D82A}">
                    <a16:rowId xmlns:a16="http://schemas.microsoft.com/office/drawing/2014/main" val="3940536653"/>
                  </a:ext>
                </a:extLst>
              </a:tr>
              <a:tr h="370840">
                <a:tc>
                  <a:txBody>
                    <a:bodyPr/>
                    <a:lstStyle/>
                    <a:p>
                      <a:r>
                        <a:rPr lang="en-US" altLang="zh-CN" sz="1100" dirty="0"/>
                        <a:t>LGE</a:t>
                      </a:r>
                      <a:endParaRPr lang="zh-CN" altLang="en-US" sz="1100" dirty="0"/>
                    </a:p>
                  </a:txBody>
                  <a:tcPr/>
                </a:tc>
                <a:tc>
                  <a:txBody>
                    <a:bodyPr/>
                    <a:lstStyle/>
                    <a:p>
                      <a:r>
                        <a:rPr lang="en-US" altLang="zh-CN" sz="1100" dirty="0"/>
                        <a:t>Prefer alt 1.</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t>This may be done by VFL Server.</a:t>
                      </a:r>
                      <a:endParaRPr lang="zh-CN" altLang="en-US" sz="1100" dirty="0"/>
                    </a:p>
                  </a:txBody>
                  <a:tcPr/>
                </a:tc>
                <a:extLst>
                  <a:ext uri="{0D108BD9-81ED-4DB2-BD59-A6C34878D82A}">
                    <a16:rowId xmlns:a16="http://schemas.microsoft.com/office/drawing/2014/main" val="1567325671"/>
                  </a:ext>
                </a:extLst>
              </a:tr>
            </a:tbl>
          </a:graphicData>
        </a:graphic>
      </p:graphicFrame>
      <p:sp>
        <p:nvSpPr>
          <p:cNvPr id="5" name="矩形 4">
            <a:extLst>
              <a:ext uri="{FF2B5EF4-FFF2-40B4-BE49-F238E27FC236}">
                <a16:creationId xmlns:a16="http://schemas.microsoft.com/office/drawing/2014/main" id="{99309F6A-320F-4FE9-8357-C33AF40625E0}"/>
              </a:ext>
            </a:extLst>
          </p:cNvPr>
          <p:cNvSpPr/>
          <p:nvPr/>
        </p:nvSpPr>
        <p:spPr>
          <a:xfrm>
            <a:off x="137158" y="5070517"/>
            <a:ext cx="11064240"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28600" indent="-228600">
              <a:lnSpc>
                <a:spcPct val="90000"/>
              </a:lnSpc>
              <a:spcBef>
                <a:spcPts val="1000"/>
              </a:spcBef>
              <a:buBlip>
                <a:blip r:embed="rId2"/>
              </a:buBlip>
            </a:pPr>
            <a:r>
              <a:rPr lang="en-US" altLang="zh-CN" sz="2400" dirty="0">
                <a:latin typeface="+mn-lt"/>
                <a:cs typeface="+mn-cs"/>
              </a:rPr>
              <a:t>Way forward:</a:t>
            </a:r>
            <a:endParaRPr lang="zh-CN" altLang="zh-CN" sz="2400" dirty="0">
              <a:latin typeface="+mn-lt"/>
              <a:cs typeface="+mn-cs"/>
            </a:endParaRPr>
          </a:p>
        </p:txBody>
      </p:sp>
    </p:spTree>
    <p:extLst>
      <p:ext uri="{BB962C8B-B14F-4D97-AF65-F5344CB8AC3E}">
        <p14:creationId xmlns:p14="http://schemas.microsoft.com/office/powerpoint/2010/main" val="664705655"/>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组合 50">
            <a:extLst>
              <a:ext uri="{FF2B5EF4-FFF2-40B4-BE49-F238E27FC236}">
                <a16:creationId xmlns:a16="http://schemas.microsoft.com/office/drawing/2014/main" id="{BE1C5AEA-71DE-4A2C-A778-4B92AAB7855B}"/>
              </a:ext>
            </a:extLst>
          </p:cNvPr>
          <p:cNvGrpSpPr/>
          <p:nvPr/>
        </p:nvGrpSpPr>
        <p:grpSpPr>
          <a:xfrm>
            <a:off x="226029" y="111320"/>
            <a:ext cx="7302135" cy="6746680"/>
            <a:chOff x="832204" y="111320"/>
            <a:chExt cx="7302135" cy="6746680"/>
          </a:xfrm>
        </p:grpSpPr>
        <p:grpSp>
          <p:nvGrpSpPr>
            <p:cNvPr id="49" name="组合 48">
              <a:extLst>
                <a:ext uri="{FF2B5EF4-FFF2-40B4-BE49-F238E27FC236}">
                  <a16:creationId xmlns:a16="http://schemas.microsoft.com/office/drawing/2014/main" id="{9A01BB74-93E8-4A11-92AF-E9D85389384B}"/>
                </a:ext>
              </a:extLst>
            </p:cNvPr>
            <p:cNvGrpSpPr/>
            <p:nvPr/>
          </p:nvGrpSpPr>
          <p:grpSpPr>
            <a:xfrm>
              <a:off x="1594377" y="594397"/>
              <a:ext cx="5719732" cy="6263603"/>
              <a:chOff x="1717670" y="594397"/>
              <a:chExt cx="5719732" cy="5355557"/>
            </a:xfrm>
          </p:grpSpPr>
          <p:cxnSp>
            <p:nvCxnSpPr>
              <p:cNvPr id="8" name="直接连接符 7">
                <a:extLst>
                  <a:ext uri="{FF2B5EF4-FFF2-40B4-BE49-F238E27FC236}">
                    <a16:creationId xmlns:a16="http://schemas.microsoft.com/office/drawing/2014/main" id="{F7B1852A-FC63-43D6-B2F9-829939F6B20D}"/>
                  </a:ext>
                </a:extLst>
              </p:cNvPr>
              <p:cNvCxnSpPr>
                <a:cxnSpLocks/>
              </p:cNvCxnSpPr>
              <p:nvPr/>
            </p:nvCxnSpPr>
            <p:spPr>
              <a:xfrm>
                <a:off x="1717670" y="848876"/>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连接符 8">
                <a:extLst>
                  <a:ext uri="{FF2B5EF4-FFF2-40B4-BE49-F238E27FC236}">
                    <a16:creationId xmlns:a16="http://schemas.microsoft.com/office/drawing/2014/main" id="{ADD4B87F-E2F2-4128-851F-4E0013189C75}"/>
                  </a:ext>
                </a:extLst>
              </p:cNvPr>
              <p:cNvCxnSpPr/>
              <p:nvPr/>
            </p:nvCxnSpPr>
            <p:spPr>
              <a:xfrm>
                <a:off x="4123425" y="874756"/>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连接符 9">
                <a:extLst>
                  <a:ext uri="{FF2B5EF4-FFF2-40B4-BE49-F238E27FC236}">
                    <a16:creationId xmlns:a16="http://schemas.microsoft.com/office/drawing/2014/main" id="{7F4D65CF-79A4-48D0-A747-83011E2C7FA2}"/>
                  </a:ext>
                </a:extLst>
              </p:cNvPr>
              <p:cNvCxnSpPr/>
              <p:nvPr/>
            </p:nvCxnSpPr>
            <p:spPr>
              <a:xfrm>
                <a:off x="6712789" y="874756"/>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接连接符 19">
                <a:extLst>
                  <a:ext uri="{FF2B5EF4-FFF2-40B4-BE49-F238E27FC236}">
                    <a16:creationId xmlns:a16="http://schemas.microsoft.com/office/drawing/2014/main" id="{1326D321-FC25-45F1-9AD7-4F288830D608}"/>
                  </a:ext>
                </a:extLst>
              </p:cNvPr>
              <p:cNvCxnSpPr>
                <a:cxnSpLocks/>
              </p:cNvCxnSpPr>
              <p:nvPr/>
            </p:nvCxnSpPr>
            <p:spPr>
              <a:xfrm>
                <a:off x="7437402" y="594397"/>
                <a:ext cx="0" cy="5355557"/>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grpSp>
        <p:sp>
          <p:nvSpPr>
            <p:cNvPr id="4" name="矩形 3">
              <a:extLst>
                <a:ext uri="{FF2B5EF4-FFF2-40B4-BE49-F238E27FC236}">
                  <a16:creationId xmlns:a16="http://schemas.microsoft.com/office/drawing/2014/main" id="{BF8E04D5-B236-42B7-B833-02E1FC37D4F6}"/>
                </a:ext>
              </a:extLst>
            </p:cNvPr>
            <p:cNvSpPr/>
            <p:nvPr/>
          </p:nvSpPr>
          <p:spPr>
            <a:xfrm>
              <a:off x="955009" y="339918"/>
              <a:ext cx="1319841"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NWDAF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(server)</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6" name="矩形 5">
              <a:extLst>
                <a:ext uri="{FF2B5EF4-FFF2-40B4-BE49-F238E27FC236}">
                  <a16:creationId xmlns:a16="http://schemas.microsoft.com/office/drawing/2014/main" id="{41C72834-A465-420A-B1FB-B281F4915A57}"/>
                </a:ext>
              </a:extLst>
            </p:cNvPr>
            <p:cNvSpPr/>
            <p:nvPr/>
          </p:nvSpPr>
          <p:spPr>
            <a:xfrm>
              <a:off x="3340212" y="365798"/>
              <a:ext cx="1319841"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NEF</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12" name="直接箭头连接符 11">
              <a:extLst>
                <a:ext uri="{FF2B5EF4-FFF2-40B4-BE49-F238E27FC236}">
                  <a16:creationId xmlns:a16="http://schemas.microsoft.com/office/drawing/2014/main" id="{5CD82212-AE0F-4006-8DE4-32245E2EB163}"/>
                </a:ext>
              </a:extLst>
            </p:cNvPr>
            <p:cNvCxnSpPr/>
            <p:nvPr/>
          </p:nvCxnSpPr>
          <p:spPr>
            <a:xfrm>
              <a:off x="1614929" y="1288823"/>
              <a:ext cx="238520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矩形 12">
              <a:extLst>
                <a:ext uri="{FF2B5EF4-FFF2-40B4-BE49-F238E27FC236}">
                  <a16:creationId xmlns:a16="http://schemas.microsoft.com/office/drawing/2014/main" id="{3408B23C-6531-4894-886B-1D8B217613C0}"/>
                </a:ext>
              </a:extLst>
            </p:cNvPr>
            <p:cNvSpPr/>
            <p:nvPr/>
          </p:nvSpPr>
          <p:spPr>
            <a:xfrm>
              <a:off x="3296722" y="1477216"/>
              <a:ext cx="2059197" cy="43132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2. </a:t>
              </a:r>
              <a:r>
                <a:rPr kumimoji="0" lang="en-US" altLang="zh-CN" sz="1100" b="0" i="0" u="none" strike="noStrike" kern="1200" cap="none" spc="0" normalizeH="0" baseline="0" noProof="0" dirty="0">
                  <a:ln>
                    <a:noFill/>
                  </a:ln>
                  <a:solidFill>
                    <a:prstClr val="black"/>
                  </a:solidFill>
                  <a:effectLst/>
                  <a:highlight>
                    <a:srgbClr val="FFFF00"/>
                  </a:highlight>
                  <a:uLnTx/>
                  <a:uFillTx/>
                  <a:latin typeface="等线" panose="020F0502020204030204"/>
                  <a:ea typeface="等线" panose="02010600030101010101" pitchFamily="2" charset="-122"/>
                  <a:cs typeface="+mn-cs"/>
                </a:rPr>
                <a:t>100K Sample IDs mapping from internal to external </a:t>
              </a:r>
              <a:endParaRPr kumimoji="0" lang="zh-CN" altLang="en-US" sz="1100" b="0" i="0" u="none" strike="noStrike" kern="1200" cap="none" spc="0" normalizeH="0" baseline="0" noProof="0" dirty="0">
                <a:ln>
                  <a:noFill/>
                </a:ln>
                <a:solidFill>
                  <a:prstClr val="black"/>
                </a:solidFill>
                <a:effectLst/>
                <a:highlight>
                  <a:srgbClr val="FFFF00"/>
                </a:highlight>
                <a:uLnTx/>
                <a:uFillTx/>
                <a:latin typeface="等线" panose="020F0502020204030204"/>
                <a:ea typeface="等线" panose="02010600030101010101" pitchFamily="2" charset="-122"/>
                <a:cs typeface="+mn-cs"/>
              </a:endParaRPr>
            </a:p>
          </p:txBody>
        </p:sp>
        <p:sp>
          <p:nvSpPr>
            <p:cNvPr id="14" name="文本框 13">
              <a:extLst>
                <a:ext uri="{FF2B5EF4-FFF2-40B4-BE49-F238E27FC236}">
                  <a16:creationId xmlns:a16="http://schemas.microsoft.com/office/drawing/2014/main" id="{C072D654-21AD-42FB-88C3-EA738C2551AE}"/>
                </a:ext>
              </a:extLst>
            </p:cNvPr>
            <p:cNvSpPr txBox="1"/>
            <p:nvPr/>
          </p:nvSpPr>
          <p:spPr>
            <a:xfrm>
              <a:off x="1614928" y="898987"/>
              <a:ext cx="4239881"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1.Preparation/sample alignment request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100K sample IDs provided by NWDAF as server, other parameters)</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15" name="直接箭头连接符 14">
              <a:extLst>
                <a:ext uri="{FF2B5EF4-FFF2-40B4-BE49-F238E27FC236}">
                  <a16:creationId xmlns:a16="http://schemas.microsoft.com/office/drawing/2014/main" id="{1868D7AD-32FF-43F8-A0C6-52F49F1794AA}"/>
                </a:ext>
              </a:extLst>
            </p:cNvPr>
            <p:cNvCxnSpPr>
              <a:cxnSpLocks/>
            </p:cNvCxnSpPr>
            <p:nvPr/>
          </p:nvCxnSpPr>
          <p:spPr>
            <a:xfrm>
              <a:off x="4030324" y="2476395"/>
              <a:ext cx="25893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文本框 16">
              <a:extLst>
                <a:ext uri="{FF2B5EF4-FFF2-40B4-BE49-F238E27FC236}">
                  <a16:creationId xmlns:a16="http://schemas.microsoft.com/office/drawing/2014/main" id="{E45EB696-0403-4FEE-92D6-4C536103FC37}"/>
                </a:ext>
              </a:extLst>
            </p:cNvPr>
            <p:cNvSpPr txBox="1"/>
            <p:nvPr/>
          </p:nvSpPr>
          <p:spPr>
            <a:xfrm>
              <a:off x="4060515" y="2076285"/>
              <a:ext cx="4073823"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3a. Preparation/sample alignment request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a:t>
              </a:r>
              <a:r>
                <a:rPr kumimoji="0" lang="en-US" altLang="zh-CN" sz="1000" b="0" i="0" u="none" strike="noStrike" kern="1200" cap="none" spc="0" normalizeH="0" baseline="0" noProof="0" dirty="0">
                  <a:ln>
                    <a:noFill/>
                  </a:ln>
                  <a:solidFill>
                    <a:prstClr val="black"/>
                  </a:solidFill>
                  <a:effectLst/>
                  <a:highlight>
                    <a:srgbClr val="FFFF00"/>
                  </a:highlight>
                  <a:uLnTx/>
                  <a:uFillTx/>
                  <a:latin typeface="等线" panose="020F0502020204030204"/>
                  <a:ea typeface="等线" panose="02010600030101010101" pitchFamily="2" charset="-122"/>
                  <a:cs typeface="+mn-cs"/>
                </a:rPr>
                <a:t>100K sample IDs mapped by the NEF </a:t>
              </a: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other parameters)</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19" name="矩形 18">
              <a:extLst>
                <a:ext uri="{FF2B5EF4-FFF2-40B4-BE49-F238E27FC236}">
                  <a16:creationId xmlns:a16="http://schemas.microsoft.com/office/drawing/2014/main" id="{02D52DBF-7BD8-4679-802F-00E611349985}"/>
                </a:ext>
              </a:extLst>
            </p:cNvPr>
            <p:cNvSpPr/>
            <p:nvPr/>
          </p:nvSpPr>
          <p:spPr>
            <a:xfrm>
              <a:off x="6539891" y="111320"/>
              <a:ext cx="1594448" cy="508958"/>
            </a:xfrm>
            <a:prstGeom prst="rect">
              <a:avLst/>
            </a:prstGeom>
            <a:solidFill>
              <a:schemeClr val="bg2"/>
            </a:solid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Untrusted 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(client)</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18" name="矩形 17">
              <a:extLst>
                <a:ext uri="{FF2B5EF4-FFF2-40B4-BE49-F238E27FC236}">
                  <a16:creationId xmlns:a16="http://schemas.microsoft.com/office/drawing/2014/main" id="{E0E3A289-AC59-43F6-97CD-78F796E2EE32}"/>
                </a:ext>
              </a:extLst>
            </p:cNvPr>
            <p:cNvSpPr/>
            <p:nvPr/>
          </p:nvSpPr>
          <p:spPr>
            <a:xfrm>
              <a:off x="5342565" y="2804211"/>
              <a:ext cx="1836395" cy="6527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4a. Decides whether to joint, and if there are overlapping sample IDs, takes out the intersection</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5" name="矩形 4">
              <a:extLst>
                <a:ext uri="{FF2B5EF4-FFF2-40B4-BE49-F238E27FC236}">
                  <a16:creationId xmlns:a16="http://schemas.microsoft.com/office/drawing/2014/main" id="{CCAA4ADE-F751-4CA1-B8E6-ABCAB875B9A3}"/>
                </a:ext>
              </a:extLst>
            </p:cNvPr>
            <p:cNvSpPr/>
            <p:nvPr/>
          </p:nvSpPr>
          <p:spPr>
            <a:xfrm>
              <a:off x="5854810" y="365798"/>
              <a:ext cx="1594448"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Untrusted 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(client)</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21" name="直接箭头连接符 20">
              <a:extLst>
                <a:ext uri="{FF2B5EF4-FFF2-40B4-BE49-F238E27FC236}">
                  <a16:creationId xmlns:a16="http://schemas.microsoft.com/office/drawing/2014/main" id="{B923DF93-6B04-4EC8-A8EF-AB2BBD8FAF76}"/>
                </a:ext>
              </a:extLst>
            </p:cNvPr>
            <p:cNvCxnSpPr>
              <a:cxnSpLocks/>
            </p:cNvCxnSpPr>
            <p:nvPr/>
          </p:nvCxnSpPr>
          <p:spPr>
            <a:xfrm>
              <a:off x="4030324" y="2594289"/>
              <a:ext cx="3270844" cy="0"/>
            </a:xfrm>
            <a:prstGeom prst="straightConnector1">
              <a:avLst/>
            </a:prstGeom>
            <a:ln>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3" name="直接箭头连接符 22">
              <a:extLst>
                <a:ext uri="{FF2B5EF4-FFF2-40B4-BE49-F238E27FC236}">
                  <a16:creationId xmlns:a16="http://schemas.microsoft.com/office/drawing/2014/main" id="{2ACC2480-7E00-456B-B0CC-03D13B2F7C83}"/>
                </a:ext>
              </a:extLst>
            </p:cNvPr>
            <p:cNvCxnSpPr>
              <a:cxnSpLocks/>
            </p:cNvCxnSpPr>
            <p:nvPr/>
          </p:nvCxnSpPr>
          <p:spPr>
            <a:xfrm flipH="1" flipV="1">
              <a:off x="4000132" y="3727225"/>
              <a:ext cx="2619556" cy="201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直接箭头连接符 25">
              <a:extLst>
                <a:ext uri="{FF2B5EF4-FFF2-40B4-BE49-F238E27FC236}">
                  <a16:creationId xmlns:a16="http://schemas.microsoft.com/office/drawing/2014/main" id="{47B2677A-19E0-450F-8A6B-20FC887CB925}"/>
                </a:ext>
              </a:extLst>
            </p:cNvPr>
            <p:cNvCxnSpPr>
              <a:cxnSpLocks/>
            </p:cNvCxnSpPr>
            <p:nvPr/>
          </p:nvCxnSpPr>
          <p:spPr>
            <a:xfrm flipH="1" flipV="1">
              <a:off x="4015228" y="4212577"/>
              <a:ext cx="3313257" cy="25458"/>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34" name="文本框 33">
              <a:extLst>
                <a:ext uri="{FF2B5EF4-FFF2-40B4-BE49-F238E27FC236}">
                  <a16:creationId xmlns:a16="http://schemas.microsoft.com/office/drawing/2014/main" id="{BEA45791-329E-40D1-BDD3-D8CDDB90FB22}"/>
                </a:ext>
              </a:extLst>
            </p:cNvPr>
            <p:cNvSpPr txBox="1"/>
            <p:nvPr/>
          </p:nvSpPr>
          <p:spPr>
            <a:xfrm>
              <a:off x="3941181" y="3529053"/>
              <a:ext cx="3355676" cy="400110"/>
            </a:xfrm>
            <a:prstGeom prst="rect">
              <a:avLst/>
            </a:prstGeom>
            <a:noFill/>
            <a:ln>
              <a:no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5a. Preparation/sample alignment response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a:t>
              </a:r>
              <a:r>
                <a:rPr kumimoji="0" lang="en-US" altLang="zh-CN" sz="1000" b="0" i="0" u="none" strike="noStrike" kern="1200" cap="none" spc="0" normalizeH="0" baseline="0" noProof="0" dirty="0">
                  <a:ln>
                    <a:noFill/>
                  </a:ln>
                  <a:solidFill>
                    <a:prstClr val="black"/>
                  </a:solidFill>
                  <a:effectLst/>
                  <a:highlight>
                    <a:srgbClr val="FFFF00"/>
                  </a:highlight>
                  <a:uLnTx/>
                  <a:uFillTx/>
                  <a:latin typeface="等线" panose="020F0502020204030204"/>
                  <a:ea typeface="等线" panose="02010600030101010101" pitchFamily="2" charset="-122"/>
                  <a:cs typeface="+mn-cs"/>
                </a:rPr>
                <a:t>10K</a:t>
              </a: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intersection sample IDs selected by the AF)</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35" name="矩形 34">
              <a:extLst>
                <a:ext uri="{FF2B5EF4-FFF2-40B4-BE49-F238E27FC236}">
                  <a16:creationId xmlns:a16="http://schemas.microsoft.com/office/drawing/2014/main" id="{11779C23-6E59-4529-B243-3ED3E1899C63}"/>
                </a:ext>
              </a:extLst>
            </p:cNvPr>
            <p:cNvSpPr/>
            <p:nvPr/>
          </p:nvSpPr>
          <p:spPr>
            <a:xfrm>
              <a:off x="3348658" y="4402803"/>
              <a:ext cx="2156018" cy="43132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6a. </a:t>
              </a:r>
              <a:r>
                <a:rPr kumimoji="0" lang="en-US" altLang="zh-CN" sz="1100" b="0" i="0" u="none" strike="noStrike" kern="1200" cap="none" spc="0" normalizeH="0" baseline="0" noProof="0" dirty="0">
                  <a:ln>
                    <a:noFill/>
                  </a:ln>
                  <a:solidFill>
                    <a:prstClr val="black"/>
                  </a:solidFill>
                  <a:effectLst/>
                  <a:highlight>
                    <a:srgbClr val="FFFF00"/>
                  </a:highlight>
                  <a:uLnTx/>
                  <a:uFillTx/>
                  <a:latin typeface="等线" panose="020F0502020204030204"/>
                  <a:ea typeface="等线" panose="02010600030101010101" pitchFamily="2" charset="-122"/>
                  <a:cs typeface="+mn-cs"/>
                </a:rPr>
                <a:t>10K</a:t>
              </a: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Sample IDs mapping from external to internal</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36" name="直接箭头连接符 35">
              <a:extLst>
                <a:ext uri="{FF2B5EF4-FFF2-40B4-BE49-F238E27FC236}">
                  <a16:creationId xmlns:a16="http://schemas.microsoft.com/office/drawing/2014/main" id="{C3BB1CC1-8195-4B3C-9B01-C1D1051C4A72}"/>
                </a:ext>
              </a:extLst>
            </p:cNvPr>
            <p:cNvCxnSpPr>
              <a:cxnSpLocks/>
            </p:cNvCxnSpPr>
            <p:nvPr/>
          </p:nvCxnSpPr>
          <p:spPr>
            <a:xfrm flipH="1" flipV="1">
              <a:off x="1624274" y="5439931"/>
              <a:ext cx="2390954" cy="183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文本框 37">
              <a:extLst>
                <a:ext uri="{FF2B5EF4-FFF2-40B4-BE49-F238E27FC236}">
                  <a16:creationId xmlns:a16="http://schemas.microsoft.com/office/drawing/2014/main" id="{88F75885-0989-4DA3-8D59-2D81E9B23377}"/>
                </a:ext>
              </a:extLst>
            </p:cNvPr>
            <p:cNvSpPr txBox="1"/>
            <p:nvPr/>
          </p:nvSpPr>
          <p:spPr>
            <a:xfrm>
              <a:off x="1563356" y="5249061"/>
              <a:ext cx="33556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7a. Preparation/sample alignment response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10k sample IDs mapped by the NEF)</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0" name="矩形 39">
              <a:extLst>
                <a:ext uri="{FF2B5EF4-FFF2-40B4-BE49-F238E27FC236}">
                  <a16:creationId xmlns:a16="http://schemas.microsoft.com/office/drawing/2014/main" id="{7DB3E707-552F-4383-90D4-ADAEA0EB5B3E}"/>
                </a:ext>
              </a:extLst>
            </p:cNvPr>
            <p:cNvSpPr/>
            <p:nvPr/>
          </p:nvSpPr>
          <p:spPr>
            <a:xfrm>
              <a:off x="832204" y="5984441"/>
              <a:ext cx="1661291" cy="6757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8.</a:t>
              </a:r>
              <a:r>
                <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a:t>
              </a: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Determines the final intersection(e.g.6k) of sample IDs</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41" name="直接箭头连接符 40">
              <a:extLst>
                <a:ext uri="{FF2B5EF4-FFF2-40B4-BE49-F238E27FC236}">
                  <a16:creationId xmlns:a16="http://schemas.microsoft.com/office/drawing/2014/main" id="{23571074-74A5-4C27-B11F-4E480D5B3C1C}"/>
                </a:ext>
              </a:extLst>
            </p:cNvPr>
            <p:cNvCxnSpPr>
              <a:cxnSpLocks/>
            </p:cNvCxnSpPr>
            <p:nvPr/>
          </p:nvCxnSpPr>
          <p:spPr>
            <a:xfrm flipH="1" flipV="1">
              <a:off x="1634347" y="5686400"/>
              <a:ext cx="2395977" cy="18410"/>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43" name="矩形 42">
              <a:extLst>
                <a:ext uri="{FF2B5EF4-FFF2-40B4-BE49-F238E27FC236}">
                  <a16:creationId xmlns:a16="http://schemas.microsoft.com/office/drawing/2014/main" id="{C6D5A680-C4A4-4288-96A2-12DE61EE4C00}"/>
                </a:ext>
              </a:extLst>
            </p:cNvPr>
            <p:cNvSpPr/>
            <p:nvPr/>
          </p:nvSpPr>
          <p:spPr>
            <a:xfrm>
              <a:off x="7064198" y="3793565"/>
              <a:ext cx="580352" cy="334980"/>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4b.</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4" name="文本框 43">
              <a:extLst>
                <a:ext uri="{FF2B5EF4-FFF2-40B4-BE49-F238E27FC236}">
                  <a16:creationId xmlns:a16="http://schemas.microsoft.com/office/drawing/2014/main" id="{11A21AFC-8F5B-414D-9FD3-9577920B3D33}"/>
                </a:ext>
              </a:extLst>
            </p:cNvPr>
            <p:cNvSpPr txBox="1"/>
            <p:nvPr/>
          </p:nvSpPr>
          <p:spPr>
            <a:xfrm>
              <a:off x="4103307" y="2600727"/>
              <a:ext cx="40183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3b.</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5" name="文本框 44">
              <a:extLst>
                <a:ext uri="{FF2B5EF4-FFF2-40B4-BE49-F238E27FC236}">
                  <a16:creationId xmlns:a16="http://schemas.microsoft.com/office/drawing/2014/main" id="{6243F40D-610F-4FAA-A926-7B80F1C7304E}"/>
                </a:ext>
              </a:extLst>
            </p:cNvPr>
            <p:cNvSpPr txBox="1"/>
            <p:nvPr/>
          </p:nvSpPr>
          <p:spPr>
            <a:xfrm>
              <a:off x="5102846" y="3963217"/>
              <a:ext cx="40183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5b.</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7" name="矩形 46">
              <a:extLst>
                <a:ext uri="{FF2B5EF4-FFF2-40B4-BE49-F238E27FC236}">
                  <a16:creationId xmlns:a16="http://schemas.microsoft.com/office/drawing/2014/main" id="{85B3A42C-CB67-45B1-A6C5-B0DE0B374386}"/>
                </a:ext>
              </a:extLst>
            </p:cNvPr>
            <p:cNvSpPr/>
            <p:nvPr/>
          </p:nvSpPr>
          <p:spPr>
            <a:xfrm>
              <a:off x="3487277" y="4930100"/>
              <a:ext cx="1055901" cy="316911"/>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6b.</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8" name="文本框 47">
              <a:extLst>
                <a:ext uri="{FF2B5EF4-FFF2-40B4-BE49-F238E27FC236}">
                  <a16:creationId xmlns:a16="http://schemas.microsoft.com/office/drawing/2014/main" id="{EE6A836D-4D95-4473-BDCC-5784C911ABE6}"/>
                </a:ext>
              </a:extLst>
            </p:cNvPr>
            <p:cNvSpPr txBox="1"/>
            <p:nvPr/>
          </p:nvSpPr>
          <p:spPr>
            <a:xfrm>
              <a:off x="2413592" y="5658887"/>
              <a:ext cx="532637"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7b.</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grpSp>
      <p:sp>
        <p:nvSpPr>
          <p:cNvPr id="50" name="文本框 49">
            <a:extLst>
              <a:ext uri="{FF2B5EF4-FFF2-40B4-BE49-F238E27FC236}">
                <a16:creationId xmlns:a16="http://schemas.microsoft.com/office/drawing/2014/main" id="{4EE633C9-112C-45B4-8C7A-B9341179CB6A}"/>
              </a:ext>
            </a:extLst>
          </p:cNvPr>
          <p:cNvSpPr txBox="1"/>
          <p:nvPr/>
        </p:nvSpPr>
        <p:spPr>
          <a:xfrm>
            <a:off x="7913647" y="830885"/>
            <a:ext cx="3623067" cy="406265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highlight>
                  <a:srgbClr val="FFFF00"/>
                </a:highlight>
                <a:uLnTx/>
                <a:uFillTx/>
                <a:latin typeface="等线" panose="020F0502020204030204"/>
                <a:ea typeface="等线" panose="02010600030101010101" pitchFamily="2" charset="-122"/>
                <a:cs typeface="+mn-cs"/>
              </a:rPr>
              <a:t>Alt 1: NEF only supports normal sample ID mapping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Cons: (comparing with Alt 2)</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In step 2, the NEF needs to map more sample IDs (e.g. 100k) from internal to external type.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In step 3.  and the NEF exposes large scale of sample IDs (e.g. 100k) to 3</a:t>
            </a:r>
            <a:r>
              <a:rPr kumimoji="0" lang="en-US" altLang="zh-CN" sz="1400" b="0" i="0" u="none" strike="noStrike" kern="1200" cap="none" spc="0" normalizeH="0" baseline="30000" noProof="0" dirty="0">
                <a:ln>
                  <a:noFill/>
                </a:ln>
                <a:solidFill>
                  <a:prstClr val="black"/>
                </a:solidFill>
                <a:effectLst/>
                <a:uLnTx/>
                <a:uFillTx/>
                <a:latin typeface="等线" panose="020F0502020204030204"/>
                <a:ea typeface="等线" panose="02010600030101010101" pitchFamily="2" charset="-122"/>
                <a:cs typeface="+mn-cs"/>
              </a:rPr>
              <a:t>rd</a:t>
            </a: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party.</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In step 6, inverse mapping from external to internal still needs to be done in NEF.</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If more than one AF as the clients, then the step 2-7 need to be implemented more than one time corresponding to each AF.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1541458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BF8E04D5-B236-42B7-B833-02E1FC37D4F6}"/>
              </a:ext>
            </a:extLst>
          </p:cNvPr>
          <p:cNvSpPr/>
          <p:nvPr/>
        </p:nvSpPr>
        <p:spPr>
          <a:xfrm>
            <a:off x="447500" y="419983"/>
            <a:ext cx="1319841"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NWDAF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(server)</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6" name="矩形 5">
            <a:extLst>
              <a:ext uri="{FF2B5EF4-FFF2-40B4-BE49-F238E27FC236}">
                <a16:creationId xmlns:a16="http://schemas.microsoft.com/office/drawing/2014/main" id="{41C72834-A465-420A-B1FB-B281F4915A57}"/>
              </a:ext>
            </a:extLst>
          </p:cNvPr>
          <p:cNvSpPr/>
          <p:nvPr/>
        </p:nvSpPr>
        <p:spPr>
          <a:xfrm>
            <a:off x="2832703" y="445863"/>
            <a:ext cx="1319841"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NEF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a:t>
            </a:r>
            <a:r>
              <a:rPr kumimoji="0" lang="en-US" altLang="zh-CN" sz="18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enhanced</a:t>
            </a: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8" name="直接连接符 7">
            <a:extLst>
              <a:ext uri="{FF2B5EF4-FFF2-40B4-BE49-F238E27FC236}">
                <a16:creationId xmlns:a16="http://schemas.microsoft.com/office/drawing/2014/main" id="{F7B1852A-FC63-43D6-B2F9-829939F6B20D}"/>
              </a:ext>
            </a:extLst>
          </p:cNvPr>
          <p:cNvCxnSpPr>
            <a:stCxn id="4" idx="2"/>
          </p:cNvCxnSpPr>
          <p:nvPr/>
        </p:nvCxnSpPr>
        <p:spPr>
          <a:xfrm>
            <a:off x="1107421" y="928941"/>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连接符 8">
            <a:extLst>
              <a:ext uri="{FF2B5EF4-FFF2-40B4-BE49-F238E27FC236}">
                <a16:creationId xmlns:a16="http://schemas.microsoft.com/office/drawing/2014/main" id="{ADD4B87F-E2F2-4128-851F-4E0013189C75}"/>
              </a:ext>
            </a:extLst>
          </p:cNvPr>
          <p:cNvCxnSpPr/>
          <p:nvPr/>
        </p:nvCxnSpPr>
        <p:spPr>
          <a:xfrm>
            <a:off x="3492623" y="954821"/>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连接符 9">
            <a:extLst>
              <a:ext uri="{FF2B5EF4-FFF2-40B4-BE49-F238E27FC236}">
                <a16:creationId xmlns:a16="http://schemas.microsoft.com/office/drawing/2014/main" id="{7F4D65CF-79A4-48D0-A747-83011E2C7FA2}"/>
              </a:ext>
            </a:extLst>
          </p:cNvPr>
          <p:cNvCxnSpPr/>
          <p:nvPr/>
        </p:nvCxnSpPr>
        <p:spPr>
          <a:xfrm>
            <a:off x="6081987" y="954821"/>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接箭头连接符 11">
            <a:extLst>
              <a:ext uri="{FF2B5EF4-FFF2-40B4-BE49-F238E27FC236}">
                <a16:creationId xmlns:a16="http://schemas.microsoft.com/office/drawing/2014/main" id="{5CD82212-AE0F-4006-8DE4-32245E2EB163}"/>
              </a:ext>
            </a:extLst>
          </p:cNvPr>
          <p:cNvCxnSpPr/>
          <p:nvPr/>
        </p:nvCxnSpPr>
        <p:spPr>
          <a:xfrm>
            <a:off x="1107420" y="1368888"/>
            <a:ext cx="238520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文本框 13">
            <a:extLst>
              <a:ext uri="{FF2B5EF4-FFF2-40B4-BE49-F238E27FC236}">
                <a16:creationId xmlns:a16="http://schemas.microsoft.com/office/drawing/2014/main" id="{C072D654-21AD-42FB-88C3-EA738C2551AE}"/>
              </a:ext>
            </a:extLst>
          </p:cNvPr>
          <p:cNvSpPr txBox="1"/>
          <p:nvPr/>
        </p:nvSpPr>
        <p:spPr>
          <a:xfrm>
            <a:off x="1107420" y="979052"/>
            <a:ext cx="3355676" cy="5539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1.Preparation/sample alignment request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100K sample IDs provided by NWDAF as server(</a:t>
            </a:r>
            <a:r>
              <a:rPr kumimoji="0" lang="en-US" altLang="zh-CN" sz="1000" b="0" i="0" u="none" strike="noStrike" kern="1200" cap="none" spc="0" normalizeH="0" baseline="0" noProof="0" dirty="0">
                <a:ln>
                  <a:noFill/>
                </a:ln>
                <a:solidFill>
                  <a:srgbClr val="0000FF"/>
                </a:solidFill>
                <a:effectLst/>
                <a:uLnTx/>
                <a:uFillTx/>
                <a:latin typeface="等线" panose="020F0502020204030204"/>
                <a:ea typeface="等线" panose="02010600030101010101" pitchFamily="2" charset="-122"/>
                <a:cs typeface="+mn-cs"/>
              </a:rPr>
              <a:t>optional), </a:t>
            </a: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other parameters)</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15" name="直接箭头连接符 14">
            <a:extLst>
              <a:ext uri="{FF2B5EF4-FFF2-40B4-BE49-F238E27FC236}">
                <a16:creationId xmlns:a16="http://schemas.microsoft.com/office/drawing/2014/main" id="{1868D7AD-32FF-43F8-A0C6-52F49F1794AA}"/>
              </a:ext>
            </a:extLst>
          </p:cNvPr>
          <p:cNvCxnSpPr>
            <a:cxnSpLocks/>
          </p:cNvCxnSpPr>
          <p:nvPr/>
        </p:nvCxnSpPr>
        <p:spPr>
          <a:xfrm>
            <a:off x="3522815" y="1888640"/>
            <a:ext cx="25893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文本框 16">
            <a:extLst>
              <a:ext uri="{FF2B5EF4-FFF2-40B4-BE49-F238E27FC236}">
                <a16:creationId xmlns:a16="http://schemas.microsoft.com/office/drawing/2014/main" id="{E45EB696-0403-4FEE-92D6-4C536103FC37}"/>
              </a:ext>
            </a:extLst>
          </p:cNvPr>
          <p:cNvSpPr txBox="1"/>
          <p:nvPr/>
        </p:nvSpPr>
        <p:spPr>
          <a:xfrm>
            <a:off x="3553007" y="1488530"/>
            <a:ext cx="3659885" cy="5539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2a. Preparation/sample alignment request (other parameters(</a:t>
            </a:r>
            <a:r>
              <a:rPr kumimoji="0" lang="en-US" altLang="zh-CN" sz="1000" b="0" i="0" u="none" strike="noStrike" kern="1200" cap="none" spc="0" normalizeH="0" baseline="0" noProof="0" dirty="0">
                <a:ln>
                  <a:noFill/>
                </a:ln>
                <a:solidFill>
                  <a:srgbClr val="0000FF"/>
                </a:solidFill>
                <a:effectLst/>
                <a:uLnTx/>
                <a:uFillTx/>
                <a:latin typeface="等线" panose="020F0502020204030204"/>
                <a:ea typeface="等线" panose="02010600030101010101" pitchFamily="2" charset="-122"/>
                <a:cs typeface="+mn-cs"/>
              </a:rPr>
              <a:t>analytics ID, application ID…AOI</a:t>
            </a: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19" name="矩形 18">
            <a:extLst>
              <a:ext uri="{FF2B5EF4-FFF2-40B4-BE49-F238E27FC236}">
                <a16:creationId xmlns:a16="http://schemas.microsoft.com/office/drawing/2014/main" id="{02D52DBF-7BD8-4679-802F-00E611349985}"/>
              </a:ext>
            </a:extLst>
          </p:cNvPr>
          <p:cNvSpPr/>
          <p:nvPr/>
        </p:nvSpPr>
        <p:spPr>
          <a:xfrm>
            <a:off x="6032382" y="191385"/>
            <a:ext cx="1594448" cy="508958"/>
          </a:xfrm>
          <a:prstGeom prst="rect">
            <a:avLst/>
          </a:prstGeom>
          <a:solidFill>
            <a:schemeClr val="bg2"/>
          </a:solid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Untrusted 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(client)</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20" name="直接连接符 19">
            <a:extLst>
              <a:ext uri="{FF2B5EF4-FFF2-40B4-BE49-F238E27FC236}">
                <a16:creationId xmlns:a16="http://schemas.microsoft.com/office/drawing/2014/main" id="{1326D321-FC25-45F1-9AD7-4F288830D608}"/>
              </a:ext>
            </a:extLst>
          </p:cNvPr>
          <p:cNvCxnSpPr>
            <a:cxnSpLocks/>
          </p:cNvCxnSpPr>
          <p:nvPr/>
        </p:nvCxnSpPr>
        <p:spPr>
          <a:xfrm>
            <a:off x="6806600" y="674462"/>
            <a:ext cx="0" cy="5355557"/>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8" name="矩形 17">
            <a:extLst>
              <a:ext uri="{FF2B5EF4-FFF2-40B4-BE49-F238E27FC236}">
                <a16:creationId xmlns:a16="http://schemas.microsoft.com/office/drawing/2014/main" id="{E0E3A289-AC59-43F6-97CD-78F796E2EE32}"/>
              </a:ext>
            </a:extLst>
          </p:cNvPr>
          <p:cNvSpPr/>
          <p:nvPr/>
        </p:nvSpPr>
        <p:spPr>
          <a:xfrm>
            <a:off x="4982115" y="2134138"/>
            <a:ext cx="1654828" cy="40011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3a. Decide whether to joint in the VFL process</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5" name="矩形 4">
            <a:extLst>
              <a:ext uri="{FF2B5EF4-FFF2-40B4-BE49-F238E27FC236}">
                <a16:creationId xmlns:a16="http://schemas.microsoft.com/office/drawing/2014/main" id="{CCAA4ADE-F751-4CA1-B8E6-ABCAB875B9A3}"/>
              </a:ext>
            </a:extLst>
          </p:cNvPr>
          <p:cNvSpPr/>
          <p:nvPr/>
        </p:nvSpPr>
        <p:spPr>
          <a:xfrm>
            <a:off x="5347301" y="445863"/>
            <a:ext cx="1594448"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Untrusted 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(client)</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21" name="直接箭头连接符 20">
            <a:extLst>
              <a:ext uri="{FF2B5EF4-FFF2-40B4-BE49-F238E27FC236}">
                <a16:creationId xmlns:a16="http://schemas.microsoft.com/office/drawing/2014/main" id="{B923DF93-6B04-4EC8-A8EF-AB2BBD8FAF76}"/>
              </a:ext>
            </a:extLst>
          </p:cNvPr>
          <p:cNvCxnSpPr>
            <a:cxnSpLocks/>
          </p:cNvCxnSpPr>
          <p:nvPr/>
        </p:nvCxnSpPr>
        <p:spPr>
          <a:xfrm>
            <a:off x="3522815" y="2006534"/>
            <a:ext cx="3270844" cy="0"/>
          </a:xfrm>
          <a:prstGeom prst="straightConnector1">
            <a:avLst/>
          </a:prstGeom>
          <a:ln>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3" name="直接箭头连接符 22">
            <a:extLst>
              <a:ext uri="{FF2B5EF4-FFF2-40B4-BE49-F238E27FC236}">
                <a16:creationId xmlns:a16="http://schemas.microsoft.com/office/drawing/2014/main" id="{2ACC2480-7E00-456B-B0CC-03D13B2F7C83}"/>
              </a:ext>
            </a:extLst>
          </p:cNvPr>
          <p:cNvCxnSpPr>
            <a:cxnSpLocks/>
          </p:cNvCxnSpPr>
          <p:nvPr/>
        </p:nvCxnSpPr>
        <p:spPr>
          <a:xfrm flipH="1" flipV="1">
            <a:off x="3492623" y="2892894"/>
            <a:ext cx="2619556" cy="201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直接箭头连接符 25">
            <a:extLst>
              <a:ext uri="{FF2B5EF4-FFF2-40B4-BE49-F238E27FC236}">
                <a16:creationId xmlns:a16="http://schemas.microsoft.com/office/drawing/2014/main" id="{47B2677A-19E0-450F-8A6B-20FC887CB925}"/>
              </a:ext>
            </a:extLst>
          </p:cNvPr>
          <p:cNvCxnSpPr>
            <a:cxnSpLocks/>
          </p:cNvCxnSpPr>
          <p:nvPr/>
        </p:nvCxnSpPr>
        <p:spPr>
          <a:xfrm flipH="1" flipV="1">
            <a:off x="3495498" y="3147372"/>
            <a:ext cx="3313257" cy="25458"/>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34" name="文本框 33">
            <a:extLst>
              <a:ext uri="{FF2B5EF4-FFF2-40B4-BE49-F238E27FC236}">
                <a16:creationId xmlns:a16="http://schemas.microsoft.com/office/drawing/2014/main" id="{BEA45791-329E-40D1-BDD3-D8CDDB90FB22}"/>
              </a:ext>
            </a:extLst>
          </p:cNvPr>
          <p:cNvSpPr txBox="1"/>
          <p:nvPr/>
        </p:nvSpPr>
        <p:spPr>
          <a:xfrm>
            <a:off x="3433672" y="2694722"/>
            <a:ext cx="3355676" cy="400110"/>
          </a:xfrm>
          <a:prstGeom prst="rect">
            <a:avLst/>
          </a:prstGeom>
          <a:noFill/>
          <a:ln>
            <a:no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4a. Preparation/sample alignment response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a:t>
            </a:r>
            <a:r>
              <a:rPr kumimoji="0" lang="en-US" altLang="zh-CN" sz="1000" b="0" i="0" u="non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10k </a:t>
            </a: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sample IDs selected by the AF)</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35" name="矩形 34">
            <a:extLst>
              <a:ext uri="{FF2B5EF4-FFF2-40B4-BE49-F238E27FC236}">
                <a16:creationId xmlns:a16="http://schemas.microsoft.com/office/drawing/2014/main" id="{11779C23-6E59-4529-B243-3ED3E1899C63}"/>
              </a:ext>
            </a:extLst>
          </p:cNvPr>
          <p:cNvSpPr/>
          <p:nvPr/>
        </p:nvSpPr>
        <p:spPr>
          <a:xfrm>
            <a:off x="2564839" y="3588596"/>
            <a:ext cx="2625227" cy="5539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5. </a:t>
            </a:r>
            <a:r>
              <a:rPr kumimoji="0" lang="en-US" altLang="zh-CN" sz="11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Obtains the intersection (e.g. </a:t>
            </a:r>
            <a:r>
              <a:rPr kumimoji="0" lang="en-US" altLang="zh-CN" sz="1100" b="0" i="0" u="non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8</a:t>
            </a:r>
            <a:r>
              <a:rPr kumimoji="0" lang="en-US" altLang="zh-CN" sz="11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K) of sample IDs </a:t>
            </a: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provided by </a:t>
            </a:r>
            <a:r>
              <a:rPr kumimoji="0" lang="en-US" altLang="zh-CN" sz="1100" b="0" i="0" u="none" strike="sngStrike" kern="1200" cap="none" spc="0" normalizeH="0" baseline="0" noProof="0" dirty="0">
                <a:ln>
                  <a:noFill/>
                </a:ln>
                <a:solidFill>
                  <a:srgbClr val="0000FF"/>
                </a:solidFill>
                <a:effectLst/>
                <a:uLnTx/>
                <a:uFillTx/>
                <a:latin typeface="等线" panose="020F0502020204030204"/>
                <a:ea typeface="等线" panose="02010600030101010101" pitchFamily="2" charset="-122"/>
                <a:cs typeface="+mn-cs"/>
              </a:rPr>
              <a:t>NWDAF and</a:t>
            </a:r>
            <a:r>
              <a:rPr kumimoji="0" lang="en-US" altLang="zh-CN" sz="1100" b="0" i="0" u="none" strike="sng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a:t>
            </a: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the AF(s), </a:t>
            </a:r>
            <a:r>
              <a:rPr kumimoji="0" lang="en-US" altLang="zh-CN" sz="1100" b="0" i="0" u="none" strike="noStrike" kern="1200" cap="none" spc="0" normalizeH="0" baseline="0" noProof="0" dirty="0">
                <a:ln>
                  <a:noFill/>
                </a:ln>
                <a:solidFill>
                  <a:srgbClr val="0000FF"/>
                </a:solidFill>
                <a:effectLst/>
                <a:uLnTx/>
                <a:uFillTx/>
                <a:latin typeface="等线" panose="020F0502020204030204"/>
                <a:ea typeface="等线" panose="02010600030101010101" pitchFamily="2" charset="-122"/>
                <a:cs typeface="+mn-cs"/>
              </a:rPr>
              <a:t>and optional ones from</a:t>
            </a:r>
            <a:r>
              <a:rPr lang="en-US" altLang="zh-CN" sz="1100" dirty="0">
                <a:solidFill>
                  <a:srgbClr val="0000FF"/>
                </a:solidFill>
                <a:latin typeface="等线" panose="020F0502020204030204"/>
                <a:ea typeface="等线" panose="02010600030101010101" pitchFamily="2" charset="-122"/>
              </a:rPr>
              <a:t> NWDAF</a:t>
            </a:r>
            <a:r>
              <a:rPr kumimoji="0" lang="en-US" altLang="zh-CN" sz="1100" b="0" i="0" u="none" strike="noStrike" kern="1200" cap="none" spc="0" normalizeH="0" baseline="0" noProof="0" dirty="0">
                <a:ln>
                  <a:noFill/>
                </a:ln>
                <a:solidFill>
                  <a:srgbClr val="0000FF"/>
                </a:solidFill>
                <a:effectLst/>
                <a:uLnTx/>
                <a:uFillTx/>
                <a:latin typeface="等线" panose="020F0502020204030204"/>
                <a:ea typeface="等线" panose="02010600030101010101" pitchFamily="2" charset="-122"/>
                <a:cs typeface="+mn-cs"/>
              </a:rPr>
              <a:t> </a:t>
            </a:r>
            <a:endParaRPr kumimoji="0" lang="zh-CN" altLang="en-US" sz="1100" b="0" i="0" u="none" strike="noStrike" kern="1200" cap="none" spc="0" normalizeH="0" baseline="0" noProof="0" dirty="0">
              <a:ln>
                <a:noFill/>
              </a:ln>
              <a:solidFill>
                <a:srgbClr val="0000FF"/>
              </a:solidFill>
              <a:effectLst/>
              <a:uLnTx/>
              <a:uFillTx/>
              <a:latin typeface="等线" panose="020F0502020204030204"/>
              <a:ea typeface="等线" panose="02010600030101010101" pitchFamily="2" charset="-122"/>
              <a:cs typeface="+mn-cs"/>
            </a:endParaRPr>
          </a:p>
        </p:txBody>
      </p:sp>
      <p:cxnSp>
        <p:nvCxnSpPr>
          <p:cNvPr id="36" name="直接箭头连接符 35">
            <a:extLst>
              <a:ext uri="{FF2B5EF4-FFF2-40B4-BE49-F238E27FC236}">
                <a16:creationId xmlns:a16="http://schemas.microsoft.com/office/drawing/2014/main" id="{C3BB1CC1-8195-4B3C-9B01-C1D1051C4A72}"/>
              </a:ext>
            </a:extLst>
          </p:cNvPr>
          <p:cNvCxnSpPr>
            <a:cxnSpLocks/>
          </p:cNvCxnSpPr>
          <p:nvPr/>
        </p:nvCxnSpPr>
        <p:spPr>
          <a:xfrm flipH="1" flipV="1">
            <a:off x="1116765" y="5016562"/>
            <a:ext cx="2390954" cy="183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文本框 37">
            <a:extLst>
              <a:ext uri="{FF2B5EF4-FFF2-40B4-BE49-F238E27FC236}">
                <a16:creationId xmlns:a16="http://schemas.microsoft.com/office/drawing/2014/main" id="{88F75885-0989-4DA3-8D59-2D81E9B23377}"/>
              </a:ext>
            </a:extLst>
          </p:cNvPr>
          <p:cNvSpPr txBox="1"/>
          <p:nvPr/>
        </p:nvSpPr>
        <p:spPr>
          <a:xfrm>
            <a:off x="1116765" y="4834877"/>
            <a:ext cx="33556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7. Preparation/sample alignment response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a:t>
            </a:r>
            <a:r>
              <a:rPr kumimoji="0" lang="en-US" altLang="zh-CN" sz="10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8k </a:t>
            </a: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sample IDs mapped by the NEF)</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0" name="矩形 39">
            <a:extLst>
              <a:ext uri="{FF2B5EF4-FFF2-40B4-BE49-F238E27FC236}">
                <a16:creationId xmlns:a16="http://schemas.microsoft.com/office/drawing/2014/main" id="{7DB3E707-552F-4383-90D4-ADAEA0EB5B3E}"/>
              </a:ext>
            </a:extLst>
          </p:cNvPr>
          <p:cNvSpPr/>
          <p:nvPr/>
        </p:nvSpPr>
        <p:spPr>
          <a:xfrm>
            <a:off x="584654" y="5239253"/>
            <a:ext cx="1363331" cy="6757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8. Determines the final intersection (e.g.6k) of sample IDs</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24" name="矩形 23">
            <a:extLst>
              <a:ext uri="{FF2B5EF4-FFF2-40B4-BE49-F238E27FC236}">
                <a16:creationId xmlns:a16="http://schemas.microsoft.com/office/drawing/2014/main" id="{5A4C7931-C32F-4EE0-AAFD-AAFB9B20FA73}"/>
              </a:ext>
            </a:extLst>
          </p:cNvPr>
          <p:cNvSpPr/>
          <p:nvPr/>
        </p:nvSpPr>
        <p:spPr>
          <a:xfrm>
            <a:off x="2564840" y="4186673"/>
            <a:ext cx="2625226" cy="5539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6. The intersection </a:t>
            </a:r>
            <a:r>
              <a:rPr kumimoji="0" lang="en-US" altLang="zh-CN" sz="11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(e.g. </a:t>
            </a:r>
            <a:r>
              <a:rPr kumimoji="0" lang="en-US" altLang="zh-CN" sz="1100" b="0" i="0" u="non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8</a:t>
            </a:r>
            <a:r>
              <a:rPr kumimoji="0" lang="en-US" altLang="zh-CN" sz="11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K) </a:t>
            </a: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sample IDs mapping from external to internal </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25" name="文本框 24">
            <a:extLst>
              <a:ext uri="{FF2B5EF4-FFF2-40B4-BE49-F238E27FC236}">
                <a16:creationId xmlns:a16="http://schemas.microsoft.com/office/drawing/2014/main" id="{6861E1C9-852E-4D2C-B23D-5246DB30767C}"/>
              </a:ext>
            </a:extLst>
          </p:cNvPr>
          <p:cNvSpPr txBox="1"/>
          <p:nvPr/>
        </p:nvSpPr>
        <p:spPr>
          <a:xfrm>
            <a:off x="3581766" y="1950593"/>
            <a:ext cx="40183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2b.</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29" name="文本框 28">
            <a:extLst>
              <a:ext uri="{FF2B5EF4-FFF2-40B4-BE49-F238E27FC236}">
                <a16:creationId xmlns:a16="http://schemas.microsoft.com/office/drawing/2014/main" id="{AA3B8991-0C20-4E97-8ADF-A9BFC45F492F}"/>
              </a:ext>
            </a:extLst>
          </p:cNvPr>
          <p:cNvSpPr txBox="1"/>
          <p:nvPr/>
        </p:nvSpPr>
        <p:spPr>
          <a:xfrm>
            <a:off x="4567431" y="3084068"/>
            <a:ext cx="40183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4b.</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30" name="矩形 29">
            <a:extLst>
              <a:ext uri="{FF2B5EF4-FFF2-40B4-BE49-F238E27FC236}">
                <a16:creationId xmlns:a16="http://schemas.microsoft.com/office/drawing/2014/main" id="{963B1E1F-F8FB-455E-B38D-72710D10A90E}"/>
              </a:ext>
            </a:extLst>
          </p:cNvPr>
          <p:cNvSpPr/>
          <p:nvPr/>
        </p:nvSpPr>
        <p:spPr>
          <a:xfrm>
            <a:off x="6432181" y="2734978"/>
            <a:ext cx="509568" cy="255241"/>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3b.</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31" name="文本框 30">
            <a:extLst>
              <a:ext uri="{FF2B5EF4-FFF2-40B4-BE49-F238E27FC236}">
                <a16:creationId xmlns:a16="http://schemas.microsoft.com/office/drawing/2014/main" id="{B7A95C77-9490-4408-A347-D4BACB1956F0}"/>
              </a:ext>
            </a:extLst>
          </p:cNvPr>
          <p:cNvSpPr txBox="1"/>
          <p:nvPr/>
        </p:nvSpPr>
        <p:spPr>
          <a:xfrm>
            <a:off x="7563566" y="864560"/>
            <a:ext cx="4277863" cy="4431983"/>
          </a:xfrm>
          <a:prstGeom prst="rect">
            <a:avLst/>
          </a:prstGeom>
          <a:noFill/>
        </p:spPr>
        <p:txBody>
          <a:bodyPr wrap="square" rtlCol="0">
            <a:spAutoFit/>
          </a:bodyPr>
          <a:lstStyle/>
          <a:p>
            <a:pPr eaLnBrk="1" fontAlgn="auto" hangingPunct="1">
              <a:spcBef>
                <a:spcPts val="0"/>
              </a:spcBef>
              <a:spcAft>
                <a:spcPts val="0"/>
              </a:spcAft>
              <a:defRPr/>
            </a:pPr>
            <a:r>
              <a:rPr kumimoji="0" lang="en-US" altLang="zh-CN" sz="18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Alt 2 (</a:t>
            </a:r>
            <a:r>
              <a:rPr lang="en-US" altLang="zh-CN" dirty="0">
                <a:solidFill>
                  <a:prstClr val="black"/>
                </a:solidFill>
                <a:highlight>
                  <a:srgbClr val="00FF00"/>
                </a:highlight>
                <a:latin typeface="等线" panose="020F0502020204030204"/>
              </a:rPr>
              <a:t>preferred)</a:t>
            </a:r>
            <a:r>
              <a:rPr kumimoji="0" lang="en-US" altLang="zh-CN" sz="18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 </a:t>
            </a: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enhanced NEF supports sample intersection </a:t>
            </a:r>
            <a:endParaRPr lang="en-US" altLang="zh-CN" dirty="0">
              <a:solidFill>
                <a:prstClr val="black"/>
              </a:solidFill>
              <a:latin typeface="等线" panose="020F0502020204030204"/>
              <a:ea typeface="等线"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Pros: </a:t>
            </a: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(comparing with Alt 1):</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In step 2</a:t>
            </a:r>
            <a:r>
              <a:rPr kumimoji="0" lang="en-US" altLang="zh-CN"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a:t>
            </a:r>
            <a:r>
              <a:rPr kumimoji="0" lang="zh-CN" altLang="en-US"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 </a:t>
            </a:r>
            <a:r>
              <a:rPr kumimoji="0" lang="en-US" altLang="zh-CN"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no</a:t>
            </a:r>
            <a:r>
              <a:rPr kumimoji="0" lang="zh-CN" altLang="en-US"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 </a:t>
            </a:r>
            <a:r>
              <a:rPr kumimoji="0" lang="en-US" altLang="zh-CN"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need to expose</a:t>
            </a: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sample IDs from NWDAF by the NEF to 3rd party, and consequently </a:t>
            </a:r>
            <a:r>
              <a:rPr kumimoji="0" lang="en-US" altLang="zh-CN"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no need to map</a:t>
            </a: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IDs from internal to external type, </a:t>
            </a:r>
            <a:r>
              <a:rPr kumimoji="0" lang="en-US" altLang="zh-CN"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less length of signaling </a:t>
            </a: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In step 5, the NEF can aggregate and generate the intersection for </a:t>
            </a:r>
            <a:r>
              <a:rPr kumimoji="0" lang="en-US" altLang="zh-CN" sz="1400" b="0" i="0" u="none" strike="sngStrike" kern="1200" cap="none" spc="0" normalizeH="0" baseline="0" noProof="0" dirty="0">
                <a:ln>
                  <a:noFill/>
                </a:ln>
                <a:solidFill>
                  <a:srgbClr val="0000FF"/>
                </a:solidFill>
                <a:effectLst/>
                <a:uLnTx/>
                <a:uFillTx/>
                <a:latin typeface="等线" panose="020F0502020204030204"/>
                <a:ea typeface="等线" panose="02010600030101010101" pitchFamily="2" charset="-122"/>
                <a:cs typeface="+mn-cs"/>
              </a:rPr>
              <a:t>NWDAF and </a:t>
            </a: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all the AFs</a:t>
            </a:r>
            <a:r>
              <a:rPr lang="en-US" altLang="zh-CN" sz="1400" dirty="0">
                <a:solidFill>
                  <a:prstClr val="black"/>
                </a:solidFill>
                <a:latin typeface="等线" panose="020F0502020204030204"/>
                <a:ea typeface="等线" panose="02010600030101010101" pitchFamily="2" charset="-122"/>
                <a:cs typeface="+mn-cs"/>
              </a:rPr>
              <a:t>, </a:t>
            </a:r>
            <a:r>
              <a:rPr lang="en-US" altLang="zh-CN" sz="1400" dirty="0">
                <a:solidFill>
                  <a:srgbClr val="0000FF"/>
                </a:solidFill>
                <a:latin typeface="等线" panose="020F0502020204030204"/>
                <a:ea typeface="等线" panose="02010600030101010101" pitchFamily="2" charset="-122"/>
                <a:cs typeface="+mn-cs"/>
              </a:rPr>
              <a:t>and optional ones from NWDAF</a:t>
            </a: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Only mapping from external to internal needs to be done in step 6,  and the NEF will map less sample IDs (e.g. 8k).</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Only one response message in step 7.</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a:p>
            <a:pPr lvl="0" eaLnBrk="1" fontAlgn="auto" hangingPunct="1">
              <a:spcBef>
                <a:spcPts val="0"/>
              </a:spcBef>
              <a:spcAft>
                <a:spcPts val="0"/>
              </a:spcAf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Summary</a:t>
            </a:r>
            <a:r>
              <a:rPr kumimoji="0" lang="en-US" altLang="zh-CN" sz="1400" b="0" i="0" u="none" strike="noStrike" kern="1200" cap="none" spc="0" normalizeH="0" baseline="0" noProof="0" dirty="0">
                <a:ln>
                  <a:noFill/>
                </a:ln>
                <a:solidFill>
                  <a:prstClr val="black"/>
                </a:solidFill>
                <a:effectLst/>
                <a:highlight>
                  <a:srgbClr val="FF6600"/>
                </a:highlight>
                <a:uLnTx/>
                <a:uFillTx/>
                <a:latin typeface="等线" panose="020F0502020204030204"/>
                <a:ea typeface="等线" panose="02010600030101010101" pitchFamily="2" charset="-122"/>
                <a:cs typeface="+mn-cs"/>
              </a:rPr>
              <a:t>: </a:t>
            </a:r>
            <a:r>
              <a:rPr lang="en-US" altLang="zh-CN" sz="1400" dirty="0">
                <a:solidFill>
                  <a:srgbClr val="0000FF"/>
                </a:solidFill>
                <a:highlight>
                  <a:srgbClr val="FF6600"/>
                </a:highlight>
                <a:latin typeface="等线" panose="020F0502020204030204"/>
              </a:rPr>
              <a:t>comparing with Alt 1,</a:t>
            </a:r>
            <a:r>
              <a:rPr lang="en-US" altLang="zh-CN" sz="1400" dirty="0">
                <a:solidFill>
                  <a:prstClr val="black"/>
                </a:solidFill>
                <a:highlight>
                  <a:srgbClr val="FF6600"/>
                </a:highlight>
                <a:latin typeface="等线" panose="020F0502020204030204"/>
              </a:rPr>
              <a:t> </a:t>
            </a:r>
            <a:r>
              <a:rPr lang="en-US" altLang="zh-CN" sz="1400" dirty="0">
                <a:solidFill>
                  <a:prstClr val="black"/>
                </a:solidFill>
                <a:highlight>
                  <a:srgbClr val="FF6600"/>
                </a:highlight>
                <a:latin typeface="等线" panose="020F0502020204030204"/>
                <a:ea typeface="等线" panose="02010600030101010101" pitchFamily="2" charset="-122"/>
                <a:cs typeface="+mn-cs"/>
              </a:rPr>
              <a:t>m</a:t>
            </a:r>
            <a:r>
              <a:rPr kumimoji="0" lang="en-US" altLang="zh-CN" sz="1400" b="0" i="0" u="none" strike="noStrike" kern="1200" cap="none" spc="0" normalizeH="0" baseline="0" noProof="0" dirty="0">
                <a:ln>
                  <a:noFill/>
                </a:ln>
                <a:solidFill>
                  <a:prstClr val="black"/>
                </a:solidFill>
                <a:effectLst/>
                <a:highlight>
                  <a:srgbClr val="FF6600"/>
                </a:highlight>
                <a:uLnTx/>
                <a:uFillTx/>
                <a:latin typeface="等线" panose="020F0502020204030204"/>
                <a:ea typeface="等线" panose="02010600030101010101" pitchFamily="2" charset="-122"/>
                <a:cs typeface="+mn-cs"/>
              </a:rPr>
              <a:t>ore secure for MNO by revealing no</a:t>
            </a:r>
            <a:r>
              <a:rPr kumimoji="0" lang="en-US" altLang="zh-CN" sz="1400" b="0" i="0" u="none" strike="sngStrike" kern="1200" cap="none" spc="0" normalizeH="0" baseline="0" noProof="0" dirty="0">
                <a:ln>
                  <a:noFill/>
                </a:ln>
                <a:solidFill>
                  <a:srgbClr val="0000FF"/>
                </a:solidFill>
                <a:effectLst/>
                <a:highlight>
                  <a:srgbClr val="FF6600"/>
                </a:highlight>
                <a:uLnTx/>
                <a:uFillTx/>
                <a:latin typeface="等线" panose="020F0502020204030204"/>
                <a:ea typeface="等线" panose="02010600030101010101" pitchFamily="2" charset="-122"/>
                <a:cs typeface="+mn-cs"/>
              </a:rPr>
              <a:t>/less </a:t>
            </a:r>
            <a:r>
              <a:rPr kumimoji="0" lang="en-US" altLang="zh-CN" sz="1400" b="0" i="0" u="none" strike="noStrike" kern="1200" cap="none" spc="0" normalizeH="0" baseline="0" noProof="0" dirty="0">
                <a:ln>
                  <a:noFill/>
                </a:ln>
                <a:solidFill>
                  <a:prstClr val="black"/>
                </a:solidFill>
                <a:effectLst/>
                <a:highlight>
                  <a:srgbClr val="FF6600"/>
                </a:highlight>
                <a:uLnTx/>
                <a:uFillTx/>
                <a:latin typeface="等线" panose="020F0502020204030204"/>
                <a:ea typeface="等线" panose="02010600030101010101" pitchFamily="2" charset="-122"/>
                <a:cs typeface="+mn-cs"/>
              </a:rPr>
              <a:t>sample IDs (</a:t>
            </a:r>
            <a:r>
              <a:rPr kumimoji="0" lang="en-US" altLang="zh-CN" sz="1400" b="0" i="0" u="none" strike="noStrike" kern="1200" cap="none" spc="0" normalizeH="0" baseline="0" noProof="0" dirty="0">
                <a:ln>
                  <a:noFill/>
                </a:ln>
                <a:solidFill>
                  <a:srgbClr val="0000FF"/>
                </a:solidFill>
                <a:effectLst/>
                <a:highlight>
                  <a:srgbClr val="FF6600"/>
                </a:highlight>
                <a:uLnTx/>
                <a:uFillTx/>
                <a:latin typeface="等线" panose="020F0502020204030204"/>
                <a:ea typeface="等线" panose="02010600030101010101" pitchFamily="2" charset="-122"/>
                <a:cs typeface="+mn-cs"/>
              </a:rPr>
              <a:t>most important benefit</a:t>
            </a:r>
            <a:r>
              <a:rPr kumimoji="0" lang="en-US" altLang="zh-CN" sz="1400" b="0" i="0" u="none" strike="noStrike" kern="1200" cap="none" spc="0" normalizeH="0" baseline="0" noProof="0" dirty="0">
                <a:ln>
                  <a:noFill/>
                </a:ln>
                <a:solidFill>
                  <a:prstClr val="black"/>
                </a:solidFill>
                <a:effectLst/>
                <a:highlight>
                  <a:srgbClr val="FF6600"/>
                </a:highlight>
                <a:uLnTx/>
                <a:uFillTx/>
                <a:latin typeface="等线" panose="020F0502020204030204"/>
                <a:ea typeface="等线" panose="02010600030101010101" pitchFamily="2" charset="-122"/>
                <a:cs typeface="+mn-cs"/>
              </a:rPr>
              <a:t>), </a:t>
            </a: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less mapping work load for the NEF, and less signaling overhead.</a:t>
            </a:r>
          </a:p>
        </p:txBody>
      </p:sp>
      <p:sp>
        <p:nvSpPr>
          <p:cNvPr id="2" name="文本框 1">
            <a:extLst>
              <a:ext uri="{FF2B5EF4-FFF2-40B4-BE49-F238E27FC236}">
                <a16:creationId xmlns:a16="http://schemas.microsoft.com/office/drawing/2014/main" id="{1B877A94-F908-4E93-8C57-5EBF0C772B5C}"/>
              </a:ext>
            </a:extLst>
          </p:cNvPr>
          <p:cNvSpPr txBox="1"/>
          <p:nvPr/>
        </p:nvSpPr>
        <p:spPr>
          <a:xfrm>
            <a:off x="584654" y="6288759"/>
            <a:ext cx="11374462" cy="369332"/>
          </a:xfrm>
          <a:prstGeom prst="rect">
            <a:avLst/>
          </a:prstGeom>
          <a:solidFill>
            <a:srgbClr val="C0000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sng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rPr>
              <a:t>Note: in case of untrusted AF as VFL server, similar solution and benefit is applicable. </a:t>
            </a:r>
            <a:r>
              <a:rPr kumimoji="0" lang="en-US" altLang="zh-CN" sz="1800" b="0" i="0" u="none" strike="noStrike" kern="1200" cap="none" spc="0" normalizeH="0" baseline="0" noProof="0" dirty="0">
                <a:ln>
                  <a:noFill/>
                </a:ln>
                <a:solidFill>
                  <a:prstClr val="white"/>
                </a:solidFill>
                <a:effectLst/>
                <a:highlight>
                  <a:srgbClr val="C0C0C0"/>
                </a:highlight>
                <a:uLnTx/>
                <a:uFillTx/>
                <a:latin typeface="等线" panose="020F0502020204030204"/>
                <a:ea typeface="等线" panose="02010600030101010101" pitchFamily="2" charset="-122"/>
                <a:cs typeface="+mn-cs"/>
              </a:rPr>
              <a:t>(</a:t>
            </a:r>
            <a:r>
              <a:rPr kumimoji="0" lang="en-US" altLang="zh-CN" sz="1800" b="0" i="0" u="none" strike="noStrike" kern="1200" cap="none" spc="0" normalizeH="0" baseline="0" noProof="0" dirty="0">
                <a:ln>
                  <a:noFill/>
                </a:ln>
                <a:solidFill>
                  <a:srgbClr val="0000FF"/>
                </a:solidFill>
                <a:effectLst/>
                <a:highlight>
                  <a:srgbClr val="FF6600"/>
                </a:highlight>
                <a:uLnTx/>
                <a:uFillTx/>
                <a:latin typeface="等线" panose="020F0502020204030204"/>
                <a:ea typeface="等线" panose="02010600030101010101" pitchFamily="2" charset="-122"/>
                <a:cs typeface="+mn-cs"/>
              </a:rPr>
              <a:t>updated, see next page</a:t>
            </a:r>
            <a:r>
              <a:rPr kumimoji="0" lang="en-US" altLang="zh-CN" sz="1800" b="0" i="0" u="none" strike="noStrike" kern="1200" cap="none" spc="0" normalizeH="0" baseline="0" noProof="0" dirty="0">
                <a:ln>
                  <a:noFill/>
                </a:ln>
                <a:solidFill>
                  <a:prstClr val="white"/>
                </a:solidFill>
                <a:effectLst/>
                <a:highlight>
                  <a:srgbClr val="FF6600"/>
                </a:highlight>
                <a:uLnTx/>
                <a:uFillTx/>
                <a:latin typeface="等线" panose="020F0502020204030204"/>
                <a:ea typeface="等线" panose="02010600030101010101" pitchFamily="2" charset="-122"/>
                <a:cs typeface="+mn-cs"/>
              </a:rPr>
              <a:t> ) </a:t>
            </a:r>
            <a:endParaRPr kumimoji="0" lang="zh-CN" altLang="en-US" sz="1800" b="0" i="0" u="none" strike="noStrike" kern="1200" cap="none" spc="0" normalizeH="0" baseline="0" noProof="0" dirty="0">
              <a:ln>
                <a:noFill/>
              </a:ln>
              <a:solidFill>
                <a:prstClr val="white"/>
              </a:solidFill>
              <a:effectLst/>
              <a:highlight>
                <a:srgbClr val="FF6600"/>
              </a:highlight>
              <a:uLnTx/>
              <a:uFillTx/>
              <a:latin typeface="等线" panose="020F0502020204030204"/>
              <a:ea typeface="等线" panose="02010600030101010101" pitchFamily="2" charset="-122"/>
              <a:cs typeface="+mn-cs"/>
            </a:endParaRPr>
          </a:p>
        </p:txBody>
      </p:sp>
      <p:sp>
        <p:nvSpPr>
          <p:cNvPr id="7" name="矩形 6">
            <a:extLst>
              <a:ext uri="{FF2B5EF4-FFF2-40B4-BE49-F238E27FC236}">
                <a16:creationId xmlns:a16="http://schemas.microsoft.com/office/drawing/2014/main" id="{D5C92202-FFF3-4CF4-86A2-EAE8AC7D3D50}"/>
              </a:ext>
            </a:extLst>
          </p:cNvPr>
          <p:cNvSpPr/>
          <p:nvPr/>
        </p:nvSpPr>
        <p:spPr>
          <a:xfrm>
            <a:off x="6974880" y="5177098"/>
            <a:ext cx="5144237" cy="1169551"/>
          </a:xfrm>
          <a:prstGeom prst="rect">
            <a:avLst/>
          </a:prstGeom>
        </p:spPr>
        <p:txBody>
          <a:bodyPr wrap="square">
            <a:spAutoFit/>
          </a:bodyPr>
          <a:lstStyle/>
          <a:p>
            <a:r>
              <a:rPr lang="en-US" altLang="zh-CN" sz="1400" dirty="0">
                <a:highlight>
                  <a:srgbClr val="00FF00"/>
                </a:highlight>
                <a:latin typeface="等线" panose="020F0502020204030204"/>
              </a:rPr>
              <a:t>Note</a:t>
            </a:r>
            <a:r>
              <a:rPr lang="zh-CN" altLang="en-US" sz="1400" dirty="0">
                <a:highlight>
                  <a:srgbClr val="00FF00"/>
                </a:highlight>
                <a:latin typeface="等线" panose="020F0502020204030204"/>
              </a:rPr>
              <a:t>：</a:t>
            </a:r>
            <a:r>
              <a:rPr lang="en-US" altLang="zh-CN" sz="1400" dirty="0">
                <a:highlight>
                  <a:srgbClr val="00FF00"/>
                </a:highlight>
                <a:latin typeface="等线" panose="020F0502020204030204"/>
              </a:rPr>
              <a:t>This Alt2 has been discussed in TR solution,</a:t>
            </a:r>
            <a:r>
              <a:rPr lang="zh-CN" altLang="en-US" sz="1400" dirty="0">
                <a:highlight>
                  <a:srgbClr val="00FF00"/>
                </a:highlight>
                <a:latin typeface="等线" panose="020F0502020204030204"/>
              </a:rPr>
              <a:t> </a:t>
            </a:r>
            <a:r>
              <a:rPr lang="en-US" altLang="zh-CN" sz="1400" dirty="0">
                <a:highlight>
                  <a:srgbClr val="00FF00"/>
                </a:highlight>
                <a:latin typeface="等线" panose="020F0502020204030204"/>
              </a:rPr>
              <a:t>but the details were not concluded due to time limitation. It is not conflict with the HL principle (i.e. P#2.3:  For sample alignment for VFL) agreed in TR conclusion.</a:t>
            </a:r>
          </a:p>
          <a:p>
            <a:endParaRPr lang="zh-CN" altLang="en-US" sz="1400" dirty="0"/>
          </a:p>
        </p:txBody>
      </p:sp>
      <p:sp>
        <p:nvSpPr>
          <p:cNvPr id="11" name="文本框 10">
            <a:extLst>
              <a:ext uri="{FF2B5EF4-FFF2-40B4-BE49-F238E27FC236}">
                <a16:creationId xmlns:a16="http://schemas.microsoft.com/office/drawing/2014/main" id="{6E27877B-1114-4456-8B5B-AA19D9008909}"/>
              </a:ext>
            </a:extLst>
          </p:cNvPr>
          <p:cNvSpPr txBox="1"/>
          <p:nvPr/>
        </p:nvSpPr>
        <p:spPr>
          <a:xfrm>
            <a:off x="8009467" y="321733"/>
            <a:ext cx="3352800" cy="369332"/>
          </a:xfrm>
          <a:prstGeom prst="rect">
            <a:avLst/>
          </a:prstGeom>
          <a:noFill/>
        </p:spPr>
        <p:txBody>
          <a:bodyPr wrap="square" rtlCol="0">
            <a:spAutoFit/>
          </a:bodyPr>
          <a:lstStyle/>
          <a:p>
            <a:r>
              <a:rPr lang="en-US" altLang="zh-CN" dirty="0">
                <a:solidFill>
                  <a:srgbClr val="0000FF"/>
                </a:solidFill>
                <a:highlight>
                  <a:srgbClr val="FF6600"/>
                </a:highlight>
              </a:rPr>
              <a:t>NWDAF as VFL server case</a:t>
            </a:r>
            <a:endParaRPr lang="zh-CN" altLang="en-US" dirty="0">
              <a:solidFill>
                <a:srgbClr val="0000FF"/>
              </a:solidFill>
              <a:highlight>
                <a:srgbClr val="FF6600"/>
              </a:highlight>
            </a:endParaRPr>
          </a:p>
        </p:txBody>
      </p:sp>
      <p:sp>
        <p:nvSpPr>
          <p:cNvPr id="33" name="文本框 32">
            <a:extLst>
              <a:ext uri="{FF2B5EF4-FFF2-40B4-BE49-F238E27FC236}">
                <a16:creationId xmlns:a16="http://schemas.microsoft.com/office/drawing/2014/main" id="{18847E01-892E-4C69-BA1A-E8AF7316F2CE}"/>
              </a:ext>
            </a:extLst>
          </p:cNvPr>
          <p:cNvSpPr txBox="1"/>
          <p:nvPr/>
        </p:nvSpPr>
        <p:spPr>
          <a:xfrm rot="20321811">
            <a:off x="291626" y="2199495"/>
            <a:ext cx="2964789" cy="707886"/>
          </a:xfrm>
          <a:prstGeom prst="rect">
            <a:avLst/>
          </a:prstGeom>
          <a:noFill/>
        </p:spPr>
        <p:txBody>
          <a:bodyPr wrap="square" rtlCol="0">
            <a:spAutoFit/>
          </a:bodyPr>
          <a:lstStyle/>
          <a:p>
            <a:r>
              <a:rPr lang="en-US" altLang="zh-CN" sz="2000" dirty="0">
                <a:solidFill>
                  <a:schemeClr val="bg1"/>
                </a:solidFill>
                <a:highlight>
                  <a:srgbClr val="FF6600"/>
                </a:highlight>
              </a:rPr>
              <a:t>Updated with some </a:t>
            </a:r>
            <a:r>
              <a:rPr lang="en-US" altLang="zh-CN" sz="2000" dirty="0">
                <a:solidFill>
                  <a:srgbClr val="0000FF"/>
                </a:solidFill>
                <a:highlight>
                  <a:srgbClr val="FF6600"/>
                </a:highlight>
              </a:rPr>
              <a:t>blue</a:t>
            </a:r>
            <a:r>
              <a:rPr lang="en-US" altLang="zh-CN" sz="2000" dirty="0">
                <a:solidFill>
                  <a:schemeClr val="bg1"/>
                </a:solidFill>
                <a:highlight>
                  <a:srgbClr val="FF6600"/>
                </a:highlight>
              </a:rPr>
              <a:t> words </a:t>
            </a:r>
            <a:endParaRPr lang="zh-CN" altLang="en-US" sz="2000" dirty="0">
              <a:solidFill>
                <a:schemeClr val="bg1"/>
              </a:solidFill>
              <a:highlight>
                <a:srgbClr val="FF6600"/>
              </a:highlight>
            </a:endParaRPr>
          </a:p>
        </p:txBody>
      </p:sp>
    </p:spTree>
    <p:extLst>
      <p:ext uri="{BB962C8B-B14F-4D97-AF65-F5344CB8AC3E}">
        <p14:creationId xmlns:p14="http://schemas.microsoft.com/office/powerpoint/2010/main" val="337489237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CA3727-A4EB-4398-9783-D0148B061093}">
  <ds:schemaRefs>
    <ds:schemaRef ds:uri="http://schemas.microsoft.com/office/2006/documentManagement/types"/>
    <ds:schemaRef ds:uri="http://schemas.microsoft.com/office/infopath/2007/PartnerControls"/>
    <ds:schemaRef ds:uri="http://purl.org/dc/dcmitype/"/>
    <ds:schemaRef ds:uri="http://purl.org/dc/terms/"/>
    <ds:schemaRef ds:uri="http://purl.org/dc/elements/1.1/"/>
    <ds:schemaRef ds:uri="280d8efa-eff2-4910-88d2-79ca146720c4"/>
    <ds:schemaRef ds:uri="http://schemas.microsoft.com/office/2006/metadata/properties"/>
    <ds:schemaRef ds:uri="http://schemas.openxmlformats.org/package/2006/metadata/core-properties"/>
    <ds:schemaRef ds:uri="679a257e-872f-4c98-9e8a-0a9c104f72cd"/>
    <ds:schemaRef ds:uri="http://www.w3.org/XML/1998/namespace"/>
  </ds:schemaRefs>
</ds:datastoreItem>
</file>

<file path=customXml/itemProps2.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3.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19601</TotalTime>
  <Words>3029</Words>
  <Application>Microsoft Office PowerPoint</Application>
  <PresentationFormat>Widescreen</PresentationFormat>
  <Paragraphs>276</Paragraphs>
  <Slides>15</Slides>
  <Notes>1</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15</vt:i4>
      </vt:variant>
    </vt:vector>
  </HeadingPairs>
  <TitlesOfParts>
    <vt:vector size="24" baseType="lpstr">
      <vt:lpstr>等线</vt:lpstr>
      <vt:lpstr>等线 Light</vt:lpstr>
      <vt:lpstr>Arial</vt:lpstr>
      <vt:lpstr>Calibri</vt:lpstr>
      <vt:lpstr>Calibri Light</vt:lpstr>
      <vt:lpstr>Times New Roman</vt:lpstr>
      <vt:lpstr>Office Theme</vt:lpstr>
      <vt:lpstr>Office 主题​​</vt:lpstr>
      <vt:lpstr>Visio</vt:lpstr>
      <vt:lpstr>Discussion on NEF’s role in VFL process</vt:lpstr>
      <vt:lpstr>NEF’s role in VFL process</vt:lpstr>
      <vt:lpstr>NEF’s role in VFL process</vt:lpstr>
      <vt:lpstr>Sub-issue 1 (see P5 for related procedure) </vt:lpstr>
      <vt:lpstr>PowerPoint Presentation</vt:lpstr>
      <vt:lpstr>Sub-issue 2 (see P7, P8 P8-10 for related solutions) </vt:lpstr>
      <vt:lpstr>Sub-issue 2 </vt:lpstr>
      <vt:lpstr>PowerPoint Presentation</vt:lpstr>
      <vt:lpstr>PowerPoint Presentation</vt:lpstr>
      <vt:lpstr>PowerPoint Presentation</vt:lpstr>
      <vt:lpstr>Sub-issue 3 2 (see P1012 for related procedure) </vt:lpstr>
      <vt:lpstr>PowerPoint Presentation</vt:lpstr>
      <vt:lpstr>Sub-issue 4 (see P1214 for related procedure) </vt:lpstr>
      <vt:lpstr>PowerPoint Presentation</vt:lpstr>
      <vt:lpstr>Sub-issue 5</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Ericsson User</cp:lastModifiedBy>
  <cp:revision>972</cp:revision>
  <dcterms:created xsi:type="dcterms:W3CDTF">2010-02-05T13:52:04Z</dcterms:created>
  <dcterms:modified xsi:type="dcterms:W3CDTF">2024-11-14T08:03:07Z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(2)XqwSj3V/SvfLvL66I7i+n38nwZfeAN9/RMl+9EKjUjshOxoHC/mTv4/zvJj2LiRzYU5Y7m9J
/vqgbRWZwhcmV1GCX/Kuj9R67HLBi9Aw0GoeOlcYIQ3QxITFehJ5m2xDibPQfqsh7oV7t0+s
GSWnMrtMRfU9XMuRS2AYa+SKfXppCdzi0OIWO8LfNTvFKR4GhDv+7RarJbqAP92mF27j3CNK
ugPOR1f37Z1NQdpuzg</vt:lpwstr>
  </property>
  <property fmtid="{D5CDD505-2E9C-101B-9397-08002B2CF9AE}" pid="4" name="_2015_ms_pID_7253431">
    <vt:lpwstr>DkagcrptKqy8gK5SzovEiqZDxiTDBPF68DwdKoyDMvQM4Gcj2i4I73
xhBSylG0WstTQtu7cI0OemYBZ9jjeMH5+l8rkNR1l1GuN7NumtHb7y2lEWppLmjjY2WnwfDM
6KsRFGgfumbYTtD0APGcO4tgf+IfWCCFv3a9kvoS+P2yoyIaJDJZp3+p2dVDJJ8K+SBF93Wt
OePsQsu16flbahzu</vt:lpwstr>
  </property>
</Properties>
</file>