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 id="2147485164" r:id="rId5"/>
  </p:sldMasterIdLst>
  <p:notesMasterIdLst>
    <p:notesMasterId r:id="rId21"/>
  </p:notesMasterIdLst>
  <p:handoutMasterIdLst>
    <p:handoutMasterId r:id="rId22"/>
  </p:handoutMasterIdLst>
  <p:sldIdLst>
    <p:sldId id="392" r:id="rId6"/>
    <p:sldId id="416" r:id="rId7"/>
    <p:sldId id="417" r:id="rId8"/>
    <p:sldId id="418" r:id="rId9"/>
    <p:sldId id="424" r:id="rId10"/>
    <p:sldId id="419" r:id="rId11"/>
    <p:sldId id="428" r:id="rId12"/>
    <p:sldId id="256" r:id="rId13"/>
    <p:sldId id="257" r:id="rId14"/>
    <p:sldId id="427" r:id="rId15"/>
    <p:sldId id="420" r:id="rId16"/>
    <p:sldId id="425" r:id="rId17"/>
    <p:sldId id="421" r:id="rId18"/>
    <p:sldId id="426" r:id="rId19"/>
    <p:sldId id="422" r:id="rId20"/>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FF6600"/>
    <a:srgbClr val="FFFFFF"/>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7" autoAdjust="0"/>
    <p:restoredTop sz="96185" autoAdjust="0"/>
  </p:normalViewPr>
  <p:slideViewPr>
    <p:cSldViewPr snapToGrid="0">
      <p:cViewPr varScale="1">
        <p:scale>
          <a:sx n="113" d="100"/>
          <a:sy n="113" d="100"/>
        </p:scale>
        <p:origin x="108" y="12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2" d="100"/>
          <a:sy n="42" d="100"/>
        </p:scale>
        <p:origin x="-2850" y="-96"/>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ECB452CC-48C9-4997-9257-C682E2A70ECE}" type="slidenum">
              <a:rPr lang="en-GB" altLang="en-US" smtClean="0"/>
              <a:pPr>
                <a:defRPr/>
              </a:pPr>
              <a:t>1</a:t>
            </a:fld>
            <a:endParaRPr lang="en-GB" altLang="en-US"/>
          </a:p>
        </p:txBody>
      </p:sp>
    </p:spTree>
    <p:extLst>
      <p:ext uri="{BB962C8B-B14F-4D97-AF65-F5344CB8AC3E}">
        <p14:creationId xmlns:p14="http://schemas.microsoft.com/office/powerpoint/2010/main" val="3518024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D7D96050-594B-451E-B2A3-2805DDF74EEE}"/>
              </a:ext>
            </a:extLst>
          </p:cNvPr>
          <p:cNvSpPr>
            <a:spLocks noGrp="1"/>
          </p:cNvSpPr>
          <p:nvPr>
            <p:ph type="dt" sz="half" idx="10"/>
          </p:nvPr>
        </p:nvSpPr>
        <p:spPr/>
        <p:txBody>
          <a:bodyPr/>
          <a:lstStyle/>
          <a:p>
            <a:fld id="{D3CB2C9B-8D4C-4EAA-BBCC-6FE13AB6338E}" type="datetimeFigureOut">
              <a:rPr lang="zh-CN" altLang="en-US" smtClean="0"/>
              <a:t>2024/11/6</a:t>
            </a:fld>
            <a:endParaRPr lang="zh-CN" altLang="en-US"/>
          </a:p>
        </p:txBody>
      </p:sp>
      <p:sp>
        <p:nvSpPr>
          <p:cNvPr id="3" name="页脚占位符 2">
            <a:extLst>
              <a:ext uri="{FF2B5EF4-FFF2-40B4-BE49-F238E27FC236}">
                <a16:creationId xmlns:a16="http://schemas.microsoft.com/office/drawing/2014/main" id="{8CB057CC-11CC-40B1-B855-F20EC6DB6F99}"/>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F2932BB7-49B6-4384-9CAB-E9590226A236}"/>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661992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DCA3308-9544-4336-88A4-07E729D37CED}"/>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1E74D0C1-FC9E-429C-8B01-3A4831A7D3A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786618DB-7167-4F0E-8F61-19ED61C813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6ADEB769-5875-46B7-9FC5-4BA2DEA4864C}"/>
              </a:ext>
            </a:extLst>
          </p:cNvPr>
          <p:cNvSpPr>
            <a:spLocks noGrp="1"/>
          </p:cNvSpPr>
          <p:nvPr>
            <p:ph type="dt" sz="half" idx="10"/>
          </p:nvPr>
        </p:nvSpPr>
        <p:spPr/>
        <p:txBody>
          <a:bodyPr/>
          <a:lstStyle/>
          <a:p>
            <a:fld id="{D3CB2C9B-8D4C-4EAA-BBCC-6FE13AB6338E}" type="datetimeFigureOut">
              <a:rPr lang="zh-CN" altLang="en-US" smtClean="0"/>
              <a:t>2024/11/6</a:t>
            </a:fld>
            <a:endParaRPr lang="zh-CN" altLang="en-US"/>
          </a:p>
        </p:txBody>
      </p:sp>
      <p:sp>
        <p:nvSpPr>
          <p:cNvPr id="6" name="页脚占位符 5">
            <a:extLst>
              <a:ext uri="{FF2B5EF4-FFF2-40B4-BE49-F238E27FC236}">
                <a16:creationId xmlns:a16="http://schemas.microsoft.com/office/drawing/2014/main" id="{0A925306-67DE-47D1-BD7B-DB255D5BD1EA}"/>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37971137-ECF2-4ECD-8CE6-CF0236258116}"/>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5041464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5482C95-6502-4505-B310-E7B7EF692423}"/>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E2063D7A-2ABE-4E8C-90D5-13E60330127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D4CB0538-A99B-4799-A2EA-EBC813704A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7E22AECB-9593-4355-80D3-5F191529B27F}"/>
              </a:ext>
            </a:extLst>
          </p:cNvPr>
          <p:cNvSpPr>
            <a:spLocks noGrp="1"/>
          </p:cNvSpPr>
          <p:nvPr>
            <p:ph type="dt" sz="half" idx="10"/>
          </p:nvPr>
        </p:nvSpPr>
        <p:spPr/>
        <p:txBody>
          <a:bodyPr/>
          <a:lstStyle/>
          <a:p>
            <a:fld id="{D3CB2C9B-8D4C-4EAA-BBCC-6FE13AB6338E}" type="datetimeFigureOut">
              <a:rPr lang="zh-CN" altLang="en-US" smtClean="0"/>
              <a:t>2024/11/6</a:t>
            </a:fld>
            <a:endParaRPr lang="zh-CN" altLang="en-US"/>
          </a:p>
        </p:txBody>
      </p:sp>
      <p:sp>
        <p:nvSpPr>
          <p:cNvPr id="6" name="页脚占位符 5">
            <a:extLst>
              <a:ext uri="{FF2B5EF4-FFF2-40B4-BE49-F238E27FC236}">
                <a16:creationId xmlns:a16="http://schemas.microsoft.com/office/drawing/2014/main" id="{E38C93E8-4F4C-4F5D-A7BB-7D8C408FDDEB}"/>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94643E3A-F14C-4E95-9C7B-0109233FC2E6}"/>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3957326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9C7AAA1-B9A6-4C46-BFB1-9A01066C337D}"/>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35B3B3B8-2B2D-44DB-AD01-57DB62186007}"/>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59665D0A-6AB4-413F-B727-DDE5016F3044}"/>
              </a:ext>
            </a:extLst>
          </p:cNvPr>
          <p:cNvSpPr>
            <a:spLocks noGrp="1"/>
          </p:cNvSpPr>
          <p:nvPr>
            <p:ph type="dt" sz="half" idx="10"/>
          </p:nvPr>
        </p:nvSpPr>
        <p:spPr/>
        <p:txBody>
          <a:bodyPr/>
          <a:lstStyle/>
          <a:p>
            <a:fld id="{D3CB2C9B-8D4C-4EAA-BBCC-6FE13AB6338E}" type="datetimeFigureOut">
              <a:rPr lang="zh-CN" altLang="en-US" smtClean="0"/>
              <a:t>2024/11/6</a:t>
            </a:fld>
            <a:endParaRPr lang="zh-CN" altLang="en-US"/>
          </a:p>
        </p:txBody>
      </p:sp>
      <p:sp>
        <p:nvSpPr>
          <p:cNvPr id="5" name="页脚占位符 4">
            <a:extLst>
              <a:ext uri="{FF2B5EF4-FFF2-40B4-BE49-F238E27FC236}">
                <a16:creationId xmlns:a16="http://schemas.microsoft.com/office/drawing/2014/main" id="{C363635A-CD12-4127-B145-5D208F712F90}"/>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187C4DE3-0009-4B48-822F-AFBB8EB08317}"/>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5819547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159E2AC3-E94A-420D-93BB-809C2C8AB1AF}"/>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49C8E534-1291-4BD4-A7EF-91E85565D61C}"/>
              </a:ext>
            </a:extLst>
          </p:cNvPr>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2AB3D46C-689B-49C1-8AC7-12BC3A01CF9F}"/>
              </a:ext>
            </a:extLst>
          </p:cNvPr>
          <p:cNvSpPr>
            <a:spLocks noGrp="1"/>
          </p:cNvSpPr>
          <p:nvPr>
            <p:ph type="dt" sz="half" idx="10"/>
          </p:nvPr>
        </p:nvSpPr>
        <p:spPr/>
        <p:txBody>
          <a:bodyPr/>
          <a:lstStyle/>
          <a:p>
            <a:fld id="{D3CB2C9B-8D4C-4EAA-BBCC-6FE13AB6338E}" type="datetimeFigureOut">
              <a:rPr lang="zh-CN" altLang="en-US" smtClean="0"/>
              <a:t>2024/11/6</a:t>
            </a:fld>
            <a:endParaRPr lang="zh-CN" altLang="en-US"/>
          </a:p>
        </p:txBody>
      </p:sp>
      <p:sp>
        <p:nvSpPr>
          <p:cNvPr id="5" name="页脚占位符 4">
            <a:extLst>
              <a:ext uri="{FF2B5EF4-FFF2-40B4-BE49-F238E27FC236}">
                <a16:creationId xmlns:a16="http://schemas.microsoft.com/office/drawing/2014/main" id="{FD55FBF4-B034-4A76-B7D2-DBA9800D6FA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5CB837F3-59CD-4DDB-8FB0-C92FD427F2B2}"/>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3567660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9935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3663636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A8595CA-3C25-4C9E-A0AD-BAB171103EA8}"/>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D4C0A525-F128-42A8-843F-B6D8CFCB76F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EE9A56F4-069A-42C3-A01A-81D783BC9299}"/>
              </a:ext>
            </a:extLst>
          </p:cNvPr>
          <p:cNvSpPr>
            <a:spLocks noGrp="1"/>
          </p:cNvSpPr>
          <p:nvPr>
            <p:ph type="dt" sz="half" idx="10"/>
          </p:nvPr>
        </p:nvSpPr>
        <p:spPr/>
        <p:txBody>
          <a:bodyPr/>
          <a:lstStyle/>
          <a:p>
            <a:fld id="{D3CB2C9B-8D4C-4EAA-BBCC-6FE13AB6338E}" type="datetimeFigureOut">
              <a:rPr lang="zh-CN" altLang="en-US" smtClean="0"/>
              <a:t>2024/11/6</a:t>
            </a:fld>
            <a:endParaRPr lang="zh-CN" altLang="en-US"/>
          </a:p>
        </p:txBody>
      </p:sp>
      <p:sp>
        <p:nvSpPr>
          <p:cNvPr id="5" name="页脚占位符 4">
            <a:extLst>
              <a:ext uri="{FF2B5EF4-FFF2-40B4-BE49-F238E27FC236}">
                <a16:creationId xmlns:a16="http://schemas.microsoft.com/office/drawing/2014/main" id="{B775ED1E-07A6-446F-9BC2-5EEDAEEC0592}"/>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CB982BC2-F1F4-46B4-9264-CAA9513E5FD1}"/>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4030974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C2A66BC-3271-4D7C-A198-A1CFC978B672}"/>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66A4E2EB-0D29-4F59-8C24-3BAA8CDA0982}"/>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DEC7C84A-2455-4F6E-84D9-FE0589AD2269}"/>
              </a:ext>
            </a:extLst>
          </p:cNvPr>
          <p:cNvSpPr>
            <a:spLocks noGrp="1"/>
          </p:cNvSpPr>
          <p:nvPr>
            <p:ph type="dt" sz="half" idx="10"/>
          </p:nvPr>
        </p:nvSpPr>
        <p:spPr/>
        <p:txBody>
          <a:bodyPr/>
          <a:lstStyle/>
          <a:p>
            <a:fld id="{D3CB2C9B-8D4C-4EAA-BBCC-6FE13AB6338E}" type="datetimeFigureOut">
              <a:rPr lang="zh-CN" altLang="en-US" smtClean="0"/>
              <a:t>2024/11/6</a:t>
            </a:fld>
            <a:endParaRPr lang="zh-CN" altLang="en-US"/>
          </a:p>
        </p:txBody>
      </p:sp>
      <p:sp>
        <p:nvSpPr>
          <p:cNvPr id="5" name="页脚占位符 4">
            <a:extLst>
              <a:ext uri="{FF2B5EF4-FFF2-40B4-BE49-F238E27FC236}">
                <a16:creationId xmlns:a16="http://schemas.microsoft.com/office/drawing/2014/main" id="{5A46B8F8-C89E-41DD-B892-92EB592744C7}"/>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1B03B707-34F6-40C0-BB62-FCC41D864C2A}"/>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2185540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36D96D9-0B72-4557-BF9F-96578B956669}"/>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37D89C80-7715-4BC0-BE2D-26F2E39E617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a:extLst>
              <a:ext uri="{FF2B5EF4-FFF2-40B4-BE49-F238E27FC236}">
                <a16:creationId xmlns:a16="http://schemas.microsoft.com/office/drawing/2014/main" id="{BE8E0FE5-6034-4C89-B932-85D4F8FB55E8}"/>
              </a:ext>
            </a:extLst>
          </p:cNvPr>
          <p:cNvSpPr>
            <a:spLocks noGrp="1"/>
          </p:cNvSpPr>
          <p:nvPr>
            <p:ph type="dt" sz="half" idx="10"/>
          </p:nvPr>
        </p:nvSpPr>
        <p:spPr/>
        <p:txBody>
          <a:bodyPr/>
          <a:lstStyle/>
          <a:p>
            <a:fld id="{D3CB2C9B-8D4C-4EAA-BBCC-6FE13AB6338E}" type="datetimeFigureOut">
              <a:rPr lang="zh-CN" altLang="en-US" smtClean="0"/>
              <a:t>2024/11/6</a:t>
            </a:fld>
            <a:endParaRPr lang="zh-CN" altLang="en-US"/>
          </a:p>
        </p:txBody>
      </p:sp>
      <p:sp>
        <p:nvSpPr>
          <p:cNvPr id="5" name="页脚占位符 4">
            <a:extLst>
              <a:ext uri="{FF2B5EF4-FFF2-40B4-BE49-F238E27FC236}">
                <a16:creationId xmlns:a16="http://schemas.microsoft.com/office/drawing/2014/main" id="{27CEB0BA-A734-4F3A-A472-C7041430A24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20B32AAC-9627-4804-BB59-696715DCA918}"/>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2730106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1DAD01A-B046-4A14-AD2B-9823E19CAB61}"/>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EE4A8DB1-55D6-4B4E-BF54-F8E3DE4D6F37}"/>
              </a:ext>
            </a:extLst>
          </p:cNvPr>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38E84A80-9634-481F-97D5-38A2DFE1F339}"/>
              </a:ext>
            </a:extLst>
          </p:cNvPr>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BFC33033-8874-4B35-AB9A-6E927483A33F}"/>
              </a:ext>
            </a:extLst>
          </p:cNvPr>
          <p:cNvSpPr>
            <a:spLocks noGrp="1"/>
          </p:cNvSpPr>
          <p:nvPr>
            <p:ph type="dt" sz="half" idx="10"/>
          </p:nvPr>
        </p:nvSpPr>
        <p:spPr/>
        <p:txBody>
          <a:bodyPr/>
          <a:lstStyle/>
          <a:p>
            <a:fld id="{D3CB2C9B-8D4C-4EAA-BBCC-6FE13AB6338E}" type="datetimeFigureOut">
              <a:rPr lang="zh-CN" altLang="en-US" smtClean="0"/>
              <a:t>2024/11/6</a:t>
            </a:fld>
            <a:endParaRPr lang="zh-CN" altLang="en-US"/>
          </a:p>
        </p:txBody>
      </p:sp>
      <p:sp>
        <p:nvSpPr>
          <p:cNvPr id="6" name="页脚占位符 5">
            <a:extLst>
              <a:ext uri="{FF2B5EF4-FFF2-40B4-BE49-F238E27FC236}">
                <a16:creationId xmlns:a16="http://schemas.microsoft.com/office/drawing/2014/main" id="{B7EB1E43-A10F-4D8F-A755-A1FA8AD0294F}"/>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1C37E88E-7083-456C-A6F7-62EBEE4A3FAE}"/>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4025661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2FFE587-9807-4908-AC6B-AAF92FD914E7}"/>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07D1DAE8-8D0D-4D35-92D1-C71512FFFFF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C09EB822-4EC7-4401-903C-1B47E1D0B3C8}"/>
              </a:ext>
            </a:extLst>
          </p:cNvPr>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1F2C8E76-8378-47B5-B435-31CA03C5EE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4C92228F-3CEF-46F9-BF8B-631493BF08E7}"/>
              </a:ext>
            </a:extLst>
          </p:cNvPr>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07841468-6313-4104-A8BC-FD1B076D0EDE}"/>
              </a:ext>
            </a:extLst>
          </p:cNvPr>
          <p:cNvSpPr>
            <a:spLocks noGrp="1"/>
          </p:cNvSpPr>
          <p:nvPr>
            <p:ph type="dt" sz="half" idx="10"/>
          </p:nvPr>
        </p:nvSpPr>
        <p:spPr/>
        <p:txBody>
          <a:bodyPr/>
          <a:lstStyle/>
          <a:p>
            <a:fld id="{D3CB2C9B-8D4C-4EAA-BBCC-6FE13AB6338E}" type="datetimeFigureOut">
              <a:rPr lang="zh-CN" altLang="en-US" smtClean="0"/>
              <a:t>2024/11/6</a:t>
            </a:fld>
            <a:endParaRPr lang="zh-CN" altLang="en-US"/>
          </a:p>
        </p:txBody>
      </p:sp>
      <p:sp>
        <p:nvSpPr>
          <p:cNvPr id="8" name="页脚占位符 7">
            <a:extLst>
              <a:ext uri="{FF2B5EF4-FFF2-40B4-BE49-F238E27FC236}">
                <a16:creationId xmlns:a16="http://schemas.microsoft.com/office/drawing/2014/main" id="{A5B2E908-197E-4DCE-8674-498E4B6A9E1D}"/>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18F41554-27DF-485C-AAA2-28BBC1827EFE}"/>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66101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37C65FF-389E-41AE-94D6-BB9E3689DDE8}"/>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F955065A-EBCA-43E3-840E-D6367C935C33}"/>
              </a:ext>
            </a:extLst>
          </p:cNvPr>
          <p:cNvSpPr>
            <a:spLocks noGrp="1"/>
          </p:cNvSpPr>
          <p:nvPr>
            <p:ph type="dt" sz="half" idx="10"/>
          </p:nvPr>
        </p:nvSpPr>
        <p:spPr/>
        <p:txBody>
          <a:bodyPr/>
          <a:lstStyle/>
          <a:p>
            <a:fld id="{D3CB2C9B-8D4C-4EAA-BBCC-6FE13AB6338E}" type="datetimeFigureOut">
              <a:rPr lang="zh-CN" altLang="en-US" smtClean="0"/>
              <a:t>2024/11/6</a:t>
            </a:fld>
            <a:endParaRPr lang="zh-CN" altLang="en-US"/>
          </a:p>
        </p:txBody>
      </p:sp>
      <p:sp>
        <p:nvSpPr>
          <p:cNvPr id="4" name="页脚占位符 3">
            <a:extLst>
              <a:ext uri="{FF2B5EF4-FFF2-40B4-BE49-F238E27FC236}">
                <a16:creationId xmlns:a16="http://schemas.microsoft.com/office/drawing/2014/main" id="{6F06AAD0-269D-46A5-8AC9-F1BCDBCB4A9F}"/>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0FACE793-4A8D-4E10-A985-0E699CD1203A}"/>
              </a:ext>
            </a:extLst>
          </p:cNvPr>
          <p:cNvSpPr>
            <a:spLocks noGrp="1"/>
          </p:cNvSpPr>
          <p:nvPr>
            <p:ph type="sldNum" sz="quarter" idx="12"/>
          </p:nvPr>
        </p:nvSpPr>
        <p:spPr/>
        <p:txBody>
          <a:body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18026787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AFE2B5B-1B45-4E7A-A25D-B141A077B612}"/>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Snip Single Corner Rectangle 6">
            <a:extLst>
              <a:ext uri="{FF2B5EF4-FFF2-40B4-BE49-F238E27FC236}">
                <a16:creationId xmlns:a16="http://schemas.microsoft.com/office/drawing/2014/main" id="{C220C726-1B32-4CFD-B6FE-8C6E0C6B668C}"/>
              </a:ext>
            </a:extLst>
          </p:cNvPr>
          <p:cNvSpPr/>
          <p:nvPr userDrawn="1"/>
        </p:nvSpPr>
        <p:spPr>
          <a:xfrm>
            <a:off x="11112" y="795637"/>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pic>
        <p:nvPicPr>
          <p:cNvPr id="1031" name="Picture 1">
            <a:extLst>
              <a:ext uri="{FF2B5EF4-FFF2-40B4-BE49-F238E27FC236}">
                <a16:creationId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149840" y="66675"/>
            <a:ext cx="1203960" cy="70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4F57CBD4-4EBD-4950-ADD2-A3604F0AEE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8B5264FD-E3DF-4D01-AE8B-8D5D1D89C4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95EB92A0-945E-4A7A-88CF-E2FAFF7EBD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CB2C9B-8D4C-4EAA-BBCC-6FE13AB6338E}" type="datetimeFigureOut">
              <a:rPr lang="zh-CN" altLang="en-US" smtClean="0"/>
              <a:t>2024/11/6</a:t>
            </a:fld>
            <a:endParaRPr lang="zh-CN" altLang="en-US"/>
          </a:p>
        </p:txBody>
      </p:sp>
      <p:sp>
        <p:nvSpPr>
          <p:cNvPr id="5" name="页脚占位符 4">
            <a:extLst>
              <a:ext uri="{FF2B5EF4-FFF2-40B4-BE49-F238E27FC236}">
                <a16:creationId xmlns:a16="http://schemas.microsoft.com/office/drawing/2014/main" id="{4F59DE9D-5154-49A1-A572-D2FE8334398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B081384B-333C-43A6-BAF7-E6D6EBD1FA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517BC-6DF6-4D72-8C9E-30A4493CB028}" type="slidenum">
              <a:rPr lang="zh-CN" altLang="en-US" smtClean="0"/>
              <a:t>‹#›</a:t>
            </a:fld>
            <a:endParaRPr lang="zh-CN" altLang="en-US"/>
          </a:p>
        </p:txBody>
      </p:sp>
    </p:spTree>
    <p:extLst>
      <p:ext uri="{BB962C8B-B14F-4D97-AF65-F5344CB8AC3E}">
        <p14:creationId xmlns:p14="http://schemas.microsoft.com/office/powerpoint/2010/main" val="2819115816"/>
      </p:ext>
    </p:extLst>
  </p:cSld>
  <p:clrMap bg1="lt1" tx1="dk1" bg2="lt2" tx2="dk2" accent1="accent1" accent2="accent2" accent3="accent3" accent4="accent4" accent5="accent5" accent6="accent6" hlink="hlink" folHlink="folHlink"/>
  <p:sldLayoutIdLst>
    <p:sldLayoutId id="2147485165" r:id="rId1"/>
    <p:sldLayoutId id="2147485166" r:id="rId2"/>
    <p:sldLayoutId id="2147485167" r:id="rId3"/>
    <p:sldLayoutId id="2147485168" r:id="rId4"/>
    <p:sldLayoutId id="2147485169" r:id="rId5"/>
    <p:sldLayoutId id="2147485170" r:id="rId6"/>
    <p:sldLayoutId id="2147485171" r:id="rId7"/>
    <p:sldLayoutId id="2147485172" r:id="rId8"/>
    <p:sldLayoutId id="2147485173" r:id="rId9"/>
    <p:sldLayoutId id="2147485174" r:id="rId10"/>
    <p:sldLayoutId id="214748517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Visio_Drawing.vsdx"/><Relationship Id="rId2" Type="http://schemas.openxmlformats.org/officeDocument/2006/relationships/slideLayout" Target="../slideLayouts/slideLayout4.xml"/><Relationship Id="rId1" Type="http://schemas.openxmlformats.org/officeDocument/2006/relationships/vmlDrawing" Target="../drawings/vmlDrawing2.vml"/><Relationship Id="rId4" Type="http://schemas.openxmlformats.org/officeDocument/2006/relationships/image" Target="../media/image4.emf"/></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package" Target="../embeddings/Microsoft_Visio_Drawing1.vsdx"/><Relationship Id="rId2" Type="http://schemas.openxmlformats.org/officeDocument/2006/relationships/slideLayout" Target="../slideLayouts/slideLayout4.xml"/><Relationship Id="rId1" Type="http://schemas.openxmlformats.org/officeDocument/2006/relationships/vmlDrawing" Target="../drawings/vmlDrawing3.vml"/><Relationship Id="rId4" Type="http://schemas.openxmlformats.org/officeDocument/2006/relationships/image" Target="../media/image5.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4.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BFCA172-672F-4297-B767-9F7EDE373FA1}"/>
              </a:ext>
            </a:extLst>
          </p:cNvPr>
          <p:cNvSpPr>
            <a:spLocks noGrp="1"/>
          </p:cNvSpPr>
          <p:nvPr>
            <p:ph type="title"/>
          </p:nvPr>
        </p:nvSpPr>
        <p:spPr>
          <a:xfrm>
            <a:off x="-16931" y="2175028"/>
            <a:ext cx="12251266" cy="933931"/>
          </a:xfrm>
        </p:spPr>
        <p:txBody>
          <a:bodyPr/>
          <a:lstStyle/>
          <a:p>
            <a:pPr algn="ctr" eaLnBrk="1" hangingPunct="1">
              <a:lnSpc>
                <a:spcPct val="100000"/>
              </a:lnSpc>
            </a:pPr>
            <a:r>
              <a:rPr lang="en-US" altLang="zh-CN" sz="4800" dirty="0"/>
              <a:t>Discussion on NEF’s role in VFL process</a:t>
            </a:r>
            <a:endParaRPr lang="en-GB" altLang="en-US" sz="4000" dirty="0"/>
          </a:p>
        </p:txBody>
      </p:sp>
      <p:sp>
        <p:nvSpPr>
          <p:cNvPr id="3" name="Title 1">
            <a:extLst>
              <a:ext uri="{FF2B5EF4-FFF2-40B4-BE49-F238E27FC236}">
                <a16:creationId xmlns:a16="http://schemas.microsoft.com/office/drawing/2014/main" id="{F89C8330-0D0C-4F65-AF84-D0231B4713F0}"/>
              </a:ext>
            </a:extLst>
          </p:cNvPr>
          <p:cNvSpPr txBox="1">
            <a:spLocks/>
          </p:cNvSpPr>
          <p:nvPr/>
        </p:nvSpPr>
        <p:spPr bwMode="auto">
          <a:xfrm>
            <a:off x="1599577" y="4309077"/>
            <a:ext cx="8992845" cy="1090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lnSpc>
                <a:spcPct val="90000"/>
              </a:lnSpc>
              <a:spcBef>
                <a:spcPct val="0"/>
              </a:spcBef>
              <a:spcAft>
                <a:spcPct val="0"/>
              </a:spcAft>
              <a:defRPr sz="60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eaLnBrk="1" hangingPunct="1"/>
            <a:r>
              <a:rPr lang="en-GB" altLang="en-US" sz="3200" dirty="0"/>
              <a:t>SA2#166</a:t>
            </a:r>
          </a:p>
          <a:p>
            <a:pPr algn="ctr" eaLnBrk="1" hangingPunct="1"/>
            <a:r>
              <a:rPr lang="en-GB" altLang="en-US" sz="3200" dirty="0"/>
              <a:t>vivo </a:t>
            </a:r>
          </a:p>
        </p:txBody>
      </p:sp>
      <p:sp>
        <p:nvSpPr>
          <p:cNvPr id="2" name="矩形 1">
            <a:extLst>
              <a:ext uri="{FF2B5EF4-FFF2-40B4-BE49-F238E27FC236}">
                <a16:creationId xmlns:a16="http://schemas.microsoft.com/office/drawing/2014/main" id="{9F481AF0-F722-4BA3-A737-CAA97F39FD0F}"/>
              </a:ext>
            </a:extLst>
          </p:cNvPr>
          <p:cNvSpPr/>
          <p:nvPr/>
        </p:nvSpPr>
        <p:spPr>
          <a:xfrm>
            <a:off x="8171042" y="311947"/>
            <a:ext cx="1492716" cy="369332"/>
          </a:xfrm>
          <a:prstGeom prst="rect">
            <a:avLst/>
          </a:prstGeom>
        </p:spPr>
        <p:txBody>
          <a:bodyPr wrap="none">
            <a:spAutoFit/>
          </a:bodyPr>
          <a:lstStyle/>
          <a:p>
            <a:r>
              <a:rPr lang="en-US" altLang="zh-CN" dirty="0"/>
              <a:t>S2-24xxxxxx</a:t>
            </a:r>
            <a:endParaRPr lang="zh-CN" altLang="en-US" dirty="0"/>
          </a:p>
        </p:txBody>
      </p:sp>
    </p:spTree>
    <p:extLst>
      <p:ext uri="{BB962C8B-B14F-4D97-AF65-F5344CB8AC3E}">
        <p14:creationId xmlns:p14="http://schemas.microsoft.com/office/powerpoint/2010/main" val="2110934247"/>
      </p:ext>
    </p:extLst>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9" name="直接连接符 38">
            <a:extLst>
              <a:ext uri="{FF2B5EF4-FFF2-40B4-BE49-F238E27FC236}">
                <a16:creationId xmlns:a16="http://schemas.microsoft.com/office/drawing/2014/main" id="{91662F2D-1230-48E9-928D-4E079BF8CC79}"/>
              </a:ext>
            </a:extLst>
          </p:cNvPr>
          <p:cNvCxnSpPr>
            <a:cxnSpLocks/>
          </p:cNvCxnSpPr>
          <p:nvPr/>
        </p:nvCxnSpPr>
        <p:spPr>
          <a:xfrm>
            <a:off x="676734" y="578617"/>
            <a:ext cx="0" cy="5355557"/>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6" name="矩形 5">
            <a:extLst>
              <a:ext uri="{FF2B5EF4-FFF2-40B4-BE49-F238E27FC236}">
                <a16:creationId xmlns:a16="http://schemas.microsoft.com/office/drawing/2014/main" id="{41C72834-A465-420A-B1FB-B281F4915A57}"/>
              </a:ext>
            </a:extLst>
          </p:cNvPr>
          <p:cNvSpPr/>
          <p:nvPr/>
        </p:nvSpPr>
        <p:spPr>
          <a:xfrm>
            <a:off x="2832703" y="445863"/>
            <a:ext cx="1319841" cy="508958"/>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NEF</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(enhanced)</a:t>
            </a:r>
            <a:endParaRPr kumimoji="0" lang="zh-CN" altLang="en-US" sz="18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endParaRPr>
          </a:p>
        </p:txBody>
      </p:sp>
      <p:cxnSp>
        <p:nvCxnSpPr>
          <p:cNvPr id="8" name="直接连接符 7">
            <a:extLst>
              <a:ext uri="{FF2B5EF4-FFF2-40B4-BE49-F238E27FC236}">
                <a16:creationId xmlns:a16="http://schemas.microsoft.com/office/drawing/2014/main" id="{F7B1852A-FC63-43D6-B2F9-829939F6B20D}"/>
              </a:ext>
            </a:extLst>
          </p:cNvPr>
          <p:cNvCxnSpPr>
            <a:stCxn id="4" idx="2"/>
          </p:cNvCxnSpPr>
          <p:nvPr/>
        </p:nvCxnSpPr>
        <p:spPr>
          <a:xfrm>
            <a:off x="1107421" y="928941"/>
            <a:ext cx="30192" cy="498606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直接连接符 8">
            <a:extLst>
              <a:ext uri="{FF2B5EF4-FFF2-40B4-BE49-F238E27FC236}">
                <a16:creationId xmlns:a16="http://schemas.microsoft.com/office/drawing/2014/main" id="{ADD4B87F-E2F2-4128-851F-4E0013189C75}"/>
              </a:ext>
            </a:extLst>
          </p:cNvPr>
          <p:cNvCxnSpPr/>
          <p:nvPr/>
        </p:nvCxnSpPr>
        <p:spPr>
          <a:xfrm>
            <a:off x="3492623" y="954821"/>
            <a:ext cx="30192" cy="498606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接连接符 9">
            <a:extLst>
              <a:ext uri="{FF2B5EF4-FFF2-40B4-BE49-F238E27FC236}">
                <a16:creationId xmlns:a16="http://schemas.microsoft.com/office/drawing/2014/main" id="{7F4D65CF-79A4-48D0-A747-83011E2C7FA2}"/>
              </a:ext>
            </a:extLst>
          </p:cNvPr>
          <p:cNvCxnSpPr/>
          <p:nvPr/>
        </p:nvCxnSpPr>
        <p:spPr>
          <a:xfrm>
            <a:off x="6081987" y="954821"/>
            <a:ext cx="30192" cy="498606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直接箭头连接符 11">
            <a:extLst>
              <a:ext uri="{FF2B5EF4-FFF2-40B4-BE49-F238E27FC236}">
                <a16:creationId xmlns:a16="http://schemas.microsoft.com/office/drawing/2014/main" id="{5CD82212-AE0F-4006-8DE4-32245E2EB163}"/>
              </a:ext>
            </a:extLst>
          </p:cNvPr>
          <p:cNvCxnSpPr>
            <a:cxnSpLocks/>
          </p:cNvCxnSpPr>
          <p:nvPr/>
        </p:nvCxnSpPr>
        <p:spPr>
          <a:xfrm flipH="1">
            <a:off x="3492623" y="1368888"/>
            <a:ext cx="258936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文本框 13">
            <a:extLst>
              <a:ext uri="{FF2B5EF4-FFF2-40B4-BE49-F238E27FC236}">
                <a16:creationId xmlns:a16="http://schemas.microsoft.com/office/drawing/2014/main" id="{C072D654-21AD-42FB-88C3-EA738C2551AE}"/>
              </a:ext>
            </a:extLst>
          </p:cNvPr>
          <p:cNvSpPr txBox="1"/>
          <p:nvPr/>
        </p:nvSpPr>
        <p:spPr>
          <a:xfrm>
            <a:off x="3829262" y="1119830"/>
            <a:ext cx="3217305"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effectLst/>
                <a:uLnTx/>
                <a:uFillTx/>
                <a:latin typeface="等线" panose="020F0502020204030204"/>
                <a:ea typeface="等线" panose="02010600030101010101" pitchFamily="2" charset="-122"/>
                <a:cs typeface="+mn-cs"/>
              </a:rPr>
              <a:t>1.Preparation/sample alignment request</a:t>
            </a:r>
          </a:p>
          <a:p>
            <a:pPr lvl="0" eaLnBrk="1" fontAlgn="auto" hangingPunct="1">
              <a:spcBef>
                <a:spcPts val="0"/>
              </a:spcBef>
              <a:spcAft>
                <a:spcPts val="0"/>
              </a:spcAft>
              <a:defRPr/>
            </a:pPr>
            <a:r>
              <a:rPr kumimoji="0" lang="en-US" altLang="zh-CN" sz="1000" b="0" i="0" u="none" strike="noStrike" kern="1200" cap="none" spc="0" normalizeH="0" baseline="0" noProof="0" dirty="0">
                <a:ln>
                  <a:noFill/>
                </a:ln>
                <a:effectLst/>
                <a:uLnTx/>
                <a:uFillTx/>
                <a:latin typeface="等线" panose="020F0502020204030204"/>
                <a:ea typeface="等线" panose="02010600030101010101" pitchFamily="2" charset="-122"/>
                <a:cs typeface="+mn-cs"/>
              </a:rPr>
              <a:t> (e.g. 100K sample IDs provided by AF as server(</a:t>
            </a:r>
            <a:r>
              <a:rPr kumimoji="0" lang="en-US" altLang="zh-CN" sz="1000" b="0" i="0" u="none" strike="noStrike" kern="1200" cap="none" spc="0" normalizeH="0" baseline="0" noProof="0" dirty="0">
                <a:ln>
                  <a:noFill/>
                </a:ln>
                <a:solidFill>
                  <a:srgbClr val="0000FF"/>
                </a:solidFill>
                <a:effectLst/>
                <a:uLnTx/>
                <a:uFillTx/>
                <a:latin typeface="等线" panose="020F0502020204030204"/>
                <a:ea typeface="等线" panose="02010600030101010101" pitchFamily="2" charset="-122"/>
                <a:cs typeface="+mn-cs"/>
              </a:rPr>
              <a:t>optional</a:t>
            </a:r>
            <a:r>
              <a:rPr kumimoji="0" lang="en-US" altLang="zh-CN" sz="1000" b="0" i="0" u="none" strike="noStrike" kern="1200" cap="none" spc="0" normalizeH="0" baseline="0" noProof="0" dirty="0">
                <a:ln>
                  <a:noFill/>
                </a:ln>
                <a:effectLst/>
                <a:uLnTx/>
                <a:uFillTx/>
                <a:latin typeface="等线" panose="020F0502020204030204"/>
                <a:ea typeface="等线" panose="02010600030101010101" pitchFamily="2" charset="-122"/>
                <a:cs typeface="+mn-cs"/>
              </a:rPr>
              <a:t>), other parameters(</a:t>
            </a:r>
            <a:r>
              <a:rPr lang="en-US" altLang="zh-CN" sz="1000" dirty="0">
                <a:solidFill>
                  <a:srgbClr val="0000FF"/>
                </a:solidFill>
                <a:latin typeface="等线" panose="020F0502020204030204"/>
              </a:rPr>
              <a:t>analytics ID, application ID…AOI</a:t>
            </a:r>
            <a:r>
              <a:rPr kumimoji="0" lang="en-US" altLang="zh-CN" sz="1000" b="0" i="0" u="none" strike="noStrike" kern="1200" cap="none" spc="0" normalizeH="0" baseline="0" noProof="0" dirty="0">
                <a:ln>
                  <a:noFill/>
                </a:ln>
                <a:effectLst/>
                <a:uLnTx/>
                <a:uFillTx/>
                <a:latin typeface="等线" panose="020F0502020204030204"/>
                <a:ea typeface="等线" panose="02010600030101010101" pitchFamily="2" charset="-122"/>
                <a:cs typeface="+mn-cs"/>
              </a:rPr>
              <a:t>)</a:t>
            </a:r>
            <a:endParaRPr kumimoji="0" lang="zh-CN" altLang="en-US" sz="1000" b="0" i="0" u="none" strike="noStrike" kern="1200" cap="none" spc="0" normalizeH="0" baseline="0" noProof="0" dirty="0">
              <a:ln>
                <a:noFill/>
              </a:ln>
              <a:effectLst/>
              <a:uLnTx/>
              <a:uFillTx/>
              <a:latin typeface="等线" panose="020F0502020204030204"/>
              <a:ea typeface="等线" panose="02010600030101010101" pitchFamily="2" charset="-122"/>
              <a:cs typeface="+mn-cs"/>
            </a:endParaRPr>
          </a:p>
        </p:txBody>
      </p:sp>
      <p:cxnSp>
        <p:nvCxnSpPr>
          <p:cNvPr id="15" name="直接箭头连接符 14">
            <a:extLst>
              <a:ext uri="{FF2B5EF4-FFF2-40B4-BE49-F238E27FC236}">
                <a16:creationId xmlns:a16="http://schemas.microsoft.com/office/drawing/2014/main" id="{1868D7AD-32FF-43F8-A0C6-52F49F1794AA}"/>
              </a:ext>
            </a:extLst>
          </p:cNvPr>
          <p:cNvCxnSpPr>
            <a:cxnSpLocks/>
          </p:cNvCxnSpPr>
          <p:nvPr/>
        </p:nvCxnSpPr>
        <p:spPr>
          <a:xfrm flipH="1">
            <a:off x="1107420" y="1473773"/>
            <a:ext cx="241539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文本框 16">
            <a:extLst>
              <a:ext uri="{FF2B5EF4-FFF2-40B4-BE49-F238E27FC236}">
                <a16:creationId xmlns:a16="http://schemas.microsoft.com/office/drawing/2014/main" id="{E45EB696-0403-4FEE-92D6-4C536103FC37}"/>
              </a:ext>
            </a:extLst>
          </p:cNvPr>
          <p:cNvSpPr txBox="1"/>
          <p:nvPr/>
        </p:nvSpPr>
        <p:spPr>
          <a:xfrm>
            <a:off x="495186" y="1083956"/>
            <a:ext cx="3479639" cy="707886"/>
          </a:xfrm>
          <a:prstGeom prst="rect">
            <a:avLst/>
          </a:prstGeom>
          <a:noFill/>
        </p:spPr>
        <p:txBody>
          <a:bodyPr wrap="square" rtlCol="0">
            <a:spAutoFit/>
          </a:bodyPr>
          <a:lstStyle/>
          <a:p>
            <a:pPr lvl="0" eaLnBrk="1" fontAlgn="auto" hangingPunct="1">
              <a:spcBef>
                <a:spcPts val="0"/>
              </a:spcBef>
              <a:spcAft>
                <a:spcPts val="0"/>
              </a:spcAft>
              <a:defRPr/>
            </a:pPr>
            <a:r>
              <a:rPr kumimoji="0" lang="en-US" altLang="zh-CN" sz="1000" b="0" i="0" u="none" strike="noStrike" kern="1200" cap="none" spc="0" normalizeH="0" baseline="0" noProof="0" dirty="0">
                <a:ln>
                  <a:noFill/>
                </a:ln>
                <a:effectLst/>
                <a:uLnTx/>
                <a:uFillTx/>
                <a:latin typeface="等线" panose="020F0502020204030204"/>
                <a:ea typeface="等线" panose="02010600030101010101" pitchFamily="2" charset="-122"/>
                <a:cs typeface="+mn-cs"/>
              </a:rPr>
              <a:t>2a. Preparation/sample alignment request (</a:t>
            </a:r>
            <a:r>
              <a:rPr lang="en-US" altLang="zh-CN" sz="1000" dirty="0">
                <a:latin typeface="等线" panose="020F0502020204030204"/>
              </a:rPr>
              <a:t>100K sample IDs provided by AF as server(</a:t>
            </a:r>
            <a:r>
              <a:rPr lang="en-US" altLang="zh-CN" sz="1000" dirty="0">
                <a:solidFill>
                  <a:srgbClr val="0000FF"/>
                </a:solidFill>
                <a:latin typeface="等线" panose="020F0502020204030204"/>
              </a:rPr>
              <a:t>optional), </a:t>
            </a:r>
            <a:r>
              <a:rPr kumimoji="0" lang="en-US" altLang="zh-CN" sz="1000" b="0" i="0" u="none" strike="noStrike" kern="1200" cap="none" spc="0" normalizeH="0" baseline="0" noProof="0" dirty="0">
                <a:ln>
                  <a:noFill/>
                </a:ln>
                <a:effectLst/>
                <a:uLnTx/>
                <a:uFillTx/>
                <a:latin typeface="等线" panose="020F0502020204030204"/>
                <a:ea typeface="等线" panose="02010600030101010101" pitchFamily="2" charset="-122"/>
                <a:cs typeface="+mn-cs"/>
              </a:rPr>
              <a:t>other parameters(</a:t>
            </a:r>
            <a:r>
              <a:rPr kumimoji="0" lang="en-US" altLang="zh-CN" sz="1000" b="0" i="0" u="none" strike="noStrike" kern="1200" cap="none" spc="0" normalizeH="0" baseline="0" noProof="0" dirty="0">
                <a:ln>
                  <a:noFill/>
                </a:ln>
                <a:solidFill>
                  <a:srgbClr val="0000FF"/>
                </a:solidFill>
                <a:effectLst/>
                <a:uLnTx/>
                <a:uFillTx/>
                <a:latin typeface="等线" panose="020F0502020204030204"/>
                <a:ea typeface="等线" panose="02010600030101010101" pitchFamily="2" charset="-122"/>
                <a:cs typeface="+mn-cs"/>
              </a:rPr>
              <a:t>analytics ID, application ID…AOI</a:t>
            </a:r>
            <a:r>
              <a:rPr kumimoji="0" lang="en-US" altLang="zh-CN" sz="1000" b="0" i="0" u="none" strike="noStrike" kern="1200" cap="none" spc="0" normalizeH="0" baseline="0" noProof="0" dirty="0">
                <a:ln>
                  <a:noFill/>
                </a:ln>
                <a:effectLst/>
                <a:uLnTx/>
                <a:uFillTx/>
                <a:latin typeface="等线" panose="020F0502020204030204"/>
                <a:ea typeface="等线" panose="02010600030101010101" pitchFamily="2" charset="-122"/>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0" b="0" i="0" u="none" strike="noStrike" kern="1200" cap="none" spc="0" normalizeH="0" baseline="0" noProof="0" dirty="0">
              <a:ln>
                <a:noFill/>
              </a:ln>
              <a:effectLst/>
              <a:uLnTx/>
              <a:uFillTx/>
              <a:latin typeface="等线" panose="020F0502020204030204"/>
              <a:ea typeface="等线" panose="02010600030101010101" pitchFamily="2" charset="-122"/>
              <a:cs typeface="+mn-cs"/>
            </a:endParaRPr>
          </a:p>
        </p:txBody>
      </p:sp>
      <p:sp>
        <p:nvSpPr>
          <p:cNvPr id="18" name="矩形 17">
            <a:extLst>
              <a:ext uri="{FF2B5EF4-FFF2-40B4-BE49-F238E27FC236}">
                <a16:creationId xmlns:a16="http://schemas.microsoft.com/office/drawing/2014/main" id="{E0E3A289-AC59-43F6-97CD-78F796E2EE32}"/>
              </a:ext>
            </a:extLst>
          </p:cNvPr>
          <p:cNvSpPr/>
          <p:nvPr/>
        </p:nvSpPr>
        <p:spPr>
          <a:xfrm>
            <a:off x="170544" y="1827716"/>
            <a:ext cx="1654828" cy="40011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3a. Decide whether to joint in the VFL process</a:t>
            </a:r>
            <a:endParaRPr kumimoji="0" lang="zh-CN" altLang="en-US" sz="11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endParaRPr>
          </a:p>
        </p:txBody>
      </p:sp>
      <p:sp>
        <p:nvSpPr>
          <p:cNvPr id="5" name="矩形 4">
            <a:extLst>
              <a:ext uri="{FF2B5EF4-FFF2-40B4-BE49-F238E27FC236}">
                <a16:creationId xmlns:a16="http://schemas.microsoft.com/office/drawing/2014/main" id="{CCAA4ADE-F751-4CA1-B8E6-ABCAB875B9A3}"/>
              </a:ext>
            </a:extLst>
          </p:cNvPr>
          <p:cNvSpPr/>
          <p:nvPr/>
        </p:nvSpPr>
        <p:spPr>
          <a:xfrm>
            <a:off x="5347301" y="445863"/>
            <a:ext cx="1594448" cy="508958"/>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Untrusted AF</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a:t>
            </a:r>
            <a:r>
              <a:rPr lang="en-US" altLang="zh-CN" dirty="0">
                <a:solidFill>
                  <a:schemeClr val="tx1"/>
                </a:solidFill>
                <a:latin typeface="等线" panose="020F0502020204030204"/>
                <a:ea typeface="等线" panose="02010600030101010101" pitchFamily="2" charset="-122"/>
              </a:rPr>
              <a:t>server</a:t>
            </a:r>
            <a:r>
              <a:rPr kumimoji="0" lang="en-US" altLang="zh-CN" sz="18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a:t>
            </a:r>
            <a:endParaRPr kumimoji="0" lang="zh-CN" altLang="en-US" sz="18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endParaRPr>
          </a:p>
        </p:txBody>
      </p:sp>
      <p:cxnSp>
        <p:nvCxnSpPr>
          <p:cNvPr id="21" name="直接箭头连接符 20">
            <a:extLst>
              <a:ext uri="{FF2B5EF4-FFF2-40B4-BE49-F238E27FC236}">
                <a16:creationId xmlns:a16="http://schemas.microsoft.com/office/drawing/2014/main" id="{B923DF93-6B04-4EC8-A8EF-AB2BBD8FAF76}"/>
              </a:ext>
            </a:extLst>
          </p:cNvPr>
          <p:cNvCxnSpPr>
            <a:cxnSpLocks/>
          </p:cNvCxnSpPr>
          <p:nvPr/>
        </p:nvCxnSpPr>
        <p:spPr>
          <a:xfrm flipH="1">
            <a:off x="676734" y="1612571"/>
            <a:ext cx="2846081" cy="0"/>
          </a:xfrm>
          <a:prstGeom prst="straightConnector1">
            <a:avLst/>
          </a:prstGeom>
          <a:ln>
            <a:solidFill>
              <a:schemeClr val="accent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3" name="直接箭头连接符 22">
            <a:extLst>
              <a:ext uri="{FF2B5EF4-FFF2-40B4-BE49-F238E27FC236}">
                <a16:creationId xmlns:a16="http://schemas.microsoft.com/office/drawing/2014/main" id="{2ACC2480-7E00-456B-B0CC-03D13B2F7C83}"/>
              </a:ext>
            </a:extLst>
          </p:cNvPr>
          <p:cNvCxnSpPr>
            <a:cxnSpLocks/>
          </p:cNvCxnSpPr>
          <p:nvPr/>
        </p:nvCxnSpPr>
        <p:spPr>
          <a:xfrm>
            <a:off x="1124723" y="2932262"/>
            <a:ext cx="2405998" cy="45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直接箭头连接符 25">
            <a:extLst>
              <a:ext uri="{FF2B5EF4-FFF2-40B4-BE49-F238E27FC236}">
                <a16:creationId xmlns:a16="http://schemas.microsoft.com/office/drawing/2014/main" id="{47B2677A-19E0-450F-8A6B-20FC887CB925}"/>
              </a:ext>
            </a:extLst>
          </p:cNvPr>
          <p:cNvCxnSpPr>
            <a:cxnSpLocks/>
          </p:cNvCxnSpPr>
          <p:nvPr/>
        </p:nvCxnSpPr>
        <p:spPr>
          <a:xfrm>
            <a:off x="676734" y="3182512"/>
            <a:ext cx="2846081" cy="19682"/>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sp>
        <p:nvSpPr>
          <p:cNvPr id="34" name="文本框 33">
            <a:extLst>
              <a:ext uri="{FF2B5EF4-FFF2-40B4-BE49-F238E27FC236}">
                <a16:creationId xmlns:a16="http://schemas.microsoft.com/office/drawing/2014/main" id="{BEA45791-329E-40D1-BDD3-D8CDDB90FB22}"/>
              </a:ext>
            </a:extLst>
          </p:cNvPr>
          <p:cNvSpPr txBox="1"/>
          <p:nvPr/>
        </p:nvSpPr>
        <p:spPr>
          <a:xfrm>
            <a:off x="1042910" y="2547259"/>
            <a:ext cx="3355676" cy="400110"/>
          </a:xfrm>
          <a:prstGeom prst="rect">
            <a:avLst/>
          </a:prstGeom>
          <a:noFill/>
          <a:ln>
            <a:no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effectLst/>
                <a:uLnTx/>
                <a:uFillTx/>
                <a:latin typeface="等线" panose="020F0502020204030204"/>
                <a:ea typeface="等线" panose="02010600030101010101" pitchFamily="2" charset="-122"/>
                <a:cs typeface="+mn-cs"/>
              </a:rPr>
              <a:t>4a. Preparation/sample alignment response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effectLst/>
                <a:uLnTx/>
                <a:uFillTx/>
                <a:latin typeface="等线" panose="020F0502020204030204"/>
                <a:ea typeface="等线" panose="02010600030101010101" pitchFamily="2" charset="-122"/>
                <a:cs typeface="+mn-cs"/>
              </a:rPr>
              <a:t> (e.g. </a:t>
            </a:r>
            <a:r>
              <a:rPr kumimoji="0" lang="en-US" altLang="zh-CN" sz="1000" b="0" i="0" u="none" kern="1200" cap="none" spc="0" normalizeH="0" baseline="0" noProof="0" dirty="0">
                <a:ln>
                  <a:noFill/>
                </a:ln>
                <a:effectLst/>
                <a:uLnTx/>
                <a:uFillTx/>
                <a:latin typeface="等线" panose="020F0502020204030204"/>
                <a:ea typeface="等线" panose="02010600030101010101" pitchFamily="2" charset="-122"/>
                <a:cs typeface="+mn-cs"/>
              </a:rPr>
              <a:t> 50k </a:t>
            </a:r>
            <a:r>
              <a:rPr kumimoji="0" lang="en-US" altLang="zh-CN" sz="1000" b="0" i="0" u="none" strike="noStrike" kern="1200" cap="none" spc="0" normalizeH="0" baseline="0" noProof="0" dirty="0">
                <a:ln>
                  <a:noFill/>
                </a:ln>
                <a:effectLst/>
                <a:uLnTx/>
                <a:uFillTx/>
                <a:latin typeface="等线" panose="020F0502020204030204"/>
                <a:ea typeface="等线" panose="02010600030101010101" pitchFamily="2" charset="-122"/>
                <a:cs typeface="+mn-cs"/>
              </a:rPr>
              <a:t>sample IDs selected by the NWDAF)</a:t>
            </a:r>
            <a:endParaRPr kumimoji="0" lang="zh-CN" altLang="en-US" sz="1000" b="0" i="0" u="none" strike="noStrike" kern="1200" cap="none" spc="0" normalizeH="0" baseline="0" noProof="0" dirty="0">
              <a:ln>
                <a:noFill/>
              </a:ln>
              <a:effectLst/>
              <a:uLnTx/>
              <a:uFillTx/>
              <a:latin typeface="等线" panose="020F0502020204030204"/>
              <a:ea typeface="等线" panose="02010600030101010101" pitchFamily="2" charset="-122"/>
              <a:cs typeface="+mn-cs"/>
            </a:endParaRPr>
          </a:p>
        </p:txBody>
      </p:sp>
      <p:sp>
        <p:nvSpPr>
          <p:cNvPr id="35" name="矩形 34">
            <a:extLst>
              <a:ext uri="{FF2B5EF4-FFF2-40B4-BE49-F238E27FC236}">
                <a16:creationId xmlns:a16="http://schemas.microsoft.com/office/drawing/2014/main" id="{11779C23-6E59-4529-B243-3ED3E1899C63}"/>
              </a:ext>
            </a:extLst>
          </p:cNvPr>
          <p:cNvSpPr/>
          <p:nvPr/>
        </p:nvSpPr>
        <p:spPr>
          <a:xfrm>
            <a:off x="2564839" y="3588596"/>
            <a:ext cx="2625227" cy="55399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5</a:t>
            </a:r>
            <a:r>
              <a:rPr kumimoji="0" lang="en-US" altLang="zh-CN" sz="1100" b="0" i="0" u="none" strike="noStrike" kern="1200" cap="none" spc="0" normalizeH="0" baseline="0" noProof="0" dirty="0">
                <a:ln>
                  <a:noFill/>
                </a:ln>
                <a:solidFill>
                  <a:schemeClr val="tx1"/>
                </a:solidFill>
                <a:effectLst/>
                <a:highlight>
                  <a:srgbClr val="FF6600"/>
                </a:highlight>
                <a:uLnTx/>
                <a:uFillTx/>
                <a:latin typeface="等线" panose="020F0502020204030204"/>
                <a:ea typeface="等线" panose="02010600030101010101" pitchFamily="2" charset="-122"/>
                <a:cs typeface="+mn-cs"/>
              </a:rPr>
              <a:t>. Obtains the intersection (e.g. </a:t>
            </a:r>
            <a:r>
              <a:rPr kumimoji="0" lang="en-US" altLang="zh-CN" sz="1100" b="0" i="0" u="none" kern="1200" cap="none" spc="0" normalizeH="0" baseline="0" noProof="0" dirty="0">
                <a:ln>
                  <a:noFill/>
                </a:ln>
                <a:solidFill>
                  <a:schemeClr val="tx1"/>
                </a:solidFill>
                <a:effectLst/>
                <a:highlight>
                  <a:srgbClr val="FF6600"/>
                </a:highlight>
                <a:uLnTx/>
                <a:uFillTx/>
                <a:latin typeface="等线" panose="020F0502020204030204"/>
                <a:ea typeface="等线" panose="02010600030101010101" pitchFamily="2" charset="-122"/>
                <a:cs typeface="+mn-cs"/>
              </a:rPr>
              <a:t>1</a:t>
            </a:r>
            <a:r>
              <a:rPr lang="en-US" altLang="zh-CN" sz="1100" dirty="0">
                <a:solidFill>
                  <a:schemeClr val="tx1"/>
                </a:solidFill>
                <a:highlight>
                  <a:srgbClr val="FF6600"/>
                </a:highlight>
                <a:latin typeface="等线" panose="020F0502020204030204"/>
                <a:ea typeface="等线" panose="02010600030101010101" pitchFamily="2" charset="-122"/>
              </a:rPr>
              <a:t>2</a:t>
            </a:r>
            <a:r>
              <a:rPr kumimoji="0" lang="en-US" altLang="zh-CN" sz="1100" b="0" i="0" u="none" strike="noStrike" kern="1200" cap="none" spc="0" normalizeH="0" baseline="0" noProof="0" dirty="0">
                <a:ln>
                  <a:noFill/>
                </a:ln>
                <a:solidFill>
                  <a:schemeClr val="tx1"/>
                </a:solidFill>
                <a:effectLst/>
                <a:highlight>
                  <a:srgbClr val="FF6600"/>
                </a:highlight>
                <a:uLnTx/>
                <a:uFillTx/>
                <a:latin typeface="等线" panose="020F0502020204030204"/>
                <a:ea typeface="等线" panose="02010600030101010101" pitchFamily="2" charset="-122"/>
                <a:cs typeface="+mn-cs"/>
              </a:rPr>
              <a:t>K) of sample IDs </a:t>
            </a:r>
            <a:r>
              <a:rPr kumimoji="0" lang="en-US" altLang="zh-CN" sz="11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provided by the NWDAFs, and optional ones from</a:t>
            </a:r>
            <a:r>
              <a:rPr lang="en-US" altLang="zh-CN" sz="1100" dirty="0">
                <a:solidFill>
                  <a:schemeClr val="tx1"/>
                </a:solidFill>
                <a:latin typeface="等线" panose="020F0502020204030204"/>
                <a:ea typeface="等线" panose="02010600030101010101" pitchFamily="2" charset="-122"/>
              </a:rPr>
              <a:t> AF</a:t>
            </a:r>
            <a:r>
              <a:rPr kumimoji="0" lang="en-US" altLang="zh-CN" sz="11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 </a:t>
            </a:r>
            <a:endParaRPr kumimoji="0" lang="zh-CN" altLang="en-US" sz="11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endParaRPr>
          </a:p>
        </p:txBody>
      </p:sp>
      <p:cxnSp>
        <p:nvCxnSpPr>
          <p:cNvPr id="36" name="直接箭头连接符 35">
            <a:extLst>
              <a:ext uri="{FF2B5EF4-FFF2-40B4-BE49-F238E27FC236}">
                <a16:creationId xmlns:a16="http://schemas.microsoft.com/office/drawing/2014/main" id="{C3BB1CC1-8195-4B3C-9B01-C1D1051C4A72}"/>
              </a:ext>
            </a:extLst>
          </p:cNvPr>
          <p:cNvCxnSpPr>
            <a:cxnSpLocks/>
          </p:cNvCxnSpPr>
          <p:nvPr/>
        </p:nvCxnSpPr>
        <p:spPr>
          <a:xfrm flipV="1">
            <a:off x="3507719" y="5016577"/>
            <a:ext cx="2588281" cy="183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文本框 37">
            <a:extLst>
              <a:ext uri="{FF2B5EF4-FFF2-40B4-BE49-F238E27FC236}">
                <a16:creationId xmlns:a16="http://schemas.microsoft.com/office/drawing/2014/main" id="{88F75885-0989-4DA3-8D59-2D81E9B23377}"/>
              </a:ext>
            </a:extLst>
          </p:cNvPr>
          <p:cNvSpPr txBox="1"/>
          <p:nvPr/>
        </p:nvSpPr>
        <p:spPr>
          <a:xfrm>
            <a:off x="3530721" y="4808882"/>
            <a:ext cx="335567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effectLst/>
                <a:uLnTx/>
                <a:uFillTx/>
                <a:latin typeface="等线" panose="020F0502020204030204"/>
                <a:ea typeface="等线" panose="02010600030101010101" pitchFamily="2" charset="-122"/>
                <a:cs typeface="+mn-cs"/>
              </a:rPr>
              <a:t>7. Preparation/sample alignment response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effectLst/>
                <a:uLnTx/>
                <a:uFillTx/>
                <a:latin typeface="等线" panose="020F0502020204030204"/>
                <a:ea typeface="等线" panose="02010600030101010101" pitchFamily="2" charset="-122"/>
                <a:cs typeface="+mn-cs"/>
              </a:rPr>
              <a:t> (e.g</a:t>
            </a:r>
            <a:r>
              <a:rPr kumimoji="0" lang="en-US" altLang="zh-CN" sz="1000" b="0" i="0" u="none" strike="noStrike" kern="1200" cap="none" spc="0" normalizeH="0" baseline="0" noProof="0" dirty="0">
                <a:ln>
                  <a:noFill/>
                </a:ln>
                <a:effectLst/>
                <a:highlight>
                  <a:srgbClr val="FF6600"/>
                </a:highlight>
                <a:uLnTx/>
                <a:uFillTx/>
                <a:latin typeface="等线" panose="020F0502020204030204"/>
                <a:ea typeface="等线" panose="02010600030101010101" pitchFamily="2" charset="-122"/>
                <a:cs typeface="+mn-cs"/>
              </a:rPr>
              <a:t>. only </a:t>
            </a:r>
            <a:r>
              <a:rPr lang="en-US" altLang="zh-CN" sz="1000" dirty="0">
                <a:highlight>
                  <a:srgbClr val="FF6600"/>
                </a:highlight>
                <a:latin typeface="等线" panose="020F0502020204030204"/>
                <a:ea typeface="等线" panose="02010600030101010101" pitchFamily="2" charset="-122"/>
                <a:cs typeface="+mn-cs"/>
              </a:rPr>
              <a:t>12</a:t>
            </a:r>
            <a:r>
              <a:rPr kumimoji="0" lang="en-US" altLang="zh-CN" sz="1000" b="0" i="0" u="none" strike="noStrike" kern="1200" cap="none" spc="0" normalizeH="0" baseline="0" noProof="0" dirty="0">
                <a:ln>
                  <a:noFill/>
                </a:ln>
                <a:effectLst/>
                <a:highlight>
                  <a:srgbClr val="FF6600"/>
                </a:highlight>
                <a:uLnTx/>
                <a:uFillTx/>
                <a:latin typeface="等线" panose="020F0502020204030204"/>
                <a:ea typeface="等线" panose="02010600030101010101" pitchFamily="2" charset="-122"/>
                <a:cs typeface="+mn-cs"/>
              </a:rPr>
              <a:t>k </a:t>
            </a:r>
            <a:r>
              <a:rPr kumimoji="0" lang="en-US" altLang="zh-CN" sz="1000" b="0" i="0" u="none" strike="noStrike" kern="1200" cap="none" spc="0" normalizeH="0" baseline="0" noProof="0" dirty="0">
                <a:ln>
                  <a:noFill/>
                </a:ln>
                <a:effectLst/>
                <a:uLnTx/>
                <a:uFillTx/>
                <a:latin typeface="等线" panose="020F0502020204030204"/>
                <a:ea typeface="等线" panose="02010600030101010101" pitchFamily="2" charset="-122"/>
                <a:cs typeface="+mn-cs"/>
              </a:rPr>
              <a:t>sample IDs mapped by the NEF)</a:t>
            </a:r>
            <a:endParaRPr kumimoji="0" lang="zh-CN" altLang="en-US" sz="1000" b="0" i="0" u="none" strike="noStrike" kern="1200" cap="none" spc="0" normalizeH="0" baseline="0" noProof="0" dirty="0">
              <a:ln>
                <a:noFill/>
              </a:ln>
              <a:effectLst/>
              <a:uLnTx/>
              <a:uFillTx/>
              <a:latin typeface="等线" panose="020F0502020204030204"/>
              <a:ea typeface="等线" panose="02010600030101010101" pitchFamily="2" charset="-122"/>
              <a:cs typeface="+mn-cs"/>
            </a:endParaRPr>
          </a:p>
        </p:txBody>
      </p:sp>
      <p:sp>
        <p:nvSpPr>
          <p:cNvPr id="40" name="矩形 39">
            <a:extLst>
              <a:ext uri="{FF2B5EF4-FFF2-40B4-BE49-F238E27FC236}">
                <a16:creationId xmlns:a16="http://schemas.microsoft.com/office/drawing/2014/main" id="{7DB3E707-552F-4383-90D4-ADAEA0EB5B3E}"/>
              </a:ext>
            </a:extLst>
          </p:cNvPr>
          <p:cNvSpPr/>
          <p:nvPr/>
        </p:nvSpPr>
        <p:spPr>
          <a:xfrm>
            <a:off x="5190067" y="5382820"/>
            <a:ext cx="1476712" cy="6757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8. Determines the final intersection (e.g.8k) of sample IDs</a:t>
            </a:r>
            <a:endParaRPr kumimoji="0" lang="zh-CN" altLang="en-US" sz="11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endParaRPr>
          </a:p>
        </p:txBody>
      </p:sp>
      <p:sp>
        <p:nvSpPr>
          <p:cNvPr id="24" name="矩形 23">
            <a:extLst>
              <a:ext uri="{FF2B5EF4-FFF2-40B4-BE49-F238E27FC236}">
                <a16:creationId xmlns:a16="http://schemas.microsoft.com/office/drawing/2014/main" id="{5A4C7931-C32F-4EE0-AAFD-AAFB9B20FA73}"/>
              </a:ext>
            </a:extLst>
          </p:cNvPr>
          <p:cNvSpPr/>
          <p:nvPr/>
        </p:nvSpPr>
        <p:spPr>
          <a:xfrm>
            <a:off x="2564840" y="4186673"/>
            <a:ext cx="2625226" cy="55399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6. The </a:t>
            </a:r>
            <a:r>
              <a:rPr kumimoji="0" lang="en-US" altLang="zh-CN" sz="1100" b="0" i="0" u="none" strike="noStrike" kern="1200" cap="none" spc="0" normalizeH="0" baseline="0" noProof="0" dirty="0">
                <a:ln>
                  <a:noFill/>
                </a:ln>
                <a:solidFill>
                  <a:schemeClr val="tx1"/>
                </a:solidFill>
                <a:effectLst/>
                <a:highlight>
                  <a:srgbClr val="FF6600"/>
                </a:highlight>
                <a:uLnTx/>
                <a:uFillTx/>
                <a:latin typeface="等线" panose="020F0502020204030204"/>
                <a:ea typeface="等线" panose="02010600030101010101" pitchFamily="2" charset="-122"/>
                <a:cs typeface="+mn-cs"/>
              </a:rPr>
              <a:t>intersection (e.g. </a:t>
            </a:r>
            <a:r>
              <a:rPr lang="en-US" altLang="zh-CN" sz="1100" strike="noStrike" dirty="0">
                <a:solidFill>
                  <a:schemeClr val="tx1"/>
                </a:solidFill>
                <a:highlight>
                  <a:srgbClr val="FF6600"/>
                </a:highlight>
                <a:latin typeface="等线" panose="020F0502020204030204"/>
                <a:ea typeface="等线" panose="02010600030101010101" pitchFamily="2" charset="-122"/>
              </a:rPr>
              <a:t>1</a:t>
            </a:r>
            <a:r>
              <a:rPr lang="en-US" altLang="zh-CN" sz="1100" dirty="0">
                <a:solidFill>
                  <a:schemeClr val="tx1"/>
                </a:solidFill>
                <a:highlight>
                  <a:srgbClr val="FF6600"/>
                </a:highlight>
                <a:latin typeface="等线" panose="020F0502020204030204"/>
                <a:ea typeface="等线" panose="02010600030101010101" pitchFamily="2" charset="-122"/>
              </a:rPr>
              <a:t>2</a:t>
            </a:r>
            <a:r>
              <a:rPr kumimoji="0" lang="en-US" altLang="zh-CN" sz="1100" b="0" i="0" u="none" strike="noStrike" kern="1200" cap="none" spc="0" normalizeH="0" baseline="0" noProof="0" dirty="0">
                <a:ln>
                  <a:noFill/>
                </a:ln>
                <a:solidFill>
                  <a:schemeClr val="tx1"/>
                </a:solidFill>
                <a:effectLst/>
                <a:highlight>
                  <a:srgbClr val="FF6600"/>
                </a:highlight>
                <a:uLnTx/>
                <a:uFillTx/>
                <a:latin typeface="等线" panose="020F0502020204030204"/>
                <a:ea typeface="等线" panose="02010600030101010101" pitchFamily="2" charset="-122"/>
                <a:cs typeface="+mn-cs"/>
              </a:rPr>
              <a:t>K) </a:t>
            </a:r>
            <a:r>
              <a:rPr kumimoji="0" lang="en-US" altLang="zh-CN" sz="11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sample IDs mapping from </a:t>
            </a:r>
            <a:r>
              <a:rPr lang="en-US" altLang="zh-CN" sz="1100" dirty="0">
                <a:solidFill>
                  <a:schemeClr val="tx1"/>
                </a:solidFill>
                <a:latin typeface="等线" panose="020F0502020204030204"/>
                <a:ea typeface="等线" panose="02010600030101010101" pitchFamily="2" charset="-122"/>
              </a:rPr>
              <a:t>inter</a:t>
            </a:r>
            <a:r>
              <a:rPr kumimoji="0" lang="en-US" altLang="zh-CN" sz="1100" b="0" i="0" u="none" strike="noStrike" kern="1200" cap="none" spc="0" normalizeH="0" baseline="0" noProof="0" dirty="0" err="1">
                <a:ln>
                  <a:noFill/>
                </a:ln>
                <a:solidFill>
                  <a:schemeClr val="tx1"/>
                </a:solidFill>
                <a:effectLst/>
                <a:uLnTx/>
                <a:uFillTx/>
                <a:latin typeface="等线" panose="020F0502020204030204"/>
                <a:ea typeface="等线" panose="02010600030101010101" pitchFamily="2" charset="-122"/>
                <a:cs typeface="+mn-cs"/>
              </a:rPr>
              <a:t>nal</a:t>
            </a:r>
            <a:r>
              <a:rPr kumimoji="0" lang="en-US" altLang="zh-CN" sz="11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 to </a:t>
            </a:r>
            <a:r>
              <a:rPr lang="en-US" altLang="zh-CN" sz="1100" dirty="0">
                <a:solidFill>
                  <a:schemeClr val="tx1"/>
                </a:solidFill>
                <a:latin typeface="等线" panose="020F0502020204030204"/>
                <a:ea typeface="等线" panose="02010600030101010101" pitchFamily="2" charset="-122"/>
              </a:rPr>
              <a:t>ex</a:t>
            </a:r>
            <a:r>
              <a:rPr kumimoji="0" lang="en-US" altLang="zh-CN" sz="1100" b="0" i="0" u="none" strike="noStrike" kern="1200" cap="none" spc="0" normalizeH="0" baseline="0" noProof="0" dirty="0" err="1">
                <a:ln>
                  <a:noFill/>
                </a:ln>
                <a:solidFill>
                  <a:schemeClr val="tx1"/>
                </a:solidFill>
                <a:effectLst/>
                <a:uLnTx/>
                <a:uFillTx/>
                <a:latin typeface="等线" panose="020F0502020204030204"/>
                <a:ea typeface="等线" panose="02010600030101010101" pitchFamily="2" charset="-122"/>
                <a:cs typeface="+mn-cs"/>
              </a:rPr>
              <a:t>ternal</a:t>
            </a:r>
            <a:r>
              <a:rPr kumimoji="0" lang="en-US" altLang="zh-CN" sz="11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 </a:t>
            </a:r>
            <a:endParaRPr kumimoji="0" lang="zh-CN" altLang="en-US" sz="11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endParaRPr>
          </a:p>
        </p:txBody>
      </p:sp>
      <p:sp>
        <p:nvSpPr>
          <p:cNvPr id="25" name="文本框 24">
            <a:extLst>
              <a:ext uri="{FF2B5EF4-FFF2-40B4-BE49-F238E27FC236}">
                <a16:creationId xmlns:a16="http://schemas.microsoft.com/office/drawing/2014/main" id="{6861E1C9-852E-4D2C-B23D-5246DB30767C}"/>
              </a:ext>
            </a:extLst>
          </p:cNvPr>
          <p:cNvSpPr txBox="1"/>
          <p:nvPr/>
        </p:nvSpPr>
        <p:spPr>
          <a:xfrm>
            <a:off x="1947985" y="1636790"/>
            <a:ext cx="40183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effectLst/>
                <a:uLnTx/>
                <a:uFillTx/>
                <a:latin typeface="等线" panose="020F0502020204030204"/>
                <a:ea typeface="等线" panose="02010600030101010101" pitchFamily="2" charset="-122"/>
                <a:cs typeface="+mn-cs"/>
              </a:rPr>
              <a:t>2b.</a:t>
            </a:r>
            <a:endParaRPr kumimoji="0" lang="zh-CN" altLang="en-US" sz="1000" b="0" i="0" u="none" strike="noStrike" kern="1200" cap="none" spc="0" normalizeH="0" baseline="0" noProof="0" dirty="0">
              <a:ln>
                <a:noFill/>
              </a:ln>
              <a:effectLst/>
              <a:uLnTx/>
              <a:uFillTx/>
              <a:latin typeface="等线" panose="020F0502020204030204"/>
              <a:ea typeface="等线" panose="02010600030101010101" pitchFamily="2" charset="-122"/>
              <a:cs typeface="+mn-cs"/>
            </a:endParaRPr>
          </a:p>
        </p:txBody>
      </p:sp>
      <p:sp>
        <p:nvSpPr>
          <p:cNvPr id="29" name="文本框 28">
            <a:extLst>
              <a:ext uri="{FF2B5EF4-FFF2-40B4-BE49-F238E27FC236}">
                <a16:creationId xmlns:a16="http://schemas.microsoft.com/office/drawing/2014/main" id="{AA3B8991-0C20-4E97-8ADF-A9BFC45F492F}"/>
              </a:ext>
            </a:extLst>
          </p:cNvPr>
          <p:cNvSpPr txBox="1"/>
          <p:nvPr/>
        </p:nvSpPr>
        <p:spPr>
          <a:xfrm flipH="1">
            <a:off x="1411420" y="3253787"/>
            <a:ext cx="618113"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effectLst/>
                <a:uLnTx/>
                <a:uFillTx/>
                <a:latin typeface="等线" panose="020F0502020204030204"/>
                <a:ea typeface="等线" panose="02010600030101010101" pitchFamily="2" charset="-122"/>
                <a:cs typeface="+mn-cs"/>
              </a:rPr>
              <a:t>4b.</a:t>
            </a:r>
            <a:endParaRPr kumimoji="0" lang="zh-CN" altLang="en-US" sz="1000" b="0" i="0" u="none" strike="noStrike" kern="1200" cap="none" spc="0" normalizeH="0" baseline="0" noProof="0" dirty="0">
              <a:ln>
                <a:noFill/>
              </a:ln>
              <a:effectLst/>
              <a:uLnTx/>
              <a:uFillTx/>
              <a:latin typeface="等线" panose="020F0502020204030204"/>
              <a:ea typeface="等线" panose="02010600030101010101" pitchFamily="2" charset="-122"/>
              <a:cs typeface="+mn-cs"/>
            </a:endParaRPr>
          </a:p>
        </p:txBody>
      </p:sp>
      <p:sp>
        <p:nvSpPr>
          <p:cNvPr id="30" name="矩形 29">
            <a:extLst>
              <a:ext uri="{FF2B5EF4-FFF2-40B4-BE49-F238E27FC236}">
                <a16:creationId xmlns:a16="http://schemas.microsoft.com/office/drawing/2014/main" id="{963B1E1F-F8FB-455E-B38D-72710D10A90E}"/>
              </a:ext>
            </a:extLst>
          </p:cNvPr>
          <p:cNvSpPr/>
          <p:nvPr/>
        </p:nvSpPr>
        <p:spPr>
          <a:xfrm>
            <a:off x="373450" y="2365035"/>
            <a:ext cx="509568" cy="255241"/>
          </a:xfrm>
          <a:prstGeom prst="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3b.</a:t>
            </a:r>
            <a:endParaRPr kumimoji="0" lang="zh-CN" altLang="en-US" sz="11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endParaRPr>
          </a:p>
        </p:txBody>
      </p:sp>
      <p:sp>
        <p:nvSpPr>
          <p:cNvPr id="31" name="文本框 30">
            <a:extLst>
              <a:ext uri="{FF2B5EF4-FFF2-40B4-BE49-F238E27FC236}">
                <a16:creationId xmlns:a16="http://schemas.microsoft.com/office/drawing/2014/main" id="{B7A95C77-9490-4408-A347-D4BACB1956F0}"/>
              </a:ext>
            </a:extLst>
          </p:cNvPr>
          <p:cNvSpPr txBox="1"/>
          <p:nvPr/>
        </p:nvSpPr>
        <p:spPr>
          <a:xfrm>
            <a:off x="7324553" y="1368888"/>
            <a:ext cx="4415996" cy="4585871"/>
          </a:xfrm>
          <a:prstGeom prst="rect">
            <a:avLst/>
          </a:prstGeom>
          <a:noFill/>
        </p:spPr>
        <p:txBody>
          <a:bodyPr wrap="square" rtlCol="0">
            <a:spAutoFit/>
          </a:bodyPr>
          <a:lstStyle/>
          <a:p>
            <a:pPr eaLnBrk="1" fontAlgn="auto" hangingPunct="1">
              <a:spcBef>
                <a:spcPts val="0"/>
              </a:spcBef>
              <a:spcAft>
                <a:spcPts val="0"/>
              </a:spcAft>
              <a:defRPr/>
            </a:pPr>
            <a:r>
              <a:rPr kumimoji="0" lang="en-US" altLang="zh-CN" sz="1800" b="0" i="0" u="none" strike="noStrike" kern="1200" cap="none" spc="0" normalizeH="0" baseline="0" noProof="0" dirty="0">
                <a:ln>
                  <a:noFill/>
                </a:ln>
                <a:effectLst/>
                <a:uLnTx/>
                <a:uFillTx/>
                <a:latin typeface="等线" panose="020F0502020204030204"/>
                <a:ea typeface="等线" panose="02010600030101010101" pitchFamily="2" charset="-122"/>
                <a:cs typeface="+mn-cs"/>
              </a:rPr>
              <a:t>Alt 2 (</a:t>
            </a:r>
            <a:r>
              <a:rPr lang="en-US" altLang="zh-CN" dirty="0">
                <a:latin typeface="等线" panose="020F0502020204030204"/>
              </a:rPr>
              <a:t>preferred)</a:t>
            </a:r>
            <a:r>
              <a:rPr kumimoji="0" lang="en-US" altLang="zh-CN" sz="1800" b="0" i="0" u="none" strike="noStrike" kern="1200" cap="none" spc="0" normalizeH="0" baseline="0" noProof="0" dirty="0">
                <a:ln>
                  <a:noFill/>
                </a:ln>
                <a:effectLst/>
                <a:uLnTx/>
                <a:uFillTx/>
                <a:latin typeface="等线" panose="020F0502020204030204"/>
                <a:ea typeface="等线" panose="02010600030101010101" pitchFamily="2" charset="-122"/>
                <a:cs typeface="+mn-cs"/>
              </a:rPr>
              <a:t>: enhanced NEF supports sample intersection </a:t>
            </a:r>
            <a:endParaRPr lang="en-US" altLang="zh-CN" dirty="0">
              <a:latin typeface="等线" panose="020F0502020204030204"/>
              <a:ea typeface="等线"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effectLst/>
                <a:highlight>
                  <a:srgbClr val="FF6600"/>
                </a:highlight>
                <a:uLnTx/>
                <a:uFillTx/>
                <a:latin typeface="等线" panose="020F0502020204030204"/>
                <a:ea typeface="等线" panose="02010600030101010101" pitchFamily="2" charset="-122"/>
                <a:cs typeface="+mn-cs"/>
              </a:rPr>
              <a:t>Pros: </a:t>
            </a:r>
            <a:r>
              <a:rPr kumimoji="0" lang="en-US" altLang="zh-CN" sz="1800" b="0" i="0" u="none" strike="noStrike" kern="1200" cap="none" spc="0" normalizeH="0" baseline="0" noProof="0" dirty="0">
                <a:ln>
                  <a:noFill/>
                </a:ln>
                <a:effectLst/>
                <a:uLnTx/>
                <a:uFillTx/>
                <a:latin typeface="等线" panose="020F0502020204030204"/>
                <a:ea typeface="等线" panose="02010600030101010101" pitchFamily="2" charset="-122"/>
                <a:cs typeface="+mn-cs"/>
              </a:rPr>
              <a:t>(comparing with Alt 1):</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altLang="zh-CN" sz="1400" b="0" i="0" u="none" strike="noStrike" kern="1200" cap="none" spc="0" normalizeH="0" baseline="0" noProof="0" dirty="0">
                <a:ln>
                  <a:noFill/>
                </a:ln>
                <a:effectLst/>
                <a:uLnTx/>
                <a:uFillTx/>
                <a:latin typeface="等线" panose="020F0502020204030204"/>
                <a:ea typeface="等线" panose="02010600030101010101" pitchFamily="2" charset="-122"/>
                <a:cs typeface="+mn-cs"/>
              </a:rPr>
              <a:t>In step 2,</a:t>
            </a:r>
            <a:r>
              <a:rPr kumimoji="0" lang="zh-CN" altLang="en-US" sz="1400" b="0" i="0" u="none" strike="noStrike" kern="1200" cap="none" spc="0" normalizeH="0" baseline="0" noProof="0" dirty="0">
                <a:ln>
                  <a:noFill/>
                </a:ln>
                <a:effectLst/>
                <a:uLnTx/>
                <a:uFillTx/>
                <a:latin typeface="等线" panose="020F0502020204030204"/>
                <a:ea typeface="等线" panose="02010600030101010101" pitchFamily="2" charset="-122"/>
                <a:cs typeface="+mn-cs"/>
              </a:rPr>
              <a:t> </a:t>
            </a:r>
            <a:r>
              <a:rPr kumimoji="0" lang="en-US" altLang="zh-CN" sz="1400" b="0" i="0" u="none" strike="noStrike" kern="1200" cap="none" spc="0" normalizeH="0" baseline="0" noProof="0" dirty="0">
                <a:ln>
                  <a:noFill/>
                </a:ln>
                <a:effectLst/>
                <a:uLnTx/>
                <a:uFillTx/>
                <a:latin typeface="等线" panose="020F0502020204030204"/>
                <a:ea typeface="等线" panose="02010600030101010101" pitchFamily="2" charset="-122"/>
                <a:cs typeface="+mn-cs"/>
              </a:rPr>
              <a:t>sending 100k samples from NEF to NWDAF is optional, thus mapping from external to internal work may can be avoided.</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altLang="zh-CN" sz="1400" b="0" i="0" u="none" strike="noStrike" kern="1200" cap="none" spc="0" normalizeH="0" baseline="0" noProof="0" dirty="0">
                <a:ln>
                  <a:noFill/>
                </a:ln>
                <a:effectLst/>
                <a:uLnTx/>
                <a:uFillTx/>
                <a:latin typeface="等线" panose="020F0502020204030204"/>
                <a:ea typeface="等线" panose="02010600030101010101" pitchFamily="2" charset="-122"/>
                <a:cs typeface="+mn-cs"/>
              </a:rPr>
              <a:t>In step 5, the NEF can aggregate and generate the intersection all the NWDAFs</a:t>
            </a:r>
            <a:r>
              <a:rPr lang="en-US" altLang="zh-CN" sz="1400" dirty="0">
                <a:latin typeface="等线" panose="020F0502020204030204"/>
                <a:ea typeface="等线" panose="02010600030101010101" pitchFamily="2" charset="-122"/>
                <a:cs typeface="+mn-cs"/>
              </a:rPr>
              <a:t>, and optional ones from AF</a:t>
            </a:r>
            <a:r>
              <a:rPr kumimoji="0" lang="en-US" altLang="zh-CN" sz="1400" b="0" i="0" u="none" strike="noStrike" kern="1200" cap="none" spc="0" normalizeH="0" baseline="0" noProof="0" dirty="0">
                <a:ln>
                  <a:noFill/>
                </a:ln>
                <a:effectLst/>
                <a:uLnTx/>
                <a:uFillTx/>
                <a:latin typeface="等线" panose="020F0502020204030204"/>
                <a:ea typeface="等线" panose="02010600030101010101" pitchFamily="2" charset="-122"/>
                <a:cs typeface="+mn-cs"/>
              </a:rPr>
              <a:t>. </a:t>
            </a:r>
            <a:r>
              <a:rPr kumimoji="0" lang="en-US" altLang="zh-CN" sz="1400" b="0" i="0" u="none" strike="noStrike" kern="1200" cap="none" spc="0" normalizeH="0" baseline="0" noProof="0" dirty="0">
                <a:ln>
                  <a:noFill/>
                </a:ln>
                <a:effectLst/>
                <a:highlight>
                  <a:srgbClr val="FF6600"/>
                </a:highlight>
                <a:uLnTx/>
                <a:uFillTx/>
                <a:latin typeface="等线" panose="020F0502020204030204"/>
                <a:ea typeface="等线" panose="02010600030101010101" pitchFamily="2" charset="-122"/>
                <a:cs typeface="+mn-cs"/>
              </a:rPr>
              <a:t>Then only 12k sample IDs will be exposed from 5GC to AF rather than 50k or more</a:t>
            </a:r>
            <a:r>
              <a:rPr kumimoji="0" lang="zh-CN" altLang="en-US" sz="1400" b="0" i="0" u="none" strike="noStrike" kern="1200" cap="none" spc="0" normalizeH="0" baseline="0" noProof="0" dirty="0">
                <a:ln>
                  <a:noFill/>
                </a:ln>
                <a:effectLst/>
                <a:highlight>
                  <a:srgbClr val="FF6600"/>
                </a:highlight>
                <a:uLnTx/>
                <a:uFillTx/>
                <a:latin typeface="等线" panose="020F0502020204030204"/>
                <a:ea typeface="等线" panose="02010600030101010101" pitchFamily="2" charset="-122"/>
                <a:cs typeface="+mn-cs"/>
              </a:rPr>
              <a:t>（</a:t>
            </a:r>
            <a:r>
              <a:rPr kumimoji="0" lang="en-US" altLang="zh-CN" sz="1400" b="0" i="0" u="none" strike="noStrike" kern="1200" cap="none" spc="0" normalizeH="0" baseline="0" noProof="0" dirty="0">
                <a:ln>
                  <a:noFill/>
                </a:ln>
                <a:effectLst/>
                <a:highlight>
                  <a:srgbClr val="FF6600"/>
                </a:highlight>
                <a:uLnTx/>
                <a:uFillTx/>
                <a:latin typeface="等线" panose="020F0502020204030204"/>
                <a:ea typeface="等线" panose="02010600030101010101" pitchFamily="2" charset="-122"/>
                <a:cs typeface="+mn-cs"/>
              </a:rPr>
              <a:t>if for multiple NWDAFs</a:t>
            </a:r>
            <a:r>
              <a:rPr kumimoji="0" lang="zh-CN" altLang="en-US" sz="1400" b="0" i="0" u="none" strike="noStrike" kern="1200" cap="none" spc="0" normalizeH="0" baseline="0" noProof="0" dirty="0">
                <a:ln>
                  <a:noFill/>
                </a:ln>
                <a:effectLst/>
                <a:highlight>
                  <a:srgbClr val="FF6600"/>
                </a:highlight>
                <a:uLnTx/>
                <a:uFillTx/>
                <a:latin typeface="等线" panose="020F0502020204030204"/>
                <a:ea typeface="等线" panose="02010600030101010101" pitchFamily="2" charset="-122"/>
                <a:cs typeface="+mn-cs"/>
              </a:rPr>
              <a:t>）</a:t>
            </a:r>
            <a:endParaRPr kumimoji="0" lang="en-US" altLang="zh-CN" sz="1400" b="0" i="0" u="none" strike="noStrike" kern="1200" cap="none" spc="0" normalizeH="0" baseline="0" noProof="0" dirty="0">
              <a:ln>
                <a:noFill/>
              </a:ln>
              <a:effectLst/>
              <a:highlight>
                <a:srgbClr val="FF6600"/>
              </a:highlight>
              <a:uLnTx/>
              <a:uFillTx/>
              <a:latin typeface="等线" panose="020F0502020204030204"/>
              <a:ea typeface="等线" panose="02010600030101010101" pitchFamily="2" charset="-122"/>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altLang="zh-CN" sz="1400" b="0" i="0" u="none" strike="noStrike" kern="1200" cap="none" spc="0" normalizeH="0" baseline="0" noProof="0" dirty="0">
                <a:ln>
                  <a:noFill/>
                </a:ln>
                <a:effectLst/>
                <a:uLnTx/>
                <a:uFillTx/>
                <a:latin typeface="等线" panose="020F0502020204030204"/>
                <a:ea typeface="等线" panose="02010600030101010101" pitchFamily="2" charset="-122"/>
                <a:cs typeface="+mn-cs"/>
              </a:rPr>
              <a:t>Only mapping from internal to external needs to be done in step 6,  and the NEF will map less sample IDs (e.g. 12k).</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altLang="zh-CN" sz="1400" b="0" i="0" u="none" strike="noStrike" kern="1200" cap="none" spc="0" normalizeH="0" baseline="0" noProof="0" dirty="0">
                <a:ln>
                  <a:noFill/>
                </a:ln>
                <a:effectLst/>
                <a:uLnTx/>
                <a:uFillTx/>
                <a:latin typeface="等线" panose="020F0502020204030204"/>
                <a:ea typeface="等线" panose="02010600030101010101" pitchFamily="2" charset="-122"/>
                <a:cs typeface="+mn-cs"/>
              </a:rPr>
              <a:t>Only one response message in step 7.</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0" lang="en-US" altLang="zh-CN" sz="1400" b="0" i="0" u="none" strike="noStrike" kern="1200" cap="none" spc="0" normalizeH="0" baseline="0" noProof="0" dirty="0">
              <a:ln>
                <a:noFill/>
              </a:ln>
              <a:effectLst/>
              <a:uLnTx/>
              <a:uFillTx/>
              <a:latin typeface="等线" panose="020F0502020204030204"/>
              <a:ea typeface="等线"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400" b="0" i="0" u="none" strike="noStrike" kern="1200" cap="none" spc="0" normalizeH="0" baseline="0" noProof="0" dirty="0">
                <a:ln>
                  <a:noFill/>
                </a:ln>
                <a:effectLst/>
                <a:uLnTx/>
                <a:uFillTx/>
                <a:latin typeface="等线" panose="020F0502020204030204"/>
                <a:ea typeface="等线" panose="02010600030101010101" pitchFamily="2" charset="-122"/>
                <a:cs typeface="+mn-cs"/>
              </a:rPr>
              <a:t>Summary: </a:t>
            </a:r>
            <a:r>
              <a:rPr kumimoji="0" lang="en-US" altLang="zh-CN" sz="1400" b="0" i="0" u="none" strike="noStrike" kern="1200" cap="none" spc="0" normalizeH="0" baseline="0" noProof="0" dirty="0">
                <a:ln>
                  <a:noFill/>
                </a:ln>
                <a:effectLst/>
                <a:highlight>
                  <a:srgbClr val="FF6600"/>
                </a:highlight>
                <a:uLnTx/>
                <a:uFillTx/>
                <a:latin typeface="等线" panose="020F0502020204030204"/>
                <a:ea typeface="等线" panose="02010600030101010101" pitchFamily="2" charset="-122"/>
                <a:cs typeface="+mn-cs"/>
              </a:rPr>
              <a:t>More secure for MNO by revealing less sample IDs from 5GC to AF(the most important benefit)</a:t>
            </a:r>
            <a:r>
              <a:rPr kumimoji="0" lang="en-US" altLang="zh-CN" sz="1400" b="0" i="0" u="none" strike="noStrike" kern="1200" cap="none" spc="0" normalizeH="0" baseline="0" noProof="0" dirty="0">
                <a:ln>
                  <a:noFill/>
                </a:ln>
                <a:effectLst/>
                <a:uLnTx/>
                <a:uFillTx/>
                <a:latin typeface="等线" panose="020F0502020204030204"/>
                <a:ea typeface="等线" panose="02010600030101010101" pitchFamily="2" charset="-122"/>
                <a:cs typeface="+mn-cs"/>
              </a:rPr>
              <a:t>, less mapping work load for the NEF, and less signaling overhead.</a:t>
            </a:r>
          </a:p>
        </p:txBody>
      </p:sp>
      <p:sp>
        <p:nvSpPr>
          <p:cNvPr id="33" name="矩形 32">
            <a:extLst>
              <a:ext uri="{FF2B5EF4-FFF2-40B4-BE49-F238E27FC236}">
                <a16:creationId xmlns:a16="http://schemas.microsoft.com/office/drawing/2014/main" id="{FA04B6D0-D87C-4C26-8532-88926493AF3B}"/>
              </a:ext>
            </a:extLst>
          </p:cNvPr>
          <p:cNvSpPr/>
          <p:nvPr/>
        </p:nvSpPr>
        <p:spPr>
          <a:xfrm>
            <a:off x="255563" y="86245"/>
            <a:ext cx="1319841" cy="508958"/>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NWDAF</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a:t>
            </a:r>
            <a:r>
              <a:rPr lang="en-US" altLang="zh-CN" dirty="0">
                <a:solidFill>
                  <a:prstClr val="black"/>
                </a:solidFill>
                <a:latin typeface="等线" panose="020F0502020204030204"/>
                <a:ea typeface="等线" panose="02010600030101010101" pitchFamily="2" charset="-122"/>
              </a:rPr>
              <a:t>client</a:t>
            </a: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a:t>
            </a:r>
            <a:endParaRPr kumimoji="0" lang="zh-CN" altLang="en-US"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4" name="矩形 3">
            <a:extLst>
              <a:ext uri="{FF2B5EF4-FFF2-40B4-BE49-F238E27FC236}">
                <a16:creationId xmlns:a16="http://schemas.microsoft.com/office/drawing/2014/main" id="{BF8E04D5-B236-42B7-B833-02E1FC37D4F6}"/>
              </a:ext>
            </a:extLst>
          </p:cNvPr>
          <p:cNvSpPr/>
          <p:nvPr/>
        </p:nvSpPr>
        <p:spPr>
          <a:xfrm>
            <a:off x="447500" y="419983"/>
            <a:ext cx="1319841" cy="508958"/>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NWDAF</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a:t>
            </a:r>
            <a:r>
              <a:rPr lang="en-US" altLang="zh-CN" dirty="0">
                <a:solidFill>
                  <a:schemeClr val="tx1"/>
                </a:solidFill>
                <a:latin typeface="等线" panose="020F0502020204030204"/>
                <a:ea typeface="等线" panose="02010600030101010101" pitchFamily="2" charset="-122"/>
              </a:rPr>
              <a:t>client</a:t>
            </a:r>
            <a:r>
              <a:rPr kumimoji="0" lang="en-US" altLang="zh-CN" sz="18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rPr>
              <a:t>)</a:t>
            </a:r>
            <a:endParaRPr kumimoji="0" lang="zh-CN" altLang="en-US" sz="1800" b="0" i="0" u="none" strike="noStrike" kern="1200" cap="none" spc="0" normalizeH="0" baseline="0" noProof="0" dirty="0">
              <a:ln>
                <a:noFill/>
              </a:ln>
              <a:solidFill>
                <a:schemeClr val="tx1"/>
              </a:solidFill>
              <a:effectLst/>
              <a:uLnTx/>
              <a:uFillTx/>
              <a:latin typeface="等线" panose="020F0502020204030204"/>
              <a:ea typeface="等线" panose="02010600030101010101" pitchFamily="2" charset="-122"/>
              <a:cs typeface="+mn-cs"/>
            </a:endParaRPr>
          </a:p>
        </p:txBody>
      </p:sp>
      <p:sp>
        <p:nvSpPr>
          <p:cNvPr id="44" name="文本框 43">
            <a:extLst>
              <a:ext uri="{FF2B5EF4-FFF2-40B4-BE49-F238E27FC236}">
                <a16:creationId xmlns:a16="http://schemas.microsoft.com/office/drawing/2014/main" id="{0AB6AE2C-BB29-4DF9-B645-56340B177955}"/>
              </a:ext>
            </a:extLst>
          </p:cNvPr>
          <p:cNvSpPr txBox="1"/>
          <p:nvPr/>
        </p:nvSpPr>
        <p:spPr>
          <a:xfrm>
            <a:off x="7557482" y="578617"/>
            <a:ext cx="3965950" cy="369332"/>
          </a:xfrm>
          <a:prstGeom prst="rect">
            <a:avLst/>
          </a:prstGeom>
          <a:noFill/>
        </p:spPr>
        <p:txBody>
          <a:bodyPr wrap="square" rtlCol="0">
            <a:spAutoFit/>
          </a:bodyPr>
          <a:lstStyle/>
          <a:p>
            <a:r>
              <a:rPr lang="en-US" altLang="zh-CN" dirty="0">
                <a:solidFill>
                  <a:srgbClr val="0000FF"/>
                </a:solidFill>
                <a:highlight>
                  <a:srgbClr val="FF6600"/>
                </a:highlight>
              </a:rPr>
              <a:t>Untrusted AF as VFL server case</a:t>
            </a:r>
            <a:endParaRPr lang="zh-CN" altLang="en-US" dirty="0">
              <a:solidFill>
                <a:srgbClr val="0000FF"/>
              </a:solidFill>
              <a:highlight>
                <a:srgbClr val="FF6600"/>
              </a:highlight>
            </a:endParaRPr>
          </a:p>
        </p:txBody>
      </p:sp>
      <p:sp>
        <p:nvSpPr>
          <p:cNvPr id="45" name="文本框 44">
            <a:extLst>
              <a:ext uri="{FF2B5EF4-FFF2-40B4-BE49-F238E27FC236}">
                <a16:creationId xmlns:a16="http://schemas.microsoft.com/office/drawing/2014/main" id="{56FB5980-A2B0-46FC-974C-F717A50A4029}"/>
              </a:ext>
            </a:extLst>
          </p:cNvPr>
          <p:cNvSpPr txBox="1"/>
          <p:nvPr/>
        </p:nvSpPr>
        <p:spPr>
          <a:xfrm rot="20321811">
            <a:off x="6303410" y="279666"/>
            <a:ext cx="2429070" cy="400110"/>
          </a:xfrm>
          <a:prstGeom prst="rect">
            <a:avLst/>
          </a:prstGeom>
          <a:noFill/>
        </p:spPr>
        <p:txBody>
          <a:bodyPr wrap="square" rtlCol="0">
            <a:spAutoFit/>
          </a:bodyPr>
          <a:lstStyle/>
          <a:p>
            <a:r>
              <a:rPr lang="en-US" altLang="zh-CN" sz="2000" dirty="0">
                <a:solidFill>
                  <a:schemeClr val="bg1"/>
                </a:solidFill>
                <a:highlight>
                  <a:srgbClr val="FF6600"/>
                </a:highlight>
              </a:rPr>
              <a:t>Newly added page</a:t>
            </a:r>
            <a:endParaRPr lang="zh-CN" altLang="en-US" sz="2000" dirty="0">
              <a:solidFill>
                <a:schemeClr val="bg1"/>
              </a:solidFill>
              <a:highlight>
                <a:srgbClr val="FF6600"/>
              </a:highlight>
            </a:endParaRPr>
          </a:p>
        </p:txBody>
      </p:sp>
    </p:spTree>
    <p:extLst>
      <p:ext uri="{BB962C8B-B14F-4D97-AF65-F5344CB8AC3E}">
        <p14:creationId xmlns:p14="http://schemas.microsoft.com/office/powerpoint/2010/main" val="20504613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F3CAED0-E4FA-4900-A723-D0C349F88343}"/>
              </a:ext>
            </a:extLst>
          </p:cNvPr>
          <p:cNvSpPr>
            <a:spLocks noGrp="1"/>
          </p:cNvSpPr>
          <p:nvPr>
            <p:ph idx="1"/>
          </p:nvPr>
        </p:nvSpPr>
        <p:spPr>
          <a:xfrm>
            <a:off x="132080" y="1188720"/>
            <a:ext cx="11221720" cy="4988243"/>
          </a:xfrm>
        </p:spPr>
        <p:txBody>
          <a:bodyPr/>
          <a:lstStyle/>
          <a:p>
            <a:r>
              <a:rPr lang="en-US" altLang="zh-CN" sz="2400" dirty="0"/>
              <a:t>Sub-issue 3: For the VFL training procedure, how does the NEF assist the VFL training process?</a:t>
            </a:r>
          </a:p>
          <a:p>
            <a:endParaRPr lang="zh-CN" altLang="en-US" dirty="0"/>
          </a:p>
        </p:txBody>
      </p:sp>
      <p:sp>
        <p:nvSpPr>
          <p:cNvPr id="4" name="Title 1">
            <a:extLst>
              <a:ext uri="{FF2B5EF4-FFF2-40B4-BE49-F238E27FC236}">
                <a16:creationId xmlns:a16="http://schemas.microsoft.com/office/drawing/2014/main" id="{E2B7BB48-3859-4D6B-B4B7-EA16D3DFEEE3}"/>
              </a:ext>
            </a:extLst>
          </p:cNvPr>
          <p:cNvSpPr>
            <a:spLocks noGrp="1"/>
          </p:cNvSpPr>
          <p:nvPr>
            <p:ph type="title"/>
          </p:nvPr>
        </p:nvSpPr>
        <p:spPr>
          <a:xfrm>
            <a:off x="0" y="0"/>
            <a:ext cx="10515600" cy="810228"/>
          </a:xfrm>
        </p:spPr>
        <p:txBody>
          <a:bodyPr/>
          <a:lstStyle/>
          <a:p>
            <a:r>
              <a:rPr lang="en-US" altLang="zh-CN" sz="2800" b="1" dirty="0"/>
              <a:t>Sub-issue 3 2 </a:t>
            </a:r>
            <a:r>
              <a:rPr lang="en-US" altLang="zh-CN" sz="2800" dirty="0">
                <a:solidFill>
                  <a:srgbClr val="0000FF"/>
                </a:solidFill>
                <a:highlight>
                  <a:srgbClr val="FFFF00"/>
                </a:highlight>
              </a:rPr>
              <a:t>(see P</a:t>
            </a:r>
            <a:r>
              <a:rPr lang="en-US" altLang="zh-CN" sz="2800" strike="sngStrike" dirty="0">
                <a:solidFill>
                  <a:srgbClr val="0000FF"/>
                </a:solidFill>
                <a:highlight>
                  <a:srgbClr val="FFFF00"/>
                </a:highlight>
              </a:rPr>
              <a:t>10</a:t>
            </a:r>
            <a:r>
              <a:rPr lang="en-US" altLang="zh-CN" sz="2800" dirty="0">
                <a:solidFill>
                  <a:srgbClr val="0000FF"/>
                </a:solidFill>
                <a:highlight>
                  <a:srgbClr val="FFFF00"/>
                </a:highlight>
              </a:rPr>
              <a:t>12 for related procedure) </a:t>
            </a:r>
            <a:endParaRPr lang="zh-CN" altLang="en-US" sz="2800" b="1" dirty="0"/>
          </a:p>
        </p:txBody>
      </p:sp>
      <p:graphicFrame>
        <p:nvGraphicFramePr>
          <p:cNvPr id="5" name="表格 4">
            <a:extLst>
              <a:ext uri="{FF2B5EF4-FFF2-40B4-BE49-F238E27FC236}">
                <a16:creationId xmlns:a16="http://schemas.microsoft.com/office/drawing/2014/main" id="{1994BA78-E186-4D43-9E54-7E2AEC350C16}"/>
              </a:ext>
            </a:extLst>
          </p:cNvPr>
          <p:cNvGraphicFramePr>
            <a:graphicFrameLocks noGrp="1"/>
          </p:cNvGraphicFramePr>
          <p:nvPr>
            <p:extLst>
              <p:ext uri="{D42A27DB-BD31-4B8C-83A1-F6EECF244321}">
                <p14:modId xmlns:p14="http://schemas.microsoft.com/office/powerpoint/2010/main" val="2777143570"/>
              </p:ext>
            </p:extLst>
          </p:nvPr>
        </p:nvGraphicFramePr>
        <p:xfrm>
          <a:off x="838200" y="1994746"/>
          <a:ext cx="10089776" cy="4289214"/>
        </p:xfrm>
        <a:graphic>
          <a:graphicData uri="http://schemas.openxmlformats.org/drawingml/2006/table">
            <a:tbl>
              <a:tblPr firstRow="1" bandRow="1">
                <a:tableStyleId>{5C22544A-7EE6-4342-B048-85BDC9FD1C3A}</a:tableStyleId>
              </a:tblPr>
              <a:tblGrid>
                <a:gridCol w="1959968">
                  <a:extLst>
                    <a:ext uri="{9D8B030D-6E8A-4147-A177-3AD203B41FA5}">
                      <a16:colId xmlns:a16="http://schemas.microsoft.com/office/drawing/2014/main" val="2890343580"/>
                    </a:ext>
                  </a:extLst>
                </a:gridCol>
                <a:gridCol w="8129808">
                  <a:extLst>
                    <a:ext uri="{9D8B030D-6E8A-4147-A177-3AD203B41FA5}">
                      <a16:colId xmlns:a16="http://schemas.microsoft.com/office/drawing/2014/main" val="1760235431"/>
                    </a:ext>
                  </a:extLst>
                </a:gridCol>
              </a:tblGrid>
              <a:tr h="433494">
                <a:tc>
                  <a:txBody>
                    <a:bodyPr/>
                    <a:lstStyle/>
                    <a:p>
                      <a:r>
                        <a:rPr lang="en-US" altLang="zh-CN" sz="1400" dirty="0"/>
                        <a:t>Companies </a:t>
                      </a:r>
                      <a:endParaRPr lang="zh-CN" altLang="en-US" sz="1400" dirty="0"/>
                    </a:p>
                  </a:txBody>
                  <a:tcPr/>
                </a:tc>
                <a:tc>
                  <a:txBody>
                    <a:bodyPr/>
                    <a:lstStyle/>
                    <a:p>
                      <a:r>
                        <a:rPr lang="en-US" altLang="zh-CN" sz="1400" dirty="0"/>
                        <a:t>Explanation (how)</a:t>
                      </a:r>
                      <a:endParaRPr lang="zh-CN" altLang="en-US" sz="1400" dirty="0"/>
                    </a:p>
                  </a:txBody>
                  <a:tcPr/>
                </a:tc>
                <a:extLst>
                  <a:ext uri="{0D108BD9-81ED-4DB2-BD59-A6C34878D82A}">
                    <a16:rowId xmlns:a16="http://schemas.microsoft.com/office/drawing/2014/main" val="2409666087"/>
                  </a:ext>
                </a:extLst>
              </a:tr>
              <a:tr h="370840">
                <a:tc>
                  <a:txBody>
                    <a:bodyPr/>
                    <a:lstStyle/>
                    <a:p>
                      <a:r>
                        <a:rPr lang="en-US" altLang="zh-CN" sz="1200" dirty="0"/>
                        <a:t>vivo</a:t>
                      </a:r>
                      <a:endParaRPr lang="zh-CN" altLang="en-US" sz="1200" dirty="0"/>
                    </a:p>
                  </a:txBody>
                  <a:tcPr/>
                </a:tc>
                <a:tc>
                  <a:txBody>
                    <a:bodyPr/>
                    <a:lstStyle/>
                    <a:p>
                      <a:pPr marL="285750" indent="-285750">
                        <a:buFontTx/>
                        <a:buChar char="-"/>
                      </a:pPr>
                      <a:r>
                        <a:rPr lang="en-US" altLang="zh-CN" sz="1200" dirty="0"/>
                        <a:t>The roles that have been agreed and shown in 1</a:t>
                      </a:r>
                      <a:r>
                        <a:rPr lang="en-US" altLang="zh-CN" sz="1200" baseline="30000" dirty="0"/>
                        <a:t>st</a:t>
                      </a:r>
                      <a:r>
                        <a:rPr lang="en-US" altLang="zh-CN" sz="1200" dirty="0"/>
                        <a:t> part,  page 2;</a:t>
                      </a:r>
                    </a:p>
                    <a:p>
                      <a:pPr marL="285750" indent="-285750">
                        <a:buFontTx/>
                        <a:buChar char="-"/>
                      </a:pPr>
                      <a:endParaRPr lang="zh-CN" altLang="en-US" sz="1200" dirty="0"/>
                    </a:p>
                  </a:txBody>
                  <a:tcPr/>
                </a:tc>
                <a:extLst>
                  <a:ext uri="{0D108BD9-81ED-4DB2-BD59-A6C34878D82A}">
                    <a16:rowId xmlns:a16="http://schemas.microsoft.com/office/drawing/2014/main" val="2513737651"/>
                  </a:ext>
                </a:extLst>
              </a:tr>
              <a:tr h="370840">
                <a:tc>
                  <a:txBody>
                    <a:bodyPr/>
                    <a:lstStyle/>
                    <a:p>
                      <a:r>
                        <a:rPr lang="en-US" altLang="zh-CN" sz="1200" dirty="0"/>
                        <a:t>Nokia</a:t>
                      </a:r>
                      <a:endParaRPr lang="zh-CN" alt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    The roles that have been agreed and shown in 1</a:t>
                      </a:r>
                      <a:r>
                        <a:rPr lang="en-US" altLang="zh-CN" sz="1200" baseline="30000" dirty="0"/>
                        <a:t>st</a:t>
                      </a:r>
                      <a:r>
                        <a:rPr lang="en-US" altLang="zh-CN" sz="1200" dirty="0"/>
                        <a:t> part,  page 2;</a:t>
                      </a:r>
                    </a:p>
                    <a:p>
                      <a:endParaRPr lang="zh-CN" altLang="en-US" sz="1200" dirty="0"/>
                    </a:p>
                  </a:txBody>
                  <a:tcPr/>
                </a:tc>
                <a:extLst>
                  <a:ext uri="{0D108BD9-81ED-4DB2-BD59-A6C34878D82A}">
                    <a16:rowId xmlns:a16="http://schemas.microsoft.com/office/drawing/2014/main" val="2833328703"/>
                  </a:ext>
                </a:extLst>
              </a:tr>
              <a:tr h="370840">
                <a:tc>
                  <a:txBody>
                    <a:bodyPr/>
                    <a:lstStyle/>
                    <a:p>
                      <a:r>
                        <a:rPr lang="en-US" altLang="zh-CN" sz="1200" dirty="0"/>
                        <a:t>ZTE</a:t>
                      </a:r>
                      <a:endParaRPr lang="zh-CN" alt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    The roles that have been agreed and shown in 1</a:t>
                      </a:r>
                      <a:r>
                        <a:rPr lang="en-US" altLang="zh-CN" sz="1200" baseline="30000" dirty="0"/>
                        <a:t>st</a:t>
                      </a:r>
                      <a:r>
                        <a:rPr lang="en-US" altLang="zh-CN" sz="1200" dirty="0"/>
                        <a:t> part,  page 2;</a:t>
                      </a:r>
                    </a:p>
                    <a:p>
                      <a:endParaRPr lang="zh-CN" altLang="en-US" sz="1200" dirty="0"/>
                    </a:p>
                  </a:txBody>
                  <a:tcPr/>
                </a:tc>
                <a:extLst>
                  <a:ext uri="{0D108BD9-81ED-4DB2-BD59-A6C34878D82A}">
                    <a16:rowId xmlns:a16="http://schemas.microsoft.com/office/drawing/2014/main" val="700469238"/>
                  </a:ext>
                </a:extLst>
              </a:tr>
              <a:tr h="370840">
                <a:tc>
                  <a:txBody>
                    <a:bodyPr/>
                    <a:lstStyle/>
                    <a:p>
                      <a:r>
                        <a:rPr lang="en-US" altLang="zh-CN" sz="1200" dirty="0"/>
                        <a:t>OPPO</a:t>
                      </a:r>
                      <a:endParaRPr lang="zh-CN" altLang="en-US" sz="1200" dirty="0"/>
                    </a:p>
                  </a:txBody>
                  <a:tcPr/>
                </a:tc>
                <a:tc>
                  <a:txBody>
                    <a:bodyPr/>
                    <a:lstStyle/>
                    <a:p>
                      <a:r>
                        <a:rPr lang="en-US" altLang="zh-CN" sz="1200" dirty="0"/>
                        <a:t>Put all the intermedia results from the different VFL client into one message and send on message to the VFL server. NEF no need to aware the VFL logic.</a:t>
                      </a:r>
                      <a:endParaRPr lang="zh-CN" altLang="en-US" sz="1200" dirty="0"/>
                    </a:p>
                  </a:txBody>
                  <a:tcPr/>
                </a:tc>
                <a:extLst>
                  <a:ext uri="{0D108BD9-81ED-4DB2-BD59-A6C34878D82A}">
                    <a16:rowId xmlns:a16="http://schemas.microsoft.com/office/drawing/2014/main" val="2206630687"/>
                  </a:ext>
                </a:extLst>
              </a:tr>
              <a:tr h="370840">
                <a:tc>
                  <a:txBody>
                    <a:bodyPr/>
                    <a:lstStyle/>
                    <a:p>
                      <a:r>
                        <a:rPr lang="en-GB" altLang="zh-CN" sz="1200" dirty="0"/>
                        <a:t>Samsung</a:t>
                      </a:r>
                      <a:endParaRPr lang="zh-CN" altLang="en-US" sz="1200" dirty="0"/>
                    </a:p>
                  </a:txBody>
                  <a:tcPr/>
                </a:tc>
                <a:tc>
                  <a:txBody>
                    <a:bodyPr/>
                    <a:lstStyle/>
                    <a:p>
                      <a:r>
                        <a:rPr lang="en-GB" altLang="zh-CN" sz="1200" dirty="0"/>
                        <a:t>Same view as OPPO.</a:t>
                      </a:r>
                      <a:r>
                        <a:rPr lang="en-GB" altLang="zh-CN" sz="1200" baseline="0" dirty="0"/>
                        <a:t> Enhancing NEF to accumulate the results from multiple VFL clients can reduce the signalling between NEF and VFL server and NEF load significantly. </a:t>
                      </a:r>
                      <a:endParaRPr lang="zh-CN" altLang="en-US" sz="1200" dirty="0"/>
                    </a:p>
                  </a:txBody>
                  <a:tcPr/>
                </a:tc>
                <a:extLst>
                  <a:ext uri="{0D108BD9-81ED-4DB2-BD59-A6C34878D82A}">
                    <a16:rowId xmlns:a16="http://schemas.microsoft.com/office/drawing/2014/main" val="3702115686"/>
                  </a:ext>
                </a:extLst>
              </a:tr>
              <a:tr h="370840">
                <a:tc>
                  <a:txBody>
                    <a:bodyPr/>
                    <a:lstStyle/>
                    <a:p>
                      <a:r>
                        <a:rPr lang="en-US" altLang="zh-CN" sz="1200" dirty="0">
                          <a:highlight>
                            <a:srgbClr val="00FF00"/>
                          </a:highlight>
                        </a:rPr>
                        <a:t>Huawei</a:t>
                      </a:r>
                      <a:endParaRPr lang="zh-CN" altLang="en-US" sz="1200" dirty="0">
                        <a:highlight>
                          <a:srgbClr val="00FF00"/>
                        </a:highlight>
                      </a:endParaRPr>
                    </a:p>
                  </a:txBody>
                  <a:tcPr/>
                </a:tc>
                <a:tc>
                  <a: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altLang="zh-CN" sz="1200" dirty="0">
                          <a:highlight>
                            <a:srgbClr val="00FF00"/>
                          </a:highlight>
                        </a:rPr>
                        <a:t>-    The roles that have been agreed and shown in 1</a:t>
                      </a:r>
                      <a:r>
                        <a:rPr lang="en-US" altLang="zh-CN" sz="1200" baseline="30000" dirty="0">
                          <a:highlight>
                            <a:srgbClr val="00FF00"/>
                          </a:highlight>
                        </a:rPr>
                        <a:t>st</a:t>
                      </a:r>
                      <a:r>
                        <a:rPr lang="en-US" altLang="zh-CN" sz="1200" dirty="0">
                          <a:highlight>
                            <a:srgbClr val="00FF00"/>
                          </a:highlight>
                        </a:rPr>
                        <a:t> part,  page 2;</a:t>
                      </a:r>
                    </a:p>
                  </a:txBody>
                  <a:tcPr/>
                </a:tc>
                <a:extLst>
                  <a:ext uri="{0D108BD9-81ED-4DB2-BD59-A6C34878D82A}">
                    <a16:rowId xmlns:a16="http://schemas.microsoft.com/office/drawing/2014/main" val="2714955063"/>
                  </a:ext>
                </a:extLst>
              </a:tr>
              <a:tr h="370840">
                <a:tc>
                  <a:txBody>
                    <a:bodyPr/>
                    <a:lstStyle/>
                    <a:p>
                      <a:r>
                        <a:rPr lang="en-US" altLang="zh-CN" sz="1400" dirty="0"/>
                        <a:t>ETRI</a:t>
                      </a:r>
                      <a:endParaRPr lang="zh-CN" altLang="en-US" sz="1400" dirty="0"/>
                    </a:p>
                  </a:txBody>
                  <a:tcPr/>
                </a:tc>
                <a:tc>
                  <a:txBody>
                    <a:bodyPr/>
                    <a:lstStyle/>
                    <a:p>
                      <a:r>
                        <a:rPr lang="en-US" altLang="zh-CN" sz="1400" dirty="0"/>
                        <a:t>Same view as OPPO. Signaling can be significantly reduced between NEF and VFL server (AF or NWDAF).</a:t>
                      </a:r>
                      <a:endParaRPr lang="zh-CN" altLang="en-US" sz="1400" dirty="0"/>
                    </a:p>
                  </a:txBody>
                  <a:tcPr/>
                </a:tc>
                <a:extLst>
                  <a:ext uri="{0D108BD9-81ED-4DB2-BD59-A6C34878D82A}">
                    <a16:rowId xmlns:a16="http://schemas.microsoft.com/office/drawing/2014/main" val="3632462916"/>
                  </a:ext>
                </a:extLst>
              </a:tr>
              <a:tr h="370840">
                <a:tc>
                  <a:txBody>
                    <a:bodyPr/>
                    <a:lstStyle/>
                    <a:p>
                      <a:r>
                        <a:rPr lang="en-US" altLang="zh-CN" sz="1200" dirty="0"/>
                        <a:t>KDDI</a:t>
                      </a:r>
                      <a:endParaRPr lang="zh-CN" altLang="en-US" sz="1200" dirty="0"/>
                    </a:p>
                  </a:txBody>
                  <a:tcPr/>
                </a:tc>
                <a:tc>
                  <a: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altLang="zh-CN" sz="1200" dirty="0"/>
                        <a:t>-    The roles that have been agreed and shown in 1</a:t>
                      </a:r>
                      <a:r>
                        <a:rPr lang="en-US" altLang="zh-CN" sz="1200" baseline="30000" dirty="0"/>
                        <a:t>st</a:t>
                      </a:r>
                      <a:r>
                        <a:rPr lang="en-US" altLang="zh-CN" sz="1200" dirty="0"/>
                        <a:t> part,  page 2;</a:t>
                      </a:r>
                    </a:p>
                    <a:p>
                      <a:pPr marL="457200" marR="0" lvl="1" indent="0" algn="l" defTabSz="914400" rtl="0" eaLnBrk="1" fontAlgn="auto" latinLnBrk="0" hangingPunct="1">
                        <a:lnSpc>
                          <a:spcPct val="100000"/>
                        </a:lnSpc>
                        <a:spcBef>
                          <a:spcPts val="0"/>
                        </a:spcBef>
                        <a:spcAft>
                          <a:spcPts val="0"/>
                        </a:spcAft>
                        <a:buClrTx/>
                        <a:buSzTx/>
                        <a:buFontTx/>
                        <a:buNone/>
                        <a:tabLst/>
                        <a:defRPr/>
                      </a:pPr>
                      <a:endParaRPr lang="en-US" altLang="zh-CN" sz="1200" dirty="0">
                        <a:highlight>
                          <a:srgbClr val="00FF00"/>
                        </a:highlight>
                      </a:endParaRPr>
                    </a:p>
                  </a:txBody>
                  <a:tcPr/>
                </a:tc>
                <a:extLst>
                  <a:ext uri="{0D108BD9-81ED-4DB2-BD59-A6C34878D82A}">
                    <a16:rowId xmlns:a16="http://schemas.microsoft.com/office/drawing/2014/main" val="680825653"/>
                  </a:ext>
                </a:extLst>
              </a:tr>
              <a:tr h="370840">
                <a:tc>
                  <a:txBody>
                    <a:bodyPr/>
                    <a:lstStyle/>
                    <a:p>
                      <a:r>
                        <a:rPr lang="en-US" altLang="zh-CN" sz="1200" dirty="0"/>
                        <a:t>LGE</a:t>
                      </a:r>
                      <a:endParaRPr lang="zh-CN" altLang="en-US" sz="1200" dirty="0"/>
                    </a:p>
                  </a:txBody>
                  <a:tcPr/>
                </a:tc>
                <a:tc>
                  <a:txBody>
                    <a:body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altLang="zh-CN" sz="1200" dirty="0"/>
                        <a:t>-    The roles that have been agreed and shown in 1st part,  page 2;</a:t>
                      </a:r>
                      <a:endParaRPr lang="en-US" altLang="zh-CN" sz="1200" dirty="0">
                        <a:highlight>
                          <a:srgbClr val="00FF00"/>
                        </a:highlight>
                      </a:endParaRPr>
                    </a:p>
                  </a:txBody>
                  <a:tcPr/>
                </a:tc>
                <a:extLst>
                  <a:ext uri="{0D108BD9-81ED-4DB2-BD59-A6C34878D82A}">
                    <a16:rowId xmlns:a16="http://schemas.microsoft.com/office/drawing/2014/main" val="1526082011"/>
                  </a:ext>
                </a:extLst>
              </a:tr>
            </a:tbl>
          </a:graphicData>
        </a:graphic>
      </p:graphicFrame>
      <p:sp>
        <p:nvSpPr>
          <p:cNvPr id="6" name="矩形 5">
            <a:extLst>
              <a:ext uri="{FF2B5EF4-FFF2-40B4-BE49-F238E27FC236}">
                <a16:creationId xmlns:a16="http://schemas.microsoft.com/office/drawing/2014/main" id="{FA09B5BA-D491-4A9B-8A82-E94BC9C2ED5E}"/>
              </a:ext>
            </a:extLst>
          </p:cNvPr>
          <p:cNvSpPr/>
          <p:nvPr/>
        </p:nvSpPr>
        <p:spPr>
          <a:xfrm>
            <a:off x="396240" y="5295347"/>
            <a:ext cx="11064240"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28600" indent="-228600">
              <a:lnSpc>
                <a:spcPct val="90000"/>
              </a:lnSpc>
              <a:spcBef>
                <a:spcPts val="1000"/>
              </a:spcBef>
              <a:buBlip>
                <a:blip r:embed="rId2"/>
              </a:buBlip>
            </a:pPr>
            <a:r>
              <a:rPr lang="en-US" altLang="zh-CN" sz="2400" dirty="0">
                <a:latin typeface="+mn-lt"/>
                <a:cs typeface="+mn-cs"/>
              </a:rPr>
              <a:t>Way forward:</a:t>
            </a:r>
            <a:endParaRPr lang="zh-CN" altLang="zh-CN" sz="2400" dirty="0">
              <a:latin typeface="+mn-lt"/>
              <a:cs typeface="+mn-cs"/>
            </a:endParaRPr>
          </a:p>
        </p:txBody>
      </p:sp>
    </p:spTree>
    <p:extLst>
      <p:ext uri="{BB962C8B-B14F-4D97-AF65-F5344CB8AC3E}">
        <p14:creationId xmlns:p14="http://schemas.microsoft.com/office/powerpoint/2010/main" val="1713033536"/>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DF406D49-D94D-4AB1-8718-9BF490C910B0}"/>
              </a:ext>
            </a:extLst>
          </p:cNvPr>
          <p:cNvSpPr>
            <a:spLocks noChangeArrowheads="1"/>
          </p:cNvSpPr>
          <p:nvPr/>
        </p:nvSpPr>
        <p:spPr bwMode="auto">
          <a:xfrm>
            <a:off x="-1" y="0"/>
            <a:ext cx="14121405" cy="5627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graphicFrame>
        <p:nvGraphicFramePr>
          <p:cNvPr id="3" name="对象 2">
            <a:extLst>
              <a:ext uri="{FF2B5EF4-FFF2-40B4-BE49-F238E27FC236}">
                <a16:creationId xmlns:a16="http://schemas.microsoft.com/office/drawing/2014/main" id="{8A53A935-EE7A-4FB9-A079-0EC734704902}"/>
              </a:ext>
            </a:extLst>
          </p:cNvPr>
          <p:cNvGraphicFramePr>
            <a:graphicFrameLocks noChangeAspect="1"/>
          </p:cNvGraphicFramePr>
          <p:nvPr>
            <p:extLst>
              <p:ext uri="{D42A27DB-BD31-4B8C-83A1-F6EECF244321}">
                <p14:modId xmlns:p14="http://schemas.microsoft.com/office/powerpoint/2010/main" val="1983606544"/>
              </p:ext>
            </p:extLst>
          </p:nvPr>
        </p:nvGraphicFramePr>
        <p:xfrm>
          <a:off x="0" y="457200"/>
          <a:ext cx="7115908" cy="5638800"/>
        </p:xfrm>
        <a:graphic>
          <a:graphicData uri="http://schemas.openxmlformats.org/presentationml/2006/ole">
            <mc:AlternateContent xmlns:mc="http://schemas.openxmlformats.org/markup-compatibility/2006">
              <mc:Choice xmlns:v="urn:schemas-microsoft-com:vml" Requires="v">
                <p:oleObj spid="_x0000_s2068" name="Visio" r:id="rId3" imgW="6294386" imgH="5021959" progId="Visio.Drawing.15">
                  <p:embed/>
                </p:oleObj>
              </mc:Choice>
              <mc:Fallback>
                <p:oleObj name="Visio" r:id="rId3" imgW="6294386" imgH="5021959" progId="Visio.Drawing.15">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57200"/>
                        <a:ext cx="7115908" cy="5638800"/>
                      </a:xfrm>
                      <a:prstGeom prst="rect">
                        <a:avLst/>
                      </a:prstGeom>
                      <a:noFill/>
                    </p:spPr>
                  </p:pic>
                </p:oleObj>
              </mc:Fallback>
            </mc:AlternateContent>
          </a:graphicData>
        </a:graphic>
      </p:graphicFrame>
      <p:sp>
        <p:nvSpPr>
          <p:cNvPr id="7" name="矩形 6">
            <a:extLst>
              <a:ext uri="{FF2B5EF4-FFF2-40B4-BE49-F238E27FC236}">
                <a16:creationId xmlns:a16="http://schemas.microsoft.com/office/drawing/2014/main" id="{6F0B2097-29CA-4313-AD15-868935E16746}"/>
              </a:ext>
            </a:extLst>
          </p:cNvPr>
          <p:cNvSpPr/>
          <p:nvPr/>
        </p:nvSpPr>
        <p:spPr>
          <a:xfrm>
            <a:off x="6899564" y="889199"/>
            <a:ext cx="4941455" cy="2585323"/>
          </a:xfrm>
          <a:prstGeom prst="rect">
            <a:avLst/>
          </a:prstGeom>
        </p:spPr>
        <p:txBody>
          <a:bodyPr wrap="square">
            <a:spAutoFit/>
          </a:bodyPr>
          <a:lstStyle/>
          <a:p>
            <a:pPr marL="742950" lvl="1" indent="-285750">
              <a:lnSpc>
                <a:spcPct val="100000"/>
              </a:lnSpc>
              <a:spcBef>
                <a:spcPts val="0"/>
              </a:spcBef>
              <a:spcAft>
                <a:spcPts val="0"/>
              </a:spcAft>
              <a:buFont typeface="Arial" panose="020B0604020202020204" pitchFamily="34" charset="0"/>
              <a:buChar char="•"/>
            </a:pPr>
            <a:r>
              <a:rPr lang="en-US" altLang="zh-CN" dirty="0">
                <a:solidFill>
                  <a:schemeClr val="accent1">
                    <a:lumMod val="75000"/>
                  </a:schemeClr>
                </a:solidFill>
                <a:latin typeface="Calibri" panose="020F0502020204030204" pitchFamily="34" charset="0"/>
                <a:cs typeface="Calibri" panose="020F0502020204030204" pitchFamily="34" charset="0"/>
              </a:rPr>
              <a:t>CR: S2-2411194 (CMCC), Clause: 6.2H.2.3.1</a:t>
            </a:r>
          </a:p>
          <a:p>
            <a:pPr lvl="1">
              <a:lnSpc>
                <a:spcPct val="100000"/>
              </a:lnSpc>
              <a:spcBef>
                <a:spcPts val="0"/>
              </a:spcBef>
              <a:spcAft>
                <a:spcPts val="0"/>
              </a:spcAft>
            </a:pPr>
            <a:r>
              <a:rPr lang="en-US" altLang="zh-CN" sz="1600" dirty="0">
                <a:solidFill>
                  <a:srgbClr val="0000FF"/>
                </a:solidFill>
                <a:highlight>
                  <a:srgbClr val="FFFF00"/>
                </a:highlight>
                <a:latin typeface="Calibri" panose="020F0502020204030204" pitchFamily="34" charset="0"/>
                <a:cs typeface="Calibri" panose="020F0502020204030204" pitchFamily="34" charset="0"/>
              </a:rPr>
              <a:t>Please note</a:t>
            </a:r>
            <a:r>
              <a:rPr lang="zh-CN" altLang="en-US" sz="1600" dirty="0">
                <a:solidFill>
                  <a:srgbClr val="0000FF"/>
                </a:solidFill>
                <a:highlight>
                  <a:srgbClr val="FFFF00"/>
                </a:highlight>
                <a:latin typeface="Calibri" panose="020F0502020204030204" pitchFamily="34" charset="0"/>
                <a:cs typeface="Calibri" panose="020F0502020204030204" pitchFamily="34" charset="0"/>
              </a:rPr>
              <a:t>：</a:t>
            </a:r>
            <a:r>
              <a:rPr lang="en-US" altLang="zh-CN" sz="1600" dirty="0">
                <a:solidFill>
                  <a:srgbClr val="0000FF"/>
                </a:solidFill>
                <a:highlight>
                  <a:srgbClr val="FFFF00"/>
                </a:highlight>
                <a:latin typeface="Calibri" panose="020F0502020204030204" pitchFamily="34" charset="0"/>
                <a:cs typeface="Calibri" panose="020F0502020204030204" pitchFamily="34" charset="0"/>
              </a:rPr>
              <a:t>when AF as VFL server,</a:t>
            </a:r>
            <a:r>
              <a:rPr lang="zh-CN" altLang="en-US" sz="1600" dirty="0">
                <a:solidFill>
                  <a:srgbClr val="0000FF"/>
                </a:solidFill>
                <a:highlight>
                  <a:srgbClr val="FFFF00"/>
                </a:highlight>
                <a:latin typeface="Calibri" panose="020F0502020204030204" pitchFamily="34" charset="0"/>
                <a:cs typeface="Calibri" panose="020F0502020204030204" pitchFamily="34" charset="0"/>
              </a:rPr>
              <a:t> </a:t>
            </a:r>
            <a:r>
              <a:rPr lang="en-US" altLang="zh-CN" sz="1600" dirty="0">
                <a:solidFill>
                  <a:srgbClr val="0000FF"/>
                </a:solidFill>
                <a:highlight>
                  <a:srgbClr val="FFFF00"/>
                </a:highlight>
                <a:latin typeface="Calibri" panose="020F0502020204030204" pitchFamily="34" charset="0"/>
                <a:cs typeface="Calibri" panose="020F0502020204030204" pitchFamily="34" charset="0"/>
              </a:rPr>
              <a:t>the</a:t>
            </a:r>
            <a:r>
              <a:rPr lang="zh-CN" altLang="en-US" sz="1600" dirty="0">
                <a:solidFill>
                  <a:srgbClr val="0000FF"/>
                </a:solidFill>
                <a:highlight>
                  <a:srgbClr val="FFFF00"/>
                </a:highlight>
                <a:latin typeface="Calibri" panose="020F0502020204030204" pitchFamily="34" charset="0"/>
                <a:cs typeface="Calibri" panose="020F0502020204030204" pitchFamily="34" charset="0"/>
              </a:rPr>
              <a:t> </a:t>
            </a:r>
            <a:r>
              <a:rPr lang="en-US" altLang="zh-CN" sz="1600" dirty="0">
                <a:solidFill>
                  <a:srgbClr val="0000FF"/>
                </a:solidFill>
                <a:highlight>
                  <a:srgbClr val="FFFF00"/>
                </a:highlight>
                <a:latin typeface="Calibri" panose="020F0502020204030204" pitchFamily="34" charset="0"/>
                <a:cs typeface="Calibri" panose="020F0502020204030204" pitchFamily="34" charset="0"/>
              </a:rPr>
              <a:t>similar issue should also be considered </a:t>
            </a:r>
          </a:p>
          <a:p>
            <a:pPr lvl="1">
              <a:lnSpc>
                <a:spcPct val="100000"/>
              </a:lnSpc>
              <a:spcBef>
                <a:spcPts val="0"/>
              </a:spcBef>
              <a:spcAft>
                <a:spcPts val="0"/>
              </a:spcAft>
            </a:pPr>
            <a:endParaRPr lang="en-US" altLang="zh-CN" dirty="0">
              <a:solidFill>
                <a:srgbClr val="FF0000"/>
              </a:solidFill>
              <a:latin typeface="Calibri" panose="020F0502020204030204" pitchFamily="34" charset="0"/>
              <a:cs typeface="Calibri" panose="020F0502020204030204" pitchFamily="34" charset="0"/>
            </a:endParaRPr>
          </a:p>
          <a:p>
            <a:pPr marL="742950" lvl="1" indent="-285750">
              <a:lnSpc>
                <a:spcPct val="100000"/>
              </a:lnSpc>
              <a:spcBef>
                <a:spcPts val="0"/>
              </a:spcBef>
              <a:spcAft>
                <a:spcPts val="0"/>
              </a:spcAft>
              <a:buFont typeface="Arial" panose="020B0604020202020204" pitchFamily="34" charset="0"/>
              <a:buChar char="•"/>
            </a:pPr>
            <a:r>
              <a:rPr lang="en-US" altLang="zh-CN" dirty="0">
                <a:solidFill>
                  <a:srgbClr val="FF0000"/>
                </a:solidFill>
                <a:latin typeface="Calibri" panose="020F0502020204030204" pitchFamily="34" charset="0"/>
                <a:cs typeface="Calibri" panose="020F0502020204030204" pitchFamily="34" charset="0"/>
              </a:rPr>
              <a:t>Editor's Note:  How the NEF assists the VFL training process as well as whether the service operations going via NEF is using the existing or new service operation are FFS. </a:t>
            </a:r>
            <a:endParaRPr lang="en-US" altLang="zh-CN" dirty="0">
              <a:solidFill>
                <a:schemeClr val="accent1">
                  <a:lumMod val="75000"/>
                </a:schemeClr>
              </a:solidFill>
              <a:latin typeface="Calibri" panose="020F0502020204030204" pitchFamily="34" charset="0"/>
              <a:cs typeface="Calibri" panose="020F0502020204030204" pitchFamily="34" charset="0"/>
            </a:endParaRPr>
          </a:p>
        </p:txBody>
      </p:sp>
      <p:sp>
        <p:nvSpPr>
          <p:cNvPr id="11" name="矩形 10">
            <a:extLst>
              <a:ext uri="{FF2B5EF4-FFF2-40B4-BE49-F238E27FC236}">
                <a16:creationId xmlns:a16="http://schemas.microsoft.com/office/drawing/2014/main" id="{BF29D556-5567-4546-ADDA-9FADFF8BB044}"/>
              </a:ext>
            </a:extLst>
          </p:cNvPr>
          <p:cNvSpPr/>
          <p:nvPr/>
        </p:nvSpPr>
        <p:spPr>
          <a:xfrm>
            <a:off x="211227" y="6283991"/>
            <a:ext cx="7611971" cy="276999"/>
          </a:xfrm>
          <a:prstGeom prst="rect">
            <a:avLst/>
          </a:prstGeom>
        </p:spPr>
        <p:txBody>
          <a:bodyPr wrap="square">
            <a:spAutoFit/>
          </a:bodyPr>
          <a:lstStyle/>
          <a:p>
            <a:r>
              <a:rPr lang="en-US" altLang="zh-CN" sz="1200" dirty="0"/>
              <a:t>Figure 6.2H.2.3.1-1Training procedure for Vertical Federated Learning when NWDAF is acting as VFL server </a:t>
            </a:r>
            <a:endParaRPr lang="zh-CN" altLang="en-US" sz="1200" dirty="0"/>
          </a:p>
        </p:txBody>
      </p:sp>
    </p:spTree>
    <p:extLst>
      <p:ext uri="{BB962C8B-B14F-4D97-AF65-F5344CB8AC3E}">
        <p14:creationId xmlns:p14="http://schemas.microsoft.com/office/powerpoint/2010/main" val="16949006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F3CAED0-E4FA-4900-A723-D0C349F88343}"/>
              </a:ext>
            </a:extLst>
          </p:cNvPr>
          <p:cNvSpPr>
            <a:spLocks noGrp="1"/>
          </p:cNvSpPr>
          <p:nvPr>
            <p:ph idx="1"/>
          </p:nvPr>
        </p:nvSpPr>
        <p:spPr>
          <a:xfrm>
            <a:off x="132080" y="1188721"/>
            <a:ext cx="11221720" cy="538480"/>
          </a:xfrm>
        </p:spPr>
        <p:txBody>
          <a:bodyPr/>
          <a:lstStyle/>
          <a:p>
            <a:r>
              <a:rPr lang="en-US" altLang="zh-CN" sz="2400" dirty="0"/>
              <a:t>How does the NEF assist the VFL inference process?</a:t>
            </a:r>
            <a:endParaRPr lang="zh-CN" altLang="zh-CN" sz="2400" dirty="0"/>
          </a:p>
          <a:p>
            <a:endParaRPr lang="zh-CN" altLang="en-US" dirty="0"/>
          </a:p>
        </p:txBody>
      </p:sp>
      <p:sp>
        <p:nvSpPr>
          <p:cNvPr id="4" name="Title 1">
            <a:extLst>
              <a:ext uri="{FF2B5EF4-FFF2-40B4-BE49-F238E27FC236}">
                <a16:creationId xmlns:a16="http://schemas.microsoft.com/office/drawing/2014/main" id="{E2B7BB48-3859-4D6B-B4B7-EA16D3DFEEE3}"/>
              </a:ext>
            </a:extLst>
          </p:cNvPr>
          <p:cNvSpPr>
            <a:spLocks noGrp="1"/>
          </p:cNvSpPr>
          <p:nvPr>
            <p:ph type="title"/>
          </p:nvPr>
        </p:nvSpPr>
        <p:spPr>
          <a:xfrm>
            <a:off x="0" y="0"/>
            <a:ext cx="10515600" cy="810228"/>
          </a:xfrm>
        </p:spPr>
        <p:txBody>
          <a:bodyPr/>
          <a:lstStyle/>
          <a:p>
            <a:r>
              <a:rPr lang="en-US" altLang="zh-CN" sz="2800" b="1" dirty="0"/>
              <a:t>Sub-issue 4 </a:t>
            </a:r>
            <a:r>
              <a:rPr lang="en-US" altLang="zh-CN" sz="2800" dirty="0">
                <a:solidFill>
                  <a:srgbClr val="0000FF"/>
                </a:solidFill>
                <a:highlight>
                  <a:srgbClr val="FFFF00"/>
                </a:highlight>
              </a:rPr>
              <a:t>(see P</a:t>
            </a:r>
            <a:r>
              <a:rPr lang="en-US" altLang="zh-CN" sz="2800" strike="sngStrike" dirty="0">
                <a:solidFill>
                  <a:srgbClr val="0000FF"/>
                </a:solidFill>
                <a:highlight>
                  <a:srgbClr val="FFFF00"/>
                </a:highlight>
              </a:rPr>
              <a:t>12</a:t>
            </a:r>
            <a:r>
              <a:rPr lang="en-US" altLang="zh-CN" sz="2800" dirty="0">
                <a:solidFill>
                  <a:srgbClr val="0000FF"/>
                </a:solidFill>
                <a:highlight>
                  <a:srgbClr val="FFFF00"/>
                </a:highlight>
              </a:rPr>
              <a:t>14 for related procedure) </a:t>
            </a:r>
            <a:endParaRPr lang="zh-CN" altLang="en-US" sz="2800" b="1" dirty="0"/>
          </a:p>
        </p:txBody>
      </p:sp>
      <p:graphicFrame>
        <p:nvGraphicFramePr>
          <p:cNvPr id="5" name="表格 4">
            <a:extLst>
              <a:ext uri="{FF2B5EF4-FFF2-40B4-BE49-F238E27FC236}">
                <a16:creationId xmlns:a16="http://schemas.microsoft.com/office/drawing/2014/main" id="{E1A24F51-F303-4294-A687-DCCEF43EE54E}"/>
              </a:ext>
            </a:extLst>
          </p:cNvPr>
          <p:cNvGraphicFramePr>
            <a:graphicFrameLocks noGrp="1"/>
          </p:cNvGraphicFramePr>
          <p:nvPr>
            <p:extLst>
              <p:ext uri="{D42A27DB-BD31-4B8C-83A1-F6EECF244321}">
                <p14:modId xmlns:p14="http://schemas.microsoft.com/office/powerpoint/2010/main" val="349049646"/>
              </p:ext>
            </p:extLst>
          </p:nvPr>
        </p:nvGraphicFramePr>
        <p:xfrm>
          <a:off x="703730" y="1727201"/>
          <a:ext cx="8839199" cy="4279054"/>
        </p:xfrm>
        <a:graphic>
          <a:graphicData uri="http://schemas.openxmlformats.org/drawingml/2006/table">
            <a:tbl>
              <a:tblPr firstRow="1" bandRow="1">
                <a:tableStyleId>{5C22544A-7EE6-4342-B048-85BDC9FD1C3A}</a:tableStyleId>
              </a:tblPr>
              <a:tblGrid>
                <a:gridCol w="1717040">
                  <a:extLst>
                    <a:ext uri="{9D8B030D-6E8A-4147-A177-3AD203B41FA5}">
                      <a16:colId xmlns:a16="http://schemas.microsoft.com/office/drawing/2014/main" val="2890343580"/>
                    </a:ext>
                  </a:extLst>
                </a:gridCol>
                <a:gridCol w="7122159">
                  <a:extLst>
                    <a:ext uri="{9D8B030D-6E8A-4147-A177-3AD203B41FA5}">
                      <a16:colId xmlns:a16="http://schemas.microsoft.com/office/drawing/2014/main" val="1760235431"/>
                    </a:ext>
                  </a:extLst>
                </a:gridCol>
              </a:tblGrid>
              <a:tr h="433494">
                <a:tc>
                  <a:txBody>
                    <a:bodyPr/>
                    <a:lstStyle/>
                    <a:p>
                      <a:r>
                        <a:rPr lang="en-US" altLang="zh-CN" sz="1400" dirty="0"/>
                        <a:t>Companies </a:t>
                      </a:r>
                      <a:endParaRPr lang="zh-CN" altLang="en-US" sz="1400" dirty="0"/>
                    </a:p>
                  </a:txBody>
                  <a:tcPr/>
                </a:tc>
                <a:tc>
                  <a:txBody>
                    <a:bodyPr/>
                    <a:lstStyle/>
                    <a:p>
                      <a:r>
                        <a:rPr lang="en-US" altLang="zh-CN" sz="1400" dirty="0"/>
                        <a:t>Explanation (how)</a:t>
                      </a:r>
                      <a:endParaRPr lang="zh-CN" altLang="en-US" sz="1400" dirty="0"/>
                    </a:p>
                  </a:txBody>
                  <a:tcPr/>
                </a:tc>
                <a:extLst>
                  <a:ext uri="{0D108BD9-81ED-4DB2-BD59-A6C34878D82A}">
                    <a16:rowId xmlns:a16="http://schemas.microsoft.com/office/drawing/2014/main" val="2409666087"/>
                  </a:ext>
                </a:extLst>
              </a:tr>
              <a:tr h="370840">
                <a:tc>
                  <a:txBody>
                    <a:bodyPr/>
                    <a:lstStyle/>
                    <a:p>
                      <a:r>
                        <a:rPr lang="en-US" altLang="zh-CN" sz="1400" dirty="0"/>
                        <a:t>vivo</a:t>
                      </a:r>
                      <a:endParaRPr lang="zh-CN" altLang="en-US" sz="1400" dirty="0"/>
                    </a:p>
                  </a:txBody>
                  <a:tcPr/>
                </a:tc>
                <a:tc>
                  <a:txBody>
                    <a:bodyPr/>
                    <a:lstStyle/>
                    <a:p>
                      <a:pPr marL="0" indent="0">
                        <a:buFontTx/>
                        <a:buNone/>
                      </a:pPr>
                      <a:r>
                        <a:rPr lang="en-US" altLang="zh-CN" sz="1400" dirty="0"/>
                        <a:t>Similar as the Nokia’s view on this aspect</a:t>
                      </a:r>
                      <a:endParaRPr lang="zh-CN" altLang="en-US" sz="1400" dirty="0"/>
                    </a:p>
                  </a:txBody>
                  <a:tcPr/>
                </a:tc>
                <a:extLst>
                  <a:ext uri="{0D108BD9-81ED-4DB2-BD59-A6C34878D82A}">
                    <a16:rowId xmlns:a16="http://schemas.microsoft.com/office/drawing/2014/main" val="2513737651"/>
                  </a:ext>
                </a:extLst>
              </a:tr>
              <a:tr h="370840">
                <a:tc>
                  <a:txBody>
                    <a:bodyPr/>
                    <a:lstStyle/>
                    <a:p>
                      <a:r>
                        <a:rPr lang="en-US" altLang="zh-CN" sz="1400" dirty="0"/>
                        <a:t>Nokia</a:t>
                      </a:r>
                      <a:endParaRPr lang="zh-CN"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t>-  Same roles that have been agreed and shown in 1</a:t>
                      </a:r>
                      <a:r>
                        <a:rPr lang="en-US" altLang="zh-CN" sz="1400" baseline="30000" dirty="0"/>
                        <a:t>st</a:t>
                      </a:r>
                      <a:r>
                        <a:rPr lang="en-US" altLang="zh-CN" sz="1400" dirty="0"/>
                        <a:t> part,  page 2;</a:t>
                      </a:r>
                    </a:p>
                    <a:p>
                      <a:r>
                        <a:rPr lang="en-US" altLang="zh-CN" sz="1400" dirty="0"/>
                        <a:t>-</a:t>
                      </a:r>
                      <a:r>
                        <a:rPr lang="en-US" altLang="zh-CN" sz="1400" kern="1200" dirty="0">
                          <a:solidFill>
                            <a:schemeClr val="dk1"/>
                          </a:solidFill>
                          <a:effectLst/>
                          <a:latin typeface="+mn-lt"/>
                          <a:ea typeface="+mn-ea"/>
                          <a:cs typeface="+mn-cs"/>
                        </a:rPr>
                        <a:t>  supporting service operations (e.g. new analytics service or reusing event exposure service ) to trigger inference from 5GC to untrusted AF</a:t>
                      </a:r>
                      <a:endParaRPr lang="zh-CN" altLang="en-US" sz="1400" dirty="0"/>
                    </a:p>
                  </a:txBody>
                  <a:tcPr/>
                </a:tc>
                <a:extLst>
                  <a:ext uri="{0D108BD9-81ED-4DB2-BD59-A6C34878D82A}">
                    <a16:rowId xmlns:a16="http://schemas.microsoft.com/office/drawing/2014/main" val="2833328703"/>
                  </a:ext>
                </a:extLst>
              </a:tr>
              <a:tr h="370840">
                <a:tc>
                  <a:txBody>
                    <a:bodyPr/>
                    <a:lstStyle/>
                    <a:p>
                      <a:r>
                        <a:rPr lang="en-US" altLang="zh-CN" sz="1400" dirty="0"/>
                        <a:t>ZTE</a:t>
                      </a:r>
                      <a:endParaRPr lang="zh-CN" altLang="en-US" sz="1400" dirty="0"/>
                    </a:p>
                  </a:txBody>
                  <a:tcPr/>
                </a:tc>
                <a:tc>
                  <a:txBody>
                    <a:bodyPr/>
                    <a:lstStyle/>
                    <a:p>
                      <a:r>
                        <a:rPr lang="en-US" altLang="zh-CN" sz="1400" dirty="0"/>
                        <a:t>- Same as Nokia’s view</a:t>
                      </a:r>
                      <a:endParaRPr lang="zh-CN" altLang="en-US" sz="1400" dirty="0"/>
                    </a:p>
                  </a:txBody>
                  <a:tcPr/>
                </a:tc>
                <a:extLst>
                  <a:ext uri="{0D108BD9-81ED-4DB2-BD59-A6C34878D82A}">
                    <a16:rowId xmlns:a16="http://schemas.microsoft.com/office/drawing/2014/main" val="700469238"/>
                  </a:ext>
                </a:extLst>
              </a:tr>
              <a:tr h="370840">
                <a:tc>
                  <a:txBody>
                    <a:bodyPr/>
                    <a:lstStyle/>
                    <a:p>
                      <a:r>
                        <a:rPr lang="en-US" altLang="zh-CN" sz="1400" dirty="0"/>
                        <a:t>OPPO</a:t>
                      </a:r>
                      <a:endParaRPr lang="zh-CN"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t>Put all the intermedia results from the different VFL client into one message and send on message to the VFL server. NEF no need to aware the VFL logic.</a:t>
                      </a:r>
                      <a:endParaRPr lang="zh-CN" altLang="en-US" sz="1400" dirty="0"/>
                    </a:p>
                  </a:txBody>
                  <a:tcPr/>
                </a:tc>
                <a:extLst>
                  <a:ext uri="{0D108BD9-81ED-4DB2-BD59-A6C34878D82A}">
                    <a16:rowId xmlns:a16="http://schemas.microsoft.com/office/drawing/2014/main" val="2206630687"/>
                  </a:ext>
                </a:extLst>
              </a:tr>
              <a:tr h="370840">
                <a:tc>
                  <a:txBody>
                    <a:bodyPr/>
                    <a:lstStyle/>
                    <a:p>
                      <a:r>
                        <a:rPr lang="en-GB" altLang="zh-CN" sz="1400" dirty="0"/>
                        <a:t>Samsung</a:t>
                      </a:r>
                      <a:endParaRPr lang="zh-CN" altLang="en-US" sz="1400" dirty="0"/>
                    </a:p>
                  </a:txBody>
                  <a:tcPr/>
                </a:tc>
                <a:tc>
                  <a:txBody>
                    <a:bodyPr/>
                    <a:lstStyle/>
                    <a:p>
                      <a:r>
                        <a:rPr lang="en-GB" altLang="zh-CN" sz="1400" dirty="0"/>
                        <a:t>See P9</a:t>
                      </a:r>
                      <a:endParaRPr lang="zh-CN" altLang="en-US" sz="1400" dirty="0"/>
                    </a:p>
                  </a:txBody>
                  <a:tcPr/>
                </a:tc>
                <a:extLst>
                  <a:ext uri="{0D108BD9-81ED-4DB2-BD59-A6C34878D82A}">
                    <a16:rowId xmlns:a16="http://schemas.microsoft.com/office/drawing/2014/main" val="3702115686"/>
                  </a:ext>
                </a:extLst>
              </a:tr>
              <a:tr h="370840">
                <a:tc>
                  <a:txBody>
                    <a:bodyPr/>
                    <a:lstStyle/>
                    <a:p>
                      <a:r>
                        <a:rPr lang="en-US" altLang="zh-CN" sz="1400" dirty="0">
                          <a:highlight>
                            <a:srgbClr val="00FF00"/>
                          </a:highlight>
                        </a:rPr>
                        <a:t>Huawei</a:t>
                      </a:r>
                      <a:endParaRPr lang="zh-CN" altLang="en-US" sz="1400" dirty="0">
                        <a:highlight>
                          <a:srgbClr val="00FF00"/>
                        </a:highlight>
                      </a:endParaRPr>
                    </a:p>
                  </a:txBody>
                  <a:tcPr/>
                </a:tc>
                <a:tc>
                  <a:txBody>
                    <a:bodyPr/>
                    <a:lstStyle/>
                    <a:p>
                      <a:r>
                        <a:rPr lang="en-US" altLang="zh-CN" sz="1400" dirty="0">
                          <a:highlight>
                            <a:srgbClr val="00FF00"/>
                          </a:highlight>
                        </a:rPr>
                        <a:t>See P9</a:t>
                      </a:r>
                      <a:endParaRPr lang="zh-CN" altLang="en-US" sz="1400" dirty="0">
                        <a:highlight>
                          <a:srgbClr val="00FF00"/>
                        </a:highlight>
                      </a:endParaRPr>
                    </a:p>
                  </a:txBody>
                  <a:tcPr/>
                </a:tc>
                <a:extLst>
                  <a:ext uri="{0D108BD9-81ED-4DB2-BD59-A6C34878D82A}">
                    <a16:rowId xmlns:a16="http://schemas.microsoft.com/office/drawing/2014/main" val="2868904544"/>
                  </a:ext>
                </a:extLst>
              </a:tr>
              <a:tr h="370840">
                <a:tc>
                  <a:txBody>
                    <a:bodyPr/>
                    <a:lstStyle/>
                    <a:p>
                      <a:r>
                        <a:rPr lang="en-US" altLang="zh-CN" sz="1400" dirty="0"/>
                        <a:t>ETRI</a:t>
                      </a:r>
                      <a:endParaRPr lang="zh-CN" altLang="en-US" sz="1400" dirty="0"/>
                    </a:p>
                  </a:txBody>
                  <a:tcPr/>
                </a:tc>
                <a:tc>
                  <a:txBody>
                    <a:bodyPr/>
                    <a:lstStyle/>
                    <a:p>
                      <a:r>
                        <a:rPr lang="en-US" altLang="zh-CN" sz="1400" dirty="0"/>
                        <a:t>Same view as OPPO. </a:t>
                      </a:r>
                      <a:r>
                        <a:rPr lang="en-GB" altLang="zh-CN" sz="1400" dirty="0"/>
                        <a:t>See P9</a:t>
                      </a:r>
                      <a:endParaRPr lang="zh-CN" altLang="en-US" sz="1400" dirty="0"/>
                    </a:p>
                  </a:txBody>
                  <a:tcPr/>
                </a:tc>
                <a:extLst>
                  <a:ext uri="{0D108BD9-81ED-4DB2-BD59-A6C34878D82A}">
                    <a16:rowId xmlns:a16="http://schemas.microsoft.com/office/drawing/2014/main" val="2311814383"/>
                  </a:ext>
                </a:extLst>
              </a:tr>
              <a:tr h="370840">
                <a:tc>
                  <a:txBody>
                    <a:bodyPr/>
                    <a:lstStyle/>
                    <a:p>
                      <a:r>
                        <a:rPr lang="en-US" altLang="zh-CN" sz="1400" dirty="0"/>
                        <a:t>KDDI</a:t>
                      </a:r>
                      <a:endParaRPr lang="zh-CN" altLang="en-US" sz="1400" dirty="0"/>
                    </a:p>
                  </a:txBody>
                  <a:tcPr/>
                </a:tc>
                <a:tc>
                  <a:txBody>
                    <a:bodyPr/>
                    <a:lstStyle/>
                    <a:p>
                      <a:r>
                        <a:rPr lang="en-US" altLang="zh-CN" sz="1400" dirty="0"/>
                        <a:t>See P9</a:t>
                      </a:r>
                      <a:endParaRPr lang="zh-CN" altLang="en-US" sz="1400" dirty="0"/>
                    </a:p>
                  </a:txBody>
                  <a:tcPr/>
                </a:tc>
                <a:extLst>
                  <a:ext uri="{0D108BD9-81ED-4DB2-BD59-A6C34878D82A}">
                    <a16:rowId xmlns:a16="http://schemas.microsoft.com/office/drawing/2014/main" val="2007188083"/>
                  </a:ext>
                </a:extLst>
              </a:tr>
              <a:tr h="370840">
                <a:tc>
                  <a:txBody>
                    <a:bodyPr/>
                    <a:lstStyle/>
                    <a:p>
                      <a:r>
                        <a:rPr lang="en-US" altLang="zh-CN" sz="1400" dirty="0"/>
                        <a:t>LGE</a:t>
                      </a:r>
                      <a:endParaRPr lang="zh-CN" altLang="en-US" sz="1400" dirty="0"/>
                    </a:p>
                  </a:txBody>
                  <a:tcPr/>
                </a:tc>
                <a:tc>
                  <a:txBody>
                    <a:bodyPr/>
                    <a:lstStyle/>
                    <a:p>
                      <a:r>
                        <a:rPr lang="en-US" altLang="zh-CN" sz="1400" dirty="0"/>
                        <a:t>See P9</a:t>
                      </a:r>
                      <a:endParaRPr lang="zh-CN" altLang="en-US" sz="1400" dirty="0"/>
                    </a:p>
                  </a:txBody>
                  <a:tcPr/>
                </a:tc>
                <a:extLst>
                  <a:ext uri="{0D108BD9-81ED-4DB2-BD59-A6C34878D82A}">
                    <a16:rowId xmlns:a16="http://schemas.microsoft.com/office/drawing/2014/main" val="2723727727"/>
                  </a:ext>
                </a:extLst>
              </a:tr>
            </a:tbl>
          </a:graphicData>
        </a:graphic>
      </p:graphicFrame>
      <p:sp>
        <p:nvSpPr>
          <p:cNvPr id="6" name="矩形 5">
            <a:extLst>
              <a:ext uri="{FF2B5EF4-FFF2-40B4-BE49-F238E27FC236}">
                <a16:creationId xmlns:a16="http://schemas.microsoft.com/office/drawing/2014/main" id="{45940785-9315-40E3-ADE2-A5D31612AF49}"/>
              </a:ext>
            </a:extLst>
          </p:cNvPr>
          <p:cNvSpPr/>
          <p:nvPr/>
        </p:nvSpPr>
        <p:spPr>
          <a:xfrm>
            <a:off x="289560" y="6006255"/>
            <a:ext cx="11064240"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28600" indent="-228600">
              <a:lnSpc>
                <a:spcPct val="90000"/>
              </a:lnSpc>
              <a:spcBef>
                <a:spcPts val="1000"/>
              </a:spcBef>
              <a:buBlip>
                <a:blip r:embed="rId2"/>
              </a:buBlip>
            </a:pPr>
            <a:r>
              <a:rPr lang="en-US" altLang="zh-CN" sz="2400" dirty="0">
                <a:latin typeface="+mn-lt"/>
                <a:cs typeface="+mn-cs"/>
              </a:rPr>
              <a:t>Way forward:</a:t>
            </a:r>
            <a:endParaRPr lang="zh-CN" altLang="zh-CN" sz="2400" dirty="0">
              <a:latin typeface="+mn-lt"/>
              <a:cs typeface="+mn-cs"/>
            </a:endParaRPr>
          </a:p>
        </p:txBody>
      </p:sp>
    </p:spTree>
    <p:extLst>
      <p:ext uri="{BB962C8B-B14F-4D97-AF65-F5344CB8AC3E}">
        <p14:creationId xmlns:p14="http://schemas.microsoft.com/office/powerpoint/2010/main" val="1030552546"/>
      </p:ext>
    </p:extLst>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DF406D49-D94D-4AB1-8718-9BF490C910B0}"/>
              </a:ext>
            </a:extLst>
          </p:cNvPr>
          <p:cNvSpPr>
            <a:spLocks noChangeArrowheads="1"/>
          </p:cNvSpPr>
          <p:nvPr/>
        </p:nvSpPr>
        <p:spPr bwMode="auto">
          <a:xfrm>
            <a:off x="-1" y="0"/>
            <a:ext cx="14121405" cy="5627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Arial" panose="020B0604020202020204" pitchFamily="34" charset="0"/>
              <a:ea typeface="等线" panose="02010600030101010101" pitchFamily="2" charset="-122"/>
              <a:cs typeface="Arial" panose="020B0604020202020204" pitchFamily="34" charset="0"/>
            </a:endParaRPr>
          </a:p>
        </p:txBody>
      </p:sp>
      <p:sp>
        <p:nvSpPr>
          <p:cNvPr id="7" name="矩形 6">
            <a:extLst>
              <a:ext uri="{FF2B5EF4-FFF2-40B4-BE49-F238E27FC236}">
                <a16:creationId xmlns:a16="http://schemas.microsoft.com/office/drawing/2014/main" id="{6F0B2097-29CA-4313-AD15-868935E16746}"/>
              </a:ext>
            </a:extLst>
          </p:cNvPr>
          <p:cNvSpPr/>
          <p:nvPr/>
        </p:nvSpPr>
        <p:spPr>
          <a:xfrm>
            <a:off x="6899564" y="889199"/>
            <a:ext cx="4941455" cy="4139595"/>
          </a:xfrm>
          <a:prstGeom prst="rect">
            <a:avLst/>
          </a:prstGeom>
        </p:spPr>
        <p:txBody>
          <a:bodyPr wrap="square">
            <a:spAutoFit/>
          </a:bodyPr>
          <a:lstStyle/>
          <a:p>
            <a:pPr marL="742950" lvl="1" indent="-285750">
              <a:spcBef>
                <a:spcPts val="0"/>
              </a:spcBef>
              <a:spcAft>
                <a:spcPts val="0"/>
              </a:spcAft>
              <a:buFont typeface="Arial" panose="020B0604020202020204" pitchFamily="34" charset="0"/>
              <a:buChar char="•"/>
            </a:pPr>
            <a:r>
              <a:rPr kumimoji="0" lang="en-US" altLang="zh-CN" sz="1800" b="0" i="0" u="none" strike="noStrike" kern="1200" cap="none" spc="0" normalizeH="0" baseline="0" noProof="0" dirty="0">
                <a:ln>
                  <a:noFill/>
                </a:ln>
                <a:solidFill>
                  <a:srgbClr val="4472C4">
                    <a:lumMod val="75000"/>
                  </a:srgbClr>
                </a:solidFill>
                <a:effectLst/>
                <a:uLnTx/>
                <a:uFillTx/>
                <a:latin typeface="Calibri" panose="020F0502020204030204" pitchFamily="34" charset="0"/>
                <a:ea typeface="等线" panose="02010600030101010101" pitchFamily="2" charset="-122"/>
                <a:cs typeface="Calibri" panose="020F0502020204030204" pitchFamily="34" charset="0"/>
              </a:rPr>
              <a:t>CR: S2-2411192 (OPPO), Clause: </a:t>
            </a:r>
            <a:r>
              <a:rPr lang="en-US" altLang="zh-CN" dirty="0">
                <a:solidFill>
                  <a:schemeClr val="accent1">
                    <a:lumMod val="75000"/>
                  </a:schemeClr>
                </a:solidFill>
                <a:latin typeface="Calibri" panose="020F0502020204030204" pitchFamily="34" charset="0"/>
                <a:cs typeface="Calibri" panose="020F0502020204030204" pitchFamily="34" charset="0"/>
              </a:rPr>
              <a:t>Clause 6.2H.2.4.1</a:t>
            </a:r>
            <a:endParaRPr kumimoji="0" lang="en-US" altLang="zh-CN" sz="1800" b="0" i="0" u="none" strike="noStrike" kern="1200" cap="none" spc="0" normalizeH="0" baseline="0" noProof="0" dirty="0">
              <a:ln>
                <a:noFill/>
              </a:ln>
              <a:solidFill>
                <a:srgbClr val="4472C4">
                  <a:lumMod val="75000"/>
                </a:srgbClr>
              </a:solidFill>
              <a:effectLst/>
              <a:uLnTx/>
              <a:uFillTx/>
              <a:latin typeface="Calibri" panose="020F0502020204030204" pitchFamily="34" charset="0"/>
              <a:ea typeface="等线" panose="02010600030101010101" pitchFamily="2" charset="-122"/>
              <a:cs typeface="Calibri" panose="020F0502020204030204" pitchFamily="34" charset="0"/>
            </a:endParaRPr>
          </a:p>
          <a:p>
            <a:pPr marL="457200" marR="0" lvl="1" indent="0" algn="l" defTabSz="914400" rtl="0" eaLnBrk="0" fontAlgn="base" latinLnBrk="0" hangingPunct="0">
              <a:lnSpc>
                <a:spcPct val="100000"/>
              </a:lnSpc>
              <a:spcBef>
                <a:spcPts val="0"/>
              </a:spcBef>
              <a:spcAft>
                <a:spcPts val="0"/>
              </a:spcAft>
              <a:buClrTx/>
              <a:buSzTx/>
              <a:buFontTx/>
              <a:buNone/>
              <a:tabLst/>
              <a:defRPr/>
            </a:pPr>
            <a:r>
              <a:rPr kumimoji="0" lang="en-US" altLang="zh-CN" sz="1600" b="0" i="0" u="none" strike="noStrike" kern="1200" cap="none" spc="0" normalizeH="0" baseline="0" noProof="0" dirty="0">
                <a:ln>
                  <a:noFill/>
                </a:ln>
                <a:solidFill>
                  <a:srgbClr val="0000FF"/>
                </a:solidFill>
                <a:effectLst/>
                <a:highlight>
                  <a:srgbClr val="FFFF00"/>
                </a:highlight>
                <a:uLnTx/>
                <a:uFillTx/>
                <a:latin typeface="Calibri" panose="020F0502020204030204" pitchFamily="34" charset="0"/>
                <a:ea typeface="等线" panose="02010600030101010101" pitchFamily="2" charset="-122"/>
                <a:cs typeface="Calibri" panose="020F0502020204030204" pitchFamily="34" charset="0"/>
              </a:rPr>
              <a:t>Please note</a:t>
            </a:r>
            <a:r>
              <a:rPr kumimoji="0" lang="zh-CN" altLang="en-US" sz="1600" b="0" i="0" u="none" strike="noStrike" kern="1200" cap="none" spc="0" normalizeH="0" baseline="0" noProof="0" dirty="0">
                <a:ln>
                  <a:noFill/>
                </a:ln>
                <a:solidFill>
                  <a:srgbClr val="0000FF"/>
                </a:solidFill>
                <a:effectLst/>
                <a:highlight>
                  <a:srgbClr val="FFFF00"/>
                </a:highlight>
                <a:uLnTx/>
                <a:uFillTx/>
                <a:latin typeface="Calibri" panose="020F0502020204030204" pitchFamily="34" charset="0"/>
                <a:ea typeface="等线" panose="02010600030101010101" pitchFamily="2" charset="-122"/>
                <a:cs typeface="Calibri" panose="020F0502020204030204" pitchFamily="34" charset="0"/>
              </a:rPr>
              <a:t>：</a:t>
            </a:r>
            <a:r>
              <a:rPr kumimoji="0" lang="en-US" altLang="zh-CN" sz="1600" b="0" i="0" u="none" strike="noStrike" kern="1200" cap="none" spc="0" normalizeH="0" baseline="0" noProof="0" dirty="0">
                <a:ln>
                  <a:noFill/>
                </a:ln>
                <a:solidFill>
                  <a:srgbClr val="0000FF"/>
                </a:solidFill>
                <a:effectLst/>
                <a:highlight>
                  <a:srgbClr val="FFFF00"/>
                </a:highlight>
                <a:uLnTx/>
                <a:uFillTx/>
                <a:latin typeface="Calibri" panose="020F0502020204030204" pitchFamily="34" charset="0"/>
                <a:ea typeface="等线" panose="02010600030101010101" pitchFamily="2" charset="-122"/>
                <a:cs typeface="Calibri" panose="020F0502020204030204" pitchFamily="34" charset="0"/>
              </a:rPr>
              <a:t>when AF as VFL server,</a:t>
            </a:r>
            <a:r>
              <a:rPr kumimoji="0" lang="zh-CN" altLang="en-US" sz="1600" b="0" i="0" u="none" strike="noStrike" kern="1200" cap="none" spc="0" normalizeH="0" baseline="0" noProof="0" dirty="0">
                <a:ln>
                  <a:noFill/>
                </a:ln>
                <a:solidFill>
                  <a:srgbClr val="0000FF"/>
                </a:solidFill>
                <a:effectLst/>
                <a:highlight>
                  <a:srgbClr val="FFFF00"/>
                </a:highlight>
                <a:uLnTx/>
                <a:uFillTx/>
                <a:latin typeface="Calibri" panose="020F0502020204030204" pitchFamily="34" charset="0"/>
                <a:ea typeface="等线" panose="02010600030101010101" pitchFamily="2" charset="-122"/>
                <a:cs typeface="Calibri" panose="020F0502020204030204" pitchFamily="34" charset="0"/>
              </a:rPr>
              <a:t> </a:t>
            </a:r>
            <a:r>
              <a:rPr kumimoji="0" lang="en-US" altLang="zh-CN" sz="1600" b="0" i="0" u="none" strike="noStrike" kern="1200" cap="none" spc="0" normalizeH="0" baseline="0" noProof="0" dirty="0">
                <a:ln>
                  <a:noFill/>
                </a:ln>
                <a:solidFill>
                  <a:srgbClr val="0000FF"/>
                </a:solidFill>
                <a:effectLst/>
                <a:highlight>
                  <a:srgbClr val="FFFF00"/>
                </a:highlight>
                <a:uLnTx/>
                <a:uFillTx/>
                <a:latin typeface="Calibri" panose="020F0502020204030204" pitchFamily="34" charset="0"/>
                <a:ea typeface="等线" panose="02010600030101010101" pitchFamily="2" charset="-122"/>
                <a:cs typeface="Calibri" panose="020F0502020204030204" pitchFamily="34" charset="0"/>
              </a:rPr>
              <a:t>the</a:t>
            </a:r>
            <a:r>
              <a:rPr kumimoji="0" lang="zh-CN" altLang="en-US" sz="1600" b="0" i="0" u="none" strike="noStrike" kern="1200" cap="none" spc="0" normalizeH="0" baseline="0" noProof="0" dirty="0">
                <a:ln>
                  <a:noFill/>
                </a:ln>
                <a:solidFill>
                  <a:srgbClr val="0000FF"/>
                </a:solidFill>
                <a:effectLst/>
                <a:highlight>
                  <a:srgbClr val="FFFF00"/>
                </a:highlight>
                <a:uLnTx/>
                <a:uFillTx/>
                <a:latin typeface="Calibri" panose="020F0502020204030204" pitchFamily="34" charset="0"/>
                <a:ea typeface="等线" panose="02010600030101010101" pitchFamily="2" charset="-122"/>
                <a:cs typeface="Calibri" panose="020F0502020204030204" pitchFamily="34" charset="0"/>
              </a:rPr>
              <a:t> </a:t>
            </a:r>
            <a:r>
              <a:rPr kumimoji="0" lang="en-US" altLang="zh-CN" sz="1600" b="0" i="0" u="none" strike="noStrike" kern="1200" cap="none" spc="0" normalizeH="0" baseline="0" noProof="0" dirty="0">
                <a:ln>
                  <a:noFill/>
                </a:ln>
                <a:solidFill>
                  <a:srgbClr val="0000FF"/>
                </a:solidFill>
                <a:effectLst/>
                <a:highlight>
                  <a:srgbClr val="FFFF00"/>
                </a:highlight>
                <a:uLnTx/>
                <a:uFillTx/>
                <a:latin typeface="Calibri" panose="020F0502020204030204" pitchFamily="34" charset="0"/>
                <a:ea typeface="等线" panose="02010600030101010101" pitchFamily="2" charset="-122"/>
                <a:cs typeface="Calibri" panose="020F0502020204030204" pitchFamily="34" charset="0"/>
              </a:rPr>
              <a:t>similar issue should also be considered </a:t>
            </a:r>
          </a:p>
          <a:p>
            <a:pPr marL="720725" indent="-540385">
              <a:spcAft>
                <a:spcPts val="900"/>
              </a:spcAft>
            </a:pPr>
            <a:endParaRPr lang="en-GB" altLang="zh-CN" dirty="0">
              <a:solidFill>
                <a:srgbClr val="FF0000"/>
              </a:solidFill>
              <a:latin typeface="Times New Roman" panose="02020603050405020304" pitchFamily="18" charset="0"/>
              <a:ea typeface="Malgun Gothic" panose="020B0503020000020004" pitchFamily="34" charset="-127"/>
            </a:endParaRPr>
          </a:p>
          <a:p>
            <a:pPr marL="742950" lvl="1" indent="-285750">
              <a:spcBef>
                <a:spcPts val="0"/>
              </a:spcBef>
              <a:spcAft>
                <a:spcPts val="0"/>
              </a:spcAft>
              <a:buFont typeface="Arial" panose="020B0604020202020204" pitchFamily="34" charset="0"/>
              <a:buChar char="•"/>
            </a:pPr>
            <a:r>
              <a:rPr lang="en-GB" altLang="zh-CN" dirty="0">
                <a:solidFill>
                  <a:srgbClr val="FF0000"/>
                </a:solidFill>
                <a:latin typeface="Calibri" panose="020F0502020204030204" pitchFamily="34" charset="0"/>
                <a:cs typeface="Calibri" panose="020F0502020204030204" pitchFamily="34" charset="0"/>
              </a:rPr>
              <a:t>Editor's note:	If any of the Consumer, Server and clients are untrusted AF(s), how the NEF assists the VFL inference process, and whether the existing or new NEF service should be invoked are FFS.</a:t>
            </a:r>
            <a:endParaRPr lang="zh-CN" altLang="zh-CN" dirty="0">
              <a:solidFill>
                <a:srgbClr val="FF0000"/>
              </a:solidFill>
              <a:latin typeface="Calibri" panose="020F0502020204030204" pitchFamily="34" charset="0"/>
              <a:cs typeface="Calibri" panose="020F0502020204030204" pitchFamily="34" charset="0"/>
            </a:endParaRPr>
          </a:p>
          <a:p>
            <a:pPr marL="457200" marR="0" lvl="1" indent="0" algn="l" defTabSz="914400" rtl="0" eaLnBrk="0" fontAlgn="base" latinLnBrk="0" hangingPunct="0">
              <a:lnSpc>
                <a:spcPct val="100000"/>
              </a:lnSpc>
              <a:spcBef>
                <a:spcPts val="0"/>
              </a:spcBef>
              <a:spcAft>
                <a:spcPts val="0"/>
              </a:spcAft>
              <a:buClrTx/>
              <a:buSzTx/>
              <a:buFontTx/>
              <a:buNone/>
              <a:tabLst/>
              <a:defRPr/>
            </a:pPr>
            <a:endParaRPr kumimoji="0" lang="en-US" altLang="zh-CN" sz="1800" b="0" i="0" u="none" strike="noStrike" kern="1200" cap="none" spc="0" normalizeH="0" baseline="0" noProof="0" dirty="0">
              <a:ln>
                <a:noFill/>
              </a:ln>
              <a:solidFill>
                <a:srgbClr val="FF0000"/>
              </a:solidFill>
              <a:effectLst/>
              <a:uLnTx/>
              <a:uFillTx/>
              <a:latin typeface="Calibri" panose="020F0502020204030204" pitchFamily="34" charset="0"/>
              <a:ea typeface="等线" panose="02010600030101010101" pitchFamily="2" charset="-122"/>
              <a:cs typeface="Calibri" panose="020F0502020204030204" pitchFamily="34" charset="0"/>
            </a:endParaRPr>
          </a:p>
          <a:p>
            <a:pPr marL="457200" marR="0" lvl="1" indent="0" algn="l" defTabSz="914400" rtl="0" eaLnBrk="0" fontAlgn="base" latinLnBrk="0" hangingPunct="0">
              <a:lnSpc>
                <a:spcPct val="100000"/>
              </a:lnSpc>
              <a:spcBef>
                <a:spcPts val="0"/>
              </a:spcBef>
              <a:spcAft>
                <a:spcPts val="0"/>
              </a:spcAft>
              <a:buClrTx/>
              <a:buSzTx/>
              <a:buFontTx/>
              <a:buNone/>
              <a:tabLst/>
              <a:defRPr/>
            </a:pPr>
            <a:endParaRPr lang="en-US" altLang="zh-CN" dirty="0">
              <a:solidFill>
                <a:srgbClr val="FF0000"/>
              </a:solidFill>
              <a:latin typeface="Calibri" panose="020F0502020204030204" pitchFamily="34" charset="0"/>
              <a:ea typeface="等线" panose="02010600030101010101" pitchFamily="2" charset="-122"/>
              <a:cs typeface="Calibri" panose="020F0502020204030204" pitchFamily="34" charset="0"/>
            </a:endParaRPr>
          </a:p>
          <a:p>
            <a:pPr marL="457200" marR="0" lvl="1" indent="0" algn="l" defTabSz="914400" rtl="0" eaLnBrk="0" fontAlgn="base" latinLnBrk="0" hangingPunct="0">
              <a:lnSpc>
                <a:spcPct val="100000"/>
              </a:lnSpc>
              <a:spcBef>
                <a:spcPts val="0"/>
              </a:spcBef>
              <a:spcAft>
                <a:spcPts val="0"/>
              </a:spcAft>
              <a:buClrTx/>
              <a:buSzTx/>
              <a:buFontTx/>
              <a:buNone/>
              <a:tabLst/>
              <a:defRPr/>
            </a:pPr>
            <a:endParaRPr kumimoji="0" lang="en-US" altLang="zh-CN" sz="1800" b="0" i="0" u="none" strike="noStrike" kern="1200" cap="none" spc="0" normalizeH="0" baseline="0" noProof="0" dirty="0">
              <a:ln>
                <a:noFill/>
              </a:ln>
              <a:solidFill>
                <a:srgbClr val="FF0000"/>
              </a:solidFill>
              <a:effectLst/>
              <a:uLnTx/>
              <a:uFillTx/>
              <a:latin typeface="Calibri" panose="020F0502020204030204" pitchFamily="34" charset="0"/>
              <a:ea typeface="等线" panose="02010600030101010101" pitchFamily="2" charset="-122"/>
              <a:cs typeface="Calibri" panose="020F0502020204030204" pitchFamily="34" charset="0"/>
            </a:endParaRPr>
          </a:p>
        </p:txBody>
      </p:sp>
      <p:sp>
        <p:nvSpPr>
          <p:cNvPr id="4" name="Rectangle 2">
            <a:extLst>
              <a:ext uri="{FF2B5EF4-FFF2-40B4-BE49-F238E27FC236}">
                <a16:creationId xmlns:a16="http://schemas.microsoft.com/office/drawing/2014/main" id="{97CAD321-5221-462C-93C9-A22942CA733B}"/>
              </a:ext>
            </a:extLst>
          </p:cNvPr>
          <p:cNvSpPr>
            <a:spLocks noChangeArrowheads="1"/>
          </p:cNvSpPr>
          <p:nvPr/>
        </p:nvSpPr>
        <p:spPr bwMode="auto">
          <a:xfrm>
            <a:off x="350982" y="657182"/>
            <a:ext cx="1252232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graphicFrame>
        <p:nvGraphicFramePr>
          <p:cNvPr id="5" name="对象 4">
            <a:extLst>
              <a:ext uri="{FF2B5EF4-FFF2-40B4-BE49-F238E27FC236}">
                <a16:creationId xmlns:a16="http://schemas.microsoft.com/office/drawing/2014/main" id="{9CC8F105-C1AE-4E94-917F-9556FAA83810}"/>
              </a:ext>
            </a:extLst>
          </p:cNvPr>
          <p:cNvGraphicFramePr>
            <a:graphicFrameLocks noChangeAspect="1"/>
          </p:cNvGraphicFramePr>
          <p:nvPr>
            <p:extLst>
              <p:ext uri="{D42A27DB-BD31-4B8C-83A1-F6EECF244321}">
                <p14:modId xmlns:p14="http://schemas.microsoft.com/office/powerpoint/2010/main" val="65349460"/>
              </p:ext>
            </p:extLst>
          </p:nvPr>
        </p:nvGraphicFramePr>
        <p:xfrm>
          <a:off x="350981" y="657182"/>
          <a:ext cx="6385879" cy="5311619"/>
        </p:xfrm>
        <a:graphic>
          <a:graphicData uri="http://schemas.openxmlformats.org/presentationml/2006/ole">
            <mc:AlternateContent xmlns:mc="http://schemas.openxmlformats.org/markup-compatibility/2006">
              <mc:Choice xmlns:v="urn:schemas-microsoft-com:vml" Requires="v">
                <p:oleObj spid="_x0000_s3092" name="Visio" r:id="rId3" imgW="12054850" imgH="10035623" progId="Visio.Drawing.15">
                  <p:embed/>
                </p:oleObj>
              </mc:Choice>
              <mc:Fallback>
                <p:oleObj name="Visio" r:id="rId3" imgW="12054850" imgH="10035623" progId="Visio.Drawing.15">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0981" y="657182"/>
                        <a:ext cx="6385879" cy="5311619"/>
                      </a:xfrm>
                      <a:prstGeom prst="rect">
                        <a:avLst/>
                      </a:prstGeom>
                      <a:noFill/>
                    </p:spPr>
                  </p:pic>
                </p:oleObj>
              </mc:Fallback>
            </mc:AlternateContent>
          </a:graphicData>
        </a:graphic>
      </p:graphicFrame>
      <p:sp>
        <p:nvSpPr>
          <p:cNvPr id="6" name="矩形 5">
            <a:extLst>
              <a:ext uri="{FF2B5EF4-FFF2-40B4-BE49-F238E27FC236}">
                <a16:creationId xmlns:a16="http://schemas.microsoft.com/office/drawing/2014/main" id="{AD434D6C-BF7C-4E8C-9D42-B7C785F51441}"/>
              </a:ext>
            </a:extLst>
          </p:cNvPr>
          <p:cNvSpPr/>
          <p:nvPr/>
        </p:nvSpPr>
        <p:spPr>
          <a:xfrm>
            <a:off x="350981" y="6200818"/>
            <a:ext cx="6096000" cy="523220"/>
          </a:xfrm>
          <a:prstGeom prst="rect">
            <a:avLst/>
          </a:prstGeom>
        </p:spPr>
        <p:txBody>
          <a:bodyPr>
            <a:spAutoFit/>
          </a:bodyPr>
          <a:lstStyle/>
          <a:p>
            <a:r>
              <a:rPr lang="en-GB" altLang="zh-CN" sz="1400" dirty="0">
                <a:latin typeface="Times New Roman" panose="02020603050405020304" pitchFamily="18" charset="0"/>
                <a:ea typeface="Malgun Gothic" panose="020B0503020000020004" pitchFamily="34" charset="-127"/>
              </a:rPr>
              <a:t>Figure 6.2H.2.4.2-1: Inference procedure for vertical federated learning when NWDAF is acting as VFL server</a:t>
            </a:r>
            <a:endParaRPr lang="zh-CN" altLang="en-US" sz="1400" dirty="0"/>
          </a:p>
        </p:txBody>
      </p:sp>
    </p:spTree>
    <p:extLst>
      <p:ext uri="{BB962C8B-B14F-4D97-AF65-F5344CB8AC3E}">
        <p14:creationId xmlns:p14="http://schemas.microsoft.com/office/powerpoint/2010/main" val="3652226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F3CAED0-E4FA-4900-A723-D0C349F88343}"/>
              </a:ext>
            </a:extLst>
          </p:cNvPr>
          <p:cNvSpPr>
            <a:spLocks noGrp="1"/>
          </p:cNvSpPr>
          <p:nvPr>
            <p:ph idx="1"/>
          </p:nvPr>
        </p:nvSpPr>
        <p:spPr>
          <a:xfrm>
            <a:off x="132080" y="1188720"/>
            <a:ext cx="11221720" cy="4988243"/>
          </a:xfrm>
        </p:spPr>
        <p:txBody>
          <a:bodyPr/>
          <a:lstStyle/>
          <a:p>
            <a:r>
              <a:rPr lang="en-US" altLang="zh-CN" sz="2400" dirty="0"/>
              <a:t>Whether new NEF’s service operations should be defined for the VFL or existing ones will be reused? How to define or enhance them correspondingly?</a:t>
            </a:r>
          </a:p>
          <a:p>
            <a:endParaRPr lang="en-US" altLang="zh-CN" sz="2400" dirty="0"/>
          </a:p>
          <a:p>
            <a:r>
              <a:rPr lang="en-US" altLang="zh-CN" sz="2400" dirty="0">
                <a:highlight>
                  <a:srgbClr val="FFFF00"/>
                </a:highlight>
              </a:rPr>
              <a:t>Way forward: suggest to discuss from functionality point of view in this DP, i.e. identify what functions should the NEF support for VFL. And we leave the service operations (new or existing) to the DP of the other issue 7.</a:t>
            </a:r>
            <a:endParaRPr lang="zh-CN" altLang="zh-CN" sz="2400" dirty="0">
              <a:highlight>
                <a:srgbClr val="FFFF00"/>
              </a:highlight>
            </a:endParaRPr>
          </a:p>
          <a:p>
            <a:endParaRPr lang="zh-CN" altLang="en-US" dirty="0"/>
          </a:p>
        </p:txBody>
      </p:sp>
      <p:sp>
        <p:nvSpPr>
          <p:cNvPr id="4" name="Title 1">
            <a:extLst>
              <a:ext uri="{FF2B5EF4-FFF2-40B4-BE49-F238E27FC236}">
                <a16:creationId xmlns:a16="http://schemas.microsoft.com/office/drawing/2014/main" id="{E2B7BB48-3859-4D6B-B4B7-EA16D3DFEEE3}"/>
              </a:ext>
            </a:extLst>
          </p:cNvPr>
          <p:cNvSpPr>
            <a:spLocks noGrp="1"/>
          </p:cNvSpPr>
          <p:nvPr>
            <p:ph type="title"/>
          </p:nvPr>
        </p:nvSpPr>
        <p:spPr>
          <a:xfrm>
            <a:off x="0" y="0"/>
            <a:ext cx="10515600" cy="810228"/>
          </a:xfrm>
        </p:spPr>
        <p:txBody>
          <a:bodyPr/>
          <a:lstStyle/>
          <a:p>
            <a:r>
              <a:rPr lang="en-US" altLang="zh-CN" sz="2800" b="1" dirty="0"/>
              <a:t>Sub-issue 5</a:t>
            </a:r>
            <a:endParaRPr lang="zh-CN" altLang="en-US" sz="2800" b="1" dirty="0"/>
          </a:p>
        </p:txBody>
      </p:sp>
    </p:spTree>
    <p:extLst>
      <p:ext uri="{BB962C8B-B14F-4D97-AF65-F5344CB8AC3E}">
        <p14:creationId xmlns:p14="http://schemas.microsoft.com/office/powerpoint/2010/main" val="3233918318"/>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5F7427B-B2CB-4F19-9822-7D48B18502F4}"/>
              </a:ext>
            </a:extLst>
          </p:cNvPr>
          <p:cNvSpPr>
            <a:spLocks noGrp="1"/>
          </p:cNvSpPr>
          <p:nvPr>
            <p:ph type="title"/>
          </p:nvPr>
        </p:nvSpPr>
        <p:spPr>
          <a:xfrm>
            <a:off x="0" y="0"/>
            <a:ext cx="10515600" cy="810228"/>
          </a:xfrm>
        </p:spPr>
        <p:txBody>
          <a:bodyPr/>
          <a:lstStyle/>
          <a:p>
            <a:r>
              <a:rPr lang="en-GB" altLang="zh-CN" sz="2800" b="1" dirty="0"/>
              <a:t>NEF’s role in VFL process</a:t>
            </a:r>
            <a:endParaRPr lang="zh-CN" altLang="en-US" sz="2800" b="1" dirty="0"/>
          </a:p>
        </p:txBody>
      </p:sp>
      <p:sp>
        <p:nvSpPr>
          <p:cNvPr id="5" name="Content Placeholder 2">
            <a:extLst>
              <a:ext uri="{FF2B5EF4-FFF2-40B4-BE49-F238E27FC236}">
                <a16:creationId xmlns:a16="http://schemas.microsoft.com/office/drawing/2014/main" id="{41CD9576-DC5F-4DC5-B7F7-B3185D67E43F}"/>
              </a:ext>
            </a:extLst>
          </p:cNvPr>
          <p:cNvSpPr>
            <a:spLocks noGrp="1"/>
          </p:cNvSpPr>
          <p:nvPr>
            <p:ph idx="1"/>
          </p:nvPr>
        </p:nvSpPr>
        <p:spPr>
          <a:xfrm>
            <a:off x="0" y="1161140"/>
            <a:ext cx="12094590" cy="5181632"/>
          </a:xfrm>
        </p:spPr>
        <p:txBody>
          <a:bodyPr/>
          <a:lstStyle/>
          <a:p>
            <a:pPr>
              <a:lnSpc>
                <a:spcPct val="100000"/>
              </a:lnSpc>
              <a:spcBef>
                <a:spcPts val="0"/>
              </a:spcBef>
              <a:spcAft>
                <a:spcPts val="0"/>
              </a:spcAft>
            </a:pPr>
            <a:r>
              <a:rPr lang="en-GB" altLang="zh-CN" sz="2200" dirty="0">
                <a:latin typeface="Calibri" panose="020F0502020204030204" pitchFamily="34" charset="0"/>
                <a:cs typeface="Calibri" panose="020F0502020204030204" pitchFamily="34" charset="0"/>
              </a:rPr>
              <a:t>Some roles of NEF during VFL process have been discussed and agreed in the last two meetings:</a:t>
            </a:r>
            <a:endParaRPr lang="en-US" altLang="zh-CN" sz="1800" dirty="0">
              <a:latin typeface="Calibri" panose="020F0502020204030204" pitchFamily="34" charset="0"/>
              <a:cs typeface="Calibri" panose="020F0502020204030204" pitchFamily="34" charset="0"/>
            </a:endParaRPr>
          </a:p>
          <a:p>
            <a:pPr lvl="1">
              <a:lnSpc>
                <a:spcPct val="100000"/>
              </a:lnSpc>
              <a:spcBef>
                <a:spcPts val="0"/>
              </a:spcBef>
              <a:spcAft>
                <a:spcPts val="0"/>
              </a:spcAft>
            </a:pPr>
            <a:r>
              <a:rPr lang="en-US" altLang="zh-CN" sz="1800" dirty="0">
                <a:latin typeface="Calibri" panose="020F0502020204030204" pitchFamily="34" charset="0"/>
                <a:cs typeface="Calibri" panose="020F0502020204030204" pitchFamily="34" charset="0"/>
              </a:rPr>
              <a:t>For a untrusted AF as VFL server case, discovering NWDAF as VFL clients from NRF for the untrusted AF;</a:t>
            </a:r>
          </a:p>
          <a:p>
            <a:pPr lvl="1">
              <a:lnSpc>
                <a:spcPct val="100000"/>
              </a:lnSpc>
              <a:spcBef>
                <a:spcPts val="0"/>
              </a:spcBef>
              <a:spcAft>
                <a:spcPts val="0"/>
              </a:spcAft>
            </a:pPr>
            <a:r>
              <a:rPr lang="en-US" altLang="zh-CN" sz="1800" dirty="0">
                <a:latin typeface="Calibri" panose="020F0502020204030204" pitchFamily="34" charset="0"/>
                <a:cs typeface="Calibri" panose="020F0502020204030204" pitchFamily="34" charset="0"/>
              </a:rPr>
              <a:t>For a untrusted AF as VFL server case , anonymizing real NWDAF instances ID from the untrusted AF by using temporary NWDAF ID.</a:t>
            </a:r>
          </a:p>
          <a:p>
            <a:pPr lvl="1">
              <a:lnSpc>
                <a:spcPct val="100000"/>
              </a:lnSpc>
              <a:spcBef>
                <a:spcPts val="0"/>
              </a:spcBef>
              <a:spcAft>
                <a:spcPts val="0"/>
              </a:spcAft>
            </a:pPr>
            <a:r>
              <a:rPr lang="en-US" altLang="zh-CN" sz="1800" dirty="0">
                <a:latin typeface="Calibri" panose="020F0502020204030204" pitchFamily="34" charset="0"/>
                <a:cs typeface="Calibri" panose="020F0502020204030204" pitchFamily="34" charset="0"/>
              </a:rPr>
              <a:t>For either case (untrusted AF as VFL server or VFL client), forwarding intermediate results from NWDAF to AF and vice versa, in which translating between external and internal IDs (e.g., UE IDs) happens. </a:t>
            </a:r>
          </a:p>
          <a:p>
            <a:pPr lvl="1">
              <a:lnSpc>
                <a:spcPct val="100000"/>
              </a:lnSpc>
              <a:spcBef>
                <a:spcPts val="0"/>
              </a:spcBef>
              <a:spcAft>
                <a:spcPts val="0"/>
              </a:spcAft>
            </a:pPr>
            <a:endParaRPr lang="en-GB" altLang="zh-CN" sz="1800" dirty="0">
              <a:latin typeface="Calibri" panose="020F0502020204030204" pitchFamily="34" charset="0"/>
              <a:cs typeface="Calibri" panose="020F0502020204030204" pitchFamily="34" charset="0"/>
            </a:endParaRPr>
          </a:p>
          <a:p>
            <a:pPr>
              <a:lnSpc>
                <a:spcPct val="100000"/>
              </a:lnSpc>
              <a:spcBef>
                <a:spcPts val="0"/>
              </a:spcBef>
              <a:spcAft>
                <a:spcPts val="0"/>
              </a:spcAft>
            </a:pPr>
            <a:r>
              <a:rPr lang="en-GB" altLang="zh-CN" sz="2200" dirty="0">
                <a:latin typeface="Calibri" panose="020F0502020204030204" pitchFamily="34" charset="0"/>
                <a:cs typeface="Calibri" panose="020F0502020204030204" pitchFamily="34" charset="0"/>
              </a:rPr>
              <a:t>However, there are still concerns about </a:t>
            </a:r>
            <a:r>
              <a:rPr lang="en-US" altLang="zh-CN" sz="2200" dirty="0">
                <a:latin typeface="Calibri" panose="020F0502020204030204" pitchFamily="34" charset="0"/>
                <a:cs typeface="Calibri" panose="020F0502020204030204" pitchFamily="34" charset="0"/>
              </a:rPr>
              <a:t>Other NEF’s roles in VFL process. </a:t>
            </a:r>
            <a:r>
              <a:rPr lang="en-GB" altLang="zh-CN" sz="2200" dirty="0">
                <a:latin typeface="Calibri" panose="020F0502020204030204" pitchFamily="34" charset="0"/>
                <a:cs typeface="Calibri" panose="020F0502020204030204" pitchFamily="34" charset="0"/>
              </a:rPr>
              <a:t>The following editor’s notes are captured in TS 23.288 or approved CR:</a:t>
            </a:r>
          </a:p>
          <a:p>
            <a:pPr lvl="1">
              <a:lnSpc>
                <a:spcPct val="100000"/>
              </a:lnSpc>
              <a:spcBef>
                <a:spcPts val="0"/>
              </a:spcBef>
              <a:spcAft>
                <a:spcPts val="0"/>
              </a:spcAft>
            </a:pPr>
            <a:r>
              <a:rPr lang="en-US" altLang="zh-CN" sz="1800" dirty="0">
                <a:solidFill>
                  <a:srgbClr val="FF0000"/>
                </a:solidFill>
                <a:latin typeface="Calibri" panose="020F0502020204030204" pitchFamily="34" charset="0"/>
                <a:cs typeface="Calibri" panose="020F0502020204030204" pitchFamily="34" charset="0"/>
              </a:rPr>
              <a:t>Editor's note: If any of the Consumer, Server and clients are untrusted AF(s), how the NEF assists the VFL inference process, and whether the existing or new NEF service should be invoked are FFS. </a:t>
            </a:r>
            <a:r>
              <a:rPr lang="en-US" altLang="zh-CN" sz="1800" dirty="0">
                <a:solidFill>
                  <a:schemeClr val="accent1">
                    <a:lumMod val="75000"/>
                  </a:schemeClr>
                </a:solidFill>
                <a:latin typeface="Calibri" panose="020F0502020204030204" pitchFamily="34" charset="0"/>
                <a:cs typeface="Calibri" panose="020F0502020204030204" pitchFamily="34" charset="0"/>
              </a:rPr>
              <a:t>(CR: 2411192 – OPPO; Clause 6.2H.2.4.1)</a:t>
            </a:r>
          </a:p>
          <a:p>
            <a:pPr lvl="1">
              <a:lnSpc>
                <a:spcPct val="100000"/>
              </a:lnSpc>
              <a:spcBef>
                <a:spcPts val="0"/>
              </a:spcBef>
              <a:spcAft>
                <a:spcPts val="0"/>
              </a:spcAft>
            </a:pPr>
            <a:r>
              <a:rPr lang="en-US" altLang="zh-CN" sz="1800" dirty="0">
                <a:solidFill>
                  <a:srgbClr val="FF0000"/>
                </a:solidFill>
                <a:latin typeface="Calibri" panose="020F0502020204030204" pitchFamily="34" charset="0"/>
                <a:cs typeface="Calibri" panose="020F0502020204030204" pitchFamily="34" charset="0"/>
              </a:rPr>
              <a:t>Editor's Note:  How the NEF assists the VFL training process as well as whether the service operations going via NEF is using the existing or new service operation are FFS. </a:t>
            </a:r>
            <a:r>
              <a:rPr lang="en-US" altLang="zh-CN" sz="1800" dirty="0">
                <a:solidFill>
                  <a:schemeClr val="accent1">
                    <a:lumMod val="75000"/>
                  </a:schemeClr>
                </a:solidFill>
                <a:latin typeface="Calibri" panose="020F0502020204030204" pitchFamily="34" charset="0"/>
                <a:cs typeface="Calibri" panose="020F0502020204030204" pitchFamily="34" charset="0"/>
              </a:rPr>
              <a:t>(CR: 2411194 – CMCC; Clause: 6.2H.2.3.1)</a:t>
            </a:r>
          </a:p>
          <a:p>
            <a:pPr lvl="1">
              <a:lnSpc>
                <a:spcPct val="100000"/>
              </a:lnSpc>
              <a:spcBef>
                <a:spcPts val="0"/>
              </a:spcBef>
              <a:spcAft>
                <a:spcPts val="0"/>
              </a:spcAft>
            </a:pPr>
            <a:r>
              <a:rPr lang="en-US" altLang="zh-CN" sz="1800" dirty="0">
                <a:solidFill>
                  <a:srgbClr val="FF0000"/>
                </a:solidFill>
                <a:latin typeface="Calibri" panose="020F0502020204030204" pitchFamily="34" charset="0"/>
                <a:cs typeface="Calibri" panose="020F0502020204030204" pitchFamily="34" charset="0"/>
              </a:rPr>
              <a:t>Editor’s note: It is FFS, whether NEF should perform VFL NWDAF selection (or shortlisting) or it should only discover NWDAF client candidates without any further selection. </a:t>
            </a:r>
            <a:r>
              <a:rPr lang="en-US" altLang="zh-CN" sz="1800" dirty="0">
                <a:solidFill>
                  <a:schemeClr val="accent1">
                    <a:lumMod val="75000"/>
                  </a:schemeClr>
                </a:solidFill>
                <a:latin typeface="Calibri" panose="020F0502020204030204" pitchFamily="34" charset="0"/>
                <a:cs typeface="Calibri" panose="020F0502020204030204" pitchFamily="34" charset="0"/>
              </a:rPr>
              <a:t>(CR: 2411193 – vivo; Clause: 6.2H.2.1.2)</a:t>
            </a:r>
          </a:p>
          <a:p>
            <a:pPr lvl="1">
              <a:lnSpc>
                <a:spcPct val="100000"/>
              </a:lnSpc>
              <a:spcBef>
                <a:spcPts val="0"/>
              </a:spcBef>
              <a:spcAft>
                <a:spcPts val="0"/>
              </a:spcAft>
            </a:pPr>
            <a:endParaRPr lang="en-GB" altLang="zh-CN" sz="1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66874020"/>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89A43B85-9549-478C-BE41-D9D1EF94B105}"/>
              </a:ext>
            </a:extLst>
          </p:cNvPr>
          <p:cNvSpPr>
            <a:spLocks noGrp="1"/>
          </p:cNvSpPr>
          <p:nvPr>
            <p:ph idx="1"/>
          </p:nvPr>
        </p:nvSpPr>
        <p:spPr>
          <a:xfrm>
            <a:off x="0" y="1161140"/>
            <a:ext cx="12094590" cy="5181632"/>
          </a:xfrm>
        </p:spPr>
        <p:txBody>
          <a:bodyPr/>
          <a:lstStyle/>
          <a:p>
            <a:pPr>
              <a:lnSpc>
                <a:spcPct val="100000"/>
              </a:lnSpc>
              <a:spcBef>
                <a:spcPts val="0"/>
              </a:spcBef>
              <a:spcAft>
                <a:spcPts val="0"/>
              </a:spcAft>
            </a:pPr>
            <a:r>
              <a:rPr lang="en-GB" altLang="zh-CN" dirty="0">
                <a:latin typeface="Calibri" panose="020F0502020204030204" pitchFamily="34" charset="0"/>
                <a:cs typeface="Calibri" panose="020F0502020204030204" pitchFamily="34" charset="0"/>
              </a:rPr>
              <a:t> As a summary, some key points to be discussed for this issue :</a:t>
            </a:r>
          </a:p>
          <a:p>
            <a:pPr lvl="1">
              <a:lnSpc>
                <a:spcPct val="100000"/>
              </a:lnSpc>
              <a:spcBef>
                <a:spcPts val="0"/>
              </a:spcBef>
              <a:spcAft>
                <a:spcPts val="0"/>
              </a:spcAft>
            </a:pPr>
            <a:r>
              <a:rPr lang="en-US" altLang="zh-CN" dirty="0"/>
              <a:t>Sub-issue 1: For the VFL client(s) discovery procedure, whether and how NEF does further NWDAF client shortlisting or selection based on the discovery result from NRF?</a:t>
            </a:r>
            <a:endParaRPr lang="zh-CN" altLang="zh-CN" dirty="0"/>
          </a:p>
          <a:p>
            <a:pPr lvl="1">
              <a:lnSpc>
                <a:spcPct val="100000"/>
              </a:lnSpc>
              <a:spcBef>
                <a:spcPts val="0"/>
              </a:spcBef>
              <a:spcAft>
                <a:spcPts val="0"/>
              </a:spcAft>
            </a:pPr>
            <a:r>
              <a:rPr lang="en-US" altLang="zh-CN" dirty="0"/>
              <a:t>Sub-issue 2: For the VFL preparation procedure, whether and how NEF does pre-work of sample IDs intersection before the VFL server determines the final sample IDs?</a:t>
            </a:r>
            <a:endParaRPr lang="zh-CN" altLang="zh-CN" dirty="0"/>
          </a:p>
          <a:p>
            <a:pPr lvl="1">
              <a:lnSpc>
                <a:spcPct val="100000"/>
              </a:lnSpc>
              <a:spcBef>
                <a:spcPts val="0"/>
              </a:spcBef>
              <a:spcAft>
                <a:spcPts val="0"/>
              </a:spcAft>
            </a:pPr>
            <a:r>
              <a:rPr lang="en-US" altLang="zh-CN" dirty="0"/>
              <a:t>Sub-issue 3: For the VFL training procedure, how does the NEF assist the VFL training process?</a:t>
            </a:r>
          </a:p>
          <a:p>
            <a:pPr lvl="1">
              <a:lnSpc>
                <a:spcPct val="100000"/>
              </a:lnSpc>
              <a:spcBef>
                <a:spcPts val="0"/>
              </a:spcBef>
              <a:spcAft>
                <a:spcPts val="0"/>
              </a:spcAft>
            </a:pPr>
            <a:r>
              <a:rPr lang="en-US" altLang="zh-CN" dirty="0"/>
              <a:t>Sub-issue 4: For the VFL inference procedure, how does the NEF assist the VFL inference process?</a:t>
            </a:r>
          </a:p>
          <a:p>
            <a:pPr lvl="1">
              <a:lnSpc>
                <a:spcPct val="100000"/>
              </a:lnSpc>
              <a:spcBef>
                <a:spcPts val="0"/>
              </a:spcBef>
              <a:spcAft>
                <a:spcPts val="0"/>
              </a:spcAft>
            </a:pPr>
            <a:r>
              <a:rPr lang="en-US" altLang="zh-CN" dirty="0"/>
              <a:t>Sub-issue 5: Whether new NEF’s service operations should be defined for the VFL or existing ones will be reused? How to define or enhance them correspondingly?</a:t>
            </a:r>
            <a:endParaRPr lang="zh-CN" altLang="zh-CN" dirty="0"/>
          </a:p>
          <a:p>
            <a:pPr lvl="1">
              <a:lnSpc>
                <a:spcPct val="100000"/>
              </a:lnSpc>
              <a:spcBef>
                <a:spcPts val="0"/>
              </a:spcBef>
              <a:spcAft>
                <a:spcPts val="0"/>
              </a:spcAft>
            </a:pPr>
            <a:endParaRPr lang="en-GB" altLang="zh-CN" sz="1400" dirty="0">
              <a:latin typeface="Calibri" panose="020F0502020204030204" pitchFamily="34" charset="0"/>
              <a:cs typeface="Calibri" panose="020F0502020204030204" pitchFamily="34" charset="0"/>
            </a:endParaRPr>
          </a:p>
        </p:txBody>
      </p:sp>
      <p:sp>
        <p:nvSpPr>
          <p:cNvPr id="6" name="Title 1">
            <a:extLst>
              <a:ext uri="{FF2B5EF4-FFF2-40B4-BE49-F238E27FC236}">
                <a16:creationId xmlns:a16="http://schemas.microsoft.com/office/drawing/2014/main" id="{4D0D0C0C-585E-4EFF-9A9A-563152C9DD69}"/>
              </a:ext>
            </a:extLst>
          </p:cNvPr>
          <p:cNvSpPr>
            <a:spLocks noGrp="1"/>
          </p:cNvSpPr>
          <p:nvPr>
            <p:ph type="title"/>
          </p:nvPr>
        </p:nvSpPr>
        <p:spPr>
          <a:xfrm>
            <a:off x="0" y="0"/>
            <a:ext cx="10515600" cy="810228"/>
          </a:xfrm>
        </p:spPr>
        <p:txBody>
          <a:bodyPr/>
          <a:lstStyle/>
          <a:p>
            <a:r>
              <a:rPr lang="en-GB" altLang="zh-CN" sz="2800" b="1" dirty="0"/>
              <a:t>NEF’s role in VFL process</a:t>
            </a:r>
            <a:endParaRPr lang="zh-CN" altLang="en-US" sz="2800" b="1" dirty="0"/>
          </a:p>
        </p:txBody>
      </p:sp>
    </p:spTree>
    <p:extLst>
      <p:ext uri="{BB962C8B-B14F-4D97-AF65-F5344CB8AC3E}">
        <p14:creationId xmlns:p14="http://schemas.microsoft.com/office/powerpoint/2010/main" val="3669714339"/>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F3CAED0-E4FA-4900-A723-D0C349F88343}"/>
              </a:ext>
            </a:extLst>
          </p:cNvPr>
          <p:cNvSpPr>
            <a:spLocks noGrp="1"/>
          </p:cNvSpPr>
          <p:nvPr>
            <p:ph idx="1"/>
          </p:nvPr>
        </p:nvSpPr>
        <p:spPr>
          <a:xfrm>
            <a:off x="162560" y="1158240"/>
            <a:ext cx="11221720" cy="5100003"/>
          </a:xfrm>
        </p:spPr>
        <p:txBody>
          <a:bodyPr/>
          <a:lstStyle/>
          <a:p>
            <a:r>
              <a:rPr lang="en-US" altLang="zh-CN" sz="2400" dirty="0"/>
              <a:t>For the VFL client(s) discovery procedure, whether and how NEF does further NWDAF client shortlisting or selection based on the discovery result from NRF</a:t>
            </a:r>
            <a:r>
              <a:rPr lang="en-US" altLang="zh-CN" dirty="0"/>
              <a:t>? </a:t>
            </a:r>
            <a:endParaRPr lang="zh-CN" altLang="zh-CN" sz="2400" dirty="0"/>
          </a:p>
          <a:p>
            <a:endParaRPr lang="zh-CN" altLang="en-US" dirty="0"/>
          </a:p>
        </p:txBody>
      </p:sp>
      <p:sp>
        <p:nvSpPr>
          <p:cNvPr id="4" name="Title 1">
            <a:extLst>
              <a:ext uri="{FF2B5EF4-FFF2-40B4-BE49-F238E27FC236}">
                <a16:creationId xmlns:a16="http://schemas.microsoft.com/office/drawing/2014/main" id="{E2B7BB48-3859-4D6B-B4B7-EA16D3DFEEE3}"/>
              </a:ext>
            </a:extLst>
          </p:cNvPr>
          <p:cNvSpPr>
            <a:spLocks noGrp="1"/>
          </p:cNvSpPr>
          <p:nvPr>
            <p:ph type="title"/>
          </p:nvPr>
        </p:nvSpPr>
        <p:spPr>
          <a:xfrm>
            <a:off x="0" y="0"/>
            <a:ext cx="10515600" cy="810228"/>
          </a:xfrm>
        </p:spPr>
        <p:txBody>
          <a:bodyPr/>
          <a:lstStyle/>
          <a:p>
            <a:r>
              <a:rPr lang="en-US" altLang="zh-CN" sz="2800" b="1" dirty="0"/>
              <a:t>Sub-issue 1 </a:t>
            </a:r>
            <a:r>
              <a:rPr lang="en-US" altLang="zh-CN" sz="2800" dirty="0">
                <a:solidFill>
                  <a:srgbClr val="0000FF"/>
                </a:solidFill>
                <a:highlight>
                  <a:srgbClr val="FFFF00"/>
                </a:highlight>
              </a:rPr>
              <a:t>(see P5 for related procedure) </a:t>
            </a:r>
            <a:endParaRPr lang="zh-CN" altLang="en-US" sz="2800" b="1" dirty="0"/>
          </a:p>
        </p:txBody>
      </p:sp>
      <p:graphicFrame>
        <p:nvGraphicFramePr>
          <p:cNvPr id="5" name="表格 4">
            <a:extLst>
              <a:ext uri="{FF2B5EF4-FFF2-40B4-BE49-F238E27FC236}">
                <a16:creationId xmlns:a16="http://schemas.microsoft.com/office/drawing/2014/main" id="{AE12BACE-22BB-4F16-85AA-BA5BA77A99F3}"/>
              </a:ext>
            </a:extLst>
          </p:cNvPr>
          <p:cNvGraphicFramePr>
            <a:graphicFrameLocks noGrp="1"/>
          </p:cNvGraphicFramePr>
          <p:nvPr>
            <p:extLst>
              <p:ext uri="{D42A27DB-BD31-4B8C-83A1-F6EECF244321}">
                <p14:modId xmlns:p14="http://schemas.microsoft.com/office/powerpoint/2010/main" val="3678902338"/>
              </p:ext>
            </p:extLst>
          </p:nvPr>
        </p:nvGraphicFramePr>
        <p:xfrm>
          <a:off x="579218" y="1951585"/>
          <a:ext cx="11339766" cy="3864659"/>
        </p:xfrm>
        <a:graphic>
          <a:graphicData uri="http://schemas.openxmlformats.org/drawingml/2006/table">
            <a:tbl>
              <a:tblPr firstRow="1" bandRow="1">
                <a:tableStyleId>{5C22544A-7EE6-4342-B048-85BDC9FD1C3A}</a:tableStyleId>
              </a:tblPr>
              <a:tblGrid>
                <a:gridCol w="1875537">
                  <a:extLst>
                    <a:ext uri="{9D8B030D-6E8A-4147-A177-3AD203B41FA5}">
                      <a16:colId xmlns:a16="http://schemas.microsoft.com/office/drawing/2014/main" val="2890343580"/>
                    </a:ext>
                  </a:extLst>
                </a:gridCol>
                <a:gridCol w="1554419">
                  <a:extLst>
                    <a:ext uri="{9D8B030D-6E8A-4147-A177-3AD203B41FA5}">
                      <a16:colId xmlns:a16="http://schemas.microsoft.com/office/drawing/2014/main" val="438584649"/>
                    </a:ext>
                  </a:extLst>
                </a:gridCol>
                <a:gridCol w="7909810">
                  <a:extLst>
                    <a:ext uri="{9D8B030D-6E8A-4147-A177-3AD203B41FA5}">
                      <a16:colId xmlns:a16="http://schemas.microsoft.com/office/drawing/2014/main" val="1760235431"/>
                    </a:ext>
                  </a:extLst>
                </a:gridCol>
              </a:tblGrid>
              <a:tr h="418254">
                <a:tc>
                  <a:txBody>
                    <a:bodyPr/>
                    <a:lstStyle/>
                    <a:p>
                      <a:r>
                        <a:rPr lang="en-US" altLang="zh-CN" sz="1400" dirty="0"/>
                        <a:t>Companies </a:t>
                      </a:r>
                      <a:endParaRPr lang="zh-CN" altLang="en-US" sz="1400" dirty="0"/>
                    </a:p>
                  </a:txBody>
                  <a:tcPr/>
                </a:tc>
                <a:tc>
                  <a:txBody>
                    <a:bodyPr/>
                    <a:lstStyle/>
                    <a:p>
                      <a:r>
                        <a:rPr lang="en-US" altLang="zh-CN" sz="1400" dirty="0"/>
                        <a:t>View (whether)</a:t>
                      </a:r>
                      <a:endParaRPr lang="zh-CN" altLang="en-US" sz="1400" dirty="0"/>
                    </a:p>
                  </a:txBody>
                  <a:tcPr/>
                </a:tc>
                <a:tc>
                  <a:txBody>
                    <a:bodyPr/>
                    <a:lstStyle/>
                    <a:p>
                      <a:r>
                        <a:rPr lang="en-US" altLang="zh-CN" sz="1400" dirty="0"/>
                        <a:t>Explanation (how)</a:t>
                      </a:r>
                      <a:endParaRPr lang="zh-CN" altLang="en-US" sz="1400" dirty="0"/>
                    </a:p>
                  </a:txBody>
                  <a:tcPr/>
                </a:tc>
                <a:extLst>
                  <a:ext uri="{0D108BD9-81ED-4DB2-BD59-A6C34878D82A}">
                    <a16:rowId xmlns:a16="http://schemas.microsoft.com/office/drawing/2014/main" val="2409666087"/>
                  </a:ext>
                </a:extLst>
              </a:tr>
              <a:tr h="370840">
                <a:tc>
                  <a:txBody>
                    <a:bodyPr/>
                    <a:lstStyle/>
                    <a:p>
                      <a:r>
                        <a:rPr lang="en-US" altLang="zh-CN" sz="1200" dirty="0"/>
                        <a:t>vivo</a:t>
                      </a:r>
                      <a:endParaRPr lang="zh-CN" altLang="en-US" sz="1200" dirty="0"/>
                    </a:p>
                  </a:txBody>
                  <a:tcPr/>
                </a:tc>
                <a:tc>
                  <a:txBody>
                    <a:bodyPr/>
                    <a:lstStyle/>
                    <a:p>
                      <a:r>
                        <a:rPr lang="en-US" altLang="zh-CN" sz="1200" dirty="0"/>
                        <a:t>Neutral to negative </a:t>
                      </a:r>
                    </a:p>
                  </a:txBody>
                  <a:tcPr/>
                </a:tc>
                <a:tc>
                  <a:txBody>
                    <a:bodyPr/>
                    <a:lstStyle/>
                    <a:p>
                      <a:pPr marL="0" indent="0">
                        <a:buFontTx/>
                        <a:buNone/>
                      </a:pPr>
                      <a:r>
                        <a:rPr lang="en-US" altLang="zh-CN" sz="1200" dirty="0"/>
                        <a:t>- NEF internal implementation, maybe no need to standardized </a:t>
                      </a:r>
                      <a:endParaRPr lang="zh-CN" altLang="en-US" sz="1200" dirty="0"/>
                    </a:p>
                  </a:txBody>
                  <a:tcPr/>
                </a:tc>
                <a:extLst>
                  <a:ext uri="{0D108BD9-81ED-4DB2-BD59-A6C34878D82A}">
                    <a16:rowId xmlns:a16="http://schemas.microsoft.com/office/drawing/2014/main" val="2513737651"/>
                  </a:ext>
                </a:extLst>
              </a:tr>
              <a:tr h="370840">
                <a:tc>
                  <a:txBody>
                    <a:bodyPr/>
                    <a:lstStyle/>
                    <a:p>
                      <a:r>
                        <a:rPr lang="en-US" altLang="zh-CN" sz="1200" dirty="0"/>
                        <a:t>Nokia</a:t>
                      </a:r>
                      <a:endParaRPr lang="zh-CN" altLang="en-US" sz="1200" dirty="0"/>
                    </a:p>
                  </a:txBody>
                  <a:tcPr/>
                </a:tc>
                <a:tc>
                  <a:txBody>
                    <a:bodyPr/>
                    <a:lstStyle/>
                    <a:p>
                      <a:r>
                        <a:rPr lang="en-US" altLang="zh-CN" sz="1200" dirty="0"/>
                        <a:t>Y</a:t>
                      </a:r>
                      <a:endParaRPr lang="zh-CN" altLang="en-US" sz="1200" dirty="0"/>
                    </a:p>
                  </a:txBody>
                  <a:tcPr/>
                </a:tc>
                <a:tc>
                  <a:txBody>
                    <a:bodyPr/>
                    <a:lstStyle/>
                    <a:p>
                      <a:r>
                        <a:rPr lang="en-US" altLang="zh-CN" sz="1200" dirty="0"/>
                        <a:t>- NEF needs to consider aspects such as load or geographic proximity </a:t>
                      </a:r>
                      <a:endParaRPr lang="zh-CN" altLang="en-US" sz="1200" dirty="0"/>
                    </a:p>
                  </a:txBody>
                  <a:tcPr/>
                </a:tc>
                <a:extLst>
                  <a:ext uri="{0D108BD9-81ED-4DB2-BD59-A6C34878D82A}">
                    <a16:rowId xmlns:a16="http://schemas.microsoft.com/office/drawing/2014/main" val="2833328703"/>
                  </a:ext>
                </a:extLst>
              </a:tr>
              <a:tr h="370840">
                <a:tc>
                  <a:txBody>
                    <a:bodyPr/>
                    <a:lstStyle/>
                    <a:p>
                      <a:r>
                        <a:rPr lang="en-US" altLang="zh-CN" sz="1200" dirty="0"/>
                        <a:t>ZTE</a:t>
                      </a:r>
                      <a:endParaRPr lang="zh-CN" altLang="en-US" sz="1200" dirty="0"/>
                    </a:p>
                  </a:txBody>
                  <a:tcPr/>
                </a:tc>
                <a:tc>
                  <a:txBody>
                    <a:bodyPr/>
                    <a:lstStyle/>
                    <a:p>
                      <a:r>
                        <a:rPr lang="en-US" altLang="zh-CN" sz="1200" dirty="0"/>
                        <a:t>Slightly negative</a:t>
                      </a:r>
                      <a:endParaRPr lang="zh-CN" altLang="en-US" sz="1200" dirty="0"/>
                    </a:p>
                  </a:txBody>
                  <a:tcPr/>
                </a:tc>
                <a:tc>
                  <a:txBody>
                    <a:bodyPr/>
                    <a:lstStyle/>
                    <a:p>
                      <a:r>
                        <a:rPr lang="en-US" altLang="zh-CN" sz="1200" dirty="0"/>
                        <a:t>-implementation aspects</a:t>
                      </a:r>
                      <a:endParaRPr lang="zh-CN" altLang="en-US" sz="1200" dirty="0"/>
                    </a:p>
                  </a:txBody>
                  <a:tcPr/>
                </a:tc>
                <a:extLst>
                  <a:ext uri="{0D108BD9-81ED-4DB2-BD59-A6C34878D82A}">
                    <a16:rowId xmlns:a16="http://schemas.microsoft.com/office/drawing/2014/main" val="700469238"/>
                  </a:ext>
                </a:extLst>
              </a:tr>
              <a:tr h="370840">
                <a:tc>
                  <a:txBody>
                    <a:bodyPr/>
                    <a:lstStyle/>
                    <a:p>
                      <a:r>
                        <a:rPr lang="en-US" altLang="zh-CN" sz="1200" dirty="0"/>
                        <a:t>OPPO</a:t>
                      </a:r>
                      <a:endParaRPr lang="zh-CN" altLang="en-US" sz="1200" dirty="0"/>
                    </a:p>
                  </a:txBody>
                  <a:tcPr/>
                </a:tc>
                <a:tc>
                  <a:txBody>
                    <a:bodyPr/>
                    <a:lstStyle/>
                    <a:p>
                      <a:r>
                        <a:rPr lang="en-US" altLang="zh-CN" sz="1200" dirty="0"/>
                        <a:t>Neutral</a:t>
                      </a:r>
                      <a:endParaRPr lang="zh-CN" altLang="en-US" sz="1200" dirty="0"/>
                    </a:p>
                  </a:txBody>
                  <a:tcPr/>
                </a:tc>
                <a:tc>
                  <a:txBody>
                    <a:bodyPr/>
                    <a:lstStyle/>
                    <a:p>
                      <a:r>
                        <a:rPr lang="en-US" altLang="zh-CN" sz="1200" dirty="0"/>
                        <a:t>Compare with the samples, the number of the clients will be quite small, no benefit to let NWDAF do further down selection.</a:t>
                      </a:r>
                      <a:endParaRPr lang="zh-CN" altLang="en-US" sz="1200" dirty="0"/>
                    </a:p>
                  </a:txBody>
                  <a:tcPr/>
                </a:tc>
                <a:extLst>
                  <a:ext uri="{0D108BD9-81ED-4DB2-BD59-A6C34878D82A}">
                    <a16:rowId xmlns:a16="http://schemas.microsoft.com/office/drawing/2014/main" val="2206630687"/>
                  </a:ext>
                </a:extLst>
              </a:tr>
              <a:tr h="479685">
                <a:tc>
                  <a:txBody>
                    <a:bodyPr/>
                    <a:lstStyle/>
                    <a:p>
                      <a:r>
                        <a:rPr lang="en-GB" altLang="zh-CN" sz="1200" strike="noStrike" dirty="0"/>
                        <a:t>Samsung</a:t>
                      </a:r>
                      <a:endParaRPr lang="zh-CN" altLang="en-US" sz="1200" strike="noStrike" dirty="0"/>
                    </a:p>
                  </a:txBody>
                  <a:tcPr/>
                </a:tc>
                <a:tc>
                  <a:txBody>
                    <a:bodyPr/>
                    <a:lstStyle/>
                    <a:p>
                      <a:r>
                        <a:rPr lang="en-US" altLang="zh-CN" sz="1200" dirty="0"/>
                        <a:t>Neutral</a:t>
                      </a:r>
                      <a:endParaRPr lang="zh-CN" altLang="en-US" sz="1200" strike="sngStrike" kern="1200" dirty="0">
                        <a:solidFill>
                          <a:schemeClr val="dk1"/>
                        </a:solidFill>
                        <a:latin typeface="+mn-lt"/>
                        <a:ea typeface="+mn-ea"/>
                        <a:cs typeface="+mn-cs"/>
                      </a:endParaRPr>
                    </a:p>
                  </a:txBody>
                  <a:tcPr/>
                </a:tc>
                <a:tc>
                  <a:txBody>
                    <a:bodyPr/>
                    <a:lstStyle/>
                    <a:p>
                      <a:r>
                        <a:rPr lang="en-GB" altLang="zh-CN" sz="1200" strike="noStrike" dirty="0">
                          <a:solidFill>
                            <a:schemeClr val="tx1"/>
                          </a:solidFill>
                        </a:rPr>
                        <a:t>The technical</a:t>
                      </a:r>
                      <a:r>
                        <a:rPr lang="en-GB" altLang="zh-CN" sz="1200" strike="noStrike" baseline="0" dirty="0">
                          <a:solidFill>
                            <a:schemeClr val="tx1"/>
                          </a:solidFill>
                        </a:rPr>
                        <a:t> aspects provided by Nokia makes sense to us. But as mentioned by OPPO, the benefit of this enhancement might be not significant, considering the small number of NWDAF(s) currently deployed. </a:t>
                      </a:r>
                      <a:endParaRPr lang="zh-CN" altLang="en-US" sz="1200" strike="noStrike" dirty="0">
                        <a:solidFill>
                          <a:schemeClr val="tx1"/>
                        </a:solidFill>
                      </a:endParaRPr>
                    </a:p>
                  </a:txBody>
                  <a:tcPr/>
                </a:tc>
                <a:extLst>
                  <a:ext uri="{0D108BD9-81ED-4DB2-BD59-A6C34878D82A}">
                    <a16:rowId xmlns:a16="http://schemas.microsoft.com/office/drawing/2014/main" val="3547213598"/>
                  </a:ext>
                </a:extLst>
              </a:tr>
              <a:tr h="370840">
                <a:tc>
                  <a:txBody>
                    <a:bodyPr/>
                    <a:lstStyle/>
                    <a:p>
                      <a:r>
                        <a:rPr lang="en-US" altLang="zh-CN" sz="1200" dirty="0"/>
                        <a:t>Huawei</a:t>
                      </a:r>
                      <a:endParaRPr lang="zh-CN" altLang="en-US" sz="1200" dirty="0"/>
                    </a:p>
                  </a:txBody>
                  <a:tcPr/>
                </a:tc>
                <a:tc>
                  <a:txBody>
                    <a:bodyPr/>
                    <a:lstStyle/>
                    <a:p>
                      <a:r>
                        <a:rPr lang="en-US" altLang="zh-CN" sz="1200" dirty="0"/>
                        <a:t>N</a:t>
                      </a:r>
                      <a:endParaRPr lang="zh-CN" altLang="en-US" sz="1200" dirty="0"/>
                    </a:p>
                  </a:txBody>
                  <a:tcPr/>
                </a:tc>
                <a:tc>
                  <a:txBody>
                    <a:bodyPr/>
                    <a:lstStyle/>
                    <a:p>
                      <a:r>
                        <a:rPr lang="en-US" altLang="zh-CN" sz="1200" dirty="0"/>
                        <a:t>- It is based on NEF internal logic. We only standardize inputs for NF selection.</a:t>
                      </a:r>
                      <a:endParaRPr lang="zh-CN" altLang="en-US" sz="1200" dirty="0"/>
                    </a:p>
                  </a:txBody>
                  <a:tcPr/>
                </a:tc>
                <a:extLst>
                  <a:ext uri="{0D108BD9-81ED-4DB2-BD59-A6C34878D82A}">
                    <a16:rowId xmlns:a16="http://schemas.microsoft.com/office/drawing/2014/main" val="2957530627"/>
                  </a:ext>
                </a:extLst>
              </a:tr>
              <a:tr h="370840">
                <a:tc>
                  <a:txBody>
                    <a:bodyPr/>
                    <a:lstStyle/>
                    <a:p>
                      <a:r>
                        <a:rPr lang="en-US" altLang="zh-CN" sz="1400" strike="noStrike" dirty="0"/>
                        <a:t>ETRI</a:t>
                      </a:r>
                      <a:endParaRPr lang="zh-CN" altLang="en-US" sz="1400" strike="no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t>Neutral</a:t>
                      </a:r>
                      <a:endParaRPr lang="zh-CN" altLang="en-US" sz="1400" dirty="0"/>
                    </a:p>
                  </a:txBody>
                  <a:tcPr/>
                </a:tc>
                <a:tc>
                  <a:txBody>
                    <a:bodyPr/>
                    <a:lstStyle/>
                    <a:p>
                      <a:r>
                        <a:rPr lang="en-US" altLang="zh-CN" sz="1400" strike="noStrike" dirty="0">
                          <a:solidFill>
                            <a:schemeClr val="tx1"/>
                          </a:solidFill>
                        </a:rPr>
                        <a:t>Same view as OPPO and Samsung</a:t>
                      </a:r>
                      <a:endParaRPr lang="zh-CN" altLang="en-US" sz="1400" strike="noStrike" dirty="0">
                        <a:solidFill>
                          <a:schemeClr val="tx1"/>
                        </a:solidFill>
                      </a:endParaRPr>
                    </a:p>
                  </a:txBody>
                  <a:tcPr/>
                </a:tc>
                <a:extLst>
                  <a:ext uri="{0D108BD9-81ED-4DB2-BD59-A6C34878D82A}">
                    <a16:rowId xmlns:a16="http://schemas.microsoft.com/office/drawing/2014/main" val="3063066737"/>
                  </a:ext>
                </a:extLst>
              </a:tr>
              <a:tr h="370840">
                <a:tc>
                  <a:txBody>
                    <a:bodyPr/>
                    <a:lstStyle/>
                    <a:p>
                      <a:r>
                        <a:rPr lang="en-US" altLang="zh-CN" sz="1200" dirty="0"/>
                        <a:t>KDDI</a:t>
                      </a:r>
                      <a:endParaRPr lang="zh-CN" altLang="en-US" sz="1200" dirty="0"/>
                    </a:p>
                  </a:txBody>
                  <a:tcPr/>
                </a:tc>
                <a:tc>
                  <a:txBody>
                    <a:bodyPr/>
                    <a:lstStyle/>
                    <a:p>
                      <a:r>
                        <a:rPr lang="en-US" altLang="zh-CN" sz="1200" dirty="0"/>
                        <a:t>Slightly negative</a:t>
                      </a:r>
                      <a:endParaRPr lang="zh-CN" altLang="en-US" sz="1200" dirty="0"/>
                    </a:p>
                  </a:txBody>
                  <a:tcPr/>
                </a:tc>
                <a:tc>
                  <a:txBody>
                    <a:bodyPr/>
                    <a:lstStyle/>
                    <a:p>
                      <a:r>
                        <a:rPr lang="en-US" altLang="zh-CN" sz="1200" dirty="0"/>
                        <a:t>-implementation aspects</a:t>
                      </a:r>
                      <a:endParaRPr lang="zh-CN" altLang="en-US" sz="1200" dirty="0"/>
                    </a:p>
                  </a:txBody>
                  <a:tcPr/>
                </a:tc>
                <a:extLst>
                  <a:ext uri="{0D108BD9-81ED-4DB2-BD59-A6C34878D82A}">
                    <a16:rowId xmlns:a16="http://schemas.microsoft.com/office/drawing/2014/main" val="3065585411"/>
                  </a:ext>
                </a:extLst>
              </a:tr>
              <a:tr h="370840">
                <a:tc>
                  <a:txBody>
                    <a:bodyPr/>
                    <a:lstStyle/>
                    <a:p>
                      <a:r>
                        <a:rPr lang="en-US" altLang="zh-CN" sz="1200" dirty="0"/>
                        <a:t>LGE</a:t>
                      </a:r>
                      <a:endParaRPr lang="zh-CN" altLang="en-US" sz="1200" dirty="0"/>
                    </a:p>
                  </a:txBody>
                  <a:tcPr/>
                </a:tc>
                <a:tc>
                  <a:txBody>
                    <a:bodyPr/>
                    <a:lstStyle/>
                    <a:p>
                      <a:r>
                        <a:rPr lang="en-US" altLang="zh-CN" sz="1200" dirty="0"/>
                        <a:t>Slightly negative</a:t>
                      </a:r>
                      <a:endParaRPr lang="zh-CN" altLang="en-US" sz="1200" dirty="0"/>
                    </a:p>
                  </a:txBody>
                  <a:tcPr/>
                </a:tc>
                <a:tc>
                  <a:txBody>
                    <a:bodyPr/>
                    <a:lstStyle/>
                    <a:p>
                      <a:r>
                        <a:rPr lang="en-US" altLang="zh-CN" sz="1200" dirty="0"/>
                        <a:t>- Implementation aspects</a:t>
                      </a:r>
                      <a:endParaRPr lang="zh-CN" altLang="en-US" sz="1200" dirty="0"/>
                    </a:p>
                  </a:txBody>
                  <a:tcPr/>
                </a:tc>
                <a:extLst>
                  <a:ext uri="{0D108BD9-81ED-4DB2-BD59-A6C34878D82A}">
                    <a16:rowId xmlns:a16="http://schemas.microsoft.com/office/drawing/2014/main" val="2814758282"/>
                  </a:ext>
                </a:extLst>
              </a:tr>
            </a:tbl>
          </a:graphicData>
        </a:graphic>
      </p:graphicFrame>
      <p:sp>
        <p:nvSpPr>
          <p:cNvPr id="6" name="矩形 5">
            <a:extLst>
              <a:ext uri="{FF2B5EF4-FFF2-40B4-BE49-F238E27FC236}">
                <a16:creationId xmlns:a16="http://schemas.microsoft.com/office/drawing/2014/main" id="{03466BEA-CFD6-46C0-A0DC-94B836252122}"/>
              </a:ext>
            </a:extLst>
          </p:cNvPr>
          <p:cNvSpPr/>
          <p:nvPr/>
        </p:nvSpPr>
        <p:spPr>
          <a:xfrm>
            <a:off x="386976" y="5990250"/>
            <a:ext cx="11064240"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28600" indent="-228600">
              <a:lnSpc>
                <a:spcPct val="90000"/>
              </a:lnSpc>
              <a:spcBef>
                <a:spcPts val="1000"/>
              </a:spcBef>
              <a:buBlip>
                <a:blip r:embed="rId2"/>
              </a:buBlip>
            </a:pPr>
            <a:r>
              <a:rPr lang="en-US" altLang="zh-CN" sz="2400" dirty="0">
                <a:latin typeface="+mn-lt"/>
                <a:cs typeface="+mn-cs"/>
              </a:rPr>
              <a:t>Way forward:</a:t>
            </a:r>
            <a:endParaRPr lang="zh-CN" altLang="zh-CN" sz="2400" dirty="0">
              <a:latin typeface="+mn-lt"/>
              <a:cs typeface="+mn-cs"/>
            </a:endParaRPr>
          </a:p>
        </p:txBody>
      </p:sp>
    </p:spTree>
    <p:extLst>
      <p:ext uri="{BB962C8B-B14F-4D97-AF65-F5344CB8AC3E}">
        <p14:creationId xmlns:p14="http://schemas.microsoft.com/office/powerpoint/2010/main" val="3483968461"/>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7AB9B498-C1A1-4E89-8172-2F36B6F4597B}"/>
              </a:ext>
            </a:extLst>
          </p:cNvPr>
          <p:cNvSpPr>
            <a:spLocks noChangeArrowheads="1"/>
          </p:cNvSpPr>
          <p:nvPr/>
        </p:nvSpPr>
        <p:spPr bwMode="auto">
          <a:xfrm>
            <a:off x="655286" y="830885"/>
            <a:ext cx="1350504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graphicFrame>
        <p:nvGraphicFramePr>
          <p:cNvPr id="3" name="对象 2">
            <a:extLst>
              <a:ext uri="{FF2B5EF4-FFF2-40B4-BE49-F238E27FC236}">
                <a16:creationId xmlns:a16="http://schemas.microsoft.com/office/drawing/2014/main" id="{9CCF57A9-9E2C-47CF-90C4-CCB5EBB9EB27}"/>
              </a:ext>
            </a:extLst>
          </p:cNvPr>
          <p:cNvGraphicFramePr>
            <a:graphicFrameLocks noChangeAspect="1"/>
          </p:cNvGraphicFramePr>
          <p:nvPr>
            <p:extLst>
              <p:ext uri="{D42A27DB-BD31-4B8C-83A1-F6EECF244321}">
                <p14:modId xmlns:p14="http://schemas.microsoft.com/office/powerpoint/2010/main" val="2805591006"/>
              </p:ext>
            </p:extLst>
          </p:nvPr>
        </p:nvGraphicFramePr>
        <p:xfrm>
          <a:off x="203200" y="327739"/>
          <a:ext cx="7006799" cy="5833190"/>
        </p:xfrm>
        <a:graphic>
          <a:graphicData uri="http://schemas.openxmlformats.org/presentationml/2006/ole">
            <mc:AlternateContent xmlns:mc="http://schemas.openxmlformats.org/markup-compatibility/2006">
              <mc:Choice xmlns:v="urn:schemas-microsoft-com:vml" Requires="v">
                <p:oleObj spid="_x0000_s1044" name="Visio" r:id="rId3" imgW="8972563" imgH="6921592" progId="Visio.Drawing.11">
                  <p:embed/>
                </p:oleObj>
              </mc:Choice>
              <mc:Fallback>
                <p:oleObj name="Visio" r:id="rId3" imgW="8972563" imgH="6921592" progId="Visio.Drawing.11">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3200" y="327739"/>
                        <a:ext cx="7006799" cy="5833190"/>
                      </a:xfrm>
                      <a:prstGeom prst="rect">
                        <a:avLst/>
                      </a:prstGeom>
                      <a:noFill/>
                    </p:spPr>
                  </p:pic>
                </p:oleObj>
              </mc:Fallback>
            </mc:AlternateContent>
          </a:graphicData>
        </a:graphic>
      </p:graphicFrame>
      <p:sp>
        <p:nvSpPr>
          <p:cNvPr id="7" name="矩形 6">
            <a:extLst>
              <a:ext uri="{FF2B5EF4-FFF2-40B4-BE49-F238E27FC236}">
                <a16:creationId xmlns:a16="http://schemas.microsoft.com/office/drawing/2014/main" id="{A38B08BC-A27D-4FC7-A963-287C1D5644F0}"/>
              </a:ext>
            </a:extLst>
          </p:cNvPr>
          <p:cNvSpPr/>
          <p:nvPr/>
        </p:nvSpPr>
        <p:spPr>
          <a:xfrm>
            <a:off x="7082242" y="1046217"/>
            <a:ext cx="4906558" cy="2585323"/>
          </a:xfrm>
          <a:prstGeom prst="rect">
            <a:avLst/>
          </a:prstGeom>
        </p:spPr>
        <p:txBody>
          <a:bodyPr wrap="square">
            <a:spAutoFit/>
          </a:bodyPr>
          <a:lstStyle/>
          <a:p>
            <a:pPr marL="685800" lvl="1" indent="-228600">
              <a:spcBef>
                <a:spcPts val="0"/>
              </a:spcBef>
              <a:spcAft>
                <a:spcPts val="0"/>
              </a:spcAft>
              <a:buClr>
                <a:srgbClr val="C00000"/>
              </a:buClr>
              <a:buFont typeface="Arial" panose="020B0604020202020204" pitchFamily="34" charset="0"/>
              <a:buChar char="•"/>
            </a:pPr>
            <a:endParaRPr lang="en-US" altLang="zh-CN" dirty="0">
              <a:solidFill>
                <a:srgbClr val="FF0000"/>
              </a:solidFill>
              <a:latin typeface="Calibri" panose="020F0502020204030204" pitchFamily="34" charset="0"/>
              <a:ea typeface="宋体" panose="02010600030101010101" pitchFamily="2" charset="-122"/>
              <a:cs typeface="Calibri" panose="020F0502020204030204" pitchFamily="34" charset="0"/>
            </a:endParaRPr>
          </a:p>
          <a:p>
            <a:pPr marL="685800" lvl="1" indent="-228600">
              <a:spcBef>
                <a:spcPts val="0"/>
              </a:spcBef>
              <a:spcAft>
                <a:spcPts val="0"/>
              </a:spcAft>
              <a:buClr>
                <a:srgbClr val="C00000"/>
              </a:buClr>
              <a:buFont typeface="Arial" panose="020B0604020202020204" pitchFamily="34" charset="0"/>
              <a:buChar char="•"/>
            </a:pPr>
            <a:r>
              <a:rPr lang="en-US" altLang="zh-CN" dirty="0">
                <a:solidFill>
                  <a:srgbClr val="5B9BD5">
                    <a:lumMod val="75000"/>
                  </a:srgbClr>
                </a:solidFill>
                <a:latin typeface="Calibri" panose="020F0502020204030204" pitchFamily="34" charset="0"/>
                <a:ea typeface="宋体" panose="02010600030101010101" pitchFamily="2" charset="-122"/>
                <a:cs typeface="Calibri" panose="020F0502020204030204" pitchFamily="34" charset="0"/>
              </a:rPr>
              <a:t>CR: S2-2411193(vivo), Clause: 6.2H.2.1.2, step 8 .</a:t>
            </a:r>
            <a:endParaRPr lang="en-US" altLang="zh-CN" dirty="0">
              <a:solidFill>
                <a:srgbClr val="FF0000"/>
              </a:solidFill>
              <a:latin typeface="Calibri" panose="020F0502020204030204" pitchFamily="34" charset="0"/>
              <a:ea typeface="宋体" panose="02010600030101010101" pitchFamily="2" charset="-122"/>
              <a:cs typeface="Calibri" panose="020F0502020204030204" pitchFamily="34" charset="0"/>
            </a:endParaRPr>
          </a:p>
          <a:p>
            <a:pPr marL="685800" lvl="1" indent="-228600">
              <a:spcBef>
                <a:spcPts val="0"/>
              </a:spcBef>
              <a:spcAft>
                <a:spcPts val="0"/>
              </a:spcAft>
              <a:buClr>
                <a:srgbClr val="C00000"/>
              </a:buClr>
              <a:buFont typeface="Arial" panose="020B0604020202020204" pitchFamily="34" charset="0"/>
              <a:buChar char="•"/>
            </a:pPr>
            <a:endParaRPr lang="en-US" altLang="zh-CN" dirty="0">
              <a:solidFill>
                <a:srgbClr val="FF0000"/>
              </a:solidFill>
              <a:latin typeface="Calibri" panose="020F0502020204030204" pitchFamily="34" charset="0"/>
              <a:ea typeface="宋体" panose="02010600030101010101" pitchFamily="2" charset="-122"/>
              <a:cs typeface="Calibri" panose="020F0502020204030204" pitchFamily="34" charset="0"/>
            </a:endParaRPr>
          </a:p>
          <a:p>
            <a:pPr marL="685800" lvl="1" indent="-228600">
              <a:spcBef>
                <a:spcPts val="0"/>
              </a:spcBef>
              <a:spcAft>
                <a:spcPts val="0"/>
              </a:spcAft>
              <a:buClr>
                <a:srgbClr val="C00000"/>
              </a:buClr>
              <a:buFont typeface="Arial" panose="020B0604020202020204" pitchFamily="34" charset="0"/>
              <a:buChar char="•"/>
            </a:pPr>
            <a:r>
              <a:rPr lang="en-US" altLang="zh-CN" dirty="0">
                <a:solidFill>
                  <a:srgbClr val="FF0000"/>
                </a:solidFill>
                <a:latin typeface="Calibri" panose="020F0502020204030204" pitchFamily="34" charset="0"/>
                <a:ea typeface="宋体" panose="02010600030101010101" pitchFamily="2" charset="-122"/>
                <a:cs typeface="Calibri" panose="020F0502020204030204" pitchFamily="34" charset="0"/>
              </a:rPr>
              <a:t>Editor’s note: It is FFS, whether NEF should perform VFL NWDAF selection (or shortlisting) or it should only discover NWDAF client candidates without any further selection. </a:t>
            </a:r>
            <a:endParaRPr lang="en-US" altLang="zh-CN" dirty="0">
              <a:solidFill>
                <a:srgbClr val="5B9BD5">
                  <a:lumMod val="75000"/>
                </a:srgbClr>
              </a:solidFill>
              <a:latin typeface="Calibri" panose="020F0502020204030204" pitchFamily="34" charset="0"/>
              <a:ea typeface="宋体" panose="02010600030101010101" pitchFamily="2" charset="-122"/>
              <a:cs typeface="Calibri" panose="020F0502020204030204" pitchFamily="34" charset="0"/>
            </a:endParaRPr>
          </a:p>
        </p:txBody>
      </p:sp>
      <p:sp>
        <p:nvSpPr>
          <p:cNvPr id="11" name="矩形 10">
            <a:extLst>
              <a:ext uri="{FF2B5EF4-FFF2-40B4-BE49-F238E27FC236}">
                <a16:creationId xmlns:a16="http://schemas.microsoft.com/office/drawing/2014/main" id="{96F40BEB-ECE6-44B2-9C48-CB1D0CFD58B7}"/>
              </a:ext>
            </a:extLst>
          </p:cNvPr>
          <p:cNvSpPr/>
          <p:nvPr/>
        </p:nvSpPr>
        <p:spPr>
          <a:xfrm>
            <a:off x="655286" y="6107510"/>
            <a:ext cx="5227072" cy="276999"/>
          </a:xfrm>
          <a:prstGeom prst="rect">
            <a:avLst/>
          </a:prstGeom>
        </p:spPr>
        <p:txBody>
          <a:bodyPr wrap="none">
            <a:spAutoFit/>
          </a:bodyPr>
          <a:lstStyle/>
          <a:p>
            <a:r>
              <a:rPr lang="en-US" altLang="zh-CN" sz="1200" dirty="0"/>
              <a:t> Registration and Discovery procedure for VFL when AF as the VFL server</a:t>
            </a:r>
            <a:endParaRPr lang="zh-CN" altLang="en-US" sz="1200" dirty="0"/>
          </a:p>
        </p:txBody>
      </p:sp>
    </p:spTree>
    <p:extLst>
      <p:ext uri="{BB962C8B-B14F-4D97-AF65-F5344CB8AC3E}">
        <p14:creationId xmlns:p14="http://schemas.microsoft.com/office/powerpoint/2010/main" val="687657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F3CAED0-E4FA-4900-A723-D0C349F88343}"/>
              </a:ext>
            </a:extLst>
          </p:cNvPr>
          <p:cNvSpPr>
            <a:spLocks noGrp="1"/>
          </p:cNvSpPr>
          <p:nvPr>
            <p:ph idx="1"/>
          </p:nvPr>
        </p:nvSpPr>
        <p:spPr>
          <a:xfrm>
            <a:off x="132080" y="1188720"/>
            <a:ext cx="11221720" cy="4988243"/>
          </a:xfrm>
        </p:spPr>
        <p:txBody>
          <a:bodyPr/>
          <a:lstStyle/>
          <a:p>
            <a:r>
              <a:rPr lang="en-US" altLang="zh-CN" sz="2400" dirty="0"/>
              <a:t>For the VFL preparation procedure, whether and how NEF does pre-work of sample IDs intersection before the VFL server determines the final sample IDs?</a:t>
            </a:r>
            <a:endParaRPr lang="zh-CN" altLang="zh-CN" sz="2400" dirty="0"/>
          </a:p>
          <a:p>
            <a:endParaRPr lang="zh-CN" altLang="en-US" dirty="0"/>
          </a:p>
        </p:txBody>
      </p:sp>
      <p:sp>
        <p:nvSpPr>
          <p:cNvPr id="4" name="Title 1">
            <a:extLst>
              <a:ext uri="{FF2B5EF4-FFF2-40B4-BE49-F238E27FC236}">
                <a16:creationId xmlns:a16="http://schemas.microsoft.com/office/drawing/2014/main" id="{E2B7BB48-3859-4D6B-B4B7-EA16D3DFEEE3}"/>
              </a:ext>
            </a:extLst>
          </p:cNvPr>
          <p:cNvSpPr>
            <a:spLocks noGrp="1"/>
          </p:cNvSpPr>
          <p:nvPr>
            <p:ph type="title"/>
          </p:nvPr>
        </p:nvSpPr>
        <p:spPr>
          <a:xfrm>
            <a:off x="0" y="0"/>
            <a:ext cx="10515600" cy="810228"/>
          </a:xfrm>
        </p:spPr>
        <p:txBody>
          <a:bodyPr/>
          <a:lstStyle/>
          <a:p>
            <a:r>
              <a:rPr lang="en-US" altLang="zh-CN" sz="2800" b="1" dirty="0"/>
              <a:t>Sub-issue 2 </a:t>
            </a:r>
            <a:r>
              <a:rPr lang="en-US" altLang="zh-CN" sz="2800" dirty="0">
                <a:solidFill>
                  <a:srgbClr val="0000FF"/>
                </a:solidFill>
                <a:highlight>
                  <a:srgbClr val="FFFF00"/>
                </a:highlight>
              </a:rPr>
              <a:t>(see </a:t>
            </a:r>
            <a:r>
              <a:rPr lang="en-US" altLang="zh-CN" sz="2800" strike="sngStrike" dirty="0">
                <a:solidFill>
                  <a:srgbClr val="0000FF"/>
                </a:solidFill>
                <a:highlight>
                  <a:srgbClr val="FFFF00"/>
                </a:highlight>
              </a:rPr>
              <a:t>P7, P8 </a:t>
            </a:r>
            <a:r>
              <a:rPr lang="en-US" altLang="zh-CN" sz="2800" dirty="0">
                <a:solidFill>
                  <a:srgbClr val="0000FF"/>
                </a:solidFill>
                <a:highlight>
                  <a:srgbClr val="FFFF00"/>
                </a:highlight>
              </a:rPr>
              <a:t>P8-10 for related solutions) </a:t>
            </a:r>
            <a:endParaRPr lang="zh-CN" altLang="en-US" sz="2800" b="1" dirty="0"/>
          </a:p>
        </p:txBody>
      </p:sp>
      <p:graphicFrame>
        <p:nvGraphicFramePr>
          <p:cNvPr id="2" name="表格 1">
            <a:extLst>
              <a:ext uri="{FF2B5EF4-FFF2-40B4-BE49-F238E27FC236}">
                <a16:creationId xmlns:a16="http://schemas.microsoft.com/office/drawing/2014/main" id="{F8D9327D-C17A-46E2-94E8-AC3EE6B9EBB5}"/>
              </a:ext>
            </a:extLst>
          </p:cNvPr>
          <p:cNvGraphicFramePr>
            <a:graphicFrameLocks noGrp="1"/>
          </p:cNvGraphicFramePr>
          <p:nvPr>
            <p:extLst>
              <p:ext uri="{D42A27DB-BD31-4B8C-83A1-F6EECF244321}">
                <p14:modId xmlns:p14="http://schemas.microsoft.com/office/powerpoint/2010/main" val="3767749874"/>
              </p:ext>
            </p:extLst>
          </p:nvPr>
        </p:nvGraphicFramePr>
        <p:xfrm>
          <a:off x="132080" y="1876620"/>
          <a:ext cx="11606903" cy="4319694"/>
        </p:xfrm>
        <a:graphic>
          <a:graphicData uri="http://schemas.openxmlformats.org/drawingml/2006/table">
            <a:tbl>
              <a:tblPr firstRow="1" bandRow="1">
                <a:tableStyleId>{5C22544A-7EE6-4342-B048-85BDC9FD1C3A}</a:tableStyleId>
              </a:tblPr>
              <a:tblGrid>
                <a:gridCol w="999136">
                  <a:extLst>
                    <a:ext uri="{9D8B030D-6E8A-4147-A177-3AD203B41FA5}">
                      <a16:colId xmlns:a16="http://schemas.microsoft.com/office/drawing/2014/main" val="2890343580"/>
                    </a:ext>
                  </a:extLst>
                </a:gridCol>
                <a:gridCol w="1957413">
                  <a:extLst>
                    <a:ext uri="{9D8B030D-6E8A-4147-A177-3AD203B41FA5}">
                      <a16:colId xmlns:a16="http://schemas.microsoft.com/office/drawing/2014/main" val="438584649"/>
                    </a:ext>
                  </a:extLst>
                </a:gridCol>
                <a:gridCol w="8650354">
                  <a:extLst>
                    <a:ext uri="{9D8B030D-6E8A-4147-A177-3AD203B41FA5}">
                      <a16:colId xmlns:a16="http://schemas.microsoft.com/office/drawing/2014/main" val="1760235431"/>
                    </a:ext>
                  </a:extLst>
                </a:gridCol>
              </a:tblGrid>
              <a:tr h="418254">
                <a:tc>
                  <a:txBody>
                    <a:bodyPr/>
                    <a:lstStyle/>
                    <a:p>
                      <a:r>
                        <a:rPr lang="en-US" altLang="zh-CN" sz="1400" dirty="0"/>
                        <a:t>Companies </a:t>
                      </a:r>
                      <a:endParaRPr lang="zh-CN" altLang="en-US" sz="1400" dirty="0"/>
                    </a:p>
                  </a:txBody>
                  <a:tcPr/>
                </a:tc>
                <a:tc>
                  <a:txBody>
                    <a:bodyPr/>
                    <a:lstStyle/>
                    <a:p>
                      <a:r>
                        <a:rPr lang="en-US" altLang="zh-CN" sz="1400" dirty="0"/>
                        <a:t>View (whether)</a:t>
                      </a:r>
                      <a:endParaRPr lang="zh-CN" altLang="en-US" sz="1400" dirty="0"/>
                    </a:p>
                  </a:txBody>
                  <a:tcPr/>
                </a:tc>
                <a:tc>
                  <a:txBody>
                    <a:bodyPr/>
                    <a:lstStyle/>
                    <a:p>
                      <a:r>
                        <a:rPr lang="en-US" altLang="zh-CN" sz="1400" dirty="0"/>
                        <a:t>Explanation (how)</a:t>
                      </a:r>
                      <a:endParaRPr lang="zh-CN" altLang="en-US" sz="1400" dirty="0"/>
                    </a:p>
                  </a:txBody>
                  <a:tcPr/>
                </a:tc>
                <a:extLst>
                  <a:ext uri="{0D108BD9-81ED-4DB2-BD59-A6C34878D82A}">
                    <a16:rowId xmlns:a16="http://schemas.microsoft.com/office/drawing/2014/main" val="2409666087"/>
                  </a:ext>
                </a:extLst>
              </a:tr>
              <a:tr h="370840">
                <a:tc>
                  <a:txBody>
                    <a:bodyPr/>
                    <a:lstStyle/>
                    <a:p>
                      <a:r>
                        <a:rPr lang="en-US" altLang="zh-CN" sz="1100" dirty="0"/>
                        <a:t>vivo</a:t>
                      </a:r>
                      <a:endParaRPr lang="zh-CN" altLang="en-US" sz="1100" dirty="0"/>
                    </a:p>
                  </a:txBody>
                  <a:tcPr/>
                </a:tc>
                <a:tc>
                  <a:txBody>
                    <a:bodyPr/>
                    <a:lstStyle/>
                    <a:p>
                      <a:r>
                        <a:rPr lang="en-US" altLang="zh-CN" sz="1100" dirty="0"/>
                        <a:t>Y</a:t>
                      </a:r>
                    </a:p>
                    <a:p>
                      <a:endParaRPr lang="zh-CN" altLang="en-US" sz="1100" dirty="0"/>
                    </a:p>
                  </a:txBody>
                  <a:tcPr/>
                </a:tc>
                <a:tc>
                  <a:txBody>
                    <a:bodyPr/>
                    <a:lstStyle/>
                    <a:p>
                      <a:pPr marL="285750" indent="-285750">
                        <a:buFontTx/>
                        <a:buChar char="-"/>
                      </a:pPr>
                      <a:r>
                        <a:rPr lang="en-US" altLang="zh-CN" sz="1100" dirty="0"/>
                        <a:t>Role: Before determining final intersection by the VFL server, the NEF can help to obtain a intersection from untrusted AF and NWDAF as candidates, no matter who acts as VFL server or VFL client (i.e. in either case);</a:t>
                      </a:r>
                    </a:p>
                    <a:p>
                      <a:pPr marL="285750" indent="-285750">
                        <a:buFontTx/>
                        <a:buChar char="-"/>
                      </a:pPr>
                      <a:r>
                        <a:rPr lang="en-US" altLang="zh-CN" sz="1100" dirty="0"/>
                        <a:t>Benefit: See the next two pages (P7,P8) for details of solution and benefits comparing. </a:t>
                      </a:r>
                      <a:r>
                        <a:rPr lang="en-US" altLang="zh-CN" sz="1100" dirty="0">
                          <a:solidFill>
                            <a:srgbClr val="0000FF"/>
                          </a:solidFill>
                          <a:highlight>
                            <a:srgbClr val="FF6600"/>
                          </a:highlight>
                        </a:rPr>
                        <a:t>But the most important benefit is to achieving less sample IDs revealing from 5GC to AF</a:t>
                      </a:r>
                    </a:p>
                    <a:p>
                      <a:pPr marL="0" indent="0">
                        <a:buFontTx/>
                        <a:buNone/>
                      </a:pPr>
                      <a:r>
                        <a:rPr lang="en-US" altLang="zh-CN" sz="1100" dirty="0">
                          <a:solidFill>
                            <a:srgbClr val="FF0000"/>
                          </a:solidFill>
                          <a:highlight>
                            <a:srgbClr val="FFFF00"/>
                          </a:highlight>
                        </a:rPr>
                        <a:t>Note: SA3 has related requirement and is discussing it.</a:t>
                      </a:r>
                      <a:endParaRPr lang="zh-CN" altLang="en-US" sz="1100" dirty="0">
                        <a:solidFill>
                          <a:srgbClr val="FF0000"/>
                        </a:solidFill>
                        <a:highlight>
                          <a:srgbClr val="FFFF00"/>
                        </a:highlight>
                      </a:endParaRPr>
                    </a:p>
                  </a:txBody>
                  <a:tcPr/>
                </a:tc>
                <a:extLst>
                  <a:ext uri="{0D108BD9-81ED-4DB2-BD59-A6C34878D82A}">
                    <a16:rowId xmlns:a16="http://schemas.microsoft.com/office/drawing/2014/main" val="2513737651"/>
                  </a:ext>
                </a:extLst>
              </a:tr>
              <a:tr h="370840">
                <a:tc>
                  <a:txBody>
                    <a:bodyPr/>
                    <a:lstStyle/>
                    <a:p>
                      <a:r>
                        <a:rPr lang="en-US" altLang="zh-CN" sz="1100" dirty="0"/>
                        <a:t>Nokia</a:t>
                      </a:r>
                      <a:endParaRPr lang="zh-CN" altLang="en-US" sz="1100" dirty="0"/>
                    </a:p>
                  </a:txBody>
                  <a:tcPr/>
                </a:tc>
                <a:tc>
                  <a:txBody>
                    <a:bodyPr/>
                    <a:lstStyle/>
                    <a:p>
                      <a:r>
                        <a:rPr lang="en-US" altLang="zh-CN" sz="1100" dirty="0"/>
                        <a:t>Complicated, need more clarification of gain</a:t>
                      </a:r>
                      <a:endParaRPr lang="zh-CN" altLang="en-US" sz="1100" dirty="0"/>
                    </a:p>
                  </a:txBody>
                  <a:tcPr/>
                </a:tc>
                <a:tc>
                  <a:txBody>
                    <a:bodyPr/>
                    <a:lstStyle/>
                    <a:p>
                      <a:r>
                        <a:rPr lang="en-US" altLang="zh-CN" sz="1100" kern="1200" dirty="0">
                          <a:solidFill>
                            <a:schemeClr val="dk1"/>
                          </a:solidFill>
                          <a:effectLst/>
                          <a:latin typeface="+mn-lt"/>
                          <a:ea typeface="+mn-ea"/>
                          <a:cs typeface="+mn-cs"/>
                        </a:rPr>
                        <a:t>No clear gain, may be done by AF as VFL server</a:t>
                      </a:r>
                      <a:endParaRPr lang="zh-CN" altLang="en-US" sz="1100" dirty="0"/>
                    </a:p>
                  </a:txBody>
                  <a:tcPr/>
                </a:tc>
                <a:extLst>
                  <a:ext uri="{0D108BD9-81ED-4DB2-BD59-A6C34878D82A}">
                    <a16:rowId xmlns:a16="http://schemas.microsoft.com/office/drawing/2014/main" val="2833328703"/>
                  </a:ext>
                </a:extLst>
              </a:tr>
              <a:tr h="370840">
                <a:tc>
                  <a:txBody>
                    <a:bodyPr/>
                    <a:lstStyle/>
                    <a:p>
                      <a:r>
                        <a:rPr lang="en-US" altLang="zh-CN" sz="1100" dirty="0"/>
                        <a:t>ZTE</a:t>
                      </a:r>
                      <a:endParaRPr lang="zh-CN" altLang="en-US" sz="1100" dirty="0"/>
                    </a:p>
                  </a:txBody>
                  <a:tcPr/>
                </a:tc>
                <a:tc>
                  <a:txBody>
                    <a:bodyPr/>
                    <a:lstStyle/>
                    <a:p>
                      <a:r>
                        <a:rPr lang="en-US" altLang="zh-CN" sz="1100" dirty="0"/>
                        <a:t>Y</a:t>
                      </a:r>
                      <a:endParaRPr lang="zh-CN" altLang="en-US" sz="1100" dirty="0"/>
                    </a:p>
                  </a:txBody>
                  <a:tcPr/>
                </a:tc>
                <a:tc>
                  <a:txBody>
                    <a:bodyPr/>
                    <a:lstStyle/>
                    <a:p>
                      <a:r>
                        <a:rPr lang="en-US" altLang="zh-CN" sz="1100" dirty="0"/>
                        <a:t>Avoid sample information exchange inside 5GC and outside 5GC.</a:t>
                      </a:r>
                    </a:p>
                    <a:p>
                      <a:r>
                        <a:rPr lang="en-US" altLang="zh-CN" sz="1100" dirty="0"/>
                        <a:t>Reduce the number of samples to be carried in service operation.</a:t>
                      </a:r>
                      <a:endParaRPr lang="zh-CN" altLang="en-US" sz="1100" dirty="0"/>
                    </a:p>
                  </a:txBody>
                  <a:tcPr/>
                </a:tc>
                <a:extLst>
                  <a:ext uri="{0D108BD9-81ED-4DB2-BD59-A6C34878D82A}">
                    <a16:rowId xmlns:a16="http://schemas.microsoft.com/office/drawing/2014/main" val="700469238"/>
                  </a:ext>
                </a:extLst>
              </a:tr>
              <a:tr h="370840">
                <a:tc>
                  <a:txBody>
                    <a:bodyPr/>
                    <a:lstStyle/>
                    <a:p>
                      <a:pPr marL="0" algn="l" defTabSz="914400" rtl="0" eaLnBrk="1" latinLnBrk="0" hangingPunct="1"/>
                      <a:r>
                        <a:rPr lang="en-US" altLang="zh-CN" sz="1100" kern="1200" dirty="0">
                          <a:solidFill>
                            <a:schemeClr val="dk1"/>
                          </a:solidFill>
                          <a:latin typeface="+mn-lt"/>
                          <a:ea typeface="+mn-ea"/>
                          <a:cs typeface="+mn-cs"/>
                        </a:rPr>
                        <a:t>OPPO</a:t>
                      </a:r>
                      <a:endParaRPr lang="zh-CN" altLang="en-US" sz="1100" kern="1200" dirty="0">
                        <a:solidFill>
                          <a:schemeClr val="dk1"/>
                        </a:solidFill>
                        <a:latin typeface="+mn-lt"/>
                        <a:ea typeface="+mn-ea"/>
                        <a:cs typeface="+mn-cs"/>
                      </a:endParaRPr>
                    </a:p>
                  </a:txBody>
                  <a:tcPr/>
                </a:tc>
                <a:tc>
                  <a:txBody>
                    <a:bodyPr/>
                    <a:lstStyle/>
                    <a:p>
                      <a:pPr marL="0" algn="l" defTabSz="914400" rtl="0" eaLnBrk="1" latinLnBrk="0" hangingPunct="1"/>
                      <a:r>
                        <a:rPr lang="en-US" altLang="zh-CN" sz="1100" kern="1200" dirty="0">
                          <a:solidFill>
                            <a:schemeClr val="dk1"/>
                          </a:solidFill>
                          <a:latin typeface="+mn-lt"/>
                          <a:ea typeface="+mn-ea"/>
                          <a:cs typeface="+mn-cs"/>
                        </a:rPr>
                        <a:t>Y</a:t>
                      </a:r>
                      <a:endParaRPr lang="zh-CN" altLang="en-US" sz="1100" kern="1200" dirty="0">
                        <a:solidFill>
                          <a:schemeClr val="dk1"/>
                        </a:solidFill>
                        <a:latin typeface="+mn-lt"/>
                        <a:ea typeface="+mn-ea"/>
                        <a:cs typeface="+mn-cs"/>
                      </a:endParaRPr>
                    </a:p>
                  </a:txBody>
                  <a:tcPr/>
                </a:tc>
                <a:tc>
                  <a:txBody>
                    <a:bodyPr/>
                    <a:lstStyle/>
                    <a:p>
                      <a:pPr marL="0" algn="l" defTabSz="914400" rtl="0" eaLnBrk="1" latinLnBrk="0" hangingPunct="1"/>
                      <a:r>
                        <a:rPr lang="en-US" altLang="zh-CN" sz="1100" kern="1200" dirty="0">
                          <a:solidFill>
                            <a:schemeClr val="dk1"/>
                          </a:solidFill>
                          <a:latin typeface="+mn-lt"/>
                          <a:ea typeface="+mn-ea"/>
                          <a:cs typeface="+mn-cs"/>
                        </a:rPr>
                        <a:t>Support the Alt2. When multi AFs are involved, the NEF can first determine  the intersection of samples for every AF then performing the ID mapping. It will significantly reduce the number of the IDs to be mapped in NEF. </a:t>
                      </a:r>
                      <a:endParaRPr lang="zh-CN" altLang="en-US" sz="1100" kern="1200" dirty="0">
                        <a:solidFill>
                          <a:schemeClr val="dk1"/>
                        </a:solidFill>
                        <a:latin typeface="+mn-lt"/>
                        <a:ea typeface="+mn-ea"/>
                        <a:cs typeface="+mn-cs"/>
                      </a:endParaRPr>
                    </a:p>
                  </a:txBody>
                  <a:tcPr/>
                </a:tc>
                <a:extLst>
                  <a:ext uri="{0D108BD9-81ED-4DB2-BD59-A6C34878D82A}">
                    <a16:rowId xmlns:a16="http://schemas.microsoft.com/office/drawing/2014/main" val="2206630687"/>
                  </a:ext>
                </a:extLst>
              </a:tr>
              <a:tr h="370840">
                <a:tc>
                  <a:txBody>
                    <a:bodyPr/>
                    <a:lstStyle/>
                    <a:p>
                      <a:r>
                        <a:rPr lang="en-US" altLang="zh-CN" sz="1100" dirty="0"/>
                        <a:t>Ericsson</a:t>
                      </a:r>
                      <a:endParaRPr lang="zh-CN" altLang="en-US" sz="1100" dirty="0"/>
                    </a:p>
                  </a:txBody>
                  <a:tcPr/>
                </a:tc>
                <a:tc>
                  <a:txBody>
                    <a:bodyPr/>
                    <a:lstStyle/>
                    <a:p>
                      <a:r>
                        <a:rPr lang="en-US" altLang="zh-CN" sz="1100" kern="1200" dirty="0">
                          <a:solidFill>
                            <a:schemeClr val="dk1"/>
                          </a:solidFill>
                          <a:latin typeface="+mn-lt"/>
                          <a:ea typeface="+mn-ea"/>
                          <a:cs typeface="+mn-cs"/>
                        </a:rPr>
                        <a:t>Positive to the idea to reduce the load in NEF</a:t>
                      </a:r>
                      <a:endParaRPr lang="zh-CN" altLang="en-US" sz="1100" kern="1200" dirty="0">
                        <a:solidFill>
                          <a:schemeClr val="dk1"/>
                        </a:solidFill>
                        <a:latin typeface="+mn-lt"/>
                        <a:ea typeface="+mn-ea"/>
                        <a:cs typeface="+mn-cs"/>
                      </a:endParaRPr>
                    </a:p>
                  </a:txBody>
                  <a:tcPr/>
                </a:tc>
                <a:tc>
                  <a:txBody>
                    <a:bodyPr/>
                    <a:lstStyle/>
                    <a:p>
                      <a:r>
                        <a:rPr lang="en-US" altLang="zh-CN" sz="1100" dirty="0"/>
                        <a:t>Need </a:t>
                      </a:r>
                      <a:r>
                        <a:rPr lang="en-US" altLang="zh-CN" sz="1100" kern="1200" dirty="0">
                          <a:solidFill>
                            <a:schemeClr val="dk1"/>
                          </a:solidFill>
                          <a:latin typeface="+mn-lt"/>
                          <a:ea typeface="+mn-ea"/>
                          <a:cs typeface="+mn-cs"/>
                        </a:rPr>
                        <a:t>more justification on how Alternative 2 reduces the load</a:t>
                      </a:r>
                      <a:endParaRPr lang="zh-CN" altLang="en-US" sz="1100" kern="1200" dirty="0">
                        <a:solidFill>
                          <a:schemeClr val="dk1"/>
                        </a:solidFill>
                        <a:latin typeface="+mn-lt"/>
                        <a:ea typeface="+mn-ea"/>
                        <a:cs typeface="+mn-cs"/>
                      </a:endParaRPr>
                    </a:p>
                  </a:txBody>
                  <a:tcPr/>
                </a:tc>
                <a:extLst>
                  <a:ext uri="{0D108BD9-81ED-4DB2-BD59-A6C34878D82A}">
                    <a16:rowId xmlns:a16="http://schemas.microsoft.com/office/drawing/2014/main" val="3702115686"/>
                  </a:ext>
                </a:extLst>
              </a:tr>
              <a:tr h="370840">
                <a:tc>
                  <a:txBody>
                    <a:bodyPr/>
                    <a:lstStyle/>
                    <a:p>
                      <a:r>
                        <a:rPr lang="en-GB" altLang="zh-CN" sz="1100" dirty="0"/>
                        <a:t>Samsung</a:t>
                      </a:r>
                      <a:endParaRPr lang="zh-CN" altLang="en-US" sz="1100" dirty="0"/>
                    </a:p>
                  </a:txBody>
                  <a:tcPr/>
                </a:tc>
                <a:tc>
                  <a:txBody>
                    <a:bodyPr/>
                    <a:lstStyle/>
                    <a:p>
                      <a:r>
                        <a:rPr lang="en-GB" altLang="zh-CN" sz="1100" kern="1200" dirty="0">
                          <a:solidFill>
                            <a:schemeClr val="dk1"/>
                          </a:solidFill>
                          <a:latin typeface="+mn-lt"/>
                          <a:ea typeface="+mn-ea"/>
                          <a:cs typeface="+mn-cs"/>
                        </a:rPr>
                        <a:t>Y</a:t>
                      </a:r>
                      <a:endParaRPr lang="zh-CN" altLang="en-US" sz="1100" kern="1200" dirty="0">
                        <a:solidFill>
                          <a:schemeClr val="dk1"/>
                        </a:solidFill>
                        <a:latin typeface="+mn-lt"/>
                        <a:ea typeface="+mn-ea"/>
                        <a:cs typeface="+mn-cs"/>
                      </a:endParaRPr>
                    </a:p>
                  </a:txBody>
                  <a:tcPr/>
                </a:tc>
                <a:tc>
                  <a:txBody>
                    <a:bodyPr/>
                    <a:lstStyle/>
                    <a:p>
                      <a:r>
                        <a:rPr lang="en-GB" altLang="zh-CN" sz="1100" kern="1200" dirty="0">
                          <a:solidFill>
                            <a:schemeClr val="dk1"/>
                          </a:solidFill>
                          <a:latin typeface="+mn-lt"/>
                          <a:ea typeface="+mn-ea"/>
                          <a:cs typeface="+mn-cs"/>
                        </a:rPr>
                        <a:t>We support the</a:t>
                      </a:r>
                      <a:r>
                        <a:rPr lang="en-GB" altLang="zh-CN" sz="1100" kern="1200" baseline="0" dirty="0">
                          <a:solidFill>
                            <a:schemeClr val="dk1"/>
                          </a:solidFill>
                          <a:latin typeface="+mn-lt"/>
                          <a:ea typeface="+mn-ea"/>
                          <a:cs typeface="+mn-cs"/>
                        </a:rPr>
                        <a:t> enhancement to NEF in Alt2. But the steps in Alt2 need more justification</a:t>
                      </a:r>
                      <a:r>
                        <a:rPr lang="en-GB" altLang="zh-CN" sz="1100" strike="sngStrike" kern="1200" baseline="0" dirty="0">
                          <a:solidFill>
                            <a:schemeClr val="dk1"/>
                          </a:solidFill>
                          <a:latin typeface="+mn-lt"/>
                          <a:ea typeface="+mn-ea"/>
                          <a:cs typeface="+mn-cs"/>
                        </a:rPr>
                        <a:t>, </a:t>
                      </a:r>
                      <a:r>
                        <a:rPr lang="en-GB" altLang="zh-CN" sz="1100" strike="sngStrike" kern="1200" baseline="0" dirty="0">
                          <a:solidFill>
                            <a:srgbClr val="0000FF"/>
                          </a:solidFill>
                          <a:latin typeface="+mn-lt"/>
                          <a:ea typeface="+mn-ea"/>
                          <a:cs typeface="+mn-cs"/>
                        </a:rPr>
                        <a:t>e.g. if step 8 is performed by the server, whether the NEF still needs to perform step 6 which may increase NEF workload; if step 6 is not needed at NEF, whether the 100K sample IDs need to be sent to NEF in step1, etc. </a:t>
                      </a:r>
                      <a:r>
                        <a:rPr lang="en-GB" altLang="zh-CN" sz="1100" kern="1200" baseline="0" dirty="0">
                          <a:solidFill>
                            <a:srgbClr val="0000FF"/>
                          </a:solidFill>
                          <a:latin typeface="+mn-lt"/>
                          <a:ea typeface="+mn-ea"/>
                          <a:cs typeface="+mn-cs"/>
                        </a:rPr>
                        <a:t>(NWDAF as server). e.g. currently both the VFL server (step 8) and NEF (step 5) determine the sample IDs intersection among VFL client and servers,  we wonder whether the NEF in step 5</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GB" altLang="zh-CN" sz="1100" kern="1200" baseline="0" dirty="0">
                          <a:solidFill>
                            <a:srgbClr val="0000FF"/>
                          </a:solidFill>
                          <a:latin typeface="+mn-lt"/>
                          <a:ea typeface="+mn-ea"/>
                          <a:cs typeface="+mn-cs"/>
                        </a:rPr>
                        <a:t>calculates the intersection among VFL clients and server, or</a:t>
                      </a:r>
                    </a:p>
                    <a:p>
                      <a:pPr marL="228600" indent="-228600">
                        <a:buAutoNum type="arabicParenR"/>
                      </a:pPr>
                      <a:r>
                        <a:rPr lang="en-GB" altLang="zh-CN" sz="1100" kern="1200" baseline="0" dirty="0">
                          <a:solidFill>
                            <a:srgbClr val="0000FF"/>
                          </a:solidFill>
                          <a:latin typeface="+mn-lt"/>
                          <a:ea typeface="+mn-ea"/>
                          <a:cs typeface="+mn-cs"/>
                        </a:rPr>
                        <a:t>calculates the intersection among VFL clients only.</a:t>
                      </a:r>
                    </a:p>
                    <a:p>
                      <a:pPr marL="0" indent="0">
                        <a:buNone/>
                      </a:pPr>
                      <a:r>
                        <a:rPr lang="en-GB" altLang="zh-CN" sz="1100" kern="1200" baseline="0" dirty="0">
                          <a:solidFill>
                            <a:srgbClr val="0000FF"/>
                          </a:solidFill>
                          <a:latin typeface="+mn-lt"/>
                          <a:ea typeface="+mn-ea"/>
                          <a:cs typeface="+mn-cs"/>
                        </a:rPr>
                        <a:t>If 1), the function of step 5 and step 8 seems duplicated; if 2), whether the 100K sample IDs need to be sent to NEF in step1. </a:t>
                      </a:r>
                      <a:endParaRPr lang="zh-CN" altLang="en-US" sz="1100" kern="1200" dirty="0">
                        <a:solidFill>
                          <a:srgbClr val="0000FF"/>
                        </a:solidFill>
                        <a:latin typeface="+mn-lt"/>
                        <a:ea typeface="+mn-ea"/>
                        <a:cs typeface="+mn-cs"/>
                      </a:endParaRPr>
                    </a:p>
                  </a:txBody>
                  <a:tcPr/>
                </a:tc>
                <a:extLst>
                  <a:ext uri="{0D108BD9-81ED-4DB2-BD59-A6C34878D82A}">
                    <a16:rowId xmlns:a16="http://schemas.microsoft.com/office/drawing/2014/main" val="3224609695"/>
                  </a:ext>
                </a:extLst>
              </a:tr>
            </a:tbl>
          </a:graphicData>
        </a:graphic>
      </p:graphicFrame>
      <p:sp>
        <p:nvSpPr>
          <p:cNvPr id="6" name="文本框 5">
            <a:extLst>
              <a:ext uri="{FF2B5EF4-FFF2-40B4-BE49-F238E27FC236}">
                <a16:creationId xmlns:a16="http://schemas.microsoft.com/office/drawing/2014/main" id="{93C3DA14-CEC1-422D-A6D7-AE282024EC30}"/>
              </a:ext>
            </a:extLst>
          </p:cNvPr>
          <p:cNvSpPr txBox="1"/>
          <p:nvPr/>
        </p:nvSpPr>
        <p:spPr>
          <a:xfrm rot="20321811">
            <a:off x="7163765" y="679321"/>
            <a:ext cx="2964789" cy="707886"/>
          </a:xfrm>
          <a:prstGeom prst="rect">
            <a:avLst/>
          </a:prstGeom>
          <a:noFill/>
        </p:spPr>
        <p:txBody>
          <a:bodyPr wrap="square" rtlCol="0">
            <a:spAutoFit/>
          </a:bodyPr>
          <a:lstStyle/>
          <a:p>
            <a:r>
              <a:rPr lang="en-US" altLang="zh-CN" sz="2000" dirty="0">
                <a:solidFill>
                  <a:schemeClr val="bg1"/>
                </a:solidFill>
                <a:highlight>
                  <a:srgbClr val="FF6600"/>
                </a:highlight>
              </a:rPr>
              <a:t>Updated with some </a:t>
            </a:r>
            <a:r>
              <a:rPr lang="en-US" altLang="zh-CN" sz="2000" dirty="0">
                <a:solidFill>
                  <a:srgbClr val="0000FF"/>
                </a:solidFill>
                <a:highlight>
                  <a:srgbClr val="FF6600"/>
                </a:highlight>
              </a:rPr>
              <a:t>blue</a:t>
            </a:r>
            <a:r>
              <a:rPr lang="en-US" altLang="zh-CN" sz="2000" dirty="0">
                <a:solidFill>
                  <a:schemeClr val="bg1"/>
                </a:solidFill>
                <a:highlight>
                  <a:srgbClr val="FF6600"/>
                </a:highlight>
              </a:rPr>
              <a:t> words </a:t>
            </a:r>
            <a:endParaRPr lang="zh-CN" altLang="en-US" sz="2000" dirty="0">
              <a:solidFill>
                <a:schemeClr val="bg1"/>
              </a:solidFill>
              <a:highlight>
                <a:srgbClr val="FF6600"/>
              </a:highlight>
            </a:endParaRPr>
          </a:p>
        </p:txBody>
      </p:sp>
    </p:spTree>
    <p:extLst>
      <p:ext uri="{BB962C8B-B14F-4D97-AF65-F5344CB8AC3E}">
        <p14:creationId xmlns:p14="http://schemas.microsoft.com/office/powerpoint/2010/main" val="221852128"/>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2B7BB48-3859-4D6B-B4B7-EA16D3DFEEE3}"/>
              </a:ext>
            </a:extLst>
          </p:cNvPr>
          <p:cNvSpPr>
            <a:spLocks noGrp="1"/>
          </p:cNvSpPr>
          <p:nvPr>
            <p:ph type="title"/>
          </p:nvPr>
        </p:nvSpPr>
        <p:spPr>
          <a:xfrm>
            <a:off x="0" y="0"/>
            <a:ext cx="10515600" cy="810228"/>
          </a:xfrm>
        </p:spPr>
        <p:txBody>
          <a:bodyPr/>
          <a:lstStyle/>
          <a:p>
            <a:r>
              <a:rPr lang="en-US" altLang="zh-CN" sz="2800" b="1" dirty="0"/>
              <a:t>Sub-issue 2 </a:t>
            </a:r>
            <a:endParaRPr lang="zh-CN" altLang="en-US" sz="2800" b="1" dirty="0"/>
          </a:p>
        </p:txBody>
      </p:sp>
      <p:graphicFrame>
        <p:nvGraphicFramePr>
          <p:cNvPr id="2" name="表格 1">
            <a:extLst>
              <a:ext uri="{FF2B5EF4-FFF2-40B4-BE49-F238E27FC236}">
                <a16:creationId xmlns:a16="http://schemas.microsoft.com/office/drawing/2014/main" id="{F8D9327D-C17A-46E2-94E8-AC3EE6B9EBB5}"/>
              </a:ext>
            </a:extLst>
          </p:cNvPr>
          <p:cNvGraphicFramePr>
            <a:graphicFrameLocks noGrp="1"/>
          </p:cNvGraphicFramePr>
          <p:nvPr>
            <p:extLst>
              <p:ext uri="{D42A27DB-BD31-4B8C-83A1-F6EECF244321}">
                <p14:modId xmlns:p14="http://schemas.microsoft.com/office/powerpoint/2010/main" val="290996316"/>
              </p:ext>
            </p:extLst>
          </p:nvPr>
        </p:nvGraphicFramePr>
        <p:xfrm>
          <a:off x="281093" y="1221275"/>
          <a:ext cx="11606903" cy="2740542"/>
        </p:xfrm>
        <a:graphic>
          <a:graphicData uri="http://schemas.openxmlformats.org/drawingml/2006/table">
            <a:tbl>
              <a:tblPr firstRow="1" bandRow="1">
                <a:tableStyleId>{5C22544A-7EE6-4342-B048-85BDC9FD1C3A}</a:tableStyleId>
              </a:tblPr>
              <a:tblGrid>
                <a:gridCol w="1018462">
                  <a:extLst>
                    <a:ext uri="{9D8B030D-6E8A-4147-A177-3AD203B41FA5}">
                      <a16:colId xmlns:a16="http://schemas.microsoft.com/office/drawing/2014/main" val="2890343580"/>
                    </a:ext>
                  </a:extLst>
                </a:gridCol>
                <a:gridCol w="1938087">
                  <a:extLst>
                    <a:ext uri="{9D8B030D-6E8A-4147-A177-3AD203B41FA5}">
                      <a16:colId xmlns:a16="http://schemas.microsoft.com/office/drawing/2014/main" val="438584649"/>
                    </a:ext>
                  </a:extLst>
                </a:gridCol>
                <a:gridCol w="8650354">
                  <a:extLst>
                    <a:ext uri="{9D8B030D-6E8A-4147-A177-3AD203B41FA5}">
                      <a16:colId xmlns:a16="http://schemas.microsoft.com/office/drawing/2014/main" val="1760235431"/>
                    </a:ext>
                  </a:extLst>
                </a:gridCol>
              </a:tblGrid>
              <a:tr h="418254">
                <a:tc>
                  <a:txBody>
                    <a:bodyPr/>
                    <a:lstStyle/>
                    <a:p>
                      <a:r>
                        <a:rPr lang="en-US" altLang="zh-CN" sz="1400" dirty="0"/>
                        <a:t>Companies </a:t>
                      </a:r>
                      <a:endParaRPr lang="zh-CN" altLang="en-US" sz="1400" dirty="0"/>
                    </a:p>
                  </a:txBody>
                  <a:tcPr/>
                </a:tc>
                <a:tc>
                  <a:txBody>
                    <a:bodyPr/>
                    <a:lstStyle/>
                    <a:p>
                      <a:r>
                        <a:rPr lang="en-US" altLang="zh-CN" sz="1400" dirty="0"/>
                        <a:t>View (whether)</a:t>
                      </a:r>
                      <a:endParaRPr lang="zh-CN" altLang="en-US" sz="1400" dirty="0"/>
                    </a:p>
                  </a:txBody>
                  <a:tcPr/>
                </a:tc>
                <a:tc>
                  <a:txBody>
                    <a:bodyPr/>
                    <a:lstStyle/>
                    <a:p>
                      <a:r>
                        <a:rPr lang="en-US" altLang="zh-CN" sz="1400" dirty="0"/>
                        <a:t>Explanation (how)</a:t>
                      </a:r>
                      <a:endParaRPr lang="zh-CN" altLang="en-US" sz="1400" dirty="0"/>
                    </a:p>
                  </a:txBody>
                  <a:tcPr/>
                </a:tc>
                <a:extLst>
                  <a:ext uri="{0D108BD9-81ED-4DB2-BD59-A6C34878D82A}">
                    <a16:rowId xmlns:a16="http://schemas.microsoft.com/office/drawing/2014/main" val="2409666087"/>
                  </a:ext>
                </a:extLst>
              </a:tr>
              <a:tr h="405190">
                <a:tc>
                  <a:txBody>
                    <a:bodyPr/>
                    <a:lstStyle/>
                    <a:p>
                      <a:r>
                        <a:rPr lang="en-US" altLang="zh-CN" sz="1100" dirty="0"/>
                        <a:t>Huawei</a:t>
                      </a:r>
                      <a:endParaRPr lang="zh-CN" altLang="en-US" sz="1100" dirty="0"/>
                    </a:p>
                  </a:txBody>
                  <a:tcPr/>
                </a:tc>
                <a:tc>
                  <a:txBody>
                    <a:bodyPr/>
                    <a:lstStyle/>
                    <a:p>
                      <a:r>
                        <a:rPr lang="en-US" altLang="zh-CN" sz="1100" dirty="0"/>
                        <a:t>See details</a:t>
                      </a:r>
                      <a:endParaRPr lang="zh-CN" altLang="en-US" sz="1100" dirty="0"/>
                    </a:p>
                  </a:txBody>
                  <a:tcPr/>
                </a:tc>
                <a:tc>
                  <a:txBody>
                    <a:bodyPr/>
                    <a:lstStyle/>
                    <a:p>
                      <a:r>
                        <a:rPr lang="en-US" altLang="zh-CN" sz="1100" dirty="0"/>
                        <a:t>When untrusted AF is the VFL server, the AF should not get the sample info which is not controlled by the AF. Thus, the NEF should do sample IDs intersection (together with </a:t>
                      </a:r>
                      <a:r>
                        <a:rPr lang="en-US" altLang="zh-CN" sz="1100" dirty="0">
                          <a:latin typeface="Calibri" panose="020F0502020204030204" pitchFamily="34" charset="0"/>
                          <a:cs typeface="Calibri" panose="020F0502020204030204" pitchFamily="34" charset="0"/>
                        </a:rPr>
                        <a:t>translating between external and internal IDs of course</a:t>
                      </a:r>
                      <a:r>
                        <a:rPr lang="en-US" altLang="zh-CN" sz="1100" dirty="0"/>
                        <a:t>). </a:t>
                      </a:r>
                    </a:p>
                    <a:p>
                      <a:endParaRPr lang="en-US" altLang="zh-CN" sz="11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t>When NWDAF is the VFL server, the NWDAF can do intersection and </a:t>
                      </a:r>
                      <a:r>
                        <a:rPr lang="en-US" altLang="zh-CN" sz="1100" dirty="0">
                          <a:latin typeface="Calibri" panose="020F0502020204030204" pitchFamily="34" charset="0"/>
                          <a:cs typeface="Calibri" panose="020F0502020204030204" pitchFamily="34" charset="0"/>
                        </a:rPr>
                        <a:t>translating between external and internal IDs (e.g., UE IDs)  by itself. NEF just needs to transfer the related info.</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latin typeface="Calibri" panose="020F0502020204030204" pitchFamily="34" charset="0"/>
                          <a:cs typeface="Calibri" panose="020F0502020204030204" pitchFamily="34" charset="0"/>
                        </a:rPr>
                        <a:t>(PS: there is no need for server to first send out simple IDs first)</a:t>
                      </a:r>
                      <a:endParaRPr lang="zh-CN" altLang="en-US" sz="1100" dirty="0"/>
                    </a:p>
                  </a:txBody>
                  <a:tcPr/>
                </a:tc>
                <a:extLst>
                  <a:ext uri="{0D108BD9-81ED-4DB2-BD59-A6C34878D82A}">
                    <a16:rowId xmlns:a16="http://schemas.microsoft.com/office/drawing/2014/main" val="2378501374"/>
                  </a:ext>
                </a:extLst>
              </a:tr>
              <a:tr h="405190">
                <a:tc>
                  <a:txBody>
                    <a:bodyPr/>
                    <a:lstStyle/>
                    <a:p>
                      <a:r>
                        <a:rPr lang="en-US" altLang="zh-CN" sz="1400" dirty="0"/>
                        <a:t>ETRI</a:t>
                      </a:r>
                      <a:endParaRPr lang="zh-CN" altLang="en-US" sz="1400" dirty="0"/>
                    </a:p>
                  </a:txBody>
                  <a:tcPr/>
                </a:tc>
                <a:tc>
                  <a:txBody>
                    <a:bodyPr/>
                    <a:lstStyle/>
                    <a:p>
                      <a:r>
                        <a:rPr lang="en-US" altLang="zh-CN" sz="1400" kern="1200" dirty="0">
                          <a:solidFill>
                            <a:schemeClr val="dk1"/>
                          </a:solidFill>
                          <a:latin typeface="+mn-lt"/>
                          <a:ea typeface="+mn-ea"/>
                          <a:cs typeface="+mn-cs"/>
                        </a:rPr>
                        <a:t>Y</a:t>
                      </a:r>
                      <a:endParaRPr lang="zh-CN" altLang="en-US" sz="1400" kern="120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400" kern="1200" dirty="0">
                          <a:solidFill>
                            <a:schemeClr val="dk1"/>
                          </a:solidFill>
                          <a:latin typeface="+mn-lt"/>
                          <a:ea typeface="+mn-ea"/>
                          <a:cs typeface="+mn-cs"/>
                        </a:rPr>
                        <a:t>Support Alt2. As mentioned</a:t>
                      </a:r>
                      <a:r>
                        <a:rPr lang="ko-KR" altLang="en-US" sz="1400" kern="1200" dirty="0">
                          <a:solidFill>
                            <a:schemeClr val="dk1"/>
                          </a:solidFill>
                          <a:latin typeface="+mn-lt"/>
                          <a:ea typeface="+mn-ea"/>
                          <a:cs typeface="+mn-cs"/>
                        </a:rPr>
                        <a:t> </a:t>
                      </a:r>
                      <a:r>
                        <a:rPr lang="en-US" altLang="ko-KR" sz="1400" kern="1200" dirty="0">
                          <a:solidFill>
                            <a:schemeClr val="dk1"/>
                          </a:solidFill>
                          <a:latin typeface="+mn-lt"/>
                          <a:ea typeface="+mn-ea"/>
                          <a:cs typeface="+mn-cs"/>
                        </a:rPr>
                        <a:t>above</a:t>
                      </a:r>
                      <a:r>
                        <a:rPr lang="en-US" altLang="zh-CN" sz="1400" kern="1200" dirty="0">
                          <a:solidFill>
                            <a:schemeClr val="dk1"/>
                          </a:solidFill>
                          <a:latin typeface="+mn-lt"/>
                          <a:ea typeface="+mn-ea"/>
                          <a:cs typeface="+mn-cs"/>
                        </a:rPr>
                        <a:t> by other companies, it can reduce signaling load while minimizing the amount of sample information exposed between inside and outside 5GC.</a:t>
                      </a:r>
                      <a:endParaRPr lang="zh-CN" altLang="en-US" sz="1400" kern="1200" dirty="0">
                        <a:solidFill>
                          <a:schemeClr val="dk1"/>
                        </a:solidFill>
                        <a:latin typeface="+mn-lt"/>
                        <a:ea typeface="+mn-ea"/>
                        <a:cs typeface="+mn-cs"/>
                      </a:endParaRPr>
                    </a:p>
                  </a:txBody>
                  <a:tcPr/>
                </a:tc>
                <a:extLst>
                  <a:ext uri="{0D108BD9-81ED-4DB2-BD59-A6C34878D82A}">
                    <a16:rowId xmlns:a16="http://schemas.microsoft.com/office/drawing/2014/main" val="3361291631"/>
                  </a:ext>
                </a:extLst>
              </a:tr>
              <a:tr h="336008">
                <a:tc>
                  <a:txBody>
                    <a:bodyPr/>
                    <a:lstStyle/>
                    <a:p>
                      <a:r>
                        <a:rPr lang="en-US" altLang="zh-CN" sz="1100" dirty="0"/>
                        <a:t>KDDI</a:t>
                      </a:r>
                      <a:endParaRPr lang="zh-CN" altLang="en-US" sz="1100" dirty="0"/>
                    </a:p>
                  </a:txBody>
                  <a:tcPr/>
                </a:tc>
                <a:tc>
                  <a:txBody>
                    <a:bodyPr/>
                    <a:lstStyle/>
                    <a:p>
                      <a:r>
                        <a:rPr lang="en-US" altLang="zh-CN" sz="1100" dirty="0"/>
                        <a:t>Prefer alt 1.</a:t>
                      </a:r>
                      <a:endParaRPr lang="zh-CN" alt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t>Prefer alt 1 to reduce NEF load. Alt 2 is too complex to specify. There are many sample intersection mechanism which is up to VFL Server.</a:t>
                      </a:r>
                      <a:endParaRPr lang="zh-CN" altLang="en-US" sz="1100" dirty="0"/>
                    </a:p>
                  </a:txBody>
                  <a:tcPr/>
                </a:tc>
                <a:extLst>
                  <a:ext uri="{0D108BD9-81ED-4DB2-BD59-A6C34878D82A}">
                    <a16:rowId xmlns:a16="http://schemas.microsoft.com/office/drawing/2014/main" val="3940536653"/>
                  </a:ext>
                </a:extLst>
              </a:tr>
              <a:tr h="370840">
                <a:tc>
                  <a:txBody>
                    <a:bodyPr/>
                    <a:lstStyle/>
                    <a:p>
                      <a:r>
                        <a:rPr lang="en-US" altLang="zh-CN" sz="1100" dirty="0"/>
                        <a:t>LGE</a:t>
                      </a:r>
                      <a:endParaRPr lang="zh-CN" altLang="en-US" sz="1100" dirty="0"/>
                    </a:p>
                  </a:txBody>
                  <a:tcPr/>
                </a:tc>
                <a:tc>
                  <a:txBody>
                    <a:bodyPr/>
                    <a:lstStyle/>
                    <a:p>
                      <a:r>
                        <a:rPr lang="en-US" altLang="zh-CN" sz="1100" dirty="0"/>
                        <a:t>Prefer alt 1.</a:t>
                      </a:r>
                      <a:endParaRPr lang="zh-CN" alt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t>This may be done by VFL Server.</a:t>
                      </a:r>
                      <a:endParaRPr lang="zh-CN" altLang="en-US" sz="1100" dirty="0"/>
                    </a:p>
                  </a:txBody>
                  <a:tcPr/>
                </a:tc>
                <a:extLst>
                  <a:ext uri="{0D108BD9-81ED-4DB2-BD59-A6C34878D82A}">
                    <a16:rowId xmlns:a16="http://schemas.microsoft.com/office/drawing/2014/main" val="1567325671"/>
                  </a:ext>
                </a:extLst>
              </a:tr>
            </a:tbl>
          </a:graphicData>
        </a:graphic>
      </p:graphicFrame>
      <p:sp>
        <p:nvSpPr>
          <p:cNvPr id="5" name="矩形 4">
            <a:extLst>
              <a:ext uri="{FF2B5EF4-FFF2-40B4-BE49-F238E27FC236}">
                <a16:creationId xmlns:a16="http://schemas.microsoft.com/office/drawing/2014/main" id="{99309F6A-320F-4FE9-8357-C33AF40625E0}"/>
              </a:ext>
            </a:extLst>
          </p:cNvPr>
          <p:cNvSpPr/>
          <p:nvPr/>
        </p:nvSpPr>
        <p:spPr>
          <a:xfrm>
            <a:off x="137158" y="5070517"/>
            <a:ext cx="11064240"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28600" indent="-228600">
              <a:lnSpc>
                <a:spcPct val="90000"/>
              </a:lnSpc>
              <a:spcBef>
                <a:spcPts val="1000"/>
              </a:spcBef>
              <a:buBlip>
                <a:blip r:embed="rId2"/>
              </a:buBlip>
            </a:pPr>
            <a:r>
              <a:rPr lang="en-US" altLang="zh-CN" sz="2400" dirty="0">
                <a:latin typeface="+mn-lt"/>
                <a:cs typeface="+mn-cs"/>
              </a:rPr>
              <a:t>Way forward:</a:t>
            </a:r>
            <a:endParaRPr lang="zh-CN" altLang="zh-CN" sz="2400" dirty="0">
              <a:latin typeface="+mn-lt"/>
              <a:cs typeface="+mn-cs"/>
            </a:endParaRPr>
          </a:p>
        </p:txBody>
      </p:sp>
    </p:spTree>
    <p:extLst>
      <p:ext uri="{BB962C8B-B14F-4D97-AF65-F5344CB8AC3E}">
        <p14:creationId xmlns:p14="http://schemas.microsoft.com/office/powerpoint/2010/main" val="664705655"/>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 name="组合 50">
            <a:extLst>
              <a:ext uri="{FF2B5EF4-FFF2-40B4-BE49-F238E27FC236}">
                <a16:creationId xmlns:a16="http://schemas.microsoft.com/office/drawing/2014/main" id="{BE1C5AEA-71DE-4A2C-A778-4B92AAB7855B}"/>
              </a:ext>
            </a:extLst>
          </p:cNvPr>
          <p:cNvGrpSpPr/>
          <p:nvPr/>
        </p:nvGrpSpPr>
        <p:grpSpPr>
          <a:xfrm>
            <a:off x="226029" y="111320"/>
            <a:ext cx="7302135" cy="6746680"/>
            <a:chOff x="832204" y="111320"/>
            <a:chExt cx="7302135" cy="6746680"/>
          </a:xfrm>
        </p:grpSpPr>
        <p:grpSp>
          <p:nvGrpSpPr>
            <p:cNvPr id="49" name="组合 48">
              <a:extLst>
                <a:ext uri="{FF2B5EF4-FFF2-40B4-BE49-F238E27FC236}">
                  <a16:creationId xmlns:a16="http://schemas.microsoft.com/office/drawing/2014/main" id="{9A01BB74-93E8-4A11-92AF-E9D85389384B}"/>
                </a:ext>
              </a:extLst>
            </p:cNvPr>
            <p:cNvGrpSpPr/>
            <p:nvPr/>
          </p:nvGrpSpPr>
          <p:grpSpPr>
            <a:xfrm>
              <a:off x="1594377" y="594397"/>
              <a:ext cx="5719732" cy="6263603"/>
              <a:chOff x="1717670" y="594397"/>
              <a:chExt cx="5719732" cy="5355557"/>
            </a:xfrm>
          </p:grpSpPr>
          <p:cxnSp>
            <p:nvCxnSpPr>
              <p:cNvPr id="8" name="直接连接符 7">
                <a:extLst>
                  <a:ext uri="{FF2B5EF4-FFF2-40B4-BE49-F238E27FC236}">
                    <a16:creationId xmlns:a16="http://schemas.microsoft.com/office/drawing/2014/main" id="{F7B1852A-FC63-43D6-B2F9-829939F6B20D}"/>
                  </a:ext>
                </a:extLst>
              </p:cNvPr>
              <p:cNvCxnSpPr>
                <a:cxnSpLocks/>
              </p:cNvCxnSpPr>
              <p:nvPr/>
            </p:nvCxnSpPr>
            <p:spPr>
              <a:xfrm>
                <a:off x="1717670" y="848876"/>
                <a:ext cx="30192" cy="498606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直接连接符 8">
                <a:extLst>
                  <a:ext uri="{FF2B5EF4-FFF2-40B4-BE49-F238E27FC236}">
                    <a16:creationId xmlns:a16="http://schemas.microsoft.com/office/drawing/2014/main" id="{ADD4B87F-E2F2-4128-851F-4E0013189C75}"/>
                  </a:ext>
                </a:extLst>
              </p:cNvPr>
              <p:cNvCxnSpPr/>
              <p:nvPr/>
            </p:nvCxnSpPr>
            <p:spPr>
              <a:xfrm>
                <a:off x="4123425" y="874756"/>
                <a:ext cx="30192" cy="498606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接连接符 9">
                <a:extLst>
                  <a:ext uri="{FF2B5EF4-FFF2-40B4-BE49-F238E27FC236}">
                    <a16:creationId xmlns:a16="http://schemas.microsoft.com/office/drawing/2014/main" id="{7F4D65CF-79A4-48D0-A747-83011E2C7FA2}"/>
                  </a:ext>
                </a:extLst>
              </p:cNvPr>
              <p:cNvCxnSpPr/>
              <p:nvPr/>
            </p:nvCxnSpPr>
            <p:spPr>
              <a:xfrm>
                <a:off x="6712789" y="874756"/>
                <a:ext cx="30192" cy="4986068"/>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直接连接符 19">
                <a:extLst>
                  <a:ext uri="{FF2B5EF4-FFF2-40B4-BE49-F238E27FC236}">
                    <a16:creationId xmlns:a16="http://schemas.microsoft.com/office/drawing/2014/main" id="{1326D321-FC25-45F1-9AD7-4F288830D608}"/>
                  </a:ext>
                </a:extLst>
              </p:cNvPr>
              <p:cNvCxnSpPr>
                <a:cxnSpLocks/>
              </p:cNvCxnSpPr>
              <p:nvPr/>
            </p:nvCxnSpPr>
            <p:spPr>
              <a:xfrm>
                <a:off x="7437402" y="594397"/>
                <a:ext cx="0" cy="5355557"/>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grpSp>
        <p:sp>
          <p:nvSpPr>
            <p:cNvPr id="4" name="矩形 3">
              <a:extLst>
                <a:ext uri="{FF2B5EF4-FFF2-40B4-BE49-F238E27FC236}">
                  <a16:creationId xmlns:a16="http://schemas.microsoft.com/office/drawing/2014/main" id="{BF8E04D5-B236-42B7-B833-02E1FC37D4F6}"/>
                </a:ext>
              </a:extLst>
            </p:cNvPr>
            <p:cNvSpPr/>
            <p:nvPr/>
          </p:nvSpPr>
          <p:spPr>
            <a:xfrm>
              <a:off x="955009" y="339918"/>
              <a:ext cx="1319841" cy="508958"/>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NWDAF</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(server)</a:t>
              </a:r>
              <a:endParaRPr kumimoji="0" lang="zh-CN" altLang="en-US"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6" name="矩形 5">
              <a:extLst>
                <a:ext uri="{FF2B5EF4-FFF2-40B4-BE49-F238E27FC236}">
                  <a16:creationId xmlns:a16="http://schemas.microsoft.com/office/drawing/2014/main" id="{41C72834-A465-420A-B1FB-B281F4915A57}"/>
                </a:ext>
              </a:extLst>
            </p:cNvPr>
            <p:cNvSpPr/>
            <p:nvPr/>
          </p:nvSpPr>
          <p:spPr>
            <a:xfrm>
              <a:off x="3340212" y="365798"/>
              <a:ext cx="1319841" cy="508958"/>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NEF</a:t>
              </a:r>
              <a:endParaRPr kumimoji="0" lang="zh-CN" altLang="en-US"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cxnSp>
          <p:nvCxnSpPr>
            <p:cNvPr id="12" name="直接箭头连接符 11">
              <a:extLst>
                <a:ext uri="{FF2B5EF4-FFF2-40B4-BE49-F238E27FC236}">
                  <a16:creationId xmlns:a16="http://schemas.microsoft.com/office/drawing/2014/main" id="{5CD82212-AE0F-4006-8DE4-32245E2EB163}"/>
                </a:ext>
              </a:extLst>
            </p:cNvPr>
            <p:cNvCxnSpPr/>
            <p:nvPr/>
          </p:nvCxnSpPr>
          <p:spPr>
            <a:xfrm>
              <a:off x="1614929" y="1288823"/>
              <a:ext cx="238520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矩形 12">
              <a:extLst>
                <a:ext uri="{FF2B5EF4-FFF2-40B4-BE49-F238E27FC236}">
                  <a16:creationId xmlns:a16="http://schemas.microsoft.com/office/drawing/2014/main" id="{3408B23C-6531-4894-886B-1D8B217613C0}"/>
                </a:ext>
              </a:extLst>
            </p:cNvPr>
            <p:cNvSpPr/>
            <p:nvPr/>
          </p:nvSpPr>
          <p:spPr>
            <a:xfrm>
              <a:off x="3296722" y="1477216"/>
              <a:ext cx="2059197" cy="43132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2. </a:t>
              </a:r>
              <a:r>
                <a:rPr kumimoji="0" lang="en-US" altLang="zh-CN" sz="1100" b="0" i="0" u="none" strike="noStrike" kern="1200" cap="none" spc="0" normalizeH="0" baseline="0" noProof="0" dirty="0">
                  <a:ln>
                    <a:noFill/>
                  </a:ln>
                  <a:solidFill>
                    <a:prstClr val="black"/>
                  </a:solidFill>
                  <a:effectLst/>
                  <a:highlight>
                    <a:srgbClr val="FFFF00"/>
                  </a:highlight>
                  <a:uLnTx/>
                  <a:uFillTx/>
                  <a:latin typeface="等线" panose="020F0502020204030204"/>
                  <a:ea typeface="等线" panose="02010600030101010101" pitchFamily="2" charset="-122"/>
                  <a:cs typeface="+mn-cs"/>
                </a:rPr>
                <a:t>100K Sample IDs mapping from internal to external </a:t>
              </a:r>
              <a:endParaRPr kumimoji="0" lang="zh-CN" altLang="en-US" sz="1100" b="0" i="0" u="none" strike="noStrike" kern="1200" cap="none" spc="0" normalizeH="0" baseline="0" noProof="0" dirty="0">
                <a:ln>
                  <a:noFill/>
                </a:ln>
                <a:solidFill>
                  <a:prstClr val="black"/>
                </a:solidFill>
                <a:effectLst/>
                <a:highlight>
                  <a:srgbClr val="FFFF00"/>
                </a:highlight>
                <a:uLnTx/>
                <a:uFillTx/>
                <a:latin typeface="等线" panose="020F0502020204030204"/>
                <a:ea typeface="等线" panose="02010600030101010101" pitchFamily="2" charset="-122"/>
                <a:cs typeface="+mn-cs"/>
              </a:endParaRPr>
            </a:p>
          </p:txBody>
        </p:sp>
        <p:sp>
          <p:nvSpPr>
            <p:cNvPr id="14" name="文本框 13">
              <a:extLst>
                <a:ext uri="{FF2B5EF4-FFF2-40B4-BE49-F238E27FC236}">
                  <a16:creationId xmlns:a16="http://schemas.microsoft.com/office/drawing/2014/main" id="{C072D654-21AD-42FB-88C3-EA738C2551AE}"/>
                </a:ext>
              </a:extLst>
            </p:cNvPr>
            <p:cNvSpPr txBox="1"/>
            <p:nvPr/>
          </p:nvSpPr>
          <p:spPr>
            <a:xfrm>
              <a:off x="1614928" y="898987"/>
              <a:ext cx="4239881"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1.Preparation/sample alignment request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(e.g. 100K sample IDs provided by NWDAF as server, other parameters)</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cxnSp>
          <p:nvCxnSpPr>
            <p:cNvPr id="15" name="直接箭头连接符 14">
              <a:extLst>
                <a:ext uri="{FF2B5EF4-FFF2-40B4-BE49-F238E27FC236}">
                  <a16:creationId xmlns:a16="http://schemas.microsoft.com/office/drawing/2014/main" id="{1868D7AD-32FF-43F8-A0C6-52F49F1794AA}"/>
                </a:ext>
              </a:extLst>
            </p:cNvPr>
            <p:cNvCxnSpPr>
              <a:cxnSpLocks/>
            </p:cNvCxnSpPr>
            <p:nvPr/>
          </p:nvCxnSpPr>
          <p:spPr>
            <a:xfrm>
              <a:off x="4030324" y="2476395"/>
              <a:ext cx="258936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文本框 16">
              <a:extLst>
                <a:ext uri="{FF2B5EF4-FFF2-40B4-BE49-F238E27FC236}">
                  <a16:creationId xmlns:a16="http://schemas.microsoft.com/office/drawing/2014/main" id="{E45EB696-0403-4FEE-92D6-4C536103FC37}"/>
                </a:ext>
              </a:extLst>
            </p:cNvPr>
            <p:cNvSpPr txBox="1"/>
            <p:nvPr/>
          </p:nvSpPr>
          <p:spPr>
            <a:xfrm>
              <a:off x="4060515" y="2076285"/>
              <a:ext cx="4073823"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3a. Preparation/sample alignment request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(e.g. </a:t>
              </a:r>
              <a:r>
                <a:rPr kumimoji="0" lang="en-US" altLang="zh-CN" sz="1000" b="0" i="0" u="none" strike="noStrike" kern="1200" cap="none" spc="0" normalizeH="0" baseline="0" noProof="0" dirty="0">
                  <a:ln>
                    <a:noFill/>
                  </a:ln>
                  <a:solidFill>
                    <a:prstClr val="black"/>
                  </a:solidFill>
                  <a:effectLst/>
                  <a:highlight>
                    <a:srgbClr val="FFFF00"/>
                  </a:highlight>
                  <a:uLnTx/>
                  <a:uFillTx/>
                  <a:latin typeface="等线" panose="020F0502020204030204"/>
                  <a:ea typeface="等线" panose="02010600030101010101" pitchFamily="2" charset="-122"/>
                  <a:cs typeface="+mn-cs"/>
                </a:rPr>
                <a:t>100K sample IDs mapped by the NEF </a:t>
              </a: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other parameters)</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19" name="矩形 18">
              <a:extLst>
                <a:ext uri="{FF2B5EF4-FFF2-40B4-BE49-F238E27FC236}">
                  <a16:creationId xmlns:a16="http://schemas.microsoft.com/office/drawing/2014/main" id="{02D52DBF-7BD8-4679-802F-00E611349985}"/>
                </a:ext>
              </a:extLst>
            </p:cNvPr>
            <p:cNvSpPr/>
            <p:nvPr/>
          </p:nvSpPr>
          <p:spPr>
            <a:xfrm>
              <a:off x="6539891" y="111320"/>
              <a:ext cx="1594448" cy="508958"/>
            </a:xfrm>
            <a:prstGeom prst="rect">
              <a:avLst/>
            </a:prstGeom>
            <a:solidFill>
              <a:schemeClr val="bg2"/>
            </a:solidFill>
            <a:ln>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Untrusted AF</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(client)</a:t>
              </a:r>
              <a:endParaRPr kumimoji="0" lang="zh-CN" altLang="en-US"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18" name="矩形 17">
              <a:extLst>
                <a:ext uri="{FF2B5EF4-FFF2-40B4-BE49-F238E27FC236}">
                  <a16:creationId xmlns:a16="http://schemas.microsoft.com/office/drawing/2014/main" id="{E0E3A289-AC59-43F6-97CD-78F796E2EE32}"/>
                </a:ext>
              </a:extLst>
            </p:cNvPr>
            <p:cNvSpPr/>
            <p:nvPr/>
          </p:nvSpPr>
          <p:spPr>
            <a:xfrm>
              <a:off x="5342565" y="2804211"/>
              <a:ext cx="1836395" cy="65270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4a. Decides whether to joint, and if there are overlapping sample IDs, takes out the intersection</a:t>
              </a:r>
              <a:endParaRPr kumimoji="0" lang="zh-CN" altLang="en-US"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5" name="矩形 4">
              <a:extLst>
                <a:ext uri="{FF2B5EF4-FFF2-40B4-BE49-F238E27FC236}">
                  <a16:creationId xmlns:a16="http://schemas.microsoft.com/office/drawing/2014/main" id="{CCAA4ADE-F751-4CA1-B8E6-ABCAB875B9A3}"/>
                </a:ext>
              </a:extLst>
            </p:cNvPr>
            <p:cNvSpPr/>
            <p:nvPr/>
          </p:nvSpPr>
          <p:spPr>
            <a:xfrm>
              <a:off x="5854810" y="365798"/>
              <a:ext cx="1594448" cy="508958"/>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Untrusted AF</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(client)</a:t>
              </a:r>
              <a:endParaRPr kumimoji="0" lang="zh-CN" altLang="en-US"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cxnSp>
          <p:nvCxnSpPr>
            <p:cNvPr id="21" name="直接箭头连接符 20">
              <a:extLst>
                <a:ext uri="{FF2B5EF4-FFF2-40B4-BE49-F238E27FC236}">
                  <a16:creationId xmlns:a16="http://schemas.microsoft.com/office/drawing/2014/main" id="{B923DF93-6B04-4EC8-A8EF-AB2BBD8FAF76}"/>
                </a:ext>
              </a:extLst>
            </p:cNvPr>
            <p:cNvCxnSpPr>
              <a:cxnSpLocks/>
            </p:cNvCxnSpPr>
            <p:nvPr/>
          </p:nvCxnSpPr>
          <p:spPr>
            <a:xfrm>
              <a:off x="4030324" y="2594289"/>
              <a:ext cx="3270844" cy="0"/>
            </a:xfrm>
            <a:prstGeom prst="straightConnector1">
              <a:avLst/>
            </a:prstGeom>
            <a:ln>
              <a:solidFill>
                <a:schemeClr val="accent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3" name="直接箭头连接符 22">
              <a:extLst>
                <a:ext uri="{FF2B5EF4-FFF2-40B4-BE49-F238E27FC236}">
                  <a16:creationId xmlns:a16="http://schemas.microsoft.com/office/drawing/2014/main" id="{2ACC2480-7E00-456B-B0CC-03D13B2F7C83}"/>
                </a:ext>
              </a:extLst>
            </p:cNvPr>
            <p:cNvCxnSpPr>
              <a:cxnSpLocks/>
            </p:cNvCxnSpPr>
            <p:nvPr/>
          </p:nvCxnSpPr>
          <p:spPr>
            <a:xfrm flipH="1" flipV="1">
              <a:off x="4000132" y="3727225"/>
              <a:ext cx="2619556" cy="201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直接箭头连接符 25">
              <a:extLst>
                <a:ext uri="{FF2B5EF4-FFF2-40B4-BE49-F238E27FC236}">
                  <a16:creationId xmlns:a16="http://schemas.microsoft.com/office/drawing/2014/main" id="{47B2677A-19E0-450F-8A6B-20FC887CB925}"/>
                </a:ext>
              </a:extLst>
            </p:cNvPr>
            <p:cNvCxnSpPr>
              <a:cxnSpLocks/>
            </p:cNvCxnSpPr>
            <p:nvPr/>
          </p:nvCxnSpPr>
          <p:spPr>
            <a:xfrm flipH="1" flipV="1">
              <a:off x="4015228" y="4212577"/>
              <a:ext cx="3313257" cy="25458"/>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sp>
          <p:nvSpPr>
            <p:cNvPr id="34" name="文本框 33">
              <a:extLst>
                <a:ext uri="{FF2B5EF4-FFF2-40B4-BE49-F238E27FC236}">
                  <a16:creationId xmlns:a16="http://schemas.microsoft.com/office/drawing/2014/main" id="{BEA45791-329E-40D1-BDD3-D8CDDB90FB22}"/>
                </a:ext>
              </a:extLst>
            </p:cNvPr>
            <p:cNvSpPr txBox="1"/>
            <p:nvPr/>
          </p:nvSpPr>
          <p:spPr>
            <a:xfrm>
              <a:off x="3941181" y="3529053"/>
              <a:ext cx="3355676" cy="400110"/>
            </a:xfrm>
            <a:prstGeom prst="rect">
              <a:avLst/>
            </a:prstGeom>
            <a:noFill/>
            <a:ln>
              <a:no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5a. Preparation/sample alignment response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(e.g. </a:t>
              </a:r>
              <a:r>
                <a:rPr kumimoji="0" lang="en-US" altLang="zh-CN" sz="1000" b="0" i="0" u="none" strike="noStrike" kern="1200" cap="none" spc="0" normalizeH="0" baseline="0" noProof="0" dirty="0">
                  <a:ln>
                    <a:noFill/>
                  </a:ln>
                  <a:solidFill>
                    <a:prstClr val="black"/>
                  </a:solidFill>
                  <a:effectLst/>
                  <a:highlight>
                    <a:srgbClr val="FFFF00"/>
                  </a:highlight>
                  <a:uLnTx/>
                  <a:uFillTx/>
                  <a:latin typeface="等线" panose="020F0502020204030204"/>
                  <a:ea typeface="等线" panose="02010600030101010101" pitchFamily="2" charset="-122"/>
                  <a:cs typeface="+mn-cs"/>
                </a:rPr>
                <a:t>10K</a:t>
              </a: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intersection sample IDs selected by the AF)</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35" name="矩形 34">
              <a:extLst>
                <a:ext uri="{FF2B5EF4-FFF2-40B4-BE49-F238E27FC236}">
                  <a16:creationId xmlns:a16="http://schemas.microsoft.com/office/drawing/2014/main" id="{11779C23-6E59-4529-B243-3ED3E1899C63}"/>
                </a:ext>
              </a:extLst>
            </p:cNvPr>
            <p:cNvSpPr/>
            <p:nvPr/>
          </p:nvSpPr>
          <p:spPr>
            <a:xfrm>
              <a:off x="3348658" y="4402803"/>
              <a:ext cx="2156018" cy="43132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6a. </a:t>
              </a:r>
              <a:r>
                <a:rPr kumimoji="0" lang="en-US" altLang="zh-CN" sz="1100" b="0" i="0" u="none" strike="noStrike" kern="1200" cap="none" spc="0" normalizeH="0" baseline="0" noProof="0" dirty="0">
                  <a:ln>
                    <a:noFill/>
                  </a:ln>
                  <a:solidFill>
                    <a:prstClr val="black"/>
                  </a:solidFill>
                  <a:effectLst/>
                  <a:highlight>
                    <a:srgbClr val="FFFF00"/>
                  </a:highlight>
                  <a:uLnTx/>
                  <a:uFillTx/>
                  <a:latin typeface="等线" panose="020F0502020204030204"/>
                  <a:ea typeface="等线" panose="02010600030101010101" pitchFamily="2" charset="-122"/>
                  <a:cs typeface="+mn-cs"/>
                </a:rPr>
                <a:t>10K</a:t>
              </a: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Sample IDs mapping from external to internal</a:t>
              </a:r>
              <a:endParaRPr kumimoji="0" lang="zh-CN" altLang="en-US"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cxnSp>
          <p:nvCxnSpPr>
            <p:cNvPr id="36" name="直接箭头连接符 35">
              <a:extLst>
                <a:ext uri="{FF2B5EF4-FFF2-40B4-BE49-F238E27FC236}">
                  <a16:creationId xmlns:a16="http://schemas.microsoft.com/office/drawing/2014/main" id="{C3BB1CC1-8195-4B3C-9B01-C1D1051C4A72}"/>
                </a:ext>
              </a:extLst>
            </p:cNvPr>
            <p:cNvCxnSpPr>
              <a:cxnSpLocks/>
            </p:cNvCxnSpPr>
            <p:nvPr/>
          </p:nvCxnSpPr>
          <p:spPr>
            <a:xfrm flipH="1" flipV="1">
              <a:off x="1624274" y="5439931"/>
              <a:ext cx="2390954" cy="183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文本框 37">
              <a:extLst>
                <a:ext uri="{FF2B5EF4-FFF2-40B4-BE49-F238E27FC236}">
                  <a16:creationId xmlns:a16="http://schemas.microsoft.com/office/drawing/2014/main" id="{88F75885-0989-4DA3-8D59-2D81E9B23377}"/>
                </a:ext>
              </a:extLst>
            </p:cNvPr>
            <p:cNvSpPr txBox="1"/>
            <p:nvPr/>
          </p:nvSpPr>
          <p:spPr>
            <a:xfrm>
              <a:off x="1563356" y="5249061"/>
              <a:ext cx="335567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7a. Preparation/sample alignment response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(e.g. 10k sample IDs mapped by the NEF)</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40" name="矩形 39">
              <a:extLst>
                <a:ext uri="{FF2B5EF4-FFF2-40B4-BE49-F238E27FC236}">
                  <a16:creationId xmlns:a16="http://schemas.microsoft.com/office/drawing/2014/main" id="{7DB3E707-552F-4383-90D4-ADAEA0EB5B3E}"/>
                </a:ext>
              </a:extLst>
            </p:cNvPr>
            <p:cNvSpPr/>
            <p:nvPr/>
          </p:nvSpPr>
          <p:spPr>
            <a:xfrm>
              <a:off x="832204" y="5984441"/>
              <a:ext cx="1661291" cy="6757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8.</a:t>
              </a:r>
              <a:r>
                <a:rPr kumimoji="0" lang="zh-CN" altLang="en-US"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a:t>
              </a: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Determines the final intersection(e.g.6k) of sample IDs</a:t>
              </a:r>
              <a:endParaRPr kumimoji="0" lang="zh-CN" altLang="en-US"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cxnSp>
          <p:nvCxnSpPr>
            <p:cNvPr id="41" name="直接箭头连接符 40">
              <a:extLst>
                <a:ext uri="{FF2B5EF4-FFF2-40B4-BE49-F238E27FC236}">
                  <a16:creationId xmlns:a16="http://schemas.microsoft.com/office/drawing/2014/main" id="{23571074-74A5-4C27-B11F-4E480D5B3C1C}"/>
                </a:ext>
              </a:extLst>
            </p:cNvPr>
            <p:cNvCxnSpPr>
              <a:cxnSpLocks/>
            </p:cNvCxnSpPr>
            <p:nvPr/>
          </p:nvCxnSpPr>
          <p:spPr>
            <a:xfrm flipH="1" flipV="1">
              <a:off x="1634347" y="5686400"/>
              <a:ext cx="2395977" cy="18410"/>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sp>
          <p:nvSpPr>
            <p:cNvPr id="43" name="矩形 42">
              <a:extLst>
                <a:ext uri="{FF2B5EF4-FFF2-40B4-BE49-F238E27FC236}">
                  <a16:creationId xmlns:a16="http://schemas.microsoft.com/office/drawing/2014/main" id="{C6D5A680-C4A4-4288-96A2-12DE61EE4C00}"/>
                </a:ext>
              </a:extLst>
            </p:cNvPr>
            <p:cNvSpPr/>
            <p:nvPr/>
          </p:nvSpPr>
          <p:spPr>
            <a:xfrm>
              <a:off x="7064198" y="3793565"/>
              <a:ext cx="580352" cy="334980"/>
            </a:xfrm>
            <a:prstGeom prst="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4b.</a:t>
              </a:r>
              <a:endParaRPr kumimoji="0" lang="zh-CN" altLang="en-US"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44" name="文本框 43">
              <a:extLst>
                <a:ext uri="{FF2B5EF4-FFF2-40B4-BE49-F238E27FC236}">
                  <a16:creationId xmlns:a16="http://schemas.microsoft.com/office/drawing/2014/main" id="{11A21AFC-8F5B-414D-9FD3-9577920B3D33}"/>
                </a:ext>
              </a:extLst>
            </p:cNvPr>
            <p:cNvSpPr txBox="1"/>
            <p:nvPr/>
          </p:nvSpPr>
          <p:spPr>
            <a:xfrm>
              <a:off x="4103307" y="2600727"/>
              <a:ext cx="40183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3b.</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45" name="文本框 44">
              <a:extLst>
                <a:ext uri="{FF2B5EF4-FFF2-40B4-BE49-F238E27FC236}">
                  <a16:creationId xmlns:a16="http://schemas.microsoft.com/office/drawing/2014/main" id="{6243F40D-610F-4FAA-A926-7B80F1C7304E}"/>
                </a:ext>
              </a:extLst>
            </p:cNvPr>
            <p:cNvSpPr txBox="1"/>
            <p:nvPr/>
          </p:nvSpPr>
          <p:spPr>
            <a:xfrm>
              <a:off x="5102846" y="3963217"/>
              <a:ext cx="40183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5b.</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47" name="矩形 46">
              <a:extLst>
                <a:ext uri="{FF2B5EF4-FFF2-40B4-BE49-F238E27FC236}">
                  <a16:creationId xmlns:a16="http://schemas.microsoft.com/office/drawing/2014/main" id="{85B3A42C-CB67-45B1-A6C5-B0DE0B374386}"/>
                </a:ext>
              </a:extLst>
            </p:cNvPr>
            <p:cNvSpPr/>
            <p:nvPr/>
          </p:nvSpPr>
          <p:spPr>
            <a:xfrm>
              <a:off x="3487277" y="4930100"/>
              <a:ext cx="1055901" cy="316911"/>
            </a:xfrm>
            <a:prstGeom prst="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6b.</a:t>
              </a:r>
              <a:endParaRPr kumimoji="0" lang="zh-CN" altLang="en-US"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48" name="文本框 47">
              <a:extLst>
                <a:ext uri="{FF2B5EF4-FFF2-40B4-BE49-F238E27FC236}">
                  <a16:creationId xmlns:a16="http://schemas.microsoft.com/office/drawing/2014/main" id="{EE6A836D-4D95-4473-BDCC-5784C911ABE6}"/>
                </a:ext>
              </a:extLst>
            </p:cNvPr>
            <p:cNvSpPr txBox="1"/>
            <p:nvPr/>
          </p:nvSpPr>
          <p:spPr>
            <a:xfrm>
              <a:off x="2413592" y="5658887"/>
              <a:ext cx="532637"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7b.</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grpSp>
      <p:sp>
        <p:nvSpPr>
          <p:cNvPr id="50" name="文本框 49">
            <a:extLst>
              <a:ext uri="{FF2B5EF4-FFF2-40B4-BE49-F238E27FC236}">
                <a16:creationId xmlns:a16="http://schemas.microsoft.com/office/drawing/2014/main" id="{4EE633C9-112C-45B4-8C7A-B9341179CB6A}"/>
              </a:ext>
            </a:extLst>
          </p:cNvPr>
          <p:cNvSpPr txBox="1"/>
          <p:nvPr/>
        </p:nvSpPr>
        <p:spPr>
          <a:xfrm>
            <a:off x="7913647" y="830885"/>
            <a:ext cx="3623067" cy="406265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highlight>
                  <a:srgbClr val="FFFF00"/>
                </a:highlight>
                <a:uLnTx/>
                <a:uFillTx/>
                <a:latin typeface="等线" panose="020F0502020204030204"/>
                <a:ea typeface="等线" panose="02010600030101010101" pitchFamily="2" charset="-122"/>
                <a:cs typeface="+mn-cs"/>
              </a:rPr>
              <a:t>Alt 1: NEF only supports normal sample ID mapping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Cons: (comparing with Alt 2)</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In step 2, the NEF needs to map more sample IDs (e.g. 100k) from internal to external type. </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In step 3.  and the NEF exposes large scale of sample IDs (e.g. 100k) to 3</a:t>
            </a:r>
            <a:r>
              <a:rPr kumimoji="0" lang="en-US" altLang="zh-CN" sz="1400" b="0" i="0" u="none" strike="noStrike" kern="1200" cap="none" spc="0" normalizeH="0" baseline="30000" noProof="0" dirty="0">
                <a:ln>
                  <a:noFill/>
                </a:ln>
                <a:solidFill>
                  <a:prstClr val="black"/>
                </a:solidFill>
                <a:effectLst/>
                <a:uLnTx/>
                <a:uFillTx/>
                <a:latin typeface="等线" panose="020F0502020204030204"/>
                <a:ea typeface="等线" panose="02010600030101010101" pitchFamily="2" charset="-122"/>
                <a:cs typeface="+mn-cs"/>
              </a:rPr>
              <a:t>rd</a:t>
            </a: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party.</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In step 6, inverse mapping from external to internal still needs to be done in NEF.</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If more than one AF as the clients, then the step 2-7 need to be implemented more than one time corresponding to each AF.</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Tree>
    <p:extLst>
      <p:ext uri="{BB962C8B-B14F-4D97-AF65-F5344CB8AC3E}">
        <p14:creationId xmlns:p14="http://schemas.microsoft.com/office/powerpoint/2010/main" val="1541458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BF8E04D5-B236-42B7-B833-02E1FC37D4F6}"/>
              </a:ext>
            </a:extLst>
          </p:cNvPr>
          <p:cNvSpPr/>
          <p:nvPr/>
        </p:nvSpPr>
        <p:spPr>
          <a:xfrm>
            <a:off x="447500" y="419983"/>
            <a:ext cx="1319841" cy="508958"/>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NWDAF</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(server)</a:t>
            </a:r>
            <a:endParaRPr kumimoji="0" lang="zh-CN" altLang="en-US"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6" name="矩形 5">
            <a:extLst>
              <a:ext uri="{FF2B5EF4-FFF2-40B4-BE49-F238E27FC236}">
                <a16:creationId xmlns:a16="http://schemas.microsoft.com/office/drawing/2014/main" id="{41C72834-A465-420A-B1FB-B281F4915A57}"/>
              </a:ext>
            </a:extLst>
          </p:cNvPr>
          <p:cNvSpPr/>
          <p:nvPr/>
        </p:nvSpPr>
        <p:spPr>
          <a:xfrm>
            <a:off x="2832703" y="445863"/>
            <a:ext cx="1319841" cy="508958"/>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NEF</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a:t>
            </a:r>
            <a:r>
              <a:rPr kumimoji="0" lang="en-US" altLang="zh-CN" sz="1800" b="0" i="0" u="none" strike="noStrike" kern="1200" cap="none" spc="0" normalizeH="0" baseline="0" noProof="0" dirty="0">
                <a:ln>
                  <a:noFill/>
                </a:ln>
                <a:solidFill>
                  <a:prstClr val="black"/>
                </a:solidFill>
                <a:effectLst/>
                <a:highlight>
                  <a:srgbClr val="00FF00"/>
                </a:highlight>
                <a:uLnTx/>
                <a:uFillTx/>
                <a:latin typeface="等线" panose="020F0502020204030204"/>
                <a:ea typeface="等线" panose="02010600030101010101" pitchFamily="2" charset="-122"/>
                <a:cs typeface="+mn-cs"/>
              </a:rPr>
              <a:t>enhanced</a:t>
            </a: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a:t>
            </a:r>
            <a:endParaRPr kumimoji="0" lang="zh-CN" altLang="en-US"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cxnSp>
        <p:nvCxnSpPr>
          <p:cNvPr id="8" name="直接连接符 7">
            <a:extLst>
              <a:ext uri="{FF2B5EF4-FFF2-40B4-BE49-F238E27FC236}">
                <a16:creationId xmlns:a16="http://schemas.microsoft.com/office/drawing/2014/main" id="{F7B1852A-FC63-43D6-B2F9-829939F6B20D}"/>
              </a:ext>
            </a:extLst>
          </p:cNvPr>
          <p:cNvCxnSpPr>
            <a:stCxn id="4" idx="2"/>
          </p:cNvCxnSpPr>
          <p:nvPr/>
        </p:nvCxnSpPr>
        <p:spPr>
          <a:xfrm>
            <a:off x="1107421" y="928941"/>
            <a:ext cx="30192" cy="498606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直接连接符 8">
            <a:extLst>
              <a:ext uri="{FF2B5EF4-FFF2-40B4-BE49-F238E27FC236}">
                <a16:creationId xmlns:a16="http://schemas.microsoft.com/office/drawing/2014/main" id="{ADD4B87F-E2F2-4128-851F-4E0013189C75}"/>
              </a:ext>
            </a:extLst>
          </p:cNvPr>
          <p:cNvCxnSpPr/>
          <p:nvPr/>
        </p:nvCxnSpPr>
        <p:spPr>
          <a:xfrm>
            <a:off x="3492623" y="954821"/>
            <a:ext cx="30192" cy="498606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接连接符 9">
            <a:extLst>
              <a:ext uri="{FF2B5EF4-FFF2-40B4-BE49-F238E27FC236}">
                <a16:creationId xmlns:a16="http://schemas.microsoft.com/office/drawing/2014/main" id="{7F4D65CF-79A4-48D0-A747-83011E2C7FA2}"/>
              </a:ext>
            </a:extLst>
          </p:cNvPr>
          <p:cNvCxnSpPr/>
          <p:nvPr/>
        </p:nvCxnSpPr>
        <p:spPr>
          <a:xfrm>
            <a:off x="6081987" y="954821"/>
            <a:ext cx="30192" cy="498606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直接箭头连接符 11">
            <a:extLst>
              <a:ext uri="{FF2B5EF4-FFF2-40B4-BE49-F238E27FC236}">
                <a16:creationId xmlns:a16="http://schemas.microsoft.com/office/drawing/2014/main" id="{5CD82212-AE0F-4006-8DE4-32245E2EB163}"/>
              </a:ext>
            </a:extLst>
          </p:cNvPr>
          <p:cNvCxnSpPr/>
          <p:nvPr/>
        </p:nvCxnSpPr>
        <p:spPr>
          <a:xfrm>
            <a:off x="1107420" y="1368888"/>
            <a:ext cx="238520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文本框 13">
            <a:extLst>
              <a:ext uri="{FF2B5EF4-FFF2-40B4-BE49-F238E27FC236}">
                <a16:creationId xmlns:a16="http://schemas.microsoft.com/office/drawing/2014/main" id="{C072D654-21AD-42FB-88C3-EA738C2551AE}"/>
              </a:ext>
            </a:extLst>
          </p:cNvPr>
          <p:cNvSpPr txBox="1"/>
          <p:nvPr/>
        </p:nvSpPr>
        <p:spPr>
          <a:xfrm>
            <a:off x="1107420" y="979052"/>
            <a:ext cx="3355676" cy="55399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1.Preparation/sample alignment request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(e.g. 100K sample IDs provided by NWDAF as server(</a:t>
            </a:r>
            <a:r>
              <a:rPr kumimoji="0" lang="en-US" altLang="zh-CN" sz="1000" b="0" i="0" u="none" strike="noStrike" kern="1200" cap="none" spc="0" normalizeH="0" baseline="0" noProof="0" dirty="0">
                <a:ln>
                  <a:noFill/>
                </a:ln>
                <a:solidFill>
                  <a:srgbClr val="0000FF"/>
                </a:solidFill>
                <a:effectLst/>
                <a:uLnTx/>
                <a:uFillTx/>
                <a:latin typeface="等线" panose="020F0502020204030204"/>
                <a:ea typeface="等线" panose="02010600030101010101" pitchFamily="2" charset="-122"/>
                <a:cs typeface="+mn-cs"/>
              </a:rPr>
              <a:t>optional), </a:t>
            </a: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other parameters)</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cxnSp>
        <p:nvCxnSpPr>
          <p:cNvPr id="15" name="直接箭头连接符 14">
            <a:extLst>
              <a:ext uri="{FF2B5EF4-FFF2-40B4-BE49-F238E27FC236}">
                <a16:creationId xmlns:a16="http://schemas.microsoft.com/office/drawing/2014/main" id="{1868D7AD-32FF-43F8-A0C6-52F49F1794AA}"/>
              </a:ext>
            </a:extLst>
          </p:cNvPr>
          <p:cNvCxnSpPr>
            <a:cxnSpLocks/>
          </p:cNvCxnSpPr>
          <p:nvPr/>
        </p:nvCxnSpPr>
        <p:spPr>
          <a:xfrm>
            <a:off x="3522815" y="1888640"/>
            <a:ext cx="258936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文本框 16">
            <a:extLst>
              <a:ext uri="{FF2B5EF4-FFF2-40B4-BE49-F238E27FC236}">
                <a16:creationId xmlns:a16="http://schemas.microsoft.com/office/drawing/2014/main" id="{E45EB696-0403-4FEE-92D6-4C536103FC37}"/>
              </a:ext>
            </a:extLst>
          </p:cNvPr>
          <p:cNvSpPr txBox="1"/>
          <p:nvPr/>
        </p:nvSpPr>
        <p:spPr>
          <a:xfrm>
            <a:off x="3553007" y="1488530"/>
            <a:ext cx="3659885" cy="55399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2a. Preparation/sample alignment request (other parameters(</a:t>
            </a:r>
            <a:r>
              <a:rPr kumimoji="0" lang="en-US" altLang="zh-CN" sz="1000" b="0" i="0" u="none" strike="noStrike" kern="1200" cap="none" spc="0" normalizeH="0" baseline="0" noProof="0" dirty="0">
                <a:ln>
                  <a:noFill/>
                </a:ln>
                <a:solidFill>
                  <a:srgbClr val="0000FF"/>
                </a:solidFill>
                <a:effectLst/>
                <a:uLnTx/>
                <a:uFillTx/>
                <a:latin typeface="等线" panose="020F0502020204030204"/>
                <a:ea typeface="等线" panose="02010600030101010101" pitchFamily="2" charset="-122"/>
                <a:cs typeface="+mn-cs"/>
              </a:rPr>
              <a:t>analytics ID, application ID…AOI</a:t>
            </a: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19" name="矩形 18">
            <a:extLst>
              <a:ext uri="{FF2B5EF4-FFF2-40B4-BE49-F238E27FC236}">
                <a16:creationId xmlns:a16="http://schemas.microsoft.com/office/drawing/2014/main" id="{02D52DBF-7BD8-4679-802F-00E611349985}"/>
              </a:ext>
            </a:extLst>
          </p:cNvPr>
          <p:cNvSpPr/>
          <p:nvPr/>
        </p:nvSpPr>
        <p:spPr>
          <a:xfrm>
            <a:off x="6032382" y="191385"/>
            <a:ext cx="1594448" cy="508958"/>
          </a:xfrm>
          <a:prstGeom prst="rect">
            <a:avLst/>
          </a:prstGeom>
          <a:solidFill>
            <a:schemeClr val="bg2"/>
          </a:solidFill>
          <a:ln>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Untrusted AF</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(client)</a:t>
            </a:r>
            <a:endParaRPr kumimoji="0" lang="zh-CN" altLang="en-US"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cxnSp>
        <p:nvCxnSpPr>
          <p:cNvPr id="20" name="直接连接符 19">
            <a:extLst>
              <a:ext uri="{FF2B5EF4-FFF2-40B4-BE49-F238E27FC236}">
                <a16:creationId xmlns:a16="http://schemas.microsoft.com/office/drawing/2014/main" id="{1326D321-FC25-45F1-9AD7-4F288830D608}"/>
              </a:ext>
            </a:extLst>
          </p:cNvPr>
          <p:cNvCxnSpPr>
            <a:cxnSpLocks/>
          </p:cNvCxnSpPr>
          <p:nvPr/>
        </p:nvCxnSpPr>
        <p:spPr>
          <a:xfrm>
            <a:off x="6806600" y="674462"/>
            <a:ext cx="0" cy="5355557"/>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18" name="矩形 17">
            <a:extLst>
              <a:ext uri="{FF2B5EF4-FFF2-40B4-BE49-F238E27FC236}">
                <a16:creationId xmlns:a16="http://schemas.microsoft.com/office/drawing/2014/main" id="{E0E3A289-AC59-43F6-97CD-78F796E2EE32}"/>
              </a:ext>
            </a:extLst>
          </p:cNvPr>
          <p:cNvSpPr/>
          <p:nvPr/>
        </p:nvSpPr>
        <p:spPr>
          <a:xfrm>
            <a:off x="4982115" y="2134138"/>
            <a:ext cx="1654828" cy="40011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3a. Decide whether to joint in the VFL process</a:t>
            </a:r>
            <a:endParaRPr kumimoji="0" lang="zh-CN" altLang="en-US"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5" name="矩形 4">
            <a:extLst>
              <a:ext uri="{FF2B5EF4-FFF2-40B4-BE49-F238E27FC236}">
                <a16:creationId xmlns:a16="http://schemas.microsoft.com/office/drawing/2014/main" id="{CCAA4ADE-F751-4CA1-B8E6-ABCAB875B9A3}"/>
              </a:ext>
            </a:extLst>
          </p:cNvPr>
          <p:cNvSpPr/>
          <p:nvPr/>
        </p:nvSpPr>
        <p:spPr>
          <a:xfrm>
            <a:off x="5347301" y="445863"/>
            <a:ext cx="1594448" cy="508958"/>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Untrusted AF</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(client)</a:t>
            </a:r>
            <a:endParaRPr kumimoji="0" lang="zh-CN" altLang="en-US"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cxnSp>
        <p:nvCxnSpPr>
          <p:cNvPr id="21" name="直接箭头连接符 20">
            <a:extLst>
              <a:ext uri="{FF2B5EF4-FFF2-40B4-BE49-F238E27FC236}">
                <a16:creationId xmlns:a16="http://schemas.microsoft.com/office/drawing/2014/main" id="{B923DF93-6B04-4EC8-A8EF-AB2BBD8FAF76}"/>
              </a:ext>
            </a:extLst>
          </p:cNvPr>
          <p:cNvCxnSpPr>
            <a:cxnSpLocks/>
          </p:cNvCxnSpPr>
          <p:nvPr/>
        </p:nvCxnSpPr>
        <p:spPr>
          <a:xfrm>
            <a:off x="3522815" y="2006534"/>
            <a:ext cx="3270844" cy="0"/>
          </a:xfrm>
          <a:prstGeom prst="straightConnector1">
            <a:avLst/>
          </a:prstGeom>
          <a:ln>
            <a:solidFill>
              <a:schemeClr val="accent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3" name="直接箭头连接符 22">
            <a:extLst>
              <a:ext uri="{FF2B5EF4-FFF2-40B4-BE49-F238E27FC236}">
                <a16:creationId xmlns:a16="http://schemas.microsoft.com/office/drawing/2014/main" id="{2ACC2480-7E00-456B-B0CC-03D13B2F7C83}"/>
              </a:ext>
            </a:extLst>
          </p:cNvPr>
          <p:cNvCxnSpPr>
            <a:cxnSpLocks/>
          </p:cNvCxnSpPr>
          <p:nvPr/>
        </p:nvCxnSpPr>
        <p:spPr>
          <a:xfrm flipH="1" flipV="1">
            <a:off x="3492623" y="2892894"/>
            <a:ext cx="2619556" cy="201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直接箭头连接符 25">
            <a:extLst>
              <a:ext uri="{FF2B5EF4-FFF2-40B4-BE49-F238E27FC236}">
                <a16:creationId xmlns:a16="http://schemas.microsoft.com/office/drawing/2014/main" id="{47B2677A-19E0-450F-8A6B-20FC887CB925}"/>
              </a:ext>
            </a:extLst>
          </p:cNvPr>
          <p:cNvCxnSpPr>
            <a:cxnSpLocks/>
          </p:cNvCxnSpPr>
          <p:nvPr/>
        </p:nvCxnSpPr>
        <p:spPr>
          <a:xfrm flipH="1" flipV="1">
            <a:off x="3495498" y="3147372"/>
            <a:ext cx="3313257" cy="25458"/>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sp>
        <p:nvSpPr>
          <p:cNvPr id="34" name="文本框 33">
            <a:extLst>
              <a:ext uri="{FF2B5EF4-FFF2-40B4-BE49-F238E27FC236}">
                <a16:creationId xmlns:a16="http://schemas.microsoft.com/office/drawing/2014/main" id="{BEA45791-329E-40D1-BDD3-D8CDDB90FB22}"/>
              </a:ext>
            </a:extLst>
          </p:cNvPr>
          <p:cNvSpPr txBox="1"/>
          <p:nvPr/>
        </p:nvSpPr>
        <p:spPr>
          <a:xfrm>
            <a:off x="3433672" y="2694722"/>
            <a:ext cx="3355676" cy="400110"/>
          </a:xfrm>
          <a:prstGeom prst="rect">
            <a:avLst/>
          </a:prstGeom>
          <a:noFill/>
          <a:ln>
            <a:no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4a. Preparation/sample alignment response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(e.g. </a:t>
            </a:r>
            <a:r>
              <a:rPr kumimoji="0" lang="en-US" altLang="zh-CN" sz="1000" b="0" i="0" u="non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10k </a:t>
            </a: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sample IDs selected by the AF)</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35" name="矩形 34">
            <a:extLst>
              <a:ext uri="{FF2B5EF4-FFF2-40B4-BE49-F238E27FC236}">
                <a16:creationId xmlns:a16="http://schemas.microsoft.com/office/drawing/2014/main" id="{11779C23-6E59-4529-B243-3ED3E1899C63}"/>
              </a:ext>
            </a:extLst>
          </p:cNvPr>
          <p:cNvSpPr/>
          <p:nvPr/>
        </p:nvSpPr>
        <p:spPr>
          <a:xfrm>
            <a:off x="2564839" y="3588596"/>
            <a:ext cx="2625227" cy="55399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5. </a:t>
            </a:r>
            <a:r>
              <a:rPr kumimoji="0" lang="en-US" altLang="zh-CN" sz="1100" b="0" i="0" u="none" strike="noStrike" kern="1200" cap="none" spc="0" normalizeH="0" baseline="0" noProof="0" dirty="0">
                <a:ln>
                  <a:noFill/>
                </a:ln>
                <a:solidFill>
                  <a:prstClr val="black"/>
                </a:solidFill>
                <a:effectLst/>
                <a:highlight>
                  <a:srgbClr val="00FF00"/>
                </a:highlight>
                <a:uLnTx/>
                <a:uFillTx/>
                <a:latin typeface="等线" panose="020F0502020204030204"/>
                <a:ea typeface="等线" panose="02010600030101010101" pitchFamily="2" charset="-122"/>
                <a:cs typeface="+mn-cs"/>
              </a:rPr>
              <a:t>Obtains the intersection (e.g. </a:t>
            </a:r>
            <a:r>
              <a:rPr kumimoji="0" lang="en-US" altLang="zh-CN" sz="1100" b="0" i="0" u="none" kern="1200" cap="none" spc="0" normalizeH="0" baseline="0" noProof="0" dirty="0">
                <a:ln>
                  <a:noFill/>
                </a:ln>
                <a:solidFill>
                  <a:prstClr val="black"/>
                </a:solidFill>
                <a:effectLst/>
                <a:highlight>
                  <a:srgbClr val="00FF00"/>
                </a:highlight>
                <a:uLnTx/>
                <a:uFillTx/>
                <a:latin typeface="等线" panose="020F0502020204030204"/>
                <a:ea typeface="等线" panose="02010600030101010101" pitchFamily="2" charset="-122"/>
                <a:cs typeface="+mn-cs"/>
              </a:rPr>
              <a:t>8</a:t>
            </a:r>
            <a:r>
              <a:rPr kumimoji="0" lang="en-US" altLang="zh-CN" sz="1100" b="0" i="0" u="none" strike="noStrike" kern="1200" cap="none" spc="0" normalizeH="0" baseline="0" noProof="0" dirty="0">
                <a:ln>
                  <a:noFill/>
                </a:ln>
                <a:solidFill>
                  <a:prstClr val="black"/>
                </a:solidFill>
                <a:effectLst/>
                <a:highlight>
                  <a:srgbClr val="00FF00"/>
                </a:highlight>
                <a:uLnTx/>
                <a:uFillTx/>
                <a:latin typeface="等线" panose="020F0502020204030204"/>
                <a:ea typeface="等线" panose="02010600030101010101" pitchFamily="2" charset="-122"/>
                <a:cs typeface="+mn-cs"/>
              </a:rPr>
              <a:t>K) of sample IDs </a:t>
            </a: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provided by </a:t>
            </a:r>
            <a:r>
              <a:rPr kumimoji="0" lang="en-US" altLang="zh-CN" sz="1100" b="0" i="0" u="none" strike="sngStrike" kern="1200" cap="none" spc="0" normalizeH="0" baseline="0" noProof="0" dirty="0">
                <a:ln>
                  <a:noFill/>
                </a:ln>
                <a:solidFill>
                  <a:srgbClr val="0000FF"/>
                </a:solidFill>
                <a:effectLst/>
                <a:uLnTx/>
                <a:uFillTx/>
                <a:latin typeface="等线" panose="020F0502020204030204"/>
                <a:ea typeface="等线" panose="02010600030101010101" pitchFamily="2" charset="-122"/>
                <a:cs typeface="+mn-cs"/>
              </a:rPr>
              <a:t>NWDAF and</a:t>
            </a:r>
            <a:r>
              <a:rPr kumimoji="0" lang="en-US" altLang="zh-CN" sz="1100" b="0" i="0" u="none" strike="sng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a:t>
            </a: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the AF(s), </a:t>
            </a:r>
            <a:r>
              <a:rPr kumimoji="0" lang="en-US" altLang="zh-CN" sz="1100" b="0" i="0" u="none" strike="noStrike" kern="1200" cap="none" spc="0" normalizeH="0" baseline="0" noProof="0" dirty="0">
                <a:ln>
                  <a:noFill/>
                </a:ln>
                <a:solidFill>
                  <a:srgbClr val="0000FF"/>
                </a:solidFill>
                <a:effectLst/>
                <a:uLnTx/>
                <a:uFillTx/>
                <a:latin typeface="等线" panose="020F0502020204030204"/>
                <a:ea typeface="等线" panose="02010600030101010101" pitchFamily="2" charset="-122"/>
                <a:cs typeface="+mn-cs"/>
              </a:rPr>
              <a:t>and optional ones from</a:t>
            </a:r>
            <a:r>
              <a:rPr lang="en-US" altLang="zh-CN" sz="1100" dirty="0">
                <a:solidFill>
                  <a:srgbClr val="0000FF"/>
                </a:solidFill>
                <a:latin typeface="等线" panose="020F0502020204030204"/>
                <a:ea typeface="等线" panose="02010600030101010101" pitchFamily="2" charset="-122"/>
              </a:rPr>
              <a:t> NWDAF</a:t>
            </a:r>
            <a:r>
              <a:rPr kumimoji="0" lang="en-US" altLang="zh-CN" sz="1100" b="0" i="0" u="none" strike="noStrike" kern="1200" cap="none" spc="0" normalizeH="0" baseline="0" noProof="0" dirty="0">
                <a:ln>
                  <a:noFill/>
                </a:ln>
                <a:solidFill>
                  <a:srgbClr val="0000FF"/>
                </a:solidFill>
                <a:effectLst/>
                <a:uLnTx/>
                <a:uFillTx/>
                <a:latin typeface="等线" panose="020F0502020204030204"/>
                <a:ea typeface="等线" panose="02010600030101010101" pitchFamily="2" charset="-122"/>
                <a:cs typeface="+mn-cs"/>
              </a:rPr>
              <a:t> </a:t>
            </a:r>
            <a:endParaRPr kumimoji="0" lang="zh-CN" altLang="en-US" sz="1100" b="0" i="0" u="none" strike="noStrike" kern="1200" cap="none" spc="0" normalizeH="0" baseline="0" noProof="0" dirty="0">
              <a:ln>
                <a:noFill/>
              </a:ln>
              <a:solidFill>
                <a:srgbClr val="0000FF"/>
              </a:solidFill>
              <a:effectLst/>
              <a:uLnTx/>
              <a:uFillTx/>
              <a:latin typeface="等线" panose="020F0502020204030204"/>
              <a:ea typeface="等线" panose="02010600030101010101" pitchFamily="2" charset="-122"/>
              <a:cs typeface="+mn-cs"/>
            </a:endParaRPr>
          </a:p>
        </p:txBody>
      </p:sp>
      <p:cxnSp>
        <p:nvCxnSpPr>
          <p:cNvPr id="36" name="直接箭头连接符 35">
            <a:extLst>
              <a:ext uri="{FF2B5EF4-FFF2-40B4-BE49-F238E27FC236}">
                <a16:creationId xmlns:a16="http://schemas.microsoft.com/office/drawing/2014/main" id="{C3BB1CC1-8195-4B3C-9B01-C1D1051C4A72}"/>
              </a:ext>
            </a:extLst>
          </p:cNvPr>
          <p:cNvCxnSpPr>
            <a:cxnSpLocks/>
          </p:cNvCxnSpPr>
          <p:nvPr/>
        </p:nvCxnSpPr>
        <p:spPr>
          <a:xfrm flipH="1" flipV="1">
            <a:off x="1116765" y="5016562"/>
            <a:ext cx="2390954" cy="183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文本框 37">
            <a:extLst>
              <a:ext uri="{FF2B5EF4-FFF2-40B4-BE49-F238E27FC236}">
                <a16:creationId xmlns:a16="http://schemas.microsoft.com/office/drawing/2014/main" id="{88F75885-0989-4DA3-8D59-2D81E9B23377}"/>
              </a:ext>
            </a:extLst>
          </p:cNvPr>
          <p:cNvSpPr txBox="1"/>
          <p:nvPr/>
        </p:nvSpPr>
        <p:spPr>
          <a:xfrm>
            <a:off x="1116765" y="4834877"/>
            <a:ext cx="335567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7. Preparation/sample alignment response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(e.g. </a:t>
            </a:r>
            <a:r>
              <a:rPr kumimoji="0" lang="en-US" altLang="zh-CN" sz="1000" b="0" i="0" u="none" strike="noStrike" kern="1200" cap="none" spc="0" normalizeH="0" baseline="0" noProof="0" dirty="0">
                <a:ln>
                  <a:noFill/>
                </a:ln>
                <a:solidFill>
                  <a:prstClr val="black"/>
                </a:solidFill>
                <a:effectLst/>
                <a:highlight>
                  <a:srgbClr val="00FF00"/>
                </a:highlight>
                <a:uLnTx/>
                <a:uFillTx/>
                <a:latin typeface="等线" panose="020F0502020204030204"/>
                <a:ea typeface="等线" panose="02010600030101010101" pitchFamily="2" charset="-122"/>
                <a:cs typeface="+mn-cs"/>
              </a:rPr>
              <a:t>8k </a:t>
            </a: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sample IDs mapped by the NEF)</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40" name="矩形 39">
            <a:extLst>
              <a:ext uri="{FF2B5EF4-FFF2-40B4-BE49-F238E27FC236}">
                <a16:creationId xmlns:a16="http://schemas.microsoft.com/office/drawing/2014/main" id="{7DB3E707-552F-4383-90D4-ADAEA0EB5B3E}"/>
              </a:ext>
            </a:extLst>
          </p:cNvPr>
          <p:cNvSpPr/>
          <p:nvPr/>
        </p:nvSpPr>
        <p:spPr>
          <a:xfrm>
            <a:off x="584654" y="5239253"/>
            <a:ext cx="1363331" cy="6757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8. Determines the final intersection (e.g.6k) of sample IDs</a:t>
            </a:r>
            <a:endParaRPr kumimoji="0" lang="zh-CN" altLang="en-US"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24" name="矩形 23">
            <a:extLst>
              <a:ext uri="{FF2B5EF4-FFF2-40B4-BE49-F238E27FC236}">
                <a16:creationId xmlns:a16="http://schemas.microsoft.com/office/drawing/2014/main" id="{5A4C7931-C32F-4EE0-AAFD-AAFB9B20FA73}"/>
              </a:ext>
            </a:extLst>
          </p:cNvPr>
          <p:cNvSpPr/>
          <p:nvPr/>
        </p:nvSpPr>
        <p:spPr>
          <a:xfrm>
            <a:off x="2564840" y="4186673"/>
            <a:ext cx="2625226" cy="55399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6. The intersection </a:t>
            </a:r>
            <a:r>
              <a:rPr kumimoji="0" lang="en-US" altLang="zh-CN" sz="1100" b="0" i="0" u="none" strike="noStrike" kern="1200" cap="none" spc="0" normalizeH="0" baseline="0" noProof="0" dirty="0">
                <a:ln>
                  <a:noFill/>
                </a:ln>
                <a:solidFill>
                  <a:prstClr val="black"/>
                </a:solidFill>
                <a:effectLst/>
                <a:highlight>
                  <a:srgbClr val="00FF00"/>
                </a:highlight>
                <a:uLnTx/>
                <a:uFillTx/>
                <a:latin typeface="等线" panose="020F0502020204030204"/>
                <a:ea typeface="等线" panose="02010600030101010101" pitchFamily="2" charset="-122"/>
                <a:cs typeface="+mn-cs"/>
              </a:rPr>
              <a:t>(e.g. </a:t>
            </a:r>
            <a:r>
              <a:rPr kumimoji="0" lang="en-US" altLang="zh-CN" sz="1100" b="0" i="0" u="none" kern="1200" cap="none" spc="0" normalizeH="0" baseline="0" noProof="0" dirty="0">
                <a:ln>
                  <a:noFill/>
                </a:ln>
                <a:solidFill>
                  <a:prstClr val="black"/>
                </a:solidFill>
                <a:effectLst/>
                <a:highlight>
                  <a:srgbClr val="00FF00"/>
                </a:highlight>
                <a:uLnTx/>
                <a:uFillTx/>
                <a:latin typeface="等线" panose="020F0502020204030204"/>
                <a:ea typeface="等线" panose="02010600030101010101" pitchFamily="2" charset="-122"/>
                <a:cs typeface="+mn-cs"/>
              </a:rPr>
              <a:t>8</a:t>
            </a:r>
            <a:r>
              <a:rPr kumimoji="0" lang="en-US" altLang="zh-CN" sz="1100" b="0" i="0" u="none" strike="noStrike" kern="1200" cap="none" spc="0" normalizeH="0" baseline="0" noProof="0" dirty="0">
                <a:ln>
                  <a:noFill/>
                </a:ln>
                <a:solidFill>
                  <a:prstClr val="black"/>
                </a:solidFill>
                <a:effectLst/>
                <a:highlight>
                  <a:srgbClr val="00FF00"/>
                </a:highlight>
                <a:uLnTx/>
                <a:uFillTx/>
                <a:latin typeface="等线" panose="020F0502020204030204"/>
                <a:ea typeface="等线" panose="02010600030101010101" pitchFamily="2" charset="-122"/>
                <a:cs typeface="+mn-cs"/>
              </a:rPr>
              <a:t>K) </a:t>
            </a: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sample IDs mapping from external to internal </a:t>
            </a:r>
            <a:endParaRPr kumimoji="0" lang="zh-CN" altLang="en-US"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25" name="文本框 24">
            <a:extLst>
              <a:ext uri="{FF2B5EF4-FFF2-40B4-BE49-F238E27FC236}">
                <a16:creationId xmlns:a16="http://schemas.microsoft.com/office/drawing/2014/main" id="{6861E1C9-852E-4D2C-B23D-5246DB30767C}"/>
              </a:ext>
            </a:extLst>
          </p:cNvPr>
          <p:cNvSpPr txBox="1"/>
          <p:nvPr/>
        </p:nvSpPr>
        <p:spPr>
          <a:xfrm>
            <a:off x="3581766" y="1950593"/>
            <a:ext cx="40183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2b.</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29" name="文本框 28">
            <a:extLst>
              <a:ext uri="{FF2B5EF4-FFF2-40B4-BE49-F238E27FC236}">
                <a16:creationId xmlns:a16="http://schemas.microsoft.com/office/drawing/2014/main" id="{AA3B8991-0C20-4E97-8ADF-A9BFC45F492F}"/>
              </a:ext>
            </a:extLst>
          </p:cNvPr>
          <p:cNvSpPr txBox="1"/>
          <p:nvPr/>
        </p:nvSpPr>
        <p:spPr>
          <a:xfrm>
            <a:off x="4567431" y="3084068"/>
            <a:ext cx="40183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4b.</a:t>
            </a:r>
            <a:endParaRPr kumimoji="0" lang="zh-CN" altLang="en-US" sz="10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30" name="矩形 29">
            <a:extLst>
              <a:ext uri="{FF2B5EF4-FFF2-40B4-BE49-F238E27FC236}">
                <a16:creationId xmlns:a16="http://schemas.microsoft.com/office/drawing/2014/main" id="{963B1E1F-F8FB-455E-B38D-72710D10A90E}"/>
              </a:ext>
            </a:extLst>
          </p:cNvPr>
          <p:cNvSpPr/>
          <p:nvPr/>
        </p:nvSpPr>
        <p:spPr>
          <a:xfrm>
            <a:off x="6432181" y="2734978"/>
            <a:ext cx="509568" cy="255241"/>
          </a:xfrm>
          <a:prstGeom prst="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3b.</a:t>
            </a:r>
            <a:endParaRPr kumimoji="0" lang="zh-CN" altLang="en-US" sz="11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p:txBody>
      </p:sp>
      <p:sp>
        <p:nvSpPr>
          <p:cNvPr id="31" name="文本框 30">
            <a:extLst>
              <a:ext uri="{FF2B5EF4-FFF2-40B4-BE49-F238E27FC236}">
                <a16:creationId xmlns:a16="http://schemas.microsoft.com/office/drawing/2014/main" id="{B7A95C77-9490-4408-A347-D4BACB1956F0}"/>
              </a:ext>
            </a:extLst>
          </p:cNvPr>
          <p:cNvSpPr txBox="1"/>
          <p:nvPr/>
        </p:nvSpPr>
        <p:spPr>
          <a:xfrm>
            <a:off x="7563566" y="864560"/>
            <a:ext cx="4277863" cy="4431983"/>
          </a:xfrm>
          <a:prstGeom prst="rect">
            <a:avLst/>
          </a:prstGeom>
          <a:noFill/>
        </p:spPr>
        <p:txBody>
          <a:bodyPr wrap="square" rtlCol="0">
            <a:spAutoFit/>
          </a:bodyPr>
          <a:lstStyle/>
          <a:p>
            <a:pPr eaLnBrk="1" fontAlgn="auto" hangingPunct="1">
              <a:spcBef>
                <a:spcPts val="0"/>
              </a:spcBef>
              <a:spcAft>
                <a:spcPts val="0"/>
              </a:spcAft>
              <a:defRPr/>
            </a:pPr>
            <a:r>
              <a:rPr kumimoji="0" lang="en-US" altLang="zh-CN" sz="1800" b="0" i="0" u="none" strike="noStrike" kern="1200" cap="none" spc="0" normalizeH="0" baseline="0" noProof="0" dirty="0">
                <a:ln>
                  <a:noFill/>
                </a:ln>
                <a:solidFill>
                  <a:prstClr val="black"/>
                </a:solidFill>
                <a:effectLst/>
                <a:highlight>
                  <a:srgbClr val="00FF00"/>
                </a:highlight>
                <a:uLnTx/>
                <a:uFillTx/>
                <a:latin typeface="等线" panose="020F0502020204030204"/>
                <a:ea typeface="等线" panose="02010600030101010101" pitchFamily="2" charset="-122"/>
                <a:cs typeface="+mn-cs"/>
              </a:rPr>
              <a:t>Alt 2 (</a:t>
            </a:r>
            <a:r>
              <a:rPr lang="en-US" altLang="zh-CN" dirty="0">
                <a:solidFill>
                  <a:prstClr val="black"/>
                </a:solidFill>
                <a:highlight>
                  <a:srgbClr val="00FF00"/>
                </a:highlight>
                <a:latin typeface="等线" panose="020F0502020204030204"/>
              </a:rPr>
              <a:t>preferred)</a:t>
            </a:r>
            <a:r>
              <a:rPr kumimoji="0" lang="en-US" altLang="zh-CN" sz="1800" b="0" i="0" u="none" strike="noStrike" kern="1200" cap="none" spc="0" normalizeH="0" baseline="0" noProof="0" dirty="0">
                <a:ln>
                  <a:noFill/>
                </a:ln>
                <a:solidFill>
                  <a:prstClr val="black"/>
                </a:solidFill>
                <a:effectLst/>
                <a:highlight>
                  <a:srgbClr val="00FF00"/>
                </a:highlight>
                <a:uLnTx/>
                <a:uFillTx/>
                <a:latin typeface="等线" panose="020F0502020204030204"/>
                <a:ea typeface="等线" panose="02010600030101010101" pitchFamily="2" charset="-122"/>
                <a:cs typeface="+mn-cs"/>
              </a:rPr>
              <a:t>: </a:t>
            </a: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enhanced NEF supports sample intersection </a:t>
            </a:r>
            <a:endParaRPr lang="en-US" altLang="zh-CN" dirty="0">
              <a:solidFill>
                <a:prstClr val="black"/>
              </a:solidFill>
              <a:latin typeface="等线" panose="020F0502020204030204"/>
              <a:ea typeface="等线" panose="02010600030101010101"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solidFill>
                <a:effectLst/>
                <a:highlight>
                  <a:srgbClr val="00FF00"/>
                </a:highlight>
                <a:uLnTx/>
                <a:uFillTx/>
                <a:latin typeface="等线" panose="020F0502020204030204"/>
                <a:ea typeface="等线" panose="02010600030101010101" pitchFamily="2" charset="-122"/>
                <a:cs typeface="+mn-cs"/>
              </a:rPr>
              <a:t>Pros: </a:t>
            </a:r>
            <a:r>
              <a:rPr kumimoji="0" lang="en-US" altLang="zh-CN" sz="1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(comparing with Alt 1):</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In step 2</a:t>
            </a:r>
            <a:r>
              <a:rPr kumimoji="0" lang="en-US" altLang="zh-CN" sz="1400" b="0" i="0" u="none" strike="noStrike" kern="1200" cap="none" spc="0" normalizeH="0" baseline="0" noProof="0" dirty="0">
                <a:ln>
                  <a:noFill/>
                </a:ln>
                <a:solidFill>
                  <a:srgbClr val="FF0000"/>
                </a:solidFill>
                <a:effectLst/>
                <a:uLnTx/>
                <a:uFillTx/>
                <a:latin typeface="等线" panose="020F0502020204030204"/>
                <a:ea typeface="等线" panose="02010600030101010101" pitchFamily="2" charset="-122"/>
                <a:cs typeface="+mn-cs"/>
              </a:rPr>
              <a:t>,</a:t>
            </a:r>
            <a:r>
              <a:rPr kumimoji="0" lang="zh-CN" altLang="en-US" sz="1400" b="0" i="0" u="none" strike="noStrike" kern="1200" cap="none" spc="0" normalizeH="0" baseline="0" noProof="0" dirty="0">
                <a:ln>
                  <a:noFill/>
                </a:ln>
                <a:solidFill>
                  <a:srgbClr val="FF0000"/>
                </a:solidFill>
                <a:effectLst/>
                <a:uLnTx/>
                <a:uFillTx/>
                <a:latin typeface="等线" panose="020F0502020204030204"/>
                <a:ea typeface="等线" panose="02010600030101010101" pitchFamily="2" charset="-122"/>
                <a:cs typeface="+mn-cs"/>
              </a:rPr>
              <a:t> </a:t>
            </a:r>
            <a:r>
              <a:rPr kumimoji="0" lang="en-US" altLang="zh-CN" sz="1400" b="0" i="0" u="none" strike="noStrike" kern="1200" cap="none" spc="0" normalizeH="0" baseline="0" noProof="0" dirty="0">
                <a:ln>
                  <a:noFill/>
                </a:ln>
                <a:solidFill>
                  <a:srgbClr val="FF0000"/>
                </a:solidFill>
                <a:effectLst/>
                <a:uLnTx/>
                <a:uFillTx/>
                <a:latin typeface="等线" panose="020F0502020204030204"/>
                <a:ea typeface="等线" panose="02010600030101010101" pitchFamily="2" charset="-122"/>
                <a:cs typeface="+mn-cs"/>
              </a:rPr>
              <a:t>no</a:t>
            </a:r>
            <a:r>
              <a:rPr kumimoji="0" lang="zh-CN" altLang="en-US" sz="1400" b="0" i="0" u="none" strike="noStrike" kern="1200" cap="none" spc="0" normalizeH="0" baseline="0" noProof="0" dirty="0">
                <a:ln>
                  <a:noFill/>
                </a:ln>
                <a:solidFill>
                  <a:srgbClr val="FF0000"/>
                </a:solidFill>
                <a:effectLst/>
                <a:uLnTx/>
                <a:uFillTx/>
                <a:latin typeface="等线" panose="020F0502020204030204"/>
                <a:ea typeface="等线" panose="02010600030101010101" pitchFamily="2" charset="-122"/>
                <a:cs typeface="+mn-cs"/>
              </a:rPr>
              <a:t> </a:t>
            </a:r>
            <a:r>
              <a:rPr kumimoji="0" lang="en-US" altLang="zh-CN" sz="1400" b="0" i="0" u="none" strike="noStrike" kern="1200" cap="none" spc="0" normalizeH="0" baseline="0" noProof="0" dirty="0">
                <a:ln>
                  <a:noFill/>
                </a:ln>
                <a:solidFill>
                  <a:srgbClr val="FF0000"/>
                </a:solidFill>
                <a:effectLst/>
                <a:uLnTx/>
                <a:uFillTx/>
                <a:latin typeface="等线" panose="020F0502020204030204"/>
                <a:ea typeface="等线" panose="02010600030101010101" pitchFamily="2" charset="-122"/>
                <a:cs typeface="+mn-cs"/>
              </a:rPr>
              <a:t>need to expose</a:t>
            </a: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sample IDs from NWDAF by the NEF to 3rd party, and consequently </a:t>
            </a:r>
            <a:r>
              <a:rPr kumimoji="0" lang="en-US" altLang="zh-CN" sz="1400" b="0" i="0" u="none" strike="noStrike" kern="1200" cap="none" spc="0" normalizeH="0" baseline="0" noProof="0" dirty="0">
                <a:ln>
                  <a:noFill/>
                </a:ln>
                <a:solidFill>
                  <a:srgbClr val="FF0000"/>
                </a:solidFill>
                <a:effectLst/>
                <a:uLnTx/>
                <a:uFillTx/>
                <a:latin typeface="等线" panose="020F0502020204030204"/>
                <a:ea typeface="等线" panose="02010600030101010101" pitchFamily="2" charset="-122"/>
                <a:cs typeface="+mn-cs"/>
              </a:rPr>
              <a:t>no need to map</a:t>
            </a: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IDs from internal to external type, </a:t>
            </a:r>
            <a:r>
              <a:rPr kumimoji="0" lang="en-US" altLang="zh-CN" sz="1400" b="0" i="0" u="none" strike="noStrike" kern="1200" cap="none" spc="0" normalizeH="0" baseline="0" noProof="0" dirty="0">
                <a:ln>
                  <a:noFill/>
                </a:ln>
                <a:solidFill>
                  <a:srgbClr val="FF0000"/>
                </a:solidFill>
                <a:effectLst/>
                <a:uLnTx/>
                <a:uFillTx/>
                <a:latin typeface="等线" panose="020F0502020204030204"/>
                <a:ea typeface="等线" panose="02010600030101010101" pitchFamily="2" charset="-122"/>
                <a:cs typeface="+mn-cs"/>
              </a:rPr>
              <a:t>less length of signaling </a:t>
            </a: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In step 5, the NEF can aggregate and generate the intersection for </a:t>
            </a:r>
            <a:r>
              <a:rPr kumimoji="0" lang="en-US" altLang="zh-CN" sz="1400" b="0" i="0" u="none" strike="sngStrike" kern="1200" cap="none" spc="0" normalizeH="0" baseline="0" noProof="0" dirty="0">
                <a:ln>
                  <a:noFill/>
                </a:ln>
                <a:solidFill>
                  <a:srgbClr val="0000FF"/>
                </a:solidFill>
                <a:effectLst/>
                <a:uLnTx/>
                <a:uFillTx/>
                <a:latin typeface="等线" panose="020F0502020204030204"/>
                <a:ea typeface="等线" panose="02010600030101010101" pitchFamily="2" charset="-122"/>
                <a:cs typeface="+mn-cs"/>
              </a:rPr>
              <a:t>NWDAF and </a:t>
            </a: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all the AFs</a:t>
            </a:r>
            <a:r>
              <a:rPr lang="en-US" altLang="zh-CN" sz="1400" dirty="0">
                <a:solidFill>
                  <a:prstClr val="black"/>
                </a:solidFill>
                <a:latin typeface="等线" panose="020F0502020204030204"/>
                <a:ea typeface="等线" panose="02010600030101010101" pitchFamily="2" charset="-122"/>
                <a:cs typeface="+mn-cs"/>
              </a:rPr>
              <a:t>, </a:t>
            </a:r>
            <a:r>
              <a:rPr lang="en-US" altLang="zh-CN" sz="1400" dirty="0">
                <a:solidFill>
                  <a:srgbClr val="0000FF"/>
                </a:solidFill>
                <a:latin typeface="等线" panose="020F0502020204030204"/>
                <a:ea typeface="等线" panose="02010600030101010101" pitchFamily="2" charset="-122"/>
                <a:cs typeface="+mn-cs"/>
              </a:rPr>
              <a:t>and optional ones from NWDAF</a:t>
            </a: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Only mapping from external to internal needs to be done in step 6,  and the NEF will map less sample IDs (e.g. 8k).</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Only one response message in step 7.</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a:p>
            <a:pPr lvl="0" eaLnBrk="1" fontAlgn="auto" hangingPunct="1">
              <a:spcBef>
                <a:spcPts val="0"/>
              </a:spcBef>
              <a:spcAft>
                <a:spcPts val="0"/>
              </a:spcAft>
              <a:defRPr/>
            </a:pP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Summary</a:t>
            </a:r>
            <a:r>
              <a:rPr kumimoji="0" lang="en-US" altLang="zh-CN" sz="1400" b="0" i="0" u="none" strike="noStrike" kern="1200" cap="none" spc="0" normalizeH="0" baseline="0" noProof="0" dirty="0">
                <a:ln>
                  <a:noFill/>
                </a:ln>
                <a:solidFill>
                  <a:prstClr val="black"/>
                </a:solidFill>
                <a:effectLst/>
                <a:highlight>
                  <a:srgbClr val="FF6600"/>
                </a:highlight>
                <a:uLnTx/>
                <a:uFillTx/>
                <a:latin typeface="等线" panose="020F0502020204030204"/>
                <a:ea typeface="等线" panose="02010600030101010101" pitchFamily="2" charset="-122"/>
                <a:cs typeface="+mn-cs"/>
              </a:rPr>
              <a:t>: </a:t>
            </a:r>
            <a:r>
              <a:rPr lang="en-US" altLang="zh-CN" sz="1400" dirty="0">
                <a:solidFill>
                  <a:srgbClr val="0000FF"/>
                </a:solidFill>
                <a:highlight>
                  <a:srgbClr val="FF6600"/>
                </a:highlight>
                <a:latin typeface="等线" panose="020F0502020204030204"/>
              </a:rPr>
              <a:t>comparing with Alt 1,</a:t>
            </a:r>
            <a:r>
              <a:rPr lang="en-US" altLang="zh-CN" sz="1400" dirty="0">
                <a:solidFill>
                  <a:prstClr val="black"/>
                </a:solidFill>
                <a:highlight>
                  <a:srgbClr val="FF6600"/>
                </a:highlight>
                <a:latin typeface="等线" panose="020F0502020204030204"/>
              </a:rPr>
              <a:t> </a:t>
            </a:r>
            <a:r>
              <a:rPr lang="en-US" altLang="zh-CN" sz="1400" dirty="0">
                <a:solidFill>
                  <a:prstClr val="black"/>
                </a:solidFill>
                <a:highlight>
                  <a:srgbClr val="FF6600"/>
                </a:highlight>
                <a:latin typeface="等线" panose="020F0502020204030204"/>
                <a:ea typeface="等线" panose="02010600030101010101" pitchFamily="2" charset="-122"/>
                <a:cs typeface="+mn-cs"/>
              </a:rPr>
              <a:t>m</a:t>
            </a:r>
            <a:r>
              <a:rPr kumimoji="0" lang="en-US" altLang="zh-CN" sz="1400" b="0" i="0" u="none" strike="noStrike" kern="1200" cap="none" spc="0" normalizeH="0" baseline="0" noProof="0" dirty="0">
                <a:ln>
                  <a:noFill/>
                </a:ln>
                <a:solidFill>
                  <a:prstClr val="black"/>
                </a:solidFill>
                <a:effectLst/>
                <a:highlight>
                  <a:srgbClr val="FF6600"/>
                </a:highlight>
                <a:uLnTx/>
                <a:uFillTx/>
                <a:latin typeface="等线" panose="020F0502020204030204"/>
                <a:ea typeface="等线" panose="02010600030101010101" pitchFamily="2" charset="-122"/>
                <a:cs typeface="+mn-cs"/>
              </a:rPr>
              <a:t>ore secure for MNO by revealing no</a:t>
            </a:r>
            <a:r>
              <a:rPr kumimoji="0" lang="en-US" altLang="zh-CN" sz="1400" b="0" i="0" u="none" strike="sngStrike" kern="1200" cap="none" spc="0" normalizeH="0" baseline="0" noProof="0" dirty="0">
                <a:ln>
                  <a:noFill/>
                </a:ln>
                <a:solidFill>
                  <a:srgbClr val="0000FF"/>
                </a:solidFill>
                <a:effectLst/>
                <a:highlight>
                  <a:srgbClr val="FF6600"/>
                </a:highlight>
                <a:uLnTx/>
                <a:uFillTx/>
                <a:latin typeface="等线" panose="020F0502020204030204"/>
                <a:ea typeface="等线" panose="02010600030101010101" pitchFamily="2" charset="-122"/>
                <a:cs typeface="+mn-cs"/>
              </a:rPr>
              <a:t>/less </a:t>
            </a:r>
            <a:r>
              <a:rPr kumimoji="0" lang="en-US" altLang="zh-CN" sz="1400" b="0" i="0" u="none" strike="noStrike" kern="1200" cap="none" spc="0" normalizeH="0" baseline="0" noProof="0" dirty="0">
                <a:ln>
                  <a:noFill/>
                </a:ln>
                <a:solidFill>
                  <a:prstClr val="black"/>
                </a:solidFill>
                <a:effectLst/>
                <a:highlight>
                  <a:srgbClr val="FF6600"/>
                </a:highlight>
                <a:uLnTx/>
                <a:uFillTx/>
                <a:latin typeface="等线" panose="020F0502020204030204"/>
                <a:ea typeface="等线" panose="02010600030101010101" pitchFamily="2" charset="-122"/>
                <a:cs typeface="+mn-cs"/>
              </a:rPr>
              <a:t>sample IDs (</a:t>
            </a:r>
            <a:r>
              <a:rPr kumimoji="0" lang="en-US" altLang="zh-CN" sz="1400" b="0" i="0" u="none" strike="noStrike" kern="1200" cap="none" spc="0" normalizeH="0" baseline="0" noProof="0" dirty="0">
                <a:ln>
                  <a:noFill/>
                </a:ln>
                <a:solidFill>
                  <a:srgbClr val="0000FF"/>
                </a:solidFill>
                <a:effectLst/>
                <a:highlight>
                  <a:srgbClr val="FF6600"/>
                </a:highlight>
                <a:uLnTx/>
                <a:uFillTx/>
                <a:latin typeface="等线" panose="020F0502020204030204"/>
                <a:ea typeface="等线" panose="02010600030101010101" pitchFamily="2" charset="-122"/>
                <a:cs typeface="+mn-cs"/>
              </a:rPr>
              <a:t>most important benefit</a:t>
            </a:r>
            <a:r>
              <a:rPr kumimoji="0" lang="en-US" altLang="zh-CN" sz="1400" b="0" i="0" u="none" strike="noStrike" kern="1200" cap="none" spc="0" normalizeH="0" baseline="0" noProof="0" dirty="0">
                <a:ln>
                  <a:noFill/>
                </a:ln>
                <a:solidFill>
                  <a:prstClr val="black"/>
                </a:solidFill>
                <a:effectLst/>
                <a:highlight>
                  <a:srgbClr val="FF6600"/>
                </a:highlight>
                <a:uLnTx/>
                <a:uFillTx/>
                <a:latin typeface="等线" panose="020F0502020204030204"/>
                <a:ea typeface="等线" panose="02010600030101010101" pitchFamily="2" charset="-122"/>
                <a:cs typeface="+mn-cs"/>
              </a:rPr>
              <a:t>), </a:t>
            </a:r>
            <a:r>
              <a:rPr kumimoji="0" lang="en-US" altLang="zh-CN" sz="14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less mapping work load for the NEF, and less signaling overhead.</a:t>
            </a:r>
          </a:p>
        </p:txBody>
      </p:sp>
      <p:sp>
        <p:nvSpPr>
          <p:cNvPr id="2" name="文本框 1">
            <a:extLst>
              <a:ext uri="{FF2B5EF4-FFF2-40B4-BE49-F238E27FC236}">
                <a16:creationId xmlns:a16="http://schemas.microsoft.com/office/drawing/2014/main" id="{1B877A94-F908-4E93-8C57-5EBF0C772B5C}"/>
              </a:ext>
            </a:extLst>
          </p:cNvPr>
          <p:cNvSpPr txBox="1"/>
          <p:nvPr/>
        </p:nvSpPr>
        <p:spPr>
          <a:xfrm>
            <a:off x="584654" y="6288759"/>
            <a:ext cx="11374462" cy="369332"/>
          </a:xfrm>
          <a:prstGeom prst="rect">
            <a:avLst/>
          </a:prstGeom>
          <a:solidFill>
            <a:srgbClr val="C00000"/>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sng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rPr>
              <a:t>Note: in case of untrusted AF as VFL server, similar solution and benefit is applicable. </a:t>
            </a:r>
            <a:r>
              <a:rPr kumimoji="0" lang="en-US" altLang="zh-CN" sz="1800" b="0" i="0" u="none" strike="noStrike" kern="1200" cap="none" spc="0" normalizeH="0" baseline="0" noProof="0" dirty="0">
                <a:ln>
                  <a:noFill/>
                </a:ln>
                <a:solidFill>
                  <a:prstClr val="white"/>
                </a:solidFill>
                <a:effectLst/>
                <a:highlight>
                  <a:srgbClr val="C0C0C0"/>
                </a:highlight>
                <a:uLnTx/>
                <a:uFillTx/>
                <a:latin typeface="等线" panose="020F0502020204030204"/>
                <a:ea typeface="等线" panose="02010600030101010101" pitchFamily="2" charset="-122"/>
                <a:cs typeface="+mn-cs"/>
              </a:rPr>
              <a:t>(</a:t>
            </a:r>
            <a:r>
              <a:rPr kumimoji="0" lang="en-US" altLang="zh-CN" sz="1800" b="0" i="0" u="none" strike="noStrike" kern="1200" cap="none" spc="0" normalizeH="0" baseline="0" noProof="0" dirty="0">
                <a:ln>
                  <a:noFill/>
                </a:ln>
                <a:solidFill>
                  <a:srgbClr val="0000FF"/>
                </a:solidFill>
                <a:effectLst/>
                <a:highlight>
                  <a:srgbClr val="FF6600"/>
                </a:highlight>
                <a:uLnTx/>
                <a:uFillTx/>
                <a:latin typeface="等线" panose="020F0502020204030204"/>
                <a:ea typeface="等线" panose="02010600030101010101" pitchFamily="2" charset="-122"/>
                <a:cs typeface="+mn-cs"/>
              </a:rPr>
              <a:t>updated, see next page</a:t>
            </a:r>
            <a:r>
              <a:rPr kumimoji="0" lang="en-US" altLang="zh-CN" sz="1800" b="0" i="0" u="none" strike="noStrike" kern="1200" cap="none" spc="0" normalizeH="0" baseline="0" noProof="0" dirty="0">
                <a:ln>
                  <a:noFill/>
                </a:ln>
                <a:solidFill>
                  <a:prstClr val="white"/>
                </a:solidFill>
                <a:effectLst/>
                <a:highlight>
                  <a:srgbClr val="FF6600"/>
                </a:highlight>
                <a:uLnTx/>
                <a:uFillTx/>
                <a:latin typeface="等线" panose="020F0502020204030204"/>
                <a:ea typeface="等线" panose="02010600030101010101" pitchFamily="2" charset="-122"/>
                <a:cs typeface="+mn-cs"/>
              </a:rPr>
              <a:t> ) </a:t>
            </a:r>
            <a:endParaRPr kumimoji="0" lang="zh-CN" altLang="en-US" sz="1800" b="0" i="0" u="none" strike="noStrike" kern="1200" cap="none" spc="0" normalizeH="0" baseline="0" noProof="0" dirty="0">
              <a:ln>
                <a:noFill/>
              </a:ln>
              <a:solidFill>
                <a:prstClr val="white"/>
              </a:solidFill>
              <a:effectLst/>
              <a:highlight>
                <a:srgbClr val="FF6600"/>
              </a:highlight>
              <a:uLnTx/>
              <a:uFillTx/>
              <a:latin typeface="等线" panose="020F0502020204030204"/>
              <a:ea typeface="等线" panose="02010600030101010101" pitchFamily="2" charset="-122"/>
              <a:cs typeface="+mn-cs"/>
            </a:endParaRPr>
          </a:p>
        </p:txBody>
      </p:sp>
      <p:sp>
        <p:nvSpPr>
          <p:cNvPr id="7" name="矩形 6">
            <a:extLst>
              <a:ext uri="{FF2B5EF4-FFF2-40B4-BE49-F238E27FC236}">
                <a16:creationId xmlns:a16="http://schemas.microsoft.com/office/drawing/2014/main" id="{D5C92202-FFF3-4CF4-86A2-EAE8AC7D3D50}"/>
              </a:ext>
            </a:extLst>
          </p:cNvPr>
          <p:cNvSpPr/>
          <p:nvPr/>
        </p:nvSpPr>
        <p:spPr>
          <a:xfrm>
            <a:off x="6974880" y="5177098"/>
            <a:ext cx="5144237" cy="1169551"/>
          </a:xfrm>
          <a:prstGeom prst="rect">
            <a:avLst/>
          </a:prstGeom>
        </p:spPr>
        <p:txBody>
          <a:bodyPr wrap="square">
            <a:spAutoFit/>
          </a:bodyPr>
          <a:lstStyle/>
          <a:p>
            <a:r>
              <a:rPr lang="en-US" altLang="zh-CN" sz="1400" dirty="0">
                <a:highlight>
                  <a:srgbClr val="00FF00"/>
                </a:highlight>
                <a:latin typeface="等线" panose="020F0502020204030204"/>
              </a:rPr>
              <a:t>Note</a:t>
            </a:r>
            <a:r>
              <a:rPr lang="zh-CN" altLang="en-US" sz="1400" dirty="0">
                <a:highlight>
                  <a:srgbClr val="00FF00"/>
                </a:highlight>
                <a:latin typeface="等线" panose="020F0502020204030204"/>
              </a:rPr>
              <a:t>：</a:t>
            </a:r>
            <a:r>
              <a:rPr lang="en-US" altLang="zh-CN" sz="1400" dirty="0">
                <a:highlight>
                  <a:srgbClr val="00FF00"/>
                </a:highlight>
                <a:latin typeface="等线" panose="020F0502020204030204"/>
              </a:rPr>
              <a:t>This Alt2 has been discussed in TR solution,</a:t>
            </a:r>
            <a:r>
              <a:rPr lang="zh-CN" altLang="en-US" sz="1400" dirty="0">
                <a:highlight>
                  <a:srgbClr val="00FF00"/>
                </a:highlight>
                <a:latin typeface="等线" panose="020F0502020204030204"/>
              </a:rPr>
              <a:t> </a:t>
            </a:r>
            <a:r>
              <a:rPr lang="en-US" altLang="zh-CN" sz="1400" dirty="0">
                <a:highlight>
                  <a:srgbClr val="00FF00"/>
                </a:highlight>
                <a:latin typeface="等线" panose="020F0502020204030204"/>
              </a:rPr>
              <a:t>but the details were not concluded due to time limitation. It is not conflict with the HL principle (i.e. P#2.3:  For sample alignment for VFL) agreed in TR conclusion.</a:t>
            </a:r>
          </a:p>
          <a:p>
            <a:endParaRPr lang="zh-CN" altLang="en-US" sz="1400" dirty="0"/>
          </a:p>
        </p:txBody>
      </p:sp>
      <p:sp>
        <p:nvSpPr>
          <p:cNvPr id="11" name="文本框 10">
            <a:extLst>
              <a:ext uri="{FF2B5EF4-FFF2-40B4-BE49-F238E27FC236}">
                <a16:creationId xmlns:a16="http://schemas.microsoft.com/office/drawing/2014/main" id="{6E27877B-1114-4456-8B5B-AA19D9008909}"/>
              </a:ext>
            </a:extLst>
          </p:cNvPr>
          <p:cNvSpPr txBox="1"/>
          <p:nvPr/>
        </p:nvSpPr>
        <p:spPr>
          <a:xfrm>
            <a:off x="8009467" y="321733"/>
            <a:ext cx="3352800" cy="369332"/>
          </a:xfrm>
          <a:prstGeom prst="rect">
            <a:avLst/>
          </a:prstGeom>
          <a:noFill/>
        </p:spPr>
        <p:txBody>
          <a:bodyPr wrap="square" rtlCol="0">
            <a:spAutoFit/>
          </a:bodyPr>
          <a:lstStyle/>
          <a:p>
            <a:r>
              <a:rPr lang="en-US" altLang="zh-CN" dirty="0">
                <a:solidFill>
                  <a:srgbClr val="0000FF"/>
                </a:solidFill>
                <a:highlight>
                  <a:srgbClr val="FF6600"/>
                </a:highlight>
              </a:rPr>
              <a:t>NWDAF as VFL server case</a:t>
            </a:r>
            <a:endParaRPr lang="zh-CN" altLang="en-US" dirty="0">
              <a:solidFill>
                <a:srgbClr val="0000FF"/>
              </a:solidFill>
              <a:highlight>
                <a:srgbClr val="FF6600"/>
              </a:highlight>
            </a:endParaRPr>
          </a:p>
        </p:txBody>
      </p:sp>
      <p:sp>
        <p:nvSpPr>
          <p:cNvPr id="33" name="文本框 32">
            <a:extLst>
              <a:ext uri="{FF2B5EF4-FFF2-40B4-BE49-F238E27FC236}">
                <a16:creationId xmlns:a16="http://schemas.microsoft.com/office/drawing/2014/main" id="{18847E01-892E-4C69-BA1A-E8AF7316F2CE}"/>
              </a:ext>
            </a:extLst>
          </p:cNvPr>
          <p:cNvSpPr txBox="1"/>
          <p:nvPr/>
        </p:nvSpPr>
        <p:spPr>
          <a:xfrm rot="20321811">
            <a:off x="291626" y="2199495"/>
            <a:ext cx="2964789" cy="707886"/>
          </a:xfrm>
          <a:prstGeom prst="rect">
            <a:avLst/>
          </a:prstGeom>
          <a:noFill/>
        </p:spPr>
        <p:txBody>
          <a:bodyPr wrap="square" rtlCol="0">
            <a:spAutoFit/>
          </a:bodyPr>
          <a:lstStyle/>
          <a:p>
            <a:r>
              <a:rPr lang="en-US" altLang="zh-CN" sz="2000" dirty="0">
                <a:solidFill>
                  <a:schemeClr val="bg1"/>
                </a:solidFill>
                <a:highlight>
                  <a:srgbClr val="FF6600"/>
                </a:highlight>
              </a:rPr>
              <a:t>Updated with some </a:t>
            </a:r>
            <a:r>
              <a:rPr lang="en-US" altLang="zh-CN" sz="2000" dirty="0">
                <a:solidFill>
                  <a:srgbClr val="0000FF"/>
                </a:solidFill>
                <a:highlight>
                  <a:srgbClr val="FF6600"/>
                </a:highlight>
              </a:rPr>
              <a:t>blue</a:t>
            </a:r>
            <a:r>
              <a:rPr lang="en-US" altLang="zh-CN" sz="2000" dirty="0">
                <a:solidFill>
                  <a:schemeClr val="bg1"/>
                </a:solidFill>
                <a:highlight>
                  <a:srgbClr val="FF6600"/>
                </a:highlight>
              </a:rPr>
              <a:t> words </a:t>
            </a:r>
            <a:endParaRPr lang="zh-CN" altLang="en-US" sz="2000" dirty="0">
              <a:solidFill>
                <a:schemeClr val="bg1"/>
              </a:solidFill>
              <a:highlight>
                <a:srgbClr val="FF6600"/>
              </a:highlight>
            </a:endParaRPr>
          </a:p>
        </p:txBody>
      </p:sp>
    </p:spTree>
    <p:extLst>
      <p:ext uri="{BB962C8B-B14F-4D97-AF65-F5344CB8AC3E}">
        <p14:creationId xmlns:p14="http://schemas.microsoft.com/office/powerpoint/2010/main" val="337489237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D6692E6-AFB4-4AE6-8E62-2D7692F0C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5CA3727-A4EB-4398-9783-D0148B061093}">
  <ds:schemaRefs>
    <ds:schemaRef ds:uri="http://schemas.microsoft.com/office/2006/documentManagement/types"/>
    <ds:schemaRef ds:uri="http://schemas.microsoft.com/office/infopath/2007/PartnerControls"/>
    <ds:schemaRef ds:uri="http://purl.org/dc/dcmitype/"/>
    <ds:schemaRef ds:uri="http://purl.org/dc/terms/"/>
    <ds:schemaRef ds:uri="http://purl.org/dc/elements/1.1/"/>
    <ds:schemaRef ds:uri="280d8efa-eff2-4910-88d2-79ca146720c4"/>
    <ds:schemaRef ds:uri="http://schemas.microsoft.com/office/2006/metadata/properties"/>
    <ds:schemaRef ds:uri="http://schemas.openxmlformats.org/package/2006/metadata/core-properties"/>
    <ds:schemaRef ds:uri="679a257e-872f-4c98-9e8a-0a9c104f72cd"/>
    <ds:schemaRef ds:uri="http://www.w3.org/XML/1998/namespace"/>
  </ds:schemaRefs>
</ds:datastoreItem>
</file>

<file path=customXml/itemProps3.xml><?xml version="1.0" encoding="utf-8"?>
<ds:datastoreItem xmlns:ds="http://schemas.openxmlformats.org/officeDocument/2006/customXml" ds:itemID="{7D3A830A-0AC8-45A7-9E99-DF047C23D0D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19594</TotalTime>
  <Words>2979</Words>
  <Application>Microsoft Office PowerPoint</Application>
  <PresentationFormat>宽屏</PresentationFormat>
  <Paragraphs>269</Paragraphs>
  <Slides>15</Slides>
  <Notes>1</Notes>
  <HiddenSlides>0</HiddenSlides>
  <MMClips>0</MMClips>
  <ScaleCrop>false</ScaleCrop>
  <HeadingPairs>
    <vt:vector size="8" baseType="variant">
      <vt:variant>
        <vt:lpstr>已用的字体</vt:lpstr>
      </vt:variant>
      <vt:variant>
        <vt:i4>8</vt:i4>
      </vt:variant>
      <vt:variant>
        <vt:lpstr>主题</vt:lpstr>
      </vt:variant>
      <vt:variant>
        <vt:i4>2</vt:i4>
      </vt:variant>
      <vt:variant>
        <vt:lpstr>嵌入 OLE 服务器</vt:lpstr>
      </vt:variant>
      <vt:variant>
        <vt:i4>1</vt:i4>
      </vt:variant>
      <vt:variant>
        <vt:lpstr>幻灯片标题</vt:lpstr>
      </vt:variant>
      <vt:variant>
        <vt:i4>15</vt:i4>
      </vt:variant>
    </vt:vector>
  </HeadingPairs>
  <TitlesOfParts>
    <vt:vector size="26" baseType="lpstr">
      <vt:lpstr>Malgun Gothic</vt:lpstr>
      <vt:lpstr>等线</vt:lpstr>
      <vt:lpstr>等线 Light</vt:lpstr>
      <vt:lpstr>宋体</vt:lpstr>
      <vt:lpstr>Arial</vt:lpstr>
      <vt:lpstr>Calibri</vt:lpstr>
      <vt:lpstr>Calibri Light</vt:lpstr>
      <vt:lpstr>Times New Roman</vt:lpstr>
      <vt:lpstr>Office Theme</vt:lpstr>
      <vt:lpstr>Office 主题​​</vt:lpstr>
      <vt:lpstr>Visio</vt:lpstr>
      <vt:lpstr>Discussion on NEF’s role in VFL process</vt:lpstr>
      <vt:lpstr>NEF’s role in VFL process</vt:lpstr>
      <vt:lpstr>NEF’s role in VFL process</vt:lpstr>
      <vt:lpstr>Sub-issue 1 (see P5 for related procedure) </vt:lpstr>
      <vt:lpstr>PowerPoint 演示文稿</vt:lpstr>
      <vt:lpstr>Sub-issue 2 (see P7, P8 P8-10 for related solutions) </vt:lpstr>
      <vt:lpstr>Sub-issue 2 </vt:lpstr>
      <vt:lpstr>PowerPoint 演示文稿</vt:lpstr>
      <vt:lpstr>PowerPoint 演示文稿</vt:lpstr>
      <vt:lpstr>PowerPoint 演示文稿</vt:lpstr>
      <vt:lpstr>Sub-issue 3 2 (see P1012 for related procedure) </vt:lpstr>
      <vt:lpstr>PowerPoint 演示文稿</vt:lpstr>
      <vt:lpstr>Sub-issue 4 (see P1214 for related procedure) </vt:lpstr>
      <vt:lpstr>PowerPoint 演示文稿</vt:lpstr>
      <vt:lpstr>Sub-issue 5</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vivo-r3</cp:lastModifiedBy>
  <cp:revision>971</cp:revision>
  <dcterms:created xsi:type="dcterms:W3CDTF">2010-02-05T13:52:04Z</dcterms:created>
  <dcterms:modified xsi:type="dcterms:W3CDTF">2024-11-06T02:04:29Z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y fmtid="{D5CDD505-2E9C-101B-9397-08002B2CF9AE}" pid="3" name="_2015_ms_pID_725343">
    <vt:lpwstr>(2)XqwSj3V/SvfLvL66I7i+n38nwZfeAN9/RMl+9EKjUjshOxoHC/mTv4/zvJj2LiRzYU5Y7m9J
/vqgbRWZwhcmV1GCX/Kuj9R67HLBi9Aw0GoeOlcYIQ3QxITFehJ5m2xDibPQfqsh7oV7t0+s
GSWnMrtMRfU9XMuRS2AYa+SKfXppCdzi0OIWO8LfNTvFKR4GhDv+7RarJbqAP92mF27j3CNK
ugPOR1f37Z1NQdpuzg</vt:lpwstr>
  </property>
  <property fmtid="{D5CDD505-2E9C-101B-9397-08002B2CF9AE}" pid="4" name="_2015_ms_pID_7253431">
    <vt:lpwstr>DkagcrptKqy8gK5SzovEiqZDxiTDBPF68DwdKoyDMvQM4Gcj2i4I73
xhBSylG0WstTQtu7cI0OemYBZ9jjeMH5+l8rkNR1l1GuN7NumtHb7y2lEWppLmjjY2WnwfDM
6KsRFGgfumbYTtD0APGcO4tgf+IfWCCFv3a9kvoS+P2yoyIaJDJZp3+p2dVDJJ8K+SBF93Wt
OePsQsu16flbahzu</vt:lpwstr>
  </property>
</Properties>
</file>