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 id="2147485164" r:id="rId5"/>
  </p:sldMasterIdLst>
  <p:notesMasterIdLst>
    <p:notesMasterId r:id="rId19"/>
  </p:notesMasterIdLst>
  <p:handoutMasterIdLst>
    <p:handoutMasterId r:id="rId20"/>
  </p:handoutMasterIdLst>
  <p:sldIdLst>
    <p:sldId id="392" r:id="rId6"/>
    <p:sldId id="416" r:id="rId7"/>
    <p:sldId id="417" r:id="rId8"/>
    <p:sldId id="418" r:id="rId9"/>
    <p:sldId id="424" r:id="rId10"/>
    <p:sldId id="419" r:id="rId11"/>
    <p:sldId id="256" r:id="rId12"/>
    <p:sldId id="257" r:id="rId13"/>
    <p:sldId id="420" r:id="rId14"/>
    <p:sldId id="425" r:id="rId15"/>
    <p:sldId id="421" r:id="rId16"/>
    <p:sldId id="426" r:id="rId17"/>
    <p:sldId id="422" r:id="rId18"/>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27" autoAdjust="0"/>
    <p:restoredTop sz="93758" autoAdjust="0"/>
  </p:normalViewPr>
  <p:slideViewPr>
    <p:cSldViewPr snapToGrid="0">
      <p:cViewPr varScale="1">
        <p:scale>
          <a:sx n="107" d="100"/>
          <a:sy n="107" d="100"/>
        </p:scale>
        <p:origin x="480" y="10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ECB452CC-48C9-4997-9257-C682E2A70ECE}" type="slidenum">
              <a:rPr lang="en-GB" altLang="en-US" smtClean="0"/>
              <a:pPr>
                <a:defRPr/>
              </a:pPr>
              <a:t>1</a:t>
            </a:fld>
            <a:endParaRPr lang="en-GB" altLang="en-US"/>
          </a:p>
        </p:txBody>
      </p:sp>
    </p:spTree>
    <p:extLst>
      <p:ext uri="{BB962C8B-B14F-4D97-AF65-F5344CB8AC3E}">
        <p14:creationId xmlns:p14="http://schemas.microsoft.com/office/powerpoint/2010/main" val="3518024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D7D96050-594B-451E-B2A3-2805DDF74EEE}"/>
              </a:ext>
            </a:extLst>
          </p:cNvPr>
          <p:cNvSpPr>
            <a:spLocks noGrp="1"/>
          </p:cNvSpPr>
          <p:nvPr>
            <p:ph type="dt" sz="half" idx="10"/>
          </p:nvPr>
        </p:nvSpPr>
        <p:spPr/>
        <p:txBody>
          <a:bodyPr/>
          <a:lstStyle/>
          <a:p>
            <a:fld id="{D3CB2C9B-8D4C-4EAA-BBCC-6FE13AB6338E}" type="datetimeFigureOut">
              <a:rPr lang="zh-CN" altLang="en-US" smtClean="0"/>
              <a:t>2024/11/4</a:t>
            </a:fld>
            <a:endParaRPr lang="zh-CN" altLang="en-US"/>
          </a:p>
        </p:txBody>
      </p:sp>
      <p:sp>
        <p:nvSpPr>
          <p:cNvPr id="3" name="页脚占位符 2">
            <a:extLst>
              <a:ext uri="{FF2B5EF4-FFF2-40B4-BE49-F238E27FC236}">
                <a16:creationId xmlns:a16="http://schemas.microsoft.com/office/drawing/2014/main" id="{8CB057CC-11CC-40B1-B855-F20EC6DB6F99}"/>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F2932BB7-49B6-4384-9CAB-E9590226A236}"/>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661992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DCA3308-9544-4336-88A4-07E729D37CED}"/>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1E74D0C1-FC9E-429C-8B01-3A4831A7D3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786618DB-7167-4F0E-8F61-19ED61C813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6ADEB769-5875-46B7-9FC5-4BA2DEA4864C}"/>
              </a:ext>
            </a:extLst>
          </p:cNvPr>
          <p:cNvSpPr>
            <a:spLocks noGrp="1"/>
          </p:cNvSpPr>
          <p:nvPr>
            <p:ph type="dt" sz="half" idx="10"/>
          </p:nvPr>
        </p:nvSpPr>
        <p:spPr/>
        <p:txBody>
          <a:bodyPr/>
          <a:lstStyle/>
          <a:p>
            <a:fld id="{D3CB2C9B-8D4C-4EAA-BBCC-6FE13AB6338E}" type="datetimeFigureOut">
              <a:rPr lang="zh-CN" altLang="en-US" smtClean="0"/>
              <a:t>2024/11/4</a:t>
            </a:fld>
            <a:endParaRPr lang="zh-CN" altLang="en-US"/>
          </a:p>
        </p:txBody>
      </p:sp>
      <p:sp>
        <p:nvSpPr>
          <p:cNvPr id="6" name="页脚占位符 5">
            <a:extLst>
              <a:ext uri="{FF2B5EF4-FFF2-40B4-BE49-F238E27FC236}">
                <a16:creationId xmlns:a16="http://schemas.microsoft.com/office/drawing/2014/main" id="{0A925306-67DE-47D1-BD7B-DB255D5BD1EA}"/>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37971137-ECF2-4ECD-8CE6-CF0236258116}"/>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5041464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5482C95-6502-4505-B310-E7B7EF692423}"/>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E2063D7A-2ABE-4E8C-90D5-13E6033012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D4CB0538-A99B-4799-A2EA-EBC813704A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7E22AECB-9593-4355-80D3-5F191529B27F}"/>
              </a:ext>
            </a:extLst>
          </p:cNvPr>
          <p:cNvSpPr>
            <a:spLocks noGrp="1"/>
          </p:cNvSpPr>
          <p:nvPr>
            <p:ph type="dt" sz="half" idx="10"/>
          </p:nvPr>
        </p:nvSpPr>
        <p:spPr/>
        <p:txBody>
          <a:bodyPr/>
          <a:lstStyle/>
          <a:p>
            <a:fld id="{D3CB2C9B-8D4C-4EAA-BBCC-6FE13AB6338E}" type="datetimeFigureOut">
              <a:rPr lang="zh-CN" altLang="en-US" smtClean="0"/>
              <a:t>2024/11/4</a:t>
            </a:fld>
            <a:endParaRPr lang="zh-CN" altLang="en-US"/>
          </a:p>
        </p:txBody>
      </p:sp>
      <p:sp>
        <p:nvSpPr>
          <p:cNvPr id="6" name="页脚占位符 5">
            <a:extLst>
              <a:ext uri="{FF2B5EF4-FFF2-40B4-BE49-F238E27FC236}">
                <a16:creationId xmlns:a16="http://schemas.microsoft.com/office/drawing/2014/main" id="{E38C93E8-4F4C-4F5D-A7BB-7D8C408FDDEB}"/>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94643E3A-F14C-4E95-9C7B-0109233FC2E6}"/>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3957326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9C7AAA1-B9A6-4C46-BFB1-9A01066C337D}"/>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35B3B3B8-2B2D-44DB-AD01-57DB62186007}"/>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59665D0A-6AB4-413F-B727-DDE5016F3044}"/>
              </a:ext>
            </a:extLst>
          </p:cNvPr>
          <p:cNvSpPr>
            <a:spLocks noGrp="1"/>
          </p:cNvSpPr>
          <p:nvPr>
            <p:ph type="dt" sz="half" idx="10"/>
          </p:nvPr>
        </p:nvSpPr>
        <p:spPr/>
        <p:txBody>
          <a:bodyPr/>
          <a:lstStyle/>
          <a:p>
            <a:fld id="{D3CB2C9B-8D4C-4EAA-BBCC-6FE13AB6338E}" type="datetimeFigureOut">
              <a:rPr lang="zh-CN" altLang="en-US" smtClean="0"/>
              <a:t>2024/11/4</a:t>
            </a:fld>
            <a:endParaRPr lang="zh-CN" altLang="en-US"/>
          </a:p>
        </p:txBody>
      </p:sp>
      <p:sp>
        <p:nvSpPr>
          <p:cNvPr id="5" name="页脚占位符 4">
            <a:extLst>
              <a:ext uri="{FF2B5EF4-FFF2-40B4-BE49-F238E27FC236}">
                <a16:creationId xmlns:a16="http://schemas.microsoft.com/office/drawing/2014/main" id="{C363635A-CD12-4127-B145-5D208F712F90}"/>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187C4DE3-0009-4B48-822F-AFBB8EB08317}"/>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5819547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159E2AC3-E94A-420D-93BB-809C2C8AB1AF}"/>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49C8E534-1291-4BD4-A7EF-91E85565D61C}"/>
              </a:ext>
            </a:extLst>
          </p:cNvPr>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2AB3D46C-689B-49C1-8AC7-12BC3A01CF9F}"/>
              </a:ext>
            </a:extLst>
          </p:cNvPr>
          <p:cNvSpPr>
            <a:spLocks noGrp="1"/>
          </p:cNvSpPr>
          <p:nvPr>
            <p:ph type="dt" sz="half" idx="10"/>
          </p:nvPr>
        </p:nvSpPr>
        <p:spPr/>
        <p:txBody>
          <a:bodyPr/>
          <a:lstStyle/>
          <a:p>
            <a:fld id="{D3CB2C9B-8D4C-4EAA-BBCC-6FE13AB6338E}" type="datetimeFigureOut">
              <a:rPr lang="zh-CN" altLang="en-US" smtClean="0"/>
              <a:t>2024/11/4</a:t>
            </a:fld>
            <a:endParaRPr lang="zh-CN" altLang="en-US"/>
          </a:p>
        </p:txBody>
      </p:sp>
      <p:sp>
        <p:nvSpPr>
          <p:cNvPr id="5" name="页脚占位符 4">
            <a:extLst>
              <a:ext uri="{FF2B5EF4-FFF2-40B4-BE49-F238E27FC236}">
                <a16:creationId xmlns:a16="http://schemas.microsoft.com/office/drawing/2014/main" id="{FD55FBF4-B034-4A76-B7D2-DBA9800D6FA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CB837F3-59CD-4DDB-8FB0-C92FD427F2B2}"/>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3567660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A8595CA-3C25-4C9E-A0AD-BAB171103EA8}"/>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D4C0A525-F128-42A8-843F-B6D8CFCB76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EE9A56F4-069A-42C3-A01A-81D783BC9299}"/>
              </a:ext>
            </a:extLst>
          </p:cNvPr>
          <p:cNvSpPr>
            <a:spLocks noGrp="1"/>
          </p:cNvSpPr>
          <p:nvPr>
            <p:ph type="dt" sz="half" idx="10"/>
          </p:nvPr>
        </p:nvSpPr>
        <p:spPr/>
        <p:txBody>
          <a:bodyPr/>
          <a:lstStyle/>
          <a:p>
            <a:fld id="{D3CB2C9B-8D4C-4EAA-BBCC-6FE13AB6338E}" type="datetimeFigureOut">
              <a:rPr lang="zh-CN" altLang="en-US" smtClean="0"/>
              <a:t>2024/11/4</a:t>
            </a:fld>
            <a:endParaRPr lang="zh-CN" altLang="en-US"/>
          </a:p>
        </p:txBody>
      </p:sp>
      <p:sp>
        <p:nvSpPr>
          <p:cNvPr id="5" name="页脚占位符 4">
            <a:extLst>
              <a:ext uri="{FF2B5EF4-FFF2-40B4-BE49-F238E27FC236}">
                <a16:creationId xmlns:a16="http://schemas.microsoft.com/office/drawing/2014/main" id="{B775ED1E-07A6-446F-9BC2-5EEDAEEC059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CB982BC2-F1F4-46B4-9264-CAA9513E5FD1}"/>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4030974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C2A66BC-3271-4D7C-A198-A1CFC978B672}"/>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66A4E2EB-0D29-4F59-8C24-3BAA8CDA0982}"/>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DEC7C84A-2455-4F6E-84D9-FE0589AD2269}"/>
              </a:ext>
            </a:extLst>
          </p:cNvPr>
          <p:cNvSpPr>
            <a:spLocks noGrp="1"/>
          </p:cNvSpPr>
          <p:nvPr>
            <p:ph type="dt" sz="half" idx="10"/>
          </p:nvPr>
        </p:nvSpPr>
        <p:spPr/>
        <p:txBody>
          <a:bodyPr/>
          <a:lstStyle/>
          <a:p>
            <a:fld id="{D3CB2C9B-8D4C-4EAA-BBCC-6FE13AB6338E}" type="datetimeFigureOut">
              <a:rPr lang="zh-CN" altLang="en-US" smtClean="0"/>
              <a:t>2024/11/4</a:t>
            </a:fld>
            <a:endParaRPr lang="zh-CN" altLang="en-US"/>
          </a:p>
        </p:txBody>
      </p:sp>
      <p:sp>
        <p:nvSpPr>
          <p:cNvPr id="5" name="页脚占位符 4">
            <a:extLst>
              <a:ext uri="{FF2B5EF4-FFF2-40B4-BE49-F238E27FC236}">
                <a16:creationId xmlns:a16="http://schemas.microsoft.com/office/drawing/2014/main" id="{5A46B8F8-C89E-41DD-B892-92EB592744C7}"/>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1B03B707-34F6-40C0-BB62-FCC41D864C2A}"/>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2185540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36D96D9-0B72-4557-BF9F-96578B956669}"/>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37D89C80-7715-4BC0-BE2D-26F2E39E61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a:extLst>
              <a:ext uri="{FF2B5EF4-FFF2-40B4-BE49-F238E27FC236}">
                <a16:creationId xmlns:a16="http://schemas.microsoft.com/office/drawing/2014/main" id="{BE8E0FE5-6034-4C89-B932-85D4F8FB55E8}"/>
              </a:ext>
            </a:extLst>
          </p:cNvPr>
          <p:cNvSpPr>
            <a:spLocks noGrp="1"/>
          </p:cNvSpPr>
          <p:nvPr>
            <p:ph type="dt" sz="half" idx="10"/>
          </p:nvPr>
        </p:nvSpPr>
        <p:spPr/>
        <p:txBody>
          <a:bodyPr/>
          <a:lstStyle/>
          <a:p>
            <a:fld id="{D3CB2C9B-8D4C-4EAA-BBCC-6FE13AB6338E}" type="datetimeFigureOut">
              <a:rPr lang="zh-CN" altLang="en-US" smtClean="0"/>
              <a:t>2024/11/4</a:t>
            </a:fld>
            <a:endParaRPr lang="zh-CN" altLang="en-US"/>
          </a:p>
        </p:txBody>
      </p:sp>
      <p:sp>
        <p:nvSpPr>
          <p:cNvPr id="5" name="页脚占位符 4">
            <a:extLst>
              <a:ext uri="{FF2B5EF4-FFF2-40B4-BE49-F238E27FC236}">
                <a16:creationId xmlns:a16="http://schemas.microsoft.com/office/drawing/2014/main" id="{27CEB0BA-A734-4F3A-A472-C7041430A24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0B32AAC-9627-4804-BB59-696715DCA918}"/>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2730106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1DAD01A-B046-4A14-AD2B-9823E19CAB61}"/>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EE4A8DB1-55D6-4B4E-BF54-F8E3DE4D6F37}"/>
              </a:ext>
            </a:extLst>
          </p:cNvPr>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38E84A80-9634-481F-97D5-38A2DFE1F339}"/>
              </a:ext>
            </a:extLst>
          </p:cNvPr>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BFC33033-8874-4B35-AB9A-6E927483A33F}"/>
              </a:ext>
            </a:extLst>
          </p:cNvPr>
          <p:cNvSpPr>
            <a:spLocks noGrp="1"/>
          </p:cNvSpPr>
          <p:nvPr>
            <p:ph type="dt" sz="half" idx="10"/>
          </p:nvPr>
        </p:nvSpPr>
        <p:spPr/>
        <p:txBody>
          <a:bodyPr/>
          <a:lstStyle/>
          <a:p>
            <a:fld id="{D3CB2C9B-8D4C-4EAA-BBCC-6FE13AB6338E}" type="datetimeFigureOut">
              <a:rPr lang="zh-CN" altLang="en-US" smtClean="0"/>
              <a:t>2024/11/4</a:t>
            </a:fld>
            <a:endParaRPr lang="zh-CN" altLang="en-US"/>
          </a:p>
        </p:txBody>
      </p:sp>
      <p:sp>
        <p:nvSpPr>
          <p:cNvPr id="6" name="页脚占位符 5">
            <a:extLst>
              <a:ext uri="{FF2B5EF4-FFF2-40B4-BE49-F238E27FC236}">
                <a16:creationId xmlns:a16="http://schemas.microsoft.com/office/drawing/2014/main" id="{B7EB1E43-A10F-4D8F-A755-A1FA8AD0294F}"/>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1C37E88E-7083-456C-A6F7-62EBEE4A3FAE}"/>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4025661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2FFE587-9807-4908-AC6B-AAF92FD914E7}"/>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07D1DAE8-8D0D-4D35-92D1-C71512FFFFF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C09EB822-4EC7-4401-903C-1B47E1D0B3C8}"/>
              </a:ext>
            </a:extLst>
          </p:cNvPr>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1F2C8E76-8378-47B5-B435-31CA03C5EE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4C92228F-3CEF-46F9-BF8B-631493BF08E7}"/>
              </a:ext>
            </a:extLst>
          </p:cNvPr>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07841468-6313-4104-A8BC-FD1B076D0EDE}"/>
              </a:ext>
            </a:extLst>
          </p:cNvPr>
          <p:cNvSpPr>
            <a:spLocks noGrp="1"/>
          </p:cNvSpPr>
          <p:nvPr>
            <p:ph type="dt" sz="half" idx="10"/>
          </p:nvPr>
        </p:nvSpPr>
        <p:spPr/>
        <p:txBody>
          <a:bodyPr/>
          <a:lstStyle/>
          <a:p>
            <a:fld id="{D3CB2C9B-8D4C-4EAA-BBCC-6FE13AB6338E}" type="datetimeFigureOut">
              <a:rPr lang="zh-CN" altLang="en-US" smtClean="0"/>
              <a:t>2024/11/4</a:t>
            </a:fld>
            <a:endParaRPr lang="zh-CN" altLang="en-US"/>
          </a:p>
        </p:txBody>
      </p:sp>
      <p:sp>
        <p:nvSpPr>
          <p:cNvPr id="8" name="页脚占位符 7">
            <a:extLst>
              <a:ext uri="{FF2B5EF4-FFF2-40B4-BE49-F238E27FC236}">
                <a16:creationId xmlns:a16="http://schemas.microsoft.com/office/drawing/2014/main" id="{A5B2E908-197E-4DCE-8674-498E4B6A9E1D}"/>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18F41554-27DF-485C-AAA2-28BBC1827EFE}"/>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66101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37C65FF-389E-41AE-94D6-BB9E3689DDE8}"/>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F955065A-EBCA-43E3-840E-D6367C935C33}"/>
              </a:ext>
            </a:extLst>
          </p:cNvPr>
          <p:cNvSpPr>
            <a:spLocks noGrp="1"/>
          </p:cNvSpPr>
          <p:nvPr>
            <p:ph type="dt" sz="half" idx="10"/>
          </p:nvPr>
        </p:nvSpPr>
        <p:spPr/>
        <p:txBody>
          <a:bodyPr/>
          <a:lstStyle/>
          <a:p>
            <a:fld id="{D3CB2C9B-8D4C-4EAA-BBCC-6FE13AB6338E}" type="datetimeFigureOut">
              <a:rPr lang="zh-CN" altLang="en-US" smtClean="0"/>
              <a:t>2024/11/4</a:t>
            </a:fld>
            <a:endParaRPr lang="zh-CN" altLang="en-US"/>
          </a:p>
        </p:txBody>
      </p:sp>
      <p:sp>
        <p:nvSpPr>
          <p:cNvPr id="4" name="页脚占位符 3">
            <a:extLst>
              <a:ext uri="{FF2B5EF4-FFF2-40B4-BE49-F238E27FC236}">
                <a16:creationId xmlns:a16="http://schemas.microsoft.com/office/drawing/2014/main" id="{6F06AAD0-269D-46A5-8AC9-F1BCDBCB4A9F}"/>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0FACE793-4A8D-4E10-A985-0E699CD1203A}"/>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18026787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11112" y="795637"/>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149840" y="66675"/>
            <a:ext cx="1203960" cy="70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4F57CBD4-4EBD-4950-ADD2-A3604F0AEE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8B5264FD-E3DF-4D01-AE8B-8D5D1D89C4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95EB92A0-945E-4A7A-88CF-E2FAFF7EBD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CB2C9B-8D4C-4EAA-BBCC-6FE13AB6338E}" type="datetimeFigureOut">
              <a:rPr lang="zh-CN" altLang="en-US" smtClean="0"/>
              <a:t>2024/11/4</a:t>
            </a:fld>
            <a:endParaRPr lang="zh-CN" altLang="en-US"/>
          </a:p>
        </p:txBody>
      </p:sp>
      <p:sp>
        <p:nvSpPr>
          <p:cNvPr id="5" name="页脚占位符 4">
            <a:extLst>
              <a:ext uri="{FF2B5EF4-FFF2-40B4-BE49-F238E27FC236}">
                <a16:creationId xmlns:a16="http://schemas.microsoft.com/office/drawing/2014/main" id="{4F59DE9D-5154-49A1-A572-D2FE833439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B081384B-333C-43A6-BAF7-E6D6EBD1FA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2819115816"/>
      </p:ext>
    </p:extLst>
  </p:cSld>
  <p:clrMap bg1="lt1" tx1="dk1" bg2="lt2" tx2="dk2" accent1="accent1" accent2="accent2" accent3="accent3" accent4="accent4" accent5="accent5" accent6="accent6" hlink="hlink" folHlink="folHlink"/>
  <p:sldLayoutIdLst>
    <p:sldLayoutId id="2147485165" r:id="rId1"/>
    <p:sldLayoutId id="2147485166" r:id="rId2"/>
    <p:sldLayoutId id="2147485167" r:id="rId3"/>
    <p:sldLayoutId id="2147485168" r:id="rId4"/>
    <p:sldLayoutId id="2147485169" r:id="rId5"/>
    <p:sldLayoutId id="2147485170" r:id="rId6"/>
    <p:sldLayoutId id="2147485171" r:id="rId7"/>
    <p:sldLayoutId id="2147485172" r:id="rId8"/>
    <p:sldLayoutId id="2147485173" r:id="rId9"/>
    <p:sldLayoutId id="2147485174" r:id="rId10"/>
    <p:sldLayoutId id="214748517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Visio_Drawing.vsdx"/><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image" Target="../media/image4.emf"/></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Visio_Drawing1.vsdx"/><Relationship Id="rId2" Type="http://schemas.openxmlformats.org/officeDocument/2006/relationships/slideLayout" Target="../slideLayouts/slideLayout4.xml"/><Relationship Id="rId1" Type="http://schemas.openxmlformats.org/officeDocument/2006/relationships/vmlDrawing" Target="../drawings/vmlDrawing3.vml"/><Relationship Id="rId4" Type="http://schemas.openxmlformats.org/officeDocument/2006/relationships/image" Target="../media/image5.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16931" y="2175028"/>
            <a:ext cx="12251266" cy="933931"/>
          </a:xfrm>
        </p:spPr>
        <p:txBody>
          <a:bodyPr/>
          <a:lstStyle/>
          <a:p>
            <a:pPr algn="ctr" eaLnBrk="1" hangingPunct="1">
              <a:lnSpc>
                <a:spcPct val="100000"/>
              </a:lnSpc>
            </a:pPr>
            <a:r>
              <a:rPr lang="en-US" altLang="zh-CN" sz="4800" dirty="0"/>
              <a:t>Discussion on NEF’s role in VFL process</a:t>
            </a:r>
            <a:endParaRPr lang="en-GB" altLang="en-US" sz="4000" dirty="0"/>
          </a:p>
        </p:txBody>
      </p:sp>
      <p:sp>
        <p:nvSpPr>
          <p:cNvPr id="3" name="Title 1">
            <a:extLst>
              <a:ext uri="{FF2B5EF4-FFF2-40B4-BE49-F238E27FC236}">
                <a16:creationId xmlns:a16="http://schemas.microsoft.com/office/drawing/2014/main" id="{F89C8330-0D0C-4F65-AF84-D0231B4713F0}"/>
              </a:ext>
            </a:extLst>
          </p:cNvPr>
          <p:cNvSpPr txBox="1">
            <a:spLocks/>
          </p:cNvSpPr>
          <p:nvPr/>
        </p:nvSpPr>
        <p:spPr bwMode="auto">
          <a:xfrm>
            <a:off x="1599577" y="4309077"/>
            <a:ext cx="8992845" cy="1090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hangingPunct="1"/>
            <a:r>
              <a:rPr lang="en-GB" altLang="en-US" sz="3200" dirty="0"/>
              <a:t>SA2#166</a:t>
            </a:r>
          </a:p>
          <a:p>
            <a:pPr algn="ctr" eaLnBrk="1" hangingPunct="1"/>
            <a:r>
              <a:rPr lang="en-GB" altLang="en-US" sz="3200" dirty="0"/>
              <a:t>vivo </a:t>
            </a:r>
          </a:p>
        </p:txBody>
      </p:sp>
      <p:sp>
        <p:nvSpPr>
          <p:cNvPr id="2" name="矩形 1">
            <a:extLst>
              <a:ext uri="{FF2B5EF4-FFF2-40B4-BE49-F238E27FC236}">
                <a16:creationId xmlns:a16="http://schemas.microsoft.com/office/drawing/2014/main" id="{9F481AF0-F722-4BA3-A737-CAA97F39FD0F}"/>
              </a:ext>
            </a:extLst>
          </p:cNvPr>
          <p:cNvSpPr/>
          <p:nvPr/>
        </p:nvSpPr>
        <p:spPr>
          <a:xfrm>
            <a:off x="8171042" y="311947"/>
            <a:ext cx="1492716" cy="369332"/>
          </a:xfrm>
          <a:prstGeom prst="rect">
            <a:avLst/>
          </a:prstGeom>
        </p:spPr>
        <p:txBody>
          <a:bodyPr wrap="none">
            <a:spAutoFit/>
          </a:bodyPr>
          <a:lstStyle/>
          <a:p>
            <a:r>
              <a:rPr lang="en-US" altLang="zh-CN" dirty="0"/>
              <a:t>S2-24xxxxxx</a:t>
            </a:r>
            <a:endParaRPr lang="zh-CN" altLang="en-US" dirty="0"/>
          </a:p>
        </p:txBody>
      </p:sp>
    </p:spTree>
    <p:extLst>
      <p:ext uri="{BB962C8B-B14F-4D97-AF65-F5344CB8AC3E}">
        <p14:creationId xmlns:p14="http://schemas.microsoft.com/office/powerpoint/2010/main" val="2110934247"/>
      </p:ext>
    </p:extLst>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DF406D49-D94D-4AB1-8718-9BF490C910B0}"/>
              </a:ext>
            </a:extLst>
          </p:cNvPr>
          <p:cNvSpPr>
            <a:spLocks noChangeArrowheads="1"/>
          </p:cNvSpPr>
          <p:nvPr/>
        </p:nvSpPr>
        <p:spPr bwMode="auto">
          <a:xfrm>
            <a:off x="-1" y="0"/>
            <a:ext cx="14121405" cy="5627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graphicFrame>
        <p:nvGraphicFramePr>
          <p:cNvPr id="3" name="对象 2">
            <a:extLst>
              <a:ext uri="{FF2B5EF4-FFF2-40B4-BE49-F238E27FC236}">
                <a16:creationId xmlns:a16="http://schemas.microsoft.com/office/drawing/2014/main" id="{8A53A935-EE7A-4FB9-A079-0EC734704902}"/>
              </a:ext>
            </a:extLst>
          </p:cNvPr>
          <p:cNvGraphicFramePr>
            <a:graphicFrameLocks noChangeAspect="1"/>
          </p:cNvGraphicFramePr>
          <p:nvPr>
            <p:extLst>
              <p:ext uri="{D42A27DB-BD31-4B8C-83A1-F6EECF244321}">
                <p14:modId xmlns:p14="http://schemas.microsoft.com/office/powerpoint/2010/main" val="1983606544"/>
              </p:ext>
            </p:extLst>
          </p:nvPr>
        </p:nvGraphicFramePr>
        <p:xfrm>
          <a:off x="0" y="457200"/>
          <a:ext cx="7115908" cy="5638800"/>
        </p:xfrm>
        <a:graphic>
          <a:graphicData uri="http://schemas.openxmlformats.org/presentationml/2006/ole">
            <mc:AlternateContent xmlns:mc="http://schemas.openxmlformats.org/markup-compatibility/2006">
              <mc:Choice xmlns:v="urn:schemas-microsoft-com:vml" Requires="v">
                <p:oleObj spid="_x0000_s2058" name="Visio" r:id="rId3" imgW="6294386" imgH="5021959" progId="Visio.Drawing.15">
                  <p:embed/>
                </p:oleObj>
              </mc:Choice>
              <mc:Fallback>
                <p:oleObj name="Visio" r:id="rId3" imgW="6294386" imgH="5021959" progId="Visio.Drawing.15">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57200"/>
                        <a:ext cx="7115908" cy="5638800"/>
                      </a:xfrm>
                      <a:prstGeom prst="rect">
                        <a:avLst/>
                      </a:prstGeom>
                      <a:noFill/>
                    </p:spPr>
                  </p:pic>
                </p:oleObj>
              </mc:Fallback>
            </mc:AlternateContent>
          </a:graphicData>
        </a:graphic>
      </p:graphicFrame>
      <p:sp>
        <p:nvSpPr>
          <p:cNvPr id="7" name="矩形 6">
            <a:extLst>
              <a:ext uri="{FF2B5EF4-FFF2-40B4-BE49-F238E27FC236}">
                <a16:creationId xmlns:a16="http://schemas.microsoft.com/office/drawing/2014/main" id="{6F0B2097-29CA-4313-AD15-868935E16746}"/>
              </a:ext>
            </a:extLst>
          </p:cNvPr>
          <p:cNvSpPr/>
          <p:nvPr/>
        </p:nvSpPr>
        <p:spPr>
          <a:xfrm>
            <a:off x="6899564" y="889199"/>
            <a:ext cx="4941455" cy="2585323"/>
          </a:xfrm>
          <a:prstGeom prst="rect">
            <a:avLst/>
          </a:prstGeom>
        </p:spPr>
        <p:txBody>
          <a:bodyPr wrap="square">
            <a:spAutoFit/>
          </a:bodyPr>
          <a:lstStyle/>
          <a:p>
            <a:pPr marL="742950" lvl="1" indent="-285750">
              <a:lnSpc>
                <a:spcPct val="100000"/>
              </a:lnSpc>
              <a:spcBef>
                <a:spcPts val="0"/>
              </a:spcBef>
              <a:spcAft>
                <a:spcPts val="0"/>
              </a:spcAft>
              <a:buFont typeface="Arial" panose="020B0604020202020204" pitchFamily="34" charset="0"/>
              <a:buChar char="•"/>
            </a:pPr>
            <a:r>
              <a:rPr lang="en-US" altLang="zh-CN" dirty="0">
                <a:solidFill>
                  <a:schemeClr val="accent1">
                    <a:lumMod val="75000"/>
                  </a:schemeClr>
                </a:solidFill>
                <a:latin typeface="Calibri" panose="020F0502020204030204" pitchFamily="34" charset="0"/>
                <a:cs typeface="Calibri" panose="020F0502020204030204" pitchFamily="34" charset="0"/>
              </a:rPr>
              <a:t>CR: S2-2411194 (CMCC), Clause: 6.2H.2.3.1</a:t>
            </a:r>
          </a:p>
          <a:p>
            <a:pPr lvl="1">
              <a:lnSpc>
                <a:spcPct val="100000"/>
              </a:lnSpc>
              <a:spcBef>
                <a:spcPts val="0"/>
              </a:spcBef>
              <a:spcAft>
                <a:spcPts val="0"/>
              </a:spcAft>
            </a:pPr>
            <a:r>
              <a:rPr lang="en-US" altLang="zh-CN" sz="1600" dirty="0">
                <a:solidFill>
                  <a:srgbClr val="0000FF"/>
                </a:solidFill>
                <a:highlight>
                  <a:srgbClr val="FFFF00"/>
                </a:highlight>
                <a:latin typeface="Calibri" panose="020F0502020204030204" pitchFamily="34" charset="0"/>
                <a:cs typeface="Calibri" panose="020F0502020204030204" pitchFamily="34" charset="0"/>
              </a:rPr>
              <a:t>Please note</a:t>
            </a:r>
            <a:r>
              <a:rPr lang="zh-CN" altLang="en-US" sz="1600" dirty="0">
                <a:solidFill>
                  <a:srgbClr val="0000FF"/>
                </a:solidFill>
                <a:highlight>
                  <a:srgbClr val="FFFF00"/>
                </a:highlight>
                <a:latin typeface="Calibri" panose="020F0502020204030204" pitchFamily="34" charset="0"/>
                <a:cs typeface="Calibri" panose="020F0502020204030204" pitchFamily="34" charset="0"/>
              </a:rPr>
              <a:t>：</a:t>
            </a:r>
            <a:r>
              <a:rPr lang="en-US" altLang="zh-CN" sz="1600" dirty="0">
                <a:solidFill>
                  <a:srgbClr val="0000FF"/>
                </a:solidFill>
                <a:highlight>
                  <a:srgbClr val="FFFF00"/>
                </a:highlight>
                <a:latin typeface="Calibri" panose="020F0502020204030204" pitchFamily="34" charset="0"/>
                <a:cs typeface="Calibri" panose="020F0502020204030204" pitchFamily="34" charset="0"/>
              </a:rPr>
              <a:t>when AF as VFL server,</a:t>
            </a:r>
            <a:r>
              <a:rPr lang="zh-CN" altLang="en-US" sz="1600" dirty="0">
                <a:solidFill>
                  <a:srgbClr val="0000FF"/>
                </a:solidFill>
                <a:highlight>
                  <a:srgbClr val="FFFF00"/>
                </a:highlight>
                <a:latin typeface="Calibri" panose="020F0502020204030204" pitchFamily="34" charset="0"/>
                <a:cs typeface="Calibri" panose="020F0502020204030204" pitchFamily="34" charset="0"/>
              </a:rPr>
              <a:t> </a:t>
            </a:r>
            <a:r>
              <a:rPr lang="en-US" altLang="zh-CN" sz="1600" dirty="0">
                <a:solidFill>
                  <a:srgbClr val="0000FF"/>
                </a:solidFill>
                <a:highlight>
                  <a:srgbClr val="FFFF00"/>
                </a:highlight>
                <a:latin typeface="Calibri" panose="020F0502020204030204" pitchFamily="34" charset="0"/>
                <a:cs typeface="Calibri" panose="020F0502020204030204" pitchFamily="34" charset="0"/>
              </a:rPr>
              <a:t>the</a:t>
            </a:r>
            <a:r>
              <a:rPr lang="zh-CN" altLang="en-US" sz="1600" dirty="0">
                <a:solidFill>
                  <a:srgbClr val="0000FF"/>
                </a:solidFill>
                <a:highlight>
                  <a:srgbClr val="FFFF00"/>
                </a:highlight>
                <a:latin typeface="Calibri" panose="020F0502020204030204" pitchFamily="34" charset="0"/>
                <a:cs typeface="Calibri" panose="020F0502020204030204" pitchFamily="34" charset="0"/>
              </a:rPr>
              <a:t> </a:t>
            </a:r>
            <a:r>
              <a:rPr lang="en-US" altLang="zh-CN" sz="1600" dirty="0">
                <a:solidFill>
                  <a:srgbClr val="0000FF"/>
                </a:solidFill>
                <a:highlight>
                  <a:srgbClr val="FFFF00"/>
                </a:highlight>
                <a:latin typeface="Calibri" panose="020F0502020204030204" pitchFamily="34" charset="0"/>
                <a:cs typeface="Calibri" panose="020F0502020204030204" pitchFamily="34" charset="0"/>
              </a:rPr>
              <a:t>similar issue should also be considered </a:t>
            </a:r>
          </a:p>
          <a:p>
            <a:pPr lvl="1">
              <a:lnSpc>
                <a:spcPct val="100000"/>
              </a:lnSpc>
              <a:spcBef>
                <a:spcPts val="0"/>
              </a:spcBef>
              <a:spcAft>
                <a:spcPts val="0"/>
              </a:spcAft>
            </a:pPr>
            <a:endParaRPr lang="en-US" altLang="zh-CN" dirty="0">
              <a:solidFill>
                <a:srgbClr val="FF0000"/>
              </a:solidFill>
              <a:latin typeface="Calibri" panose="020F0502020204030204" pitchFamily="34" charset="0"/>
              <a:cs typeface="Calibri" panose="020F0502020204030204" pitchFamily="34" charset="0"/>
            </a:endParaRPr>
          </a:p>
          <a:p>
            <a:pPr marL="742950" lvl="1" indent="-285750">
              <a:lnSpc>
                <a:spcPct val="100000"/>
              </a:lnSpc>
              <a:spcBef>
                <a:spcPts val="0"/>
              </a:spcBef>
              <a:spcAft>
                <a:spcPts val="0"/>
              </a:spcAft>
              <a:buFont typeface="Arial" panose="020B0604020202020204" pitchFamily="34" charset="0"/>
              <a:buChar char="•"/>
            </a:pPr>
            <a:r>
              <a:rPr lang="en-US" altLang="zh-CN" dirty="0">
                <a:solidFill>
                  <a:srgbClr val="FF0000"/>
                </a:solidFill>
                <a:latin typeface="Calibri" panose="020F0502020204030204" pitchFamily="34" charset="0"/>
                <a:cs typeface="Calibri" panose="020F0502020204030204" pitchFamily="34" charset="0"/>
              </a:rPr>
              <a:t>Editor's Note:  How the NEF assists the VFL training process as well as whether the service operations going via NEF is using the existing or new service operation are FFS. </a:t>
            </a:r>
            <a:endParaRPr lang="en-US" altLang="zh-CN" dirty="0">
              <a:solidFill>
                <a:schemeClr val="accent1">
                  <a:lumMod val="75000"/>
                </a:schemeClr>
              </a:solidFill>
              <a:latin typeface="Calibri" panose="020F0502020204030204" pitchFamily="34" charset="0"/>
              <a:cs typeface="Calibri" panose="020F0502020204030204" pitchFamily="34" charset="0"/>
            </a:endParaRPr>
          </a:p>
        </p:txBody>
      </p:sp>
      <p:sp>
        <p:nvSpPr>
          <p:cNvPr id="11" name="矩形 10">
            <a:extLst>
              <a:ext uri="{FF2B5EF4-FFF2-40B4-BE49-F238E27FC236}">
                <a16:creationId xmlns:a16="http://schemas.microsoft.com/office/drawing/2014/main" id="{BF29D556-5567-4546-ADDA-9FADFF8BB044}"/>
              </a:ext>
            </a:extLst>
          </p:cNvPr>
          <p:cNvSpPr/>
          <p:nvPr/>
        </p:nvSpPr>
        <p:spPr>
          <a:xfrm>
            <a:off x="211227" y="6283991"/>
            <a:ext cx="7611971" cy="276999"/>
          </a:xfrm>
          <a:prstGeom prst="rect">
            <a:avLst/>
          </a:prstGeom>
        </p:spPr>
        <p:txBody>
          <a:bodyPr wrap="square">
            <a:spAutoFit/>
          </a:bodyPr>
          <a:lstStyle/>
          <a:p>
            <a:r>
              <a:rPr lang="en-US" altLang="zh-CN" sz="1200" dirty="0"/>
              <a:t>Figure 6.2H.2.3.1-1Training procedure for Vertical Federated Learning when NWDAF is acting as VFL server </a:t>
            </a:r>
            <a:endParaRPr lang="zh-CN" altLang="en-US" sz="1200" dirty="0"/>
          </a:p>
        </p:txBody>
      </p:sp>
    </p:spTree>
    <p:extLst>
      <p:ext uri="{BB962C8B-B14F-4D97-AF65-F5344CB8AC3E}">
        <p14:creationId xmlns:p14="http://schemas.microsoft.com/office/powerpoint/2010/main" val="16949006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F3CAED0-E4FA-4900-A723-D0C349F88343}"/>
              </a:ext>
            </a:extLst>
          </p:cNvPr>
          <p:cNvSpPr>
            <a:spLocks noGrp="1"/>
          </p:cNvSpPr>
          <p:nvPr>
            <p:ph idx="1"/>
          </p:nvPr>
        </p:nvSpPr>
        <p:spPr>
          <a:xfrm>
            <a:off x="132080" y="1188721"/>
            <a:ext cx="11221720" cy="538480"/>
          </a:xfrm>
        </p:spPr>
        <p:txBody>
          <a:bodyPr/>
          <a:lstStyle/>
          <a:p>
            <a:r>
              <a:rPr lang="en-US" altLang="zh-CN" sz="2400" dirty="0"/>
              <a:t>How does the NEF assist the VFL inference process?</a:t>
            </a:r>
            <a:endParaRPr lang="zh-CN" altLang="zh-CN" sz="2400" dirty="0"/>
          </a:p>
          <a:p>
            <a:endParaRPr lang="zh-CN" altLang="en-US" dirty="0"/>
          </a:p>
        </p:txBody>
      </p:sp>
      <p:sp>
        <p:nvSpPr>
          <p:cNvPr id="4" name="Title 1">
            <a:extLst>
              <a:ext uri="{FF2B5EF4-FFF2-40B4-BE49-F238E27FC236}">
                <a16:creationId xmlns:a16="http://schemas.microsoft.com/office/drawing/2014/main" id="{E2B7BB48-3859-4D6B-B4B7-EA16D3DFEEE3}"/>
              </a:ext>
            </a:extLst>
          </p:cNvPr>
          <p:cNvSpPr>
            <a:spLocks noGrp="1"/>
          </p:cNvSpPr>
          <p:nvPr>
            <p:ph type="title"/>
          </p:nvPr>
        </p:nvSpPr>
        <p:spPr>
          <a:xfrm>
            <a:off x="0" y="0"/>
            <a:ext cx="10515600" cy="810228"/>
          </a:xfrm>
        </p:spPr>
        <p:txBody>
          <a:bodyPr/>
          <a:lstStyle/>
          <a:p>
            <a:r>
              <a:rPr lang="en-US" altLang="zh-CN" sz="2800" b="1" dirty="0"/>
              <a:t>Sub-issue 4 </a:t>
            </a:r>
            <a:r>
              <a:rPr lang="en-US" altLang="zh-CN" sz="2800" dirty="0">
                <a:solidFill>
                  <a:srgbClr val="0000FF"/>
                </a:solidFill>
                <a:highlight>
                  <a:srgbClr val="FFFF00"/>
                </a:highlight>
              </a:rPr>
              <a:t>(see P12 for related procedure) </a:t>
            </a:r>
            <a:endParaRPr lang="zh-CN" altLang="en-US" sz="2800" b="1" dirty="0"/>
          </a:p>
        </p:txBody>
      </p:sp>
      <p:graphicFrame>
        <p:nvGraphicFramePr>
          <p:cNvPr id="5" name="表格 4">
            <a:extLst>
              <a:ext uri="{FF2B5EF4-FFF2-40B4-BE49-F238E27FC236}">
                <a16:creationId xmlns:a16="http://schemas.microsoft.com/office/drawing/2014/main" id="{E1A24F51-F303-4294-A687-DCCEF43EE54E}"/>
              </a:ext>
            </a:extLst>
          </p:cNvPr>
          <p:cNvGraphicFramePr>
            <a:graphicFrameLocks noGrp="1"/>
          </p:cNvGraphicFramePr>
          <p:nvPr>
            <p:extLst>
              <p:ext uri="{D42A27DB-BD31-4B8C-83A1-F6EECF244321}">
                <p14:modId xmlns:p14="http://schemas.microsoft.com/office/powerpoint/2010/main" val="3473983267"/>
              </p:ext>
            </p:extLst>
          </p:nvPr>
        </p:nvGraphicFramePr>
        <p:xfrm>
          <a:off x="703730" y="1727201"/>
          <a:ext cx="8839199" cy="2795694"/>
        </p:xfrm>
        <a:graphic>
          <a:graphicData uri="http://schemas.openxmlformats.org/drawingml/2006/table">
            <a:tbl>
              <a:tblPr firstRow="1" bandRow="1">
                <a:tableStyleId>{5C22544A-7EE6-4342-B048-85BDC9FD1C3A}</a:tableStyleId>
              </a:tblPr>
              <a:tblGrid>
                <a:gridCol w="1717040">
                  <a:extLst>
                    <a:ext uri="{9D8B030D-6E8A-4147-A177-3AD203B41FA5}">
                      <a16:colId xmlns:a16="http://schemas.microsoft.com/office/drawing/2014/main" val="2890343580"/>
                    </a:ext>
                  </a:extLst>
                </a:gridCol>
                <a:gridCol w="7122159">
                  <a:extLst>
                    <a:ext uri="{9D8B030D-6E8A-4147-A177-3AD203B41FA5}">
                      <a16:colId xmlns:a16="http://schemas.microsoft.com/office/drawing/2014/main" val="1760235431"/>
                    </a:ext>
                  </a:extLst>
                </a:gridCol>
              </a:tblGrid>
              <a:tr h="433494">
                <a:tc>
                  <a:txBody>
                    <a:bodyPr/>
                    <a:lstStyle/>
                    <a:p>
                      <a:r>
                        <a:rPr lang="en-US" altLang="zh-CN" sz="1400" dirty="0"/>
                        <a:t>Companies </a:t>
                      </a:r>
                      <a:endParaRPr lang="zh-CN" altLang="en-US" sz="1400" dirty="0"/>
                    </a:p>
                  </a:txBody>
                  <a:tcPr/>
                </a:tc>
                <a:tc>
                  <a:txBody>
                    <a:bodyPr/>
                    <a:lstStyle/>
                    <a:p>
                      <a:r>
                        <a:rPr lang="en-US" altLang="zh-CN" sz="1400" dirty="0"/>
                        <a:t>Explanation (how)</a:t>
                      </a:r>
                      <a:endParaRPr lang="zh-CN" altLang="en-US" sz="1400" dirty="0"/>
                    </a:p>
                  </a:txBody>
                  <a:tcPr/>
                </a:tc>
                <a:extLst>
                  <a:ext uri="{0D108BD9-81ED-4DB2-BD59-A6C34878D82A}">
                    <a16:rowId xmlns:a16="http://schemas.microsoft.com/office/drawing/2014/main" val="2409666087"/>
                  </a:ext>
                </a:extLst>
              </a:tr>
              <a:tr h="370840">
                <a:tc>
                  <a:txBody>
                    <a:bodyPr/>
                    <a:lstStyle/>
                    <a:p>
                      <a:r>
                        <a:rPr lang="en-US" altLang="zh-CN" sz="1400" dirty="0"/>
                        <a:t>vivo</a:t>
                      </a:r>
                      <a:endParaRPr lang="zh-CN" altLang="en-US" sz="1400" dirty="0"/>
                    </a:p>
                  </a:txBody>
                  <a:tcPr/>
                </a:tc>
                <a:tc>
                  <a:txBody>
                    <a:bodyPr/>
                    <a:lstStyle/>
                    <a:p>
                      <a:pPr marL="0" indent="0">
                        <a:buFontTx/>
                        <a:buNone/>
                      </a:pPr>
                      <a:r>
                        <a:rPr lang="en-US" altLang="zh-CN" sz="1400" dirty="0"/>
                        <a:t>Similar as the Nokia’s view on this aspect</a:t>
                      </a:r>
                      <a:endParaRPr lang="zh-CN" altLang="en-US" sz="1400" dirty="0"/>
                    </a:p>
                  </a:txBody>
                  <a:tcPr/>
                </a:tc>
                <a:extLst>
                  <a:ext uri="{0D108BD9-81ED-4DB2-BD59-A6C34878D82A}">
                    <a16:rowId xmlns:a16="http://schemas.microsoft.com/office/drawing/2014/main" val="2513737651"/>
                  </a:ext>
                </a:extLst>
              </a:tr>
              <a:tr h="370840">
                <a:tc>
                  <a:txBody>
                    <a:bodyPr/>
                    <a:lstStyle/>
                    <a:p>
                      <a:r>
                        <a:rPr lang="en-US" altLang="zh-CN" sz="1400" dirty="0"/>
                        <a:t>Nokia</a:t>
                      </a:r>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  Same roles that have been agreed and shown in 1</a:t>
                      </a:r>
                      <a:r>
                        <a:rPr lang="en-US" altLang="zh-CN" sz="1400" baseline="30000" dirty="0"/>
                        <a:t>st</a:t>
                      </a:r>
                      <a:r>
                        <a:rPr lang="en-US" altLang="zh-CN" sz="1400" dirty="0"/>
                        <a:t> part,  page 2;</a:t>
                      </a:r>
                    </a:p>
                    <a:p>
                      <a:r>
                        <a:rPr lang="en-US" altLang="zh-CN" sz="1400" dirty="0"/>
                        <a:t>-</a:t>
                      </a:r>
                      <a:r>
                        <a:rPr lang="en-US" altLang="zh-CN" sz="1400" kern="1200" dirty="0">
                          <a:solidFill>
                            <a:schemeClr val="dk1"/>
                          </a:solidFill>
                          <a:effectLst/>
                          <a:latin typeface="+mn-lt"/>
                          <a:ea typeface="+mn-ea"/>
                          <a:cs typeface="+mn-cs"/>
                        </a:rPr>
                        <a:t>  supporting service operations (e.g. new analytics service or reusing event exposure service ) to trigger inference from 5GC to untrusted AF</a:t>
                      </a:r>
                      <a:endParaRPr lang="zh-CN" altLang="en-US" sz="1400" dirty="0"/>
                    </a:p>
                  </a:txBody>
                  <a:tcPr/>
                </a:tc>
                <a:extLst>
                  <a:ext uri="{0D108BD9-81ED-4DB2-BD59-A6C34878D82A}">
                    <a16:rowId xmlns:a16="http://schemas.microsoft.com/office/drawing/2014/main" val="2833328703"/>
                  </a:ext>
                </a:extLst>
              </a:tr>
              <a:tr h="370840">
                <a:tc>
                  <a:txBody>
                    <a:bodyPr/>
                    <a:lstStyle/>
                    <a:p>
                      <a:r>
                        <a:rPr lang="en-US" altLang="zh-CN" sz="1400" dirty="0"/>
                        <a:t>ZTE</a:t>
                      </a:r>
                      <a:endParaRPr lang="zh-CN" altLang="en-US" sz="1400" dirty="0"/>
                    </a:p>
                  </a:txBody>
                  <a:tcPr/>
                </a:tc>
                <a:tc>
                  <a:txBody>
                    <a:bodyPr/>
                    <a:lstStyle/>
                    <a:p>
                      <a:r>
                        <a:rPr lang="en-US" altLang="zh-CN" sz="1400" dirty="0"/>
                        <a:t>- Same as Nokia’s view</a:t>
                      </a:r>
                      <a:endParaRPr lang="zh-CN" altLang="en-US" sz="1400" dirty="0"/>
                    </a:p>
                  </a:txBody>
                  <a:tcPr/>
                </a:tc>
                <a:extLst>
                  <a:ext uri="{0D108BD9-81ED-4DB2-BD59-A6C34878D82A}">
                    <a16:rowId xmlns:a16="http://schemas.microsoft.com/office/drawing/2014/main" val="700469238"/>
                  </a:ext>
                </a:extLst>
              </a:tr>
              <a:tr h="370840">
                <a:tc>
                  <a:txBody>
                    <a:bodyPr/>
                    <a:lstStyle/>
                    <a:p>
                      <a:r>
                        <a:rPr lang="en-US" altLang="zh-CN" sz="1400" dirty="0"/>
                        <a:t>OPPO</a:t>
                      </a:r>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Put all the intermedia results from the different VFL client into one message and send on message to the VFL server. NEF no need to aware the VFL logic.</a:t>
                      </a:r>
                      <a:endParaRPr lang="zh-CN" altLang="en-US" sz="1400" dirty="0"/>
                    </a:p>
                  </a:txBody>
                  <a:tcPr/>
                </a:tc>
                <a:extLst>
                  <a:ext uri="{0D108BD9-81ED-4DB2-BD59-A6C34878D82A}">
                    <a16:rowId xmlns:a16="http://schemas.microsoft.com/office/drawing/2014/main" val="2206630687"/>
                  </a:ext>
                </a:extLst>
              </a:tr>
              <a:tr h="370840">
                <a:tc>
                  <a:txBody>
                    <a:bodyPr/>
                    <a:lstStyle/>
                    <a:p>
                      <a:endParaRPr lang="zh-CN" altLang="en-US" sz="1400" dirty="0"/>
                    </a:p>
                  </a:txBody>
                  <a:tcPr/>
                </a:tc>
                <a:tc>
                  <a:txBody>
                    <a:bodyPr/>
                    <a:lstStyle/>
                    <a:p>
                      <a:endParaRPr lang="zh-CN" altLang="en-US" sz="1400" dirty="0"/>
                    </a:p>
                  </a:txBody>
                  <a:tcPr/>
                </a:tc>
                <a:extLst>
                  <a:ext uri="{0D108BD9-81ED-4DB2-BD59-A6C34878D82A}">
                    <a16:rowId xmlns:a16="http://schemas.microsoft.com/office/drawing/2014/main" val="3702115686"/>
                  </a:ext>
                </a:extLst>
              </a:tr>
            </a:tbl>
          </a:graphicData>
        </a:graphic>
      </p:graphicFrame>
      <p:sp>
        <p:nvSpPr>
          <p:cNvPr id="6" name="矩形 5">
            <a:extLst>
              <a:ext uri="{FF2B5EF4-FFF2-40B4-BE49-F238E27FC236}">
                <a16:creationId xmlns:a16="http://schemas.microsoft.com/office/drawing/2014/main" id="{45940785-9315-40E3-ADE2-A5D31612AF49}"/>
              </a:ext>
            </a:extLst>
          </p:cNvPr>
          <p:cNvSpPr/>
          <p:nvPr/>
        </p:nvSpPr>
        <p:spPr>
          <a:xfrm>
            <a:off x="396240" y="5295347"/>
            <a:ext cx="11064240"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28600" indent="-228600">
              <a:lnSpc>
                <a:spcPct val="90000"/>
              </a:lnSpc>
              <a:spcBef>
                <a:spcPts val="1000"/>
              </a:spcBef>
              <a:buBlip>
                <a:blip r:embed="rId2"/>
              </a:buBlip>
            </a:pPr>
            <a:r>
              <a:rPr lang="en-US" altLang="zh-CN" sz="2400" dirty="0">
                <a:latin typeface="+mn-lt"/>
                <a:cs typeface="+mn-cs"/>
              </a:rPr>
              <a:t>Way forward:</a:t>
            </a:r>
            <a:endParaRPr lang="zh-CN" altLang="zh-CN" sz="2400" dirty="0">
              <a:latin typeface="+mn-lt"/>
              <a:cs typeface="+mn-cs"/>
            </a:endParaRPr>
          </a:p>
        </p:txBody>
      </p:sp>
    </p:spTree>
    <p:extLst>
      <p:ext uri="{BB962C8B-B14F-4D97-AF65-F5344CB8AC3E}">
        <p14:creationId xmlns:p14="http://schemas.microsoft.com/office/powerpoint/2010/main" val="1030552546"/>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DF406D49-D94D-4AB1-8718-9BF490C910B0}"/>
              </a:ext>
            </a:extLst>
          </p:cNvPr>
          <p:cNvSpPr>
            <a:spLocks noChangeArrowheads="1"/>
          </p:cNvSpPr>
          <p:nvPr/>
        </p:nvSpPr>
        <p:spPr bwMode="auto">
          <a:xfrm>
            <a:off x="-1" y="0"/>
            <a:ext cx="14121405" cy="5627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endParaRPr>
          </a:p>
        </p:txBody>
      </p:sp>
      <p:sp>
        <p:nvSpPr>
          <p:cNvPr id="7" name="矩形 6">
            <a:extLst>
              <a:ext uri="{FF2B5EF4-FFF2-40B4-BE49-F238E27FC236}">
                <a16:creationId xmlns:a16="http://schemas.microsoft.com/office/drawing/2014/main" id="{6F0B2097-29CA-4313-AD15-868935E16746}"/>
              </a:ext>
            </a:extLst>
          </p:cNvPr>
          <p:cNvSpPr/>
          <p:nvPr/>
        </p:nvSpPr>
        <p:spPr>
          <a:xfrm>
            <a:off x="6899564" y="889199"/>
            <a:ext cx="4941455" cy="4139595"/>
          </a:xfrm>
          <a:prstGeom prst="rect">
            <a:avLst/>
          </a:prstGeom>
        </p:spPr>
        <p:txBody>
          <a:bodyPr wrap="square">
            <a:spAutoFit/>
          </a:bodyPr>
          <a:lstStyle/>
          <a:p>
            <a:pPr marL="742950" lvl="1" indent="-285750">
              <a:spcBef>
                <a:spcPts val="0"/>
              </a:spcBef>
              <a:spcAft>
                <a:spcPts val="0"/>
              </a:spcAft>
              <a:buFont typeface="Arial" panose="020B0604020202020204" pitchFamily="34" charset="0"/>
              <a:buChar char="•"/>
            </a:pPr>
            <a:r>
              <a:rPr kumimoji="0" lang="en-US" altLang="zh-CN" sz="1800" b="0" i="0" u="none" strike="noStrike" kern="1200" cap="none" spc="0" normalizeH="0" baseline="0" noProof="0" dirty="0">
                <a:ln>
                  <a:noFill/>
                </a:ln>
                <a:solidFill>
                  <a:srgbClr val="4472C4">
                    <a:lumMod val="75000"/>
                  </a:srgbClr>
                </a:solidFill>
                <a:effectLst/>
                <a:uLnTx/>
                <a:uFillTx/>
                <a:latin typeface="Calibri" panose="020F0502020204030204" pitchFamily="34" charset="0"/>
                <a:ea typeface="等线" panose="02010600030101010101" pitchFamily="2" charset="-122"/>
                <a:cs typeface="Calibri" panose="020F0502020204030204" pitchFamily="34" charset="0"/>
              </a:rPr>
              <a:t>CR: S2-2411192 (OPPO), Clause: </a:t>
            </a:r>
            <a:r>
              <a:rPr lang="en-US" altLang="zh-CN" dirty="0">
                <a:solidFill>
                  <a:schemeClr val="accent1">
                    <a:lumMod val="75000"/>
                  </a:schemeClr>
                </a:solidFill>
                <a:latin typeface="Calibri" panose="020F0502020204030204" pitchFamily="34" charset="0"/>
                <a:cs typeface="Calibri" panose="020F0502020204030204" pitchFamily="34" charset="0"/>
              </a:rPr>
              <a:t>Clause 6.2H.2.4.1</a:t>
            </a:r>
            <a:endParaRPr kumimoji="0" lang="en-US" altLang="zh-CN" sz="1800" b="0" i="0" u="none" strike="noStrike" kern="1200" cap="none" spc="0" normalizeH="0" baseline="0" noProof="0" dirty="0">
              <a:ln>
                <a:noFill/>
              </a:ln>
              <a:solidFill>
                <a:srgbClr val="4472C4">
                  <a:lumMod val="75000"/>
                </a:srgbClr>
              </a:solidFill>
              <a:effectLst/>
              <a:uLnTx/>
              <a:uFillTx/>
              <a:latin typeface="Calibri" panose="020F0502020204030204" pitchFamily="34" charset="0"/>
              <a:ea typeface="等线" panose="02010600030101010101" pitchFamily="2" charset="-122"/>
              <a:cs typeface="Calibri" panose="020F0502020204030204" pitchFamily="34" charset="0"/>
            </a:endParaRPr>
          </a:p>
          <a:p>
            <a:pPr marL="457200" marR="0" lvl="1" indent="0" algn="l" defTabSz="914400" rtl="0" eaLnBrk="0" fontAlgn="base" latinLnBrk="0" hangingPunct="0">
              <a:lnSpc>
                <a:spcPct val="100000"/>
              </a:lnSpc>
              <a:spcBef>
                <a:spcPts val="0"/>
              </a:spcBef>
              <a:spcAft>
                <a:spcPts val="0"/>
              </a:spcAft>
              <a:buClrTx/>
              <a:buSzTx/>
              <a:buFontTx/>
              <a:buNone/>
              <a:tabLst/>
              <a:defRPr/>
            </a:pPr>
            <a:r>
              <a:rPr kumimoji="0" lang="en-US" altLang="zh-CN" sz="1600" b="0" i="0" u="none" strike="noStrike" kern="1200" cap="none" spc="0" normalizeH="0" baseline="0" noProof="0" dirty="0">
                <a:ln>
                  <a:noFill/>
                </a:ln>
                <a:solidFill>
                  <a:srgbClr val="0000FF"/>
                </a:solidFill>
                <a:effectLst/>
                <a:highlight>
                  <a:srgbClr val="FFFF00"/>
                </a:highlight>
                <a:uLnTx/>
                <a:uFillTx/>
                <a:latin typeface="Calibri" panose="020F0502020204030204" pitchFamily="34" charset="0"/>
                <a:ea typeface="等线" panose="02010600030101010101" pitchFamily="2" charset="-122"/>
                <a:cs typeface="Calibri" panose="020F0502020204030204" pitchFamily="34" charset="0"/>
              </a:rPr>
              <a:t>Please note</a:t>
            </a:r>
            <a:r>
              <a:rPr kumimoji="0" lang="zh-CN" altLang="en-US" sz="1600" b="0" i="0" u="none" strike="noStrike" kern="1200" cap="none" spc="0" normalizeH="0" baseline="0" noProof="0" dirty="0">
                <a:ln>
                  <a:noFill/>
                </a:ln>
                <a:solidFill>
                  <a:srgbClr val="0000FF"/>
                </a:solidFill>
                <a:effectLst/>
                <a:highlight>
                  <a:srgbClr val="FFFF00"/>
                </a:highlight>
                <a:uLnTx/>
                <a:uFillTx/>
                <a:latin typeface="Calibri" panose="020F0502020204030204" pitchFamily="34" charset="0"/>
                <a:ea typeface="等线" panose="02010600030101010101" pitchFamily="2" charset="-122"/>
                <a:cs typeface="Calibri" panose="020F0502020204030204" pitchFamily="34" charset="0"/>
              </a:rPr>
              <a:t>：</a:t>
            </a:r>
            <a:r>
              <a:rPr kumimoji="0" lang="en-US" altLang="zh-CN" sz="1600" b="0" i="0" u="none" strike="noStrike" kern="1200" cap="none" spc="0" normalizeH="0" baseline="0" noProof="0" dirty="0">
                <a:ln>
                  <a:noFill/>
                </a:ln>
                <a:solidFill>
                  <a:srgbClr val="0000FF"/>
                </a:solidFill>
                <a:effectLst/>
                <a:highlight>
                  <a:srgbClr val="FFFF00"/>
                </a:highlight>
                <a:uLnTx/>
                <a:uFillTx/>
                <a:latin typeface="Calibri" panose="020F0502020204030204" pitchFamily="34" charset="0"/>
                <a:ea typeface="等线" panose="02010600030101010101" pitchFamily="2" charset="-122"/>
                <a:cs typeface="Calibri" panose="020F0502020204030204" pitchFamily="34" charset="0"/>
              </a:rPr>
              <a:t>when AF as VFL server,</a:t>
            </a:r>
            <a:r>
              <a:rPr kumimoji="0" lang="zh-CN" altLang="en-US" sz="1600" b="0" i="0" u="none" strike="noStrike" kern="1200" cap="none" spc="0" normalizeH="0" baseline="0" noProof="0" dirty="0">
                <a:ln>
                  <a:noFill/>
                </a:ln>
                <a:solidFill>
                  <a:srgbClr val="0000FF"/>
                </a:solidFill>
                <a:effectLst/>
                <a:highlight>
                  <a:srgbClr val="FFFF00"/>
                </a:highlight>
                <a:uLnTx/>
                <a:uFillTx/>
                <a:latin typeface="Calibri" panose="020F0502020204030204" pitchFamily="34" charset="0"/>
                <a:ea typeface="等线" panose="02010600030101010101" pitchFamily="2" charset="-122"/>
                <a:cs typeface="Calibri" panose="020F0502020204030204" pitchFamily="34" charset="0"/>
              </a:rPr>
              <a:t> </a:t>
            </a:r>
            <a:r>
              <a:rPr kumimoji="0" lang="en-US" altLang="zh-CN" sz="1600" b="0" i="0" u="none" strike="noStrike" kern="1200" cap="none" spc="0" normalizeH="0" baseline="0" noProof="0" dirty="0">
                <a:ln>
                  <a:noFill/>
                </a:ln>
                <a:solidFill>
                  <a:srgbClr val="0000FF"/>
                </a:solidFill>
                <a:effectLst/>
                <a:highlight>
                  <a:srgbClr val="FFFF00"/>
                </a:highlight>
                <a:uLnTx/>
                <a:uFillTx/>
                <a:latin typeface="Calibri" panose="020F0502020204030204" pitchFamily="34" charset="0"/>
                <a:ea typeface="等线" panose="02010600030101010101" pitchFamily="2" charset="-122"/>
                <a:cs typeface="Calibri" panose="020F0502020204030204" pitchFamily="34" charset="0"/>
              </a:rPr>
              <a:t>the</a:t>
            </a:r>
            <a:r>
              <a:rPr kumimoji="0" lang="zh-CN" altLang="en-US" sz="1600" b="0" i="0" u="none" strike="noStrike" kern="1200" cap="none" spc="0" normalizeH="0" baseline="0" noProof="0" dirty="0">
                <a:ln>
                  <a:noFill/>
                </a:ln>
                <a:solidFill>
                  <a:srgbClr val="0000FF"/>
                </a:solidFill>
                <a:effectLst/>
                <a:highlight>
                  <a:srgbClr val="FFFF00"/>
                </a:highlight>
                <a:uLnTx/>
                <a:uFillTx/>
                <a:latin typeface="Calibri" panose="020F0502020204030204" pitchFamily="34" charset="0"/>
                <a:ea typeface="等线" panose="02010600030101010101" pitchFamily="2" charset="-122"/>
                <a:cs typeface="Calibri" panose="020F0502020204030204" pitchFamily="34" charset="0"/>
              </a:rPr>
              <a:t> </a:t>
            </a:r>
            <a:r>
              <a:rPr kumimoji="0" lang="en-US" altLang="zh-CN" sz="1600" b="0" i="0" u="none" strike="noStrike" kern="1200" cap="none" spc="0" normalizeH="0" baseline="0" noProof="0" dirty="0">
                <a:ln>
                  <a:noFill/>
                </a:ln>
                <a:solidFill>
                  <a:srgbClr val="0000FF"/>
                </a:solidFill>
                <a:effectLst/>
                <a:highlight>
                  <a:srgbClr val="FFFF00"/>
                </a:highlight>
                <a:uLnTx/>
                <a:uFillTx/>
                <a:latin typeface="Calibri" panose="020F0502020204030204" pitchFamily="34" charset="0"/>
                <a:ea typeface="等线" panose="02010600030101010101" pitchFamily="2" charset="-122"/>
                <a:cs typeface="Calibri" panose="020F0502020204030204" pitchFamily="34" charset="0"/>
              </a:rPr>
              <a:t>similar issue should also be considered </a:t>
            </a:r>
          </a:p>
          <a:p>
            <a:pPr marL="720725" indent="-540385">
              <a:spcAft>
                <a:spcPts val="900"/>
              </a:spcAft>
            </a:pPr>
            <a:endParaRPr lang="en-GB" altLang="zh-CN" dirty="0">
              <a:solidFill>
                <a:srgbClr val="FF0000"/>
              </a:solidFill>
              <a:latin typeface="Times New Roman" panose="02020603050405020304" pitchFamily="18" charset="0"/>
              <a:ea typeface="Malgun Gothic" panose="020B0503020000020004" pitchFamily="34" charset="-127"/>
            </a:endParaRPr>
          </a:p>
          <a:p>
            <a:pPr marL="742950" lvl="1" indent="-285750">
              <a:spcBef>
                <a:spcPts val="0"/>
              </a:spcBef>
              <a:spcAft>
                <a:spcPts val="0"/>
              </a:spcAft>
              <a:buFont typeface="Arial" panose="020B0604020202020204" pitchFamily="34" charset="0"/>
              <a:buChar char="•"/>
            </a:pPr>
            <a:r>
              <a:rPr lang="en-GB" altLang="zh-CN" dirty="0">
                <a:solidFill>
                  <a:srgbClr val="FF0000"/>
                </a:solidFill>
                <a:latin typeface="Calibri" panose="020F0502020204030204" pitchFamily="34" charset="0"/>
                <a:cs typeface="Calibri" panose="020F0502020204030204" pitchFamily="34" charset="0"/>
              </a:rPr>
              <a:t>Editor's note:	If any of the Consumer, Server and clients are untrusted AF(s), how the NEF assists the VFL inference process, and whether the existing or new NEF service should be invoked are FFS.</a:t>
            </a:r>
            <a:endParaRPr lang="zh-CN" altLang="zh-CN" dirty="0">
              <a:solidFill>
                <a:srgbClr val="FF0000"/>
              </a:solidFill>
              <a:latin typeface="Calibri" panose="020F0502020204030204" pitchFamily="34" charset="0"/>
              <a:cs typeface="Calibri" panose="020F0502020204030204" pitchFamily="34" charset="0"/>
            </a:endParaRPr>
          </a:p>
          <a:p>
            <a:pPr marL="457200" marR="0" lvl="1" indent="0" algn="l" defTabSz="914400" rtl="0" eaLnBrk="0" fontAlgn="base" latinLnBrk="0" hangingPunct="0">
              <a:lnSpc>
                <a:spcPct val="100000"/>
              </a:lnSpc>
              <a:spcBef>
                <a:spcPts val="0"/>
              </a:spcBef>
              <a:spcAft>
                <a:spcPts val="0"/>
              </a:spcAft>
              <a:buClrTx/>
              <a:buSzTx/>
              <a:buFontTx/>
              <a:buNone/>
              <a:tabLst/>
              <a:defRPr/>
            </a:pPr>
            <a:endParaRPr kumimoji="0" lang="en-US" altLang="zh-CN" sz="1800" b="0" i="0" u="none" strike="noStrike" kern="1200" cap="none" spc="0" normalizeH="0" baseline="0" noProof="0" dirty="0">
              <a:ln>
                <a:noFill/>
              </a:ln>
              <a:solidFill>
                <a:srgbClr val="FF0000"/>
              </a:solidFill>
              <a:effectLst/>
              <a:uLnTx/>
              <a:uFillTx/>
              <a:latin typeface="Calibri" panose="020F0502020204030204" pitchFamily="34" charset="0"/>
              <a:ea typeface="等线" panose="02010600030101010101" pitchFamily="2" charset="-122"/>
              <a:cs typeface="Calibri" panose="020F0502020204030204" pitchFamily="34" charset="0"/>
            </a:endParaRPr>
          </a:p>
          <a:p>
            <a:pPr marL="457200" marR="0" lvl="1" indent="0" algn="l" defTabSz="914400" rtl="0" eaLnBrk="0" fontAlgn="base" latinLnBrk="0" hangingPunct="0">
              <a:lnSpc>
                <a:spcPct val="100000"/>
              </a:lnSpc>
              <a:spcBef>
                <a:spcPts val="0"/>
              </a:spcBef>
              <a:spcAft>
                <a:spcPts val="0"/>
              </a:spcAft>
              <a:buClrTx/>
              <a:buSzTx/>
              <a:buFontTx/>
              <a:buNone/>
              <a:tabLst/>
              <a:defRPr/>
            </a:pPr>
            <a:endParaRPr lang="en-US" altLang="zh-CN" dirty="0">
              <a:solidFill>
                <a:srgbClr val="FF0000"/>
              </a:solidFill>
              <a:latin typeface="Calibri" panose="020F0502020204030204" pitchFamily="34" charset="0"/>
              <a:ea typeface="等线" panose="02010600030101010101" pitchFamily="2" charset="-122"/>
              <a:cs typeface="Calibri" panose="020F0502020204030204" pitchFamily="34" charset="0"/>
            </a:endParaRPr>
          </a:p>
          <a:p>
            <a:pPr marL="457200" marR="0" lvl="1" indent="0" algn="l" defTabSz="914400" rtl="0" eaLnBrk="0" fontAlgn="base" latinLnBrk="0" hangingPunct="0">
              <a:lnSpc>
                <a:spcPct val="100000"/>
              </a:lnSpc>
              <a:spcBef>
                <a:spcPts val="0"/>
              </a:spcBef>
              <a:spcAft>
                <a:spcPts val="0"/>
              </a:spcAft>
              <a:buClrTx/>
              <a:buSzTx/>
              <a:buFontTx/>
              <a:buNone/>
              <a:tabLst/>
              <a:defRPr/>
            </a:pPr>
            <a:endParaRPr kumimoji="0" lang="en-US" altLang="zh-CN" sz="1800" b="0" i="0" u="none" strike="noStrike" kern="1200" cap="none" spc="0" normalizeH="0" baseline="0" noProof="0" dirty="0">
              <a:ln>
                <a:noFill/>
              </a:ln>
              <a:solidFill>
                <a:srgbClr val="FF0000"/>
              </a:solidFill>
              <a:effectLst/>
              <a:uLnTx/>
              <a:uFillTx/>
              <a:latin typeface="Calibri" panose="020F0502020204030204" pitchFamily="34" charset="0"/>
              <a:ea typeface="等线" panose="02010600030101010101" pitchFamily="2" charset="-122"/>
              <a:cs typeface="Calibri" panose="020F0502020204030204" pitchFamily="34" charset="0"/>
            </a:endParaRPr>
          </a:p>
        </p:txBody>
      </p:sp>
      <p:sp>
        <p:nvSpPr>
          <p:cNvPr id="4" name="Rectangle 2">
            <a:extLst>
              <a:ext uri="{FF2B5EF4-FFF2-40B4-BE49-F238E27FC236}">
                <a16:creationId xmlns:a16="http://schemas.microsoft.com/office/drawing/2014/main" id="{97CAD321-5221-462C-93C9-A22942CA733B}"/>
              </a:ext>
            </a:extLst>
          </p:cNvPr>
          <p:cNvSpPr>
            <a:spLocks noChangeArrowheads="1"/>
          </p:cNvSpPr>
          <p:nvPr/>
        </p:nvSpPr>
        <p:spPr bwMode="auto">
          <a:xfrm>
            <a:off x="350982" y="657182"/>
            <a:ext cx="1252232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graphicFrame>
        <p:nvGraphicFramePr>
          <p:cNvPr id="5" name="对象 4">
            <a:extLst>
              <a:ext uri="{FF2B5EF4-FFF2-40B4-BE49-F238E27FC236}">
                <a16:creationId xmlns:a16="http://schemas.microsoft.com/office/drawing/2014/main" id="{9CC8F105-C1AE-4E94-917F-9556FAA83810}"/>
              </a:ext>
            </a:extLst>
          </p:cNvPr>
          <p:cNvGraphicFramePr>
            <a:graphicFrameLocks noChangeAspect="1"/>
          </p:cNvGraphicFramePr>
          <p:nvPr>
            <p:extLst>
              <p:ext uri="{D42A27DB-BD31-4B8C-83A1-F6EECF244321}">
                <p14:modId xmlns:p14="http://schemas.microsoft.com/office/powerpoint/2010/main" val="65349460"/>
              </p:ext>
            </p:extLst>
          </p:nvPr>
        </p:nvGraphicFramePr>
        <p:xfrm>
          <a:off x="350981" y="657182"/>
          <a:ext cx="6385879" cy="5311619"/>
        </p:xfrm>
        <a:graphic>
          <a:graphicData uri="http://schemas.openxmlformats.org/presentationml/2006/ole">
            <mc:AlternateContent xmlns:mc="http://schemas.openxmlformats.org/markup-compatibility/2006">
              <mc:Choice xmlns:v="urn:schemas-microsoft-com:vml" Requires="v">
                <p:oleObj spid="_x0000_s3082" name="Visio" r:id="rId3" imgW="12054850" imgH="10035623" progId="Visio.Drawing.15">
                  <p:embed/>
                </p:oleObj>
              </mc:Choice>
              <mc:Fallback>
                <p:oleObj name="Visio" r:id="rId3" imgW="12054850" imgH="10035623" progId="Visio.Drawing.15">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0981" y="657182"/>
                        <a:ext cx="6385879" cy="5311619"/>
                      </a:xfrm>
                      <a:prstGeom prst="rect">
                        <a:avLst/>
                      </a:prstGeom>
                      <a:noFill/>
                    </p:spPr>
                  </p:pic>
                </p:oleObj>
              </mc:Fallback>
            </mc:AlternateContent>
          </a:graphicData>
        </a:graphic>
      </p:graphicFrame>
      <p:sp>
        <p:nvSpPr>
          <p:cNvPr id="6" name="矩形 5">
            <a:extLst>
              <a:ext uri="{FF2B5EF4-FFF2-40B4-BE49-F238E27FC236}">
                <a16:creationId xmlns:a16="http://schemas.microsoft.com/office/drawing/2014/main" id="{AD434D6C-BF7C-4E8C-9D42-B7C785F51441}"/>
              </a:ext>
            </a:extLst>
          </p:cNvPr>
          <p:cNvSpPr/>
          <p:nvPr/>
        </p:nvSpPr>
        <p:spPr>
          <a:xfrm>
            <a:off x="350981" y="6200818"/>
            <a:ext cx="6096000" cy="523220"/>
          </a:xfrm>
          <a:prstGeom prst="rect">
            <a:avLst/>
          </a:prstGeom>
        </p:spPr>
        <p:txBody>
          <a:bodyPr>
            <a:spAutoFit/>
          </a:bodyPr>
          <a:lstStyle/>
          <a:p>
            <a:r>
              <a:rPr lang="en-GB" altLang="zh-CN" sz="1400" dirty="0">
                <a:latin typeface="Times New Roman" panose="02020603050405020304" pitchFamily="18" charset="0"/>
                <a:ea typeface="Malgun Gothic" panose="020B0503020000020004" pitchFamily="34" charset="-127"/>
              </a:rPr>
              <a:t>Figure 6.2H.2.4.2-1: Inference procedure for vertical federated learning when NWDAF is acting as VFL server</a:t>
            </a:r>
            <a:endParaRPr lang="zh-CN" altLang="en-US" sz="1400" dirty="0"/>
          </a:p>
        </p:txBody>
      </p:sp>
    </p:spTree>
    <p:extLst>
      <p:ext uri="{BB962C8B-B14F-4D97-AF65-F5344CB8AC3E}">
        <p14:creationId xmlns:p14="http://schemas.microsoft.com/office/powerpoint/2010/main" val="36522268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F3CAED0-E4FA-4900-A723-D0C349F88343}"/>
              </a:ext>
            </a:extLst>
          </p:cNvPr>
          <p:cNvSpPr>
            <a:spLocks noGrp="1"/>
          </p:cNvSpPr>
          <p:nvPr>
            <p:ph idx="1"/>
          </p:nvPr>
        </p:nvSpPr>
        <p:spPr>
          <a:xfrm>
            <a:off x="132080" y="1188720"/>
            <a:ext cx="11221720" cy="4988243"/>
          </a:xfrm>
        </p:spPr>
        <p:txBody>
          <a:bodyPr/>
          <a:lstStyle/>
          <a:p>
            <a:r>
              <a:rPr lang="en-US" altLang="zh-CN" sz="2400" dirty="0"/>
              <a:t>Whether new NEF’s service operations should be defined for the VFL or existing ones will be reused? How to define or enhance them correspondingly?</a:t>
            </a:r>
          </a:p>
          <a:p>
            <a:endParaRPr lang="en-US" altLang="zh-CN" sz="2400" dirty="0"/>
          </a:p>
          <a:p>
            <a:r>
              <a:rPr lang="en-US" altLang="zh-CN" sz="2400" dirty="0">
                <a:highlight>
                  <a:srgbClr val="FFFF00"/>
                </a:highlight>
              </a:rPr>
              <a:t>Way forward: suggest to discuss from functionality point of view in this DP, i.e. identify what functions should the NEF support for VFL. And we leave the service operations (new or existing) to the DP of the other issue 7.</a:t>
            </a:r>
            <a:endParaRPr lang="zh-CN" altLang="zh-CN" sz="2400" dirty="0">
              <a:highlight>
                <a:srgbClr val="FFFF00"/>
              </a:highlight>
            </a:endParaRPr>
          </a:p>
          <a:p>
            <a:endParaRPr lang="zh-CN" altLang="en-US" dirty="0"/>
          </a:p>
        </p:txBody>
      </p:sp>
      <p:sp>
        <p:nvSpPr>
          <p:cNvPr id="4" name="Title 1">
            <a:extLst>
              <a:ext uri="{FF2B5EF4-FFF2-40B4-BE49-F238E27FC236}">
                <a16:creationId xmlns:a16="http://schemas.microsoft.com/office/drawing/2014/main" id="{E2B7BB48-3859-4D6B-B4B7-EA16D3DFEEE3}"/>
              </a:ext>
            </a:extLst>
          </p:cNvPr>
          <p:cNvSpPr>
            <a:spLocks noGrp="1"/>
          </p:cNvSpPr>
          <p:nvPr>
            <p:ph type="title"/>
          </p:nvPr>
        </p:nvSpPr>
        <p:spPr>
          <a:xfrm>
            <a:off x="0" y="0"/>
            <a:ext cx="10515600" cy="810228"/>
          </a:xfrm>
        </p:spPr>
        <p:txBody>
          <a:bodyPr/>
          <a:lstStyle/>
          <a:p>
            <a:r>
              <a:rPr lang="en-US" altLang="zh-CN" sz="2800" b="1" dirty="0"/>
              <a:t>Sub-issue 5</a:t>
            </a:r>
            <a:endParaRPr lang="zh-CN" altLang="en-US" sz="2800" b="1" dirty="0"/>
          </a:p>
        </p:txBody>
      </p:sp>
    </p:spTree>
    <p:extLst>
      <p:ext uri="{BB962C8B-B14F-4D97-AF65-F5344CB8AC3E}">
        <p14:creationId xmlns:p14="http://schemas.microsoft.com/office/powerpoint/2010/main" val="3233918318"/>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5F7427B-B2CB-4F19-9822-7D48B18502F4}"/>
              </a:ext>
            </a:extLst>
          </p:cNvPr>
          <p:cNvSpPr>
            <a:spLocks noGrp="1"/>
          </p:cNvSpPr>
          <p:nvPr>
            <p:ph type="title"/>
          </p:nvPr>
        </p:nvSpPr>
        <p:spPr>
          <a:xfrm>
            <a:off x="0" y="0"/>
            <a:ext cx="10515600" cy="810228"/>
          </a:xfrm>
        </p:spPr>
        <p:txBody>
          <a:bodyPr/>
          <a:lstStyle/>
          <a:p>
            <a:r>
              <a:rPr lang="en-GB" altLang="zh-CN" sz="2800" b="1" dirty="0"/>
              <a:t>NEF’s role in VFL process</a:t>
            </a:r>
            <a:endParaRPr lang="zh-CN" altLang="en-US" sz="2800" b="1" dirty="0"/>
          </a:p>
        </p:txBody>
      </p:sp>
      <p:sp>
        <p:nvSpPr>
          <p:cNvPr id="5" name="Content Placeholder 2">
            <a:extLst>
              <a:ext uri="{FF2B5EF4-FFF2-40B4-BE49-F238E27FC236}">
                <a16:creationId xmlns:a16="http://schemas.microsoft.com/office/drawing/2014/main" id="{41CD9576-DC5F-4DC5-B7F7-B3185D67E43F}"/>
              </a:ext>
            </a:extLst>
          </p:cNvPr>
          <p:cNvSpPr>
            <a:spLocks noGrp="1"/>
          </p:cNvSpPr>
          <p:nvPr>
            <p:ph idx="1"/>
          </p:nvPr>
        </p:nvSpPr>
        <p:spPr>
          <a:xfrm>
            <a:off x="0" y="1161140"/>
            <a:ext cx="12094590" cy="5181632"/>
          </a:xfrm>
        </p:spPr>
        <p:txBody>
          <a:bodyPr/>
          <a:lstStyle/>
          <a:p>
            <a:pPr>
              <a:lnSpc>
                <a:spcPct val="100000"/>
              </a:lnSpc>
              <a:spcBef>
                <a:spcPts val="0"/>
              </a:spcBef>
              <a:spcAft>
                <a:spcPts val="0"/>
              </a:spcAft>
            </a:pPr>
            <a:r>
              <a:rPr lang="en-GB" altLang="zh-CN" sz="2200" dirty="0">
                <a:latin typeface="Calibri" panose="020F0502020204030204" pitchFamily="34" charset="0"/>
                <a:cs typeface="Calibri" panose="020F0502020204030204" pitchFamily="34" charset="0"/>
              </a:rPr>
              <a:t>Some roles of NEF during VFL process have been discussed and agreed in the last two meetings:</a:t>
            </a:r>
            <a:endParaRPr lang="en-US" altLang="zh-CN" sz="1800" dirty="0">
              <a:latin typeface="Calibri" panose="020F0502020204030204" pitchFamily="34" charset="0"/>
              <a:cs typeface="Calibri" panose="020F0502020204030204" pitchFamily="34" charset="0"/>
            </a:endParaRPr>
          </a:p>
          <a:p>
            <a:pPr lvl="1">
              <a:lnSpc>
                <a:spcPct val="100000"/>
              </a:lnSpc>
              <a:spcBef>
                <a:spcPts val="0"/>
              </a:spcBef>
              <a:spcAft>
                <a:spcPts val="0"/>
              </a:spcAft>
            </a:pPr>
            <a:r>
              <a:rPr lang="en-US" altLang="zh-CN" sz="1800" dirty="0">
                <a:latin typeface="Calibri" panose="020F0502020204030204" pitchFamily="34" charset="0"/>
                <a:cs typeface="Calibri" panose="020F0502020204030204" pitchFamily="34" charset="0"/>
              </a:rPr>
              <a:t>For a untrusted AF as VFL server case, discovering NWDAF as VFL clients from NRF for the untrusted AF;</a:t>
            </a:r>
          </a:p>
          <a:p>
            <a:pPr lvl="1">
              <a:lnSpc>
                <a:spcPct val="100000"/>
              </a:lnSpc>
              <a:spcBef>
                <a:spcPts val="0"/>
              </a:spcBef>
              <a:spcAft>
                <a:spcPts val="0"/>
              </a:spcAft>
            </a:pPr>
            <a:r>
              <a:rPr lang="en-US" altLang="zh-CN" sz="1800" dirty="0">
                <a:latin typeface="Calibri" panose="020F0502020204030204" pitchFamily="34" charset="0"/>
                <a:cs typeface="Calibri" panose="020F0502020204030204" pitchFamily="34" charset="0"/>
              </a:rPr>
              <a:t>For a untrusted AF as VFL server case , anonymizing real NWDAF instances ID from the untrusted AF by using temporary NWDAF ID.</a:t>
            </a:r>
          </a:p>
          <a:p>
            <a:pPr lvl="1">
              <a:lnSpc>
                <a:spcPct val="100000"/>
              </a:lnSpc>
              <a:spcBef>
                <a:spcPts val="0"/>
              </a:spcBef>
              <a:spcAft>
                <a:spcPts val="0"/>
              </a:spcAft>
            </a:pPr>
            <a:r>
              <a:rPr lang="en-US" altLang="zh-CN" sz="1800" dirty="0">
                <a:latin typeface="Calibri" panose="020F0502020204030204" pitchFamily="34" charset="0"/>
                <a:cs typeface="Calibri" panose="020F0502020204030204" pitchFamily="34" charset="0"/>
              </a:rPr>
              <a:t>For either case (untrusted AF as VFL server or VFL client), forwarding intermediate results from NWDAF to AF and vice versa, in which translating between external and internal IDs (e.g., UE IDs) happens. </a:t>
            </a:r>
          </a:p>
          <a:p>
            <a:pPr lvl="1">
              <a:lnSpc>
                <a:spcPct val="100000"/>
              </a:lnSpc>
              <a:spcBef>
                <a:spcPts val="0"/>
              </a:spcBef>
              <a:spcAft>
                <a:spcPts val="0"/>
              </a:spcAft>
            </a:pPr>
            <a:endParaRPr lang="en-GB" altLang="zh-CN" sz="1800" dirty="0">
              <a:latin typeface="Calibri" panose="020F0502020204030204" pitchFamily="34" charset="0"/>
              <a:cs typeface="Calibri" panose="020F0502020204030204" pitchFamily="34" charset="0"/>
            </a:endParaRPr>
          </a:p>
          <a:p>
            <a:pPr>
              <a:lnSpc>
                <a:spcPct val="100000"/>
              </a:lnSpc>
              <a:spcBef>
                <a:spcPts val="0"/>
              </a:spcBef>
              <a:spcAft>
                <a:spcPts val="0"/>
              </a:spcAft>
            </a:pPr>
            <a:r>
              <a:rPr lang="en-GB" altLang="zh-CN" sz="2200" dirty="0">
                <a:latin typeface="Calibri" panose="020F0502020204030204" pitchFamily="34" charset="0"/>
                <a:cs typeface="Calibri" panose="020F0502020204030204" pitchFamily="34" charset="0"/>
              </a:rPr>
              <a:t>However, there are still concerns about </a:t>
            </a:r>
            <a:r>
              <a:rPr lang="en-US" altLang="zh-CN" sz="2200" dirty="0">
                <a:latin typeface="Calibri" panose="020F0502020204030204" pitchFamily="34" charset="0"/>
                <a:cs typeface="Calibri" panose="020F0502020204030204" pitchFamily="34" charset="0"/>
              </a:rPr>
              <a:t>Other NEF’s roles in VFL process. </a:t>
            </a:r>
            <a:r>
              <a:rPr lang="en-GB" altLang="zh-CN" sz="2200" dirty="0">
                <a:latin typeface="Calibri" panose="020F0502020204030204" pitchFamily="34" charset="0"/>
                <a:cs typeface="Calibri" panose="020F0502020204030204" pitchFamily="34" charset="0"/>
              </a:rPr>
              <a:t>The following editor’s notes are captured in TS 23.288 or approved CR:</a:t>
            </a:r>
          </a:p>
          <a:p>
            <a:pPr lvl="1">
              <a:lnSpc>
                <a:spcPct val="100000"/>
              </a:lnSpc>
              <a:spcBef>
                <a:spcPts val="0"/>
              </a:spcBef>
              <a:spcAft>
                <a:spcPts val="0"/>
              </a:spcAft>
            </a:pPr>
            <a:r>
              <a:rPr lang="en-US" altLang="zh-CN" sz="1800" dirty="0">
                <a:solidFill>
                  <a:srgbClr val="FF0000"/>
                </a:solidFill>
                <a:latin typeface="Calibri" panose="020F0502020204030204" pitchFamily="34" charset="0"/>
                <a:cs typeface="Calibri" panose="020F0502020204030204" pitchFamily="34" charset="0"/>
              </a:rPr>
              <a:t>Editor's note: If any of the Consumer, Server and clients are untrusted AF(s), how the NEF assists the VFL inference process, and whether the existing or new NEF service should be invoked are FFS. </a:t>
            </a:r>
            <a:r>
              <a:rPr lang="en-US" altLang="zh-CN" sz="1800" dirty="0">
                <a:solidFill>
                  <a:schemeClr val="accent1">
                    <a:lumMod val="75000"/>
                  </a:schemeClr>
                </a:solidFill>
                <a:latin typeface="Calibri" panose="020F0502020204030204" pitchFamily="34" charset="0"/>
                <a:cs typeface="Calibri" panose="020F0502020204030204" pitchFamily="34" charset="0"/>
              </a:rPr>
              <a:t>(CR: 2411192 – OPPO; Clause 6.2H.2.4.1)</a:t>
            </a:r>
          </a:p>
          <a:p>
            <a:pPr lvl="1">
              <a:lnSpc>
                <a:spcPct val="100000"/>
              </a:lnSpc>
              <a:spcBef>
                <a:spcPts val="0"/>
              </a:spcBef>
              <a:spcAft>
                <a:spcPts val="0"/>
              </a:spcAft>
            </a:pPr>
            <a:r>
              <a:rPr lang="en-US" altLang="zh-CN" sz="1800" dirty="0">
                <a:solidFill>
                  <a:srgbClr val="FF0000"/>
                </a:solidFill>
                <a:latin typeface="Calibri" panose="020F0502020204030204" pitchFamily="34" charset="0"/>
                <a:cs typeface="Calibri" panose="020F0502020204030204" pitchFamily="34" charset="0"/>
              </a:rPr>
              <a:t>Editor's Note:  How the NEF assists the VFL training process as well as whether the service operations going via NEF is using the existing or new service operation are FFS. </a:t>
            </a:r>
            <a:r>
              <a:rPr lang="en-US" altLang="zh-CN" sz="1800" dirty="0">
                <a:solidFill>
                  <a:schemeClr val="accent1">
                    <a:lumMod val="75000"/>
                  </a:schemeClr>
                </a:solidFill>
                <a:latin typeface="Calibri" panose="020F0502020204030204" pitchFamily="34" charset="0"/>
                <a:cs typeface="Calibri" panose="020F0502020204030204" pitchFamily="34" charset="0"/>
              </a:rPr>
              <a:t>(CR: 2411194 – CMCC; Clause: 6.2H.2.3.1)</a:t>
            </a:r>
          </a:p>
          <a:p>
            <a:pPr lvl="1">
              <a:lnSpc>
                <a:spcPct val="100000"/>
              </a:lnSpc>
              <a:spcBef>
                <a:spcPts val="0"/>
              </a:spcBef>
              <a:spcAft>
                <a:spcPts val="0"/>
              </a:spcAft>
            </a:pPr>
            <a:r>
              <a:rPr lang="en-US" altLang="zh-CN" sz="1800" dirty="0">
                <a:solidFill>
                  <a:srgbClr val="FF0000"/>
                </a:solidFill>
                <a:latin typeface="Calibri" panose="020F0502020204030204" pitchFamily="34" charset="0"/>
                <a:cs typeface="Calibri" panose="020F0502020204030204" pitchFamily="34" charset="0"/>
              </a:rPr>
              <a:t>Editor’s note: It is FFS, whether NEF should perform VFL NWDAF selection (or shortlisting) or it should only discover NWDAF client candidates without any further selection. </a:t>
            </a:r>
            <a:r>
              <a:rPr lang="en-US" altLang="zh-CN" sz="1800" dirty="0">
                <a:solidFill>
                  <a:schemeClr val="accent1">
                    <a:lumMod val="75000"/>
                  </a:schemeClr>
                </a:solidFill>
                <a:latin typeface="Calibri" panose="020F0502020204030204" pitchFamily="34" charset="0"/>
                <a:cs typeface="Calibri" panose="020F0502020204030204" pitchFamily="34" charset="0"/>
              </a:rPr>
              <a:t>(CR: 2411193 – vivo; Clause: 6.2H.2.1.2)</a:t>
            </a:r>
          </a:p>
          <a:p>
            <a:pPr lvl="1">
              <a:lnSpc>
                <a:spcPct val="100000"/>
              </a:lnSpc>
              <a:spcBef>
                <a:spcPts val="0"/>
              </a:spcBef>
              <a:spcAft>
                <a:spcPts val="0"/>
              </a:spcAft>
            </a:pPr>
            <a:endParaRPr lang="en-GB" altLang="zh-CN" sz="1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66874020"/>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89A43B85-9549-478C-BE41-D9D1EF94B105}"/>
              </a:ext>
            </a:extLst>
          </p:cNvPr>
          <p:cNvSpPr>
            <a:spLocks noGrp="1"/>
          </p:cNvSpPr>
          <p:nvPr>
            <p:ph idx="1"/>
          </p:nvPr>
        </p:nvSpPr>
        <p:spPr>
          <a:xfrm>
            <a:off x="0" y="1161140"/>
            <a:ext cx="12094590" cy="5181632"/>
          </a:xfrm>
        </p:spPr>
        <p:txBody>
          <a:bodyPr/>
          <a:lstStyle/>
          <a:p>
            <a:pPr>
              <a:lnSpc>
                <a:spcPct val="100000"/>
              </a:lnSpc>
              <a:spcBef>
                <a:spcPts val="0"/>
              </a:spcBef>
              <a:spcAft>
                <a:spcPts val="0"/>
              </a:spcAft>
            </a:pPr>
            <a:r>
              <a:rPr lang="en-GB" altLang="zh-CN" dirty="0">
                <a:latin typeface="Calibri" panose="020F0502020204030204" pitchFamily="34" charset="0"/>
                <a:cs typeface="Calibri" panose="020F0502020204030204" pitchFamily="34" charset="0"/>
              </a:rPr>
              <a:t> As a summary, some key points to be discussed for this issue :</a:t>
            </a:r>
          </a:p>
          <a:p>
            <a:pPr lvl="1">
              <a:lnSpc>
                <a:spcPct val="100000"/>
              </a:lnSpc>
              <a:spcBef>
                <a:spcPts val="0"/>
              </a:spcBef>
              <a:spcAft>
                <a:spcPts val="0"/>
              </a:spcAft>
            </a:pPr>
            <a:r>
              <a:rPr lang="en-US" altLang="zh-CN" dirty="0"/>
              <a:t>Sub-issue 1: For the VFL client(s) discovery procedure, whether and how NEF does further NWDAF client shortlisting or selection based on the discovery result from NRF?</a:t>
            </a:r>
            <a:endParaRPr lang="zh-CN" altLang="zh-CN" dirty="0"/>
          </a:p>
          <a:p>
            <a:pPr lvl="1">
              <a:lnSpc>
                <a:spcPct val="100000"/>
              </a:lnSpc>
              <a:spcBef>
                <a:spcPts val="0"/>
              </a:spcBef>
              <a:spcAft>
                <a:spcPts val="0"/>
              </a:spcAft>
            </a:pPr>
            <a:r>
              <a:rPr lang="en-US" altLang="zh-CN" dirty="0"/>
              <a:t>Sub-issue 2: For the VFL preparation procedure, whether and how NEF does pre-work of sample IDs intersection before the VFL server determines the final sample IDs?</a:t>
            </a:r>
            <a:endParaRPr lang="zh-CN" altLang="zh-CN" dirty="0"/>
          </a:p>
          <a:p>
            <a:pPr lvl="1">
              <a:lnSpc>
                <a:spcPct val="100000"/>
              </a:lnSpc>
              <a:spcBef>
                <a:spcPts val="0"/>
              </a:spcBef>
              <a:spcAft>
                <a:spcPts val="0"/>
              </a:spcAft>
            </a:pPr>
            <a:r>
              <a:rPr lang="en-US" altLang="zh-CN" dirty="0"/>
              <a:t>Sub-issue 3: For the VFL training procedure, how does the NEF assist the VFL training process?</a:t>
            </a:r>
          </a:p>
          <a:p>
            <a:pPr lvl="1">
              <a:lnSpc>
                <a:spcPct val="100000"/>
              </a:lnSpc>
              <a:spcBef>
                <a:spcPts val="0"/>
              </a:spcBef>
              <a:spcAft>
                <a:spcPts val="0"/>
              </a:spcAft>
            </a:pPr>
            <a:r>
              <a:rPr lang="en-US" altLang="zh-CN" dirty="0"/>
              <a:t>Sub-issue 4: For the VFL inference procedure, how does the NEF assist the VFL inference process?</a:t>
            </a:r>
          </a:p>
          <a:p>
            <a:pPr lvl="1">
              <a:lnSpc>
                <a:spcPct val="100000"/>
              </a:lnSpc>
              <a:spcBef>
                <a:spcPts val="0"/>
              </a:spcBef>
              <a:spcAft>
                <a:spcPts val="0"/>
              </a:spcAft>
            </a:pPr>
            <a:r>
              <a:rPr lang="en-US" altLang="zh-CN" dirty="0"/>
              <a:t>Sub-issue 5: Whether new NEF’s service operations should be defined for the VFL or existing ones will be reused? How to define or enhance them correspondingly?</a:t>
            </a:r>
            <a:endParaRPr lang="zh-CN" altLang="zh-CN" dirty="0"/>
          </a:p>
          <a:p>
            <a:pPr lvl="1">
              <a:lnSpc>
                <a:spcPct val="100000"/>
              </a:lnSpc>
              <a:spcBef>
                <a:spcPts val="0"/>
              </a:spcBef>
              <a:spcAft>
                <a:spcPts val="0"/>
              </a:spcAft>
            </a:pPr>
            <a:endParaRPr lang="en-GB" altLang="zh-CN" sz="1400" dirty="0">
              <a:latin typeface="Calibri" panose="020F0502020204030204" pitchFamily="34" charset="0"/>
              <a:cs typeface="Calibri" panose="020F0502020204030204" pitchFamily="34" charset="0"/>
            </a:endParaRPr>
          </a:p>
        </p:txBody>
      </p:sp>
      <p:sp>
        <p:nvSpPr>
          <p:cNvPr id="6" name="Title 1">
            <a:extLst>
              <a:ext uri="{FF2B5EF4-FFF2-40B4-BE49-F238E27FC236}">
                <a16:creationId xmlns:a16="http://schemas.microsoft.com/office/drawing/2014/main" id="{4D0D0C0C-585E-4EFF-9A9A-563152C9DD69}"/>
              </a:ext>
            </a:extLst>
          </p:cNvPr>
          <p:cNvSpPr>
            <a:spLocks noGrp="1"/>
          </p:cNvSpPr>
          <p:nvPr>
            <p:ph type="title"/>
          </p:nvPr>
        </p:nvSpPr>
        <p:spPr>
          <a:xfrm>
            <a:off x="0" y="0"/>
            <a:ext cx="10515600" cy="810228"/>
          </a:xfrm>
        </p:spPr>
        <p:txBody>
          <a:bodyPr/>
          <a:lstStyle/>
          <a:p>
            <a:r>
              <a:rPr lang="en-GB" altLang="zh-CN" sz="2800" b="1" dirty="0"/>
              <a:t>NEF’s role in VFL process</a:t>
            </a:r>
            <a:endParaRPr lang="zh-CN" altLang="en-US" sz="2800" b="1" dirty="0"/>
          </a:p>
        </p:txBody>
      </p:sp>
    </p:spTree>
    <p:extLst>
      <p:ext uri="{BB962C8B-B14F-4D97-AF65-F5344CB8AC3E}">
        <p14:creationId xmlns:p14="http://schemas.microsoft.com/office/powerpoint/2010/main" val="3669714339"/>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F3CAED0-E4FA-4900-A723-D0C349F88343}"/>
              </a:ext>
            </a:extLst>
          </p:cNvPr>
          <p:cNvSpPr>
            <a:spLocks noGrp="1"/>
          </p:cNvSpPr>
          <p:nvPr>
            <p:ph idx="1"/>
          </p:nvPr>
        </p:nvSpPr>
        <p:spPr>
          <a:xfrm>
            <a:off x="162560" y="1158240"/>
            <a:ext cx="11221720" cy="5100003"/>
          </a:xfrm>
        </p:spPr>
        <p:txBody>
          <a:bodyPr/>
          <a:lstStyle/>
          <a:p>
            <a:r>
              <a:rPr lang="en-US" altLang="zh-CN" sz="2400" dirty="0"/>
              <a:t>For the VFL client(s) discovery procedure, whether and how NEF does further NWDAF client shortlisting or selection based on the discovery result from NRF</a:t>
            </a:r>
            <a:r>
              <a:rPr lang="en-US" altLang="zh-CN" dirty="0"/>
              <a:t>? </a:t>
            </a:r>
            <a:endParaRPr lang="zh-CN" altLang="zh-CN" sz="2400" dirty="0"/>
          </a:p>
          <a:p>
            <a:endParaRPr lang="zh-CN" altLang="en-US" dirty="0"/>
          </a:p>
        </p:txBody>
      </p:sp>
      <p:sp>
        <p:nvSpPr>
          <p:cNvPr id="4" name="Title 1">
            <a:extLst>
              <a:ext uri="{FF2B5EF4-FFF2-40B4-BE49-F238E27FC236}">
                <a16:creationId xmlns:a16="http://schemas.microsoft.com/office/drawing/2014/main" id="{E2B7BB48-3859-4D6B-B4B7-EA16D3DFEEE3}"/>
              </a:ext>
            </a:extLst>
          </p:cNvPr>
          <p:cNvSpPr>
            <a:spLocks noGrp="1"/>
          </p:cNvSpPr>
          <p:nvPr>
            <p:ph type="title"/>
          </p:nvPr>
        </p:nvSpPr>
        <p:spPr>
          <a:xfrm>
            <a:off x="0" y="0"/>
            <a:ext cx="10515600" cy="810228"/>
          </a:xfrm>
        </p:spPr>
        <p:txBody>
          <a:bodyPr/>
          <a:lstStyle/>
          <a:p>
            <a:r>
              <a:rPr lang="en-US" altLang="zh-CN" sz="2800" b="1" dirty="0"/>
              <a:t>Sub-issue 1 </a:t>
            </a:r>
            <a:r>
              <a:rPr lang="en-US" altLang="zh-CN" sz="2800" dirty="0">
                <a:solidFill>
                  <a:srgbClr val="0000FF"/>
                </a:solidFill>
                <a:highlight>
                  <a:srgbClr val="FFFF00"/>
                </a:highlight>
              </a:rPr>
              <a:t>(see P5 for related procedure) </a:t>
            </a:r>
            <a:endParaRPr lang="zh-CN" altLang="en-US" sz="2800" b="1" dirty="0"/>
          </a:p>
        </p:txBody>
      </p:sp>
      <p:graphicFrame>
        <p:nvGraphicFramePr>
          <p:cNvPr id="5" name="表格 4">
            <a:extLst>
              <a:ext uri="{FF2B5EF4-FFF2-40B4-BE49-F238E27FC236}">
                <a16:creationId xmlns:a16="http://schemas.microsoft.com/office/drawing/2014/main" id="{AE12BACE-22BB-4F16-85AA-BA5BA77A99F3}"/>
              </a:ext>
            </a:extLst>
          </p:cNvPr>
          <p:cNvGraphicFramePr>
            <a:graphicFrameLocks noGrp="1"/>
          </p:cNvGraphicFramePr>
          <p:nvPr>
            <p:extLst>
              <p:ext uri="{D42A27DB-BD31-4B8C-83A1-F6EECF244321}">
                <p14:modId xmlns:p14="http://schemas.microsoft.com/office/powerpoint/2010/main" val="2576804418"/>
              </p:ext>
            </p:extLst>
          </p:nvPr>
        </p:nvGraphicFramePr>
        <p:xfrm>
          <a:off x="672353" y="2060786"/>
          <a:ext cx="10493486" cy="2780454"/>
        </p:xfrm>
        <a:graphic>
          <a:graphicData uri="http://schemas.openxmlformats.org/drawingml/2006/table">
            <a:tbl>
              <a:tblPr firstRow="1" bandRow="1">
                <a:tableStyleId>{5C22544A-7EE6-4342-B048-85BDC9FD1C3A}</a:tableStyleId>
              </a:tblPr>
              <a:tblGrid>
                <a:gridCol w="1735567">
                  <a:extLst>
                    <a:ext uri="{9D8B030D-6E8A-4147-A177-3AD203B41FA5}">
                      <a16:colId xmlns:a16="http://schemas.microsoft.com/office/drawing/2014/main" val="2890343580"/>
                    </a:ext>
                  </a:extLst>
                </a:gridCol>
                <a:gridCol w="1635760">
                  <a:extLst>
                    <a:ext uri="{9D8B030D-6E8A-4147-A177-3AD203B41FA5}">
                      <a16:colId xmlns:a16="http://schemas.microsoft.com/office/drawing/2014/main" val="438584649"/>
                    </a:ext>
                  </a:extLst>
                </a:gridCol>
                <a:gridCol w="7122159">
                  <a:extLst>
                    <a:ext uri="{9D8B030D-6E8A-4147-A177-3AD203B41FA5}">
                      <a16:colId xmlns:a16="http://schemas.microsoft.com/office/drawing/2014/main" val="1760235431"/>
                    </a:ext>
                  </a:extLst>
                </a:gridCol>
              </a:tblGrid>
              <a:tr h="418254">
                <a:tc>
                  <a:txBody>
                    <a:bodyPr/>
                    <a:lstStyle/>
                    <a:p>
                      <a:r>
                        <a:rPr lang="en-US" altLang="zh-CN" sz="1400" dirty="0"/>
                        <a:t>Companies </a:t>
                      </a:r>
                      <a:endParaRPr lang="zh-CN" altLang="en-US" sz="1400" dirty="0"/>
                    </a:p>
                  </a:txBody>
                  <a:tcPr/>
                </a:tc>
                <a:tc>
                  <a:txBody>
                    <a:bodyPr/>
                    <a:lstStyle/>
                    <a:p>
                      <a:r>
                        <a:rPr lang="en-US" altLang="zh-CN" sz="1400" dirty="0"/>
                        <a:t>View (whether)</a:t>
                      </a:r>
                      <a:endParaRPr lang="zh-CN" altLang="en-US" sz="1400" dirty="0"/>
                    </a:p>
                  </a:txBody>
                  <a:tcPr/>
                </a:tc>
                <a:tc>
                  <a:txBody>
                    <a:bodyPr/>
                    <a:lstStyle/>
                    <a:p>
                      <a:r>
                        <a:rPr lang="en-US" altLang="zh-CN" sz="1400" dirty="0"/>
                        <a:t>Explanation (how)</a:t>
                      </a:r>
                      <a:endParaRPr lang="zh-CN" altLang="en-US" sz="1400" dirty="0"/>
                    </a:p>
                  </a:txBody>
                  <a:tcPr/>
                </a:tc>
                <a:extLst>
                  <a:ext uri="{0D108BD9-81ED-4DB2-BD59-A6C34878D82A}">
                    <a16:rowId xmlns:a16="http://schemas.microsoft.com/office/drawing/2014/main" val="2409666087"/>
                  </a:ext>
                </a:extLst>
              </a:tr>
              <a:tr h="370840">
                <a:tc>
                  <a:txBody>
                    <a:bodyPr/>
                    <a:lstStyle/>
                    <a:p>
                      <a:r>
                        <a:rPr lang="en-US" altLang="zh-CN" sz="1400" dirty="0"/>
                        <a:t>vivo</a:t>
                      </a:r>
                      <a:endParaRPr lang="zh-CN" altLang="en-US" sz="1400" dirty="0"/>
                    </a:p>
                  </a:txBody>
                  <a:tcPr/>
                </a:tc>
                <a:tc>
                  <a:txBody>
                    <a:bodyPr/>
                    <a:lstStyle/>
                    <a:p>
                      <a:r>
                        <a:rPr lang="en-US" altLang="zh-CN" sz="1400" dirty="0"/>
                        <a:t>Neutral to negative </a:t>
                      </a:r>
                    </a:p>
                  </a:txBody>
                  <a:tcPr/>
                </a:tc>
                <a:tc>
                  <a:txBody>
                    <a:bodyPr/>
                    <a:lstStyle/>
                    <a:p>
                      <a:pPr marL="0" indent="0">
                        <a:buFontTx/>
                        <a:buNone/>
                      </a:pPr>
                      <a:r>
                        <a:rPr lang="en-US" altLang="zh-CN" sz="1400" dirty="0"/>
                        <a:t>- NEF internal implementation, maybe no need to standardized </a:t>
                      </a:r>
                      <a:endParaRPr lang="zh-CN" altLang="en-US" sz="1400" dirty="0"/>
                    </a:p>
                  </a:txBody>
                  <a:tcPr/>
                </a:tc>
                <a:extLst>
                  <a:ext uri="{0D108BD9-81ED-4DB2-BD59-A6C34878D82A}">
                    <a16:rowId xmlns:a16="http://schemas.microsoft.com/office/drawing/2014/main" val="2513737651"/>
                  </a:ext>
                </a:extLst>
              </a:tr>
              <a:tr h="370840">
                <a:tc>
                  <a:txBody>
                    <a:bodyPr/>
                    <a:lstStyle/>
                    <a:p>
                      <a:r>
                        <a:rPr lang="en-US" altLang="zh-CN" sz="1400" dirty="0"/>
                        <a:t>Nokia</a:t>
                      </a:r>
                      <a:endParaRPr lang="zh-CN" altLang="en-US" sz="1400" dirty="0"/>
                    </a:p>
                  </a:txBody>
                  <a:tcPr/>
                </a:tc>
                <a:tc>
                  <a:txBody>
                    <a:bodyPr/>
                    <a:lstStyle/>
                    <a:p>
                      <a:r>
                        <a:rPr lang="en-US" altLang="zh-CN" sz="1400" dirty="0"/>
                        <a:t>Y</a:t>
                      </a:r>
                      <a:endParaRPr lang="zh-CN" altLang="en-US" sz="1400" dirty="0"/>
                    </a:p>
                  </a:txBody>
                  <a:tcPr/>
                </a:tc>
                <a:tc>
                  <a:txBody>
                    <a:bodyPr/>
                    <a:lstStyle/>
                    <a:p>
                      <a:r>
                        <a:rPr lang="en-US" altLang="zh-CN" sz="1400" dirty="0"/>
                        <a:t>- NEF needs to consider aspects such as load or geographic proximity </a:t>
                      </a:r>
                      <a:endParaRPr lang="zh-CN" altLang="en-US" sz="1400" dirty="0"/>
                    </a:p>
                  </a:txBody>
                  <a:tcPr/>
                </a:tc>
                <a:extLst>
                  <a:ext uri="{0D108BD9-81ED-4DB2-BD59-A6C34878D82A}">
                    <a16:rowId xmlns:a16="http://schemas.microsoft.com/office/drawing/2014/main" val="2833328703"/>
                  </a:ext>
                </a:extLst>
              </a:tr>
              <a:tr h="370840">
                <a:tc>
                  <a:txBody>
                    <a:bodyPr/>
                    <a:lstStyle/>
                    <a:p>
                      <a:r>
                        <a:rPr lang="en-US" altLang="zh-CN" sz="1400" dirty="0"/>
                        <a:t>ZTE</a:t>
                      </a:r>
                      <a:endParaRPr lang="zh-CN" altLang="en-US" sz="1400" dirty="0"/>
                    </a:p>
                  </a:txBody>
                  <a:tcPr/>
                </a:tc>
                <a:tc>
                  <a:txBody>
                    <a:bodyPr/>
                    <a:lstStyle/>
                    <a:p>
                      <a:r>
                        <a:rPr lang="en-US" altLang="zh-CN" sz="1400" dirty="0"/>
                        <a:t>Slightly negative</a:t>
                      </a:r>
                      <a:endParaRPr lang="zh-CN" altLang="en-US" sz="1400" dirty="0"/>
                    </a:p>
                  </a:txBody>
                  <a:tcPr/>
                </a:tc>
                <a:tc>
                  <a:txBody>
                    <a:bodyPr/>
                    <a:lstStyle/>
                    <a:p>
                      <a:r>
                        <a:rPr lang="en-US" altLang="zh-CN" sz="1400" dirty="0"/>
                        <a:t>-implementation aspects</a:t>
                      </a:r>
                      <a:endParaRPr lang="zh-CN" altLang="en-US" sz="1400" dirty="0"/>
                    </a:p>
                  </a:txBody>
                  <a:tcPr/>
                </a:tc>
                <a:extLst>
                  <a:ext uri="{0D108BD9-81ED-4DB2-BD59-A6C34878D82A}">
                    <a16:rowId xmlns:a16="http://schemas.microsoft.com/office/drawing/2014/main" val="700469238"/>
                  </a:ext>
                </a:extLst>
              </a:tr>
              <a:tr h="370840">
                <a:tc>
                  <a:txBody>
                    <a:bodyPr/>
                    <a:lstStyle/>
                    <a:p>
                      <a:r>
                        <a:rPr lang="en-US" altLang="zh-CN" sz="1400" dirty="0"/>
                        <a:t>OPPO</a:t>
                      </a:r>
                      <a:endParaRPr lang="zh-CN" altLang="en-US" sz="1400" dirty="0"/>
                    </a:p>
                  </a:txBody>
                  <a:tcPr/>
                </a:tc>
                <a:tc>
                  <a:txBody>
                    <a:bodyPr/>
                    <a:lstStyle/>
                    <a:p>
                      <a:r>
                        <a:rPr lang="en-US" altLang="zh-CN" sz="1400" dirty="0"/>
                        <a:t>Neutral</a:t>
                      </a:r>
                      <a:endParaRPr lang="zh-CN" altLang="en-US" sz="1400" dirty="0"/>
                    </a:p>
                  </a:txBody>
                  <a:tcPr/>
                </a:tc>
                <a:tc>
                  <a:txBody>
                    <a:bodyPr/>
                    <a:lstStyle/>
                    <a:p>
                      <a:r>
                        <a:rPr lang="en-US" altLang="zh-CN" sz="1400" dirty="0"/>
                        <a:t>Compare with the samples, the number of the clients will be quite small, no benefit to let NWDAF do further down selection.</a:t>
                      </a:r>
                      <a:endParaRPr lang="zh-CN" altLang="en-US" sz="1400" dirty="0"/>
                    </a:p>
                  </a:txBody>
                  <a:tcPr/>
                </a:tc>
                <a:extLst>
                  <a:ext uri="{0D108BD9-81ED-4DB2-BD59-A6C34878D82A}">
                    <a16:rowId xmlns:a16="http://schemas.microsoft.com/office/drawing/2014/main" val="2206630687"/>
                  </a:ext>
                </a:extLst>
              </a:tr>
              <a:tr h="370840">
                <a:tc>
                  <a:txBody>
                    <a:bodyPr/>
                    <a:lstStyle/>
                    <a:p>
                      <a:r>
                        <a:rPr lang="en-US" altLang="zh-CN" sz="1400" strike="sngStrike" dirty="0"/>
                        <a:t>Ericsson</a:t>
                      </a:r>
                      <a:endParaRPr lang="zh-CN" altLang="en-US" sz="1400" strike="sngStrike" dirty="0"/>
                    </a:p>
                  </a:txBody>
                  <a:tcPr/>
                </a:tc>
                <a:tc>
                  <a:txBody>
                    <a:bodyPr/>
                    <a:lstStyle/>
                    <a:p>
                      <a:r>
                        <a:rPr lang="en-US" altLang="zh-CN" sz="1400" strike="sngStrike" kern="1200" dirty="0">
                          <a:solidFill>
                            <a:schemeClr val="dk1"/>
                          </a:solidFill>
                          <a:latin typeface="+mn-lt"/>
                          <a:ea typeface="+mn-ea"/>
                          <a:cs typeface="+mn-cs"/>
                        </a:rPr>
                        <a:t>Positive to the idea to reduce the load in NEF</a:t>
                      </a:r>
                      <a:endParaRPr lang="zh-CN" altLang="en-US" sz="1400" strike="sngStrike" kern="1200" dirty="0">
                        <a:solidFill>
                          <a:schemeClr val="dk1"/>
                        </a:solidFill>
                        <a:latin typeface="+mn-lt"/>
                        <a:ea typeface="+mn-ea"/>
                        <a:cs typeface="+mn-cs"/>
                      </a:endParaRPr>
                    </a:p>
                  </a:txBody>
                  <a:tcPr/>
                </a:tc>
                <a:tc>
                  <a:txBody>
                    <a:bodyPr/>
                    <a:lstStyle/>
                    <a:p>
                      <a:r>
                        <a:rPr lang="en-US" altLang="zh-CN" sz="1400" strike="sngStrike" dirty="0"/>
                        <a:t>Need more thinking on how to make the NEF get intersection more optimal since the AF may not have clue on what samples the MNO is using (</a:t>
                      </a:r>
                      <a:r>
                        <a:rPr lang="en-US" altLang="zh-CN" sz="1400" strike="sngStrike" dirty="0">
                          <a:solidFill>
                            <a:srgbClr val="0000FF"/>
                          </a:solidFill>
                        </a:rPr>
                        <a:t>according to my understanding of offline discussion, please Belen correct it if wrong)</a:t>
                      </a:r>
                      <a:endParaRPr lang="zh-CN" altLang="en-US" sz="1400" strike="sngStrike" dirty="0">
                        <a:solidFill>
                          <a:srgbClr val="0000FF"/>
                        </a:solidFill>
                      </a:endParaRPr>
                    </a:p>
                  </a:txBody>
                  <a:tcPr/>
                </a:tc>
                <a:extLst>
                  <a:ext uri="{0D108BD9-81ED-4DB2-BD59-A6C34878D82A}">
                    <a16:rowId xmlns:a16="http://schemas.microsoft.com/office/drawing/2014/main" val="3702115686"/>
                  </a:ext>
                </a:extLst>
              </a:tr>
            </a:tbl>
          </a:graphicData>
        </a:graphic>
      </p:graphicFrame>
      <p:sp>
        <p:nvSpPr>
          <p:cNvPr id="6" name="矩形 5">
            <a:extLst>
              <a:ext uri="{FF2B5EF4-FFF2-40B4-BE49-F238E27FC236}">
                <a16:creationId xmlns:a16="http://schemas.microsoft.com/office/drawing/2014/main" id="{03466BEA-CFD6-46C0-A0DC-94B836252122}"/>
              </a:ext>
            </a:extLst>
          </p:cNvPr>
          <p:cNvSpPr/>
          <p:nvPr/>
        </p:nvSpPr>
        <p:spPr>
          <a:xfrm>
            <a:off x="396240" y="5295347"/>
            <a:ext cx="11064240"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28600" indent="-228600">
              <a:lnSpc>
                <a:spcPct val="90000"/>
              </a:lnSpc>
              <a:spcBef>
                <a:spcPts val="1000"/>
              </a:spcBef>
              <a:buBlip>
                <a:blip r:embed="rId2"/>
              </a:buBlip>
            </a:pPr>
            <a:r>
              <a:rPr lang="en-US" altLang="zh-CN" sz="2400" dirty="0">
                <a:latin typeface="+mn-lt"/>
                <a:cs typeface="+mn-cs"/>
              </a:rPr>
              <a:t>Way forward:</a:t>
            </a:r>
            <a:endParaRPr lang="zh-CN" altLang="zh-CN" sz="2400" dirty="0">
              <a:latin typeface="+mn-lt"/>
              <a:cs typeface="+mn-cs"/>
            </a:endParaRPr>
          </a:p>
        </p:txBody>
      </p:sp>
    </p:spTree>
    <p:extLst>
      <p:ext uri="{BB962C8B-B14F-4D97-AF65-F5344CB8AC3E}">
        <p14:creationId xmlns:p14="http://schemas.microsoft.com/office/powerpoint/2010/main" val="3483968461"/>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AB9B498-C1A1-4E89-8172-2F36B6F4597B}"/>
              </a:ext>
            </a:extLst>
          </p:cNvPr>
          <p:cNvSpPr>
            <a:spLocks noChangeArrowheads="1"/>
          </p:cNvSpPr>
          <p:nvPr/>
        </p:nvSpPr>
        <p:spPr bwMode="auto">
          <a:xfrm>
            <a:off x="655286" y="830885"/>
            <a:ext cx="1350504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graphicFrame>
        <p:nvGraphicFramePr>
          <p:cNvPr id="3" name="对象 2">
            <a:extLst>
              <a:ext uri="{FF2B5EF4-FFF2-40B4-BE49-F238E27FC236}">
                <a16:creationId xmlns:a16="http://schemas.microsoft.com/office/drawing/2014/main" id="{9CCF57A9-9E2C-47CF-90C4-CCB5EBB9EB27}"/>
              </a:ext>
            </a:extLst>
          </p:cNvPr>
          <p:cNvGraphicFramePr>
            <a:graphicFrameLocks noChangeAspect="1"/>
          </p:cNvGraphicFramePr>
          <p:nvPr>
            <p:extLst>
              <p:ext uri="{D42A27DB-BD31-4B8C-83A1-F6EECF244321}">
                <p14:modId xmlns:p14="http://schemas.microsoft.com/office/powerpoint/2010/main" val="2805591006"/>
              </p:ext>
            </p:extLst>
          </p:nvPr>
        </p:nvGraphicFramePr>
        <p:xfrm>
          <a:off x="203200" y="327739"/>
          <a:ext cx="7006799" cy="5833190"/>
        </p:xfrm>
        <a:graphic>
          <a:graphicData uri="http://schemas.openxmlformats.org/presentationml/2006/ole">
            <mc:AlternateContent xmlns:mc="http://schemas.openxmlformats.org/markup-compatibility/2006">
              <mc:Choice xmlns:v="urn:schemas-microsoft-com:vml" Requires="v">
                <p:oleObj spid="_x0000_s1034" name="Visio" r:id="rId3" imgW="8972563" imgH="6921592" progId="Visio.Drawing.11">
                  <p:embed/>
                </p:oleObj>
              </mc:Choice>
              <mc:Fallback>
                <p:oleObj name="Visio" r:id="rId3" imgW="8972563" imgH="6921592"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3200" y="327739"/>
                        <a:ext cx="7006799" cy="5833190"/>
                      </a:xfrm>
                      <a:prstGeom prst="rect">
                        <a:avLst/>
                      </a:prstGeom>
                      <a:noFill/>
                    </p:spPr>
                  </p:pic>
                </p:oleObj>
              </mc:Fallback>
            </mc:AlternateContent>
          </a:graphicData>
        </a:graphic>
      </p:graphicFrame>
      <p:sp>
        <p:nvSpPr>
          <p:cNvPr id="7" name="矩形 6">
            <a:extLst>
              <a:ext uri="{FF2B5EF4-FFF2-40B4-BE49-F238E27FC236}">
                <a16:creationId xmlns:a16="http://schemas.microsoft.com/office/drawing/2014/main" id="{A38B08BC-A27D-4FC7-A963-287C1D5644F0}"/>
              </a:ext>
            </a:extLst>
          </p:cNvPr>
          <p:cNvSpPr/>
          <p:nvPr/>
        </p:nvSpPr>
        <p:spPr>
          <a:xfrm>
            <a:off x="7082242" y="1046217"/>
            <a:ext cx="4906558" cy="2585323"/>
          </a:xfrm>
          <a:prstGeom prst="rect">
            <a:avLst/>
          </a:prstGeom>
        </p:spPr>
        <p:txBody>
          <a:bodyPr wrap="square">
            <a:spAutoFit/>
          </a:bodyPr>
          <a:lstStyle/>
          <a:p>
            <a:pPr marL="685800" lvl="1" indent="-228600">
              <a:spcBef>
                <a:spcPts val="0"/>
              </a:spcBef>
              <a:spcAft>
                <a:spcPts val="0"/>
              </a:spcAft>
              <a:buClr>
                <a:srgbClr val="C00000"/>
              </a:buClr>
              <a:buFont typeface="Arial" panose="020B0604020202020204" pitchFamily="34" charset="0"/>
              <a:buChar char="•"/>
            </a:pPr>
            <a:endParaRPr lang="en-US" altLang="zh-CN" dirty="0">
              <a:solidFill>
                <a:srgbClr val="FF0000"/>
              </a:solidFill>
              <a:latin typeface="Calibri" panose="020F0502020204030204" pitchFamily="34" charset="0"/>
              <a:ea typeface="宋体" panose="02010600030101010101" pitchFamily="2" charset="-122"/>
              <a:cs typeface="Calibri" panose="020F0502020204030204" pitchFamily="34" charset="0"/>
            </a:endParaRPr>
          </a:p>
          <a:p>
            <a:pPr marL="685800" lvl="1" indent="-228600">
              <a:spcBef>
                <a:spcPts val="0"/>
              </a:spcBef>
              <a:spcAft>
                <a:spcPts val="0"/>
              </a:spcAft>
              <a:buClr>
                <a:srgbClr val="C00000"/>
              </a:buClr>
              <a:buFont typeface="Arial" panose="020B0604020202020204" pitchFamily="34" charset="0"/>
              <a:buChar char="•"/>
            </a:pPr>
            <a:r>
              <a:rPr lang="en-US" altLang="zh-CN" dirty="0">
                <a:solidFill>
                  <a:srgbClr val="5B9BD5">
                    <a:lumMod val="75000"/>
                  </a:srgbClr>
                </a:solidFill>
                <a:latin typeface="Calibri" panose="020F0502020204030204" pitchFamily="34" charset="0"/>
                <a:ea typeface="宋体" panose="02010600030101010101" pitchFamily="2" charset="-122"/>
                <a:cs typeface="Calibri" panose="020F0502020204030204" pitchFamily="34" charset="0"/>
              </a:rPr>
              <a:t>CR: S2-2411193(vivo), Clause: 6.2H.2.1.2, step 8 .</a:t>
            </a:r>
            <a:endParaRPr lang="en-US" altLang="zh-CN" dirty="0">
              <a:solidFill>
                <a:srgbClr val="FF0000"/>
              </a:solidFill>
              <a:latin typeface="Calibri" panose="020F0502020204030204" pitchFamily="34" charset="0"/>
              <a:ea typeface="宋体" panose="02010600030101010101" pitchFamily="2" charset="-122"/>
              <a:cs typeface="Calibri" panose="020F0502020204030204" pitchFamily="34" charset="0"/>
            </a:endParaRPr>
          </a:p>
          <a:p>
            <a:pPr marL="685800" lvl="1" indent="-228600">
              <a:spcBef>
                <a:spcPts val="0"/>
              </a:spcBef>
              <a:spcAft>
                <a:spcPts val="0"/>
              </a:spcAft>
              <a:buClr>
                <a:srgbClr val="C00000"/>
              </a:buClr>
              <a:buFont typeface="Arial" panose="020B0604020202020204" pitchFamily="34" charset="0"/>
              <a:buChar char="•"/>
            </a:pPr>
            <a:endParaRPr lang="en-US" altLang="zh-CN" dirty="0">
              <a:solidFill>
                <a:srgbClr val="FF0000"/>
              </a:solidFill>
              <a:latin typeface="Calibri" panose="020F0502020204030204" pitchFamily="34" charset="0"/>
              <a:ea typeface="宋体" panose="02010600030101010101" pitchFamily="2" charset="-122"/>
              <a:cs typeface="Calibri" panose="020F0502020204030204" pitchFamily="34" charset="0"/>
            </a:endParaRPr>
          </a:p>
          <a:p>
            <a:pPr marL="685800" lvl="1" indent="-228600">
              <a:spcBef>
                <a:spcPts val="0"/>
              </a:spcBef>
              <a:spcAft>
                <a:spcPts val="0"/>
              </a:spcAft>
              <a:buClr>
                <a:srgbClr val="C00000"/>
              </a:buClr>
              <a:buFont typeface="Arial" panose="020B0604020202020204" pitchFamily="34" charset="0"/>
              <a:buChar char="•"/>
            </a:pPr>
            <a:r>
              <a:rPr lang="en-US" altLang="zh-CN" dirty="0">
                <a:solidFill>
                  <a:srgbClr val="FF0000"/>
                </a:solidFill>
                <a:latin typeface="Calibri" panose="020F0502020204030204" pitchFamily="34" charset="0"/>
                <a:ea typeface="宋体" panose="02010600030101010101" pitchFamily="2" charset="-122"/>
                <a:cs typeface="Calibri" panose="020F0502020204030204" pitchFamily="34" charset="0"/>
              </a:rPr>
              <a:t>Editor’s note: It is FFS, whether NEF should perform VFL NWDAF selection (or shortlisting) or it should only discover NWDAF client candidates without any further selection. </a:t>
            </a:r>
            <a:endParaRPr lang="en-US" altLang="zh-CN" dirty="0">
              <a:solidFill>
                <a:srgbClr val="5B9BD5">
                  <a:lumMod val="75000"/>
                </a:srgbClr>
              </a:solidFill>
              <a:latin typeface="Calibri" panose="020F0502020204030204" pitchFamily="34" charset="0"/>
              <a:ea typeface="宋体" panose="02010600030101010101" pitchFamily="2" charset="-122"/>
              <a:cs typeface="Calibri" panose="020F0502020204030204" pitchFamily="34" charset="0"/>
            </a:endParaRPr>
          </a:p>
        </p:txBody>
      </p:sp>
      <p:sp>
        <p:nvSpPr>
          <p:cNvPr id="11" name="矩形 10">
            <a:extLst>
              <a:ext uri="{FF2B5EF4-FFF2-40B4-BE49-F238E27FC236}">
                <a16:creationId xmlns:a16="http://schemas.microsoft.com/office/drawing/2014/main" id="{96F40BEB-ECE6-44B2-9C48-CB1D0CFD58B7}"/>
              </a:ext>
            </a:extLst>
          </p:cNvPr>
          <p:cNvSpPr/>
          <p:nvPr/>
        </p:nvSpPr>
        <p:spPr>
          <a:xfrm>
            <a:off x="655286" y="6107510"/>
            <a:ext cx="5227072" cy="276999"/>
          </a:xfrm>
          <a:prstGeom prst="rect">
            <a:avLst/>
          </a:prstGeom>
        </p:spPr>
        <p:txBody>
          <a:bodyPr wrap="none">
            <a:spAutoFit/>
          </a:bodyPr>
          <a:lstStyle/>
          <a:p>
            <a:r>
              <a:rPr lang="en-US" altLang="zh-CN" sz="1200" dirty="0"/>
              <a:t> Registration and Discovery procedure for VFL when AF as the VFL server</a:t>
            </a:r>
            <a:endParaRPr lang="zh-CN" altLang="en-US" sz="1200" dirty="0"/>
          </a:p>
        </p:txBody>
      </p:sp>
    </p:spTree>
    <p:extLst>
      <p:ext uri="{BB962C8B-B14F-4D97-AF65-F5344CB8AC3E}">
        <p14:creationId xmlns:p14="http://schemas.microsoft.com/office/powerpoint/2010/main" val="687657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F3CAED0-E4FA-4900-A723-D0C349F88343}"/>
              </a:ext>
            </a:extLst>
          </p:cNvPr>
          <p:cNvSpPr>
            <a:spLocks noGrp="1"/>
          </p:cNvSpPr>
          <p:nvPr>
            <p:ph idx="1"/>
          </p:nvPr>
        </p:nvSpPr>
        <p:spPr>
          <a:xfrm>
            <a:off x="132080" y="1188720"/>
            <a:ext cx="11221720" cy="4988243"/>
          </a:xfrm>
        </p:spPr>
        <p:txBody>
          <a:bodyPr/>
          <a:lstStyle/>
          <a:p>
            <a:r>
              <a:rPr lang="en-US" altLang="zh-CN" sz="2400" dirty="0"/>
              <a:t>For the VFL preparation procedure, whether and how NEF does pre-work of sample IDs intersection before the VFL server determines the final sample IDs?</a:t>
            </a:r>
            <a:endParaRPr lang="zh-CN" altLang="zh-CN" sz="2400" dirty="0"/>
          </a:p>
          <a:p>
            <a:endParaRPr lang="zh-CN" altLang="en-US" dirty="0"/>
          </a:p>
        </p:txBody>
      </p:sp>
      <p:sp>
        <p:nvSpPr>
          <p:cNvPr id="4" name="Title 1">
            <a:extLst>
              <a:ext uri="{FF2B5EF4-FFF2-40B4-BE49-F238E27FC236}">
                <a16:creationId xmlns:a16="http://schemas.microsoft.com/office/drawing/2014/main" id="{E2B7BB48-3859-4D6B-B4B7-EA16D3DFEEE3}"/>
              </a:ext>
            </a:extLst>
          </p:cNvPr>
          <p:cNvSpPr>
            <a:spLocks noGrp="1"/>
          </p:cNvSpPr>
          <p:nvPr>
            <p:ph type="title"/>
          </p:nvPr>
        </p:nvSpPr>
        <p:spPr>
          <a:xfrm>
            <a:off x="0" y="0"/>
            <a:ext cx="10515600" cy="810228"/>
          </a:xfrm>
        </p:spPr>
        <p:txBody>
          <a:bodyPr/>
          <a:lstStyle/>
          <a:p>
            <a:r>
              <a:rPr lang="en-US" altLang="zh-CN" sz="2800" b="1" dirty="0"/>
              <a:t>Sub-issue 2 </a:t>
            </a:r>
            <a:r>
              <a:rPr lang="en-US" altLang="zh-CN" sz="2800" dirty="0">
                <a:solidFill>
                  <a:srgbClr val="0000FF"/>
                </a:solidFill>
                <a:highlight>
                  <a:srgbClr val="FFFF00"/>
                </a:highlight>
              </a:rPr>
              <a:t>(see P7, P8 for related solutions) </a:t>
            </a:r>
            <a:endParaRPr lang="zh-CN" altLang="en-US" sz="2800" b="1" dirty="0"/>
          </a:p>
        </p:txBody>
      </p:sp>
      <p:graphicFrame>
        <p:nvGraphicFramePr>
          <p:cNvPr id="2" name="表格 1">
            <a:extLst>
              <a:ext uri="{FF2B5EF4-FFF2-40B4-BE49-F238E27FC236}">
                <a16:creationId xmlns:a16="http://schemas.microsoft.com/office/drawing/2014/main" id="{F8D9327D-C17A-46E2-94E8-AC3EE6B9EBB5}"/>
              </a:ext>
            </a:extLst>
          </p:cNvPr>
          <p:cNvGraphicFramePr>
            <a:graphicFrameLocks noGrp="1"/>
          </p:cNvGraphicFramePr>
          <p:nvPr>
            <p:extLst>
              <p:ext uri="{D42A27DB-BD31-4B8C-83A1-F6EECF244321}">
                <p14:modId xmlns:p14="http://schemas.microsoft.com/office/powerpoint/2010/main" val="482258102"/>
              </p:ext>
            </p:extLst>
          </p:nvPr>
        </p:nvGraphicFramePr>
        <p:xfrm>
          <a:off x="453017" y="1876620"/>
          <a:ext cx="11285966" cy="3230880"/>
        </p:xfrm>
        <a:graphic>
          <a:graphicData uri="http://schemas.openxmlformats.org/drawingml/2006/table">
            <a:tbl>
              <a:tblPr firstRow="1" bandRow="1">
                <a:tableStyleId>{5C22544A-7EE6-4342-B048-85BDC9FD1C3A}</a:tableStyleId>
              </a:tblPr>
              <a:tblGrid>
                <a:gridCol w="990301">
                  <a:extLst>
                    <a:ext uri="{9D8B030D-6E8A-4147-A177-3AD203B41FA5}">
                      <a16:colId xmlns:a16="http://schemas.microsoft.com/office/drawing/2014/main" val="2890343580"/>
                    </a:ext>
                  </a:extLst>
                </a:gridCol>
                <a:gridCol w="1904701">
                  <a:extLst>
                    <a:ext uri="{9D8B030D-6E8A-4147-A177-3AD203B41FA5}">
                      <a16:colId xmlns:a16="http://schemas.microsoft.com/office/drawing/2014/main" val="438584649"/>
                    </a:ext>
                  </a:extLst>
                </a:gridCol>
                <a:gridCol w="8390964">
                  <a:extLst>
                    <a:ext uri="{9D8B030D-6E8A-4147-A177-3AD203B41FA5}">
                      <a16:colId xmlns:a16="http://schemas.microsoft.com/office/drawing/2014/main" val="1760235431"/>
                    </a:ext>
                  </a:extLst>
                </a:gridCol>
              </a:tblGrid>
              <a:tr h="418254">
                <a:tc>
                  <a:txBody>
                    <a:bodyPr/>
                    <a:lstStyle/>
                    <a:p>
                      <a:r>
                        <a:rPr lang="en-US" altLang="zh-CN" sz="1400" dirty="0"/>
                        <a:t>Companies </a:t>
                      </a:r>
                      <a:endParaRPr lang="zh-CN" altLang="en-US" sz="1400" dirty="0"/>
                    </a:p>
                  </a:txBody>
                  <a:tcPr/>
                </a:tc>
                <a:tc>
                  <a:txBody>
                    <a:bodyPr/>
                    <a:lstStyle/>
                    <a:p>
                      <a:r>
                        <a:rPr lang="en-US" altLang="zh-CN" sz="1400" dirty="0"/>
                        <a:t>View (whether)</a:t>
                      </a:r>
                      <a:endParaRPr lang="zh-CN" altLang="en-US" sz="1400" dirty="0"/>
                    </a:p>
                  </a:txBody>
                  <a:tcPr/>
                </a:tc>
                <a:tc>
                  <a:txBody>
                    <a:bodyPr/>
                    <a:lstStyle/>
                    <a:p>
                      <a:r>
                        <a:rPr lang="en-US" altLang="zh-CN" sz="1400" dirty="0"/>
                        <a:t>Explanation (how)</a:t>
                      </a:r>
                      <a:endParaRPr lang="zh-CN" altLang="en-US" sz="1400" dirty="0"/>
                    </a:p>
                  </a:txBody>
                  <a:tcPr/>
                </a:tc>
                <a:extLst>
                  <a:ext uri="{0D108BD9-81ED-4DB2-BD59-A6C34878D82A}">
                    <a16:rowId xmlns:a16="http://schemas.microsoft.com/office/drawing/2014/main" val="2409666087"/>
                  </a:ext>
                </a:extLst>
              </a:tr>
              <a:tr h="370840">
                <a:tc>
                  <a:txBody>
                    <a:bodyPr/>
                    <a:lstStyle/>
                    <a:p>
                      <a:r>
                        <a:rPr lang="en-US" altLang="zh-CN" sz="1200" dirty="0"/>
                        <a:t>vivo</a:t>
                      </a:r>
                      <a:endParaRPr lang="zh-CN" altLang="en-US" sz="1200" dirty="0"/>
                    </a:p>
                  </a:txBody>
                  <a:tcPr/>
                </a:tc>
                <a:tc>
                  <a:txBody>
                    <a:bodyPr/>
                    <a:lstStyle/>
                    <a:p>
                      <a:r>
                        <a:rPr lang="en-US" altLang="zh-CN" sz="1200" dirty="0"/>
                        <a:t>Y</a:t>
                      </a:r>
                    </a:p>
                    <a:p>
                      <a:endParaRPr lang="zh-CN" altLang="en-US" sz="1200" dirty="0"/>
                    </a:p>
                  </a:txBody>
                  <a:tcPr/>
                </a:tc>
                <a:tc>
                  <a:txBody>
                    <a:bodyPr/>
                    <a:lstStyle/>
                    <a:p>
                      <a:pPr marL="285750" indent="-285750">
                        <a:buFontTx/>
                        <a:buChar char="-"/>
                      </a:pPr>
                      <a:r>
                        <a:rPr lang="en-US" altLang="zh-CN" sz="1200" dirty="0"/>
                        <a:t>Role: Before determining final intersection by the VFL server, the NEF can help to obtain a intersection from untrusted AF and NWDAF as candidates, no matter who acts as VFL server or VFL client (i.e. in either case);</a:t>
                      </a:r>
                    </a:p>
                    <a:p>
                      <a:pPr marL="285750" indent="-285750">
                        <a:buFontTx/>
                        <a:buChar char="-"/>
                      </a:pPr>
                      <a:r>
                        <a:rPr lang="en-US" altLang="zh-CN" sz="1200" dirty="0"/>
                        <a:t>Benefit: See the next two pages (P7,P8) for details of solution and benefits comparing.</a:t>
                      </a:r>
                    </a:p>
                    <a:p>
                      <a:pPr marL="0" indent="0">
                        <a:buFontTx/>
                        <a:buNone/>
                      </a:pPr>
                      <a:r>
                        <a:rPr lang="en-US" altLang="zh-CN" sz="1200" dirty="0">
                          <a:solidFill>
                            <a:srgbClr val="FF0000"/>
                          </a:solidFill>
                          <a:highlight>
                            <a:srgbClr val="FFFF00"/>
                          </a:highlight>
                        </a:rPr>
                        <a:t>Note: SA3 has related requirement and is discussing it.</a:t>
                      </a:r>
                      <a:endParaRPr lang="zh-CN" altLang="en-US" sz="1200" dirty="0">
                        <a:solidFill>
                          <a:srgbClr val="FF0000"/>
                        </a:solidFill>
                        <a:highlight>
                          <a:srgbClr val="FFFF00"/>
                        </a:highlight>
                      </a:endParaRPr>
                    </a:p>
                  </a:txBody>
                  <a:tcPr/>
                </a:tc>
                <a:extLst>
                  <a:ext uri="{0D108BD9-81ED-4DB2-BD59-A6C34878D82A}">
                    <a16:rowId xmlns:a16="http://schemas.microsoft.com/office/drawing/2014/main" val="2513737651"/>
                  </a:ext>
                </a:extLst>
              </a:tr>
              <a:tr h="370840">
                <a:tc>
                  <a:txBody>
                    <a:bodyPr/>
                    <a:lstStyle/>
                    <a:p>
                      <a:r>
                        <a:rPr lang="en-US" altLang="zh-CN" sz="1200" dirty="0"/>
                        <a:t>Nokia</a:t>
                      </a:r>
                      <a:endParaRPr lang="zh-CN" altLang="en-US" sz="1200" dirty="0"/>
                    </a:p>
                  </a:txBody>
                  <a:tcPr/>
                </a:tc>
                <a:tc>
                  <a:txBody>
                    <a:bodyPr/>
                    <a:lstStyle/>
                    <a:p>
                      <a:r>
                        <a:rPr lang="en-US" altLang="zh-CN" sz="1200" dirty="0"/>
                        <a:t>Complicated, need more clarification of gain</a:t>
                      </a:r>
                      <a:endParaRPr lang="zh-CN" altLang="en-US" sz="1200" dirty="0"/>
                    </a:p>
                  </a:txBody>
                  <a:tcPr/>
                </a:tc>
                <a:tc>
                  <a:txBody>
                    <a:bodyPr/>
                    <a:lstStyle/>
                    <a:p>
                      <a:r>
                        <a:rPr lang="en-US" altLang="zh-CN" sz="1200" kern="1200" dirty="0">
                          <a:solidFill>
                            <a:schemeClr val="dk1"/>
                          </a:solidFill>
                          <a:effectLst/>
                          <a:latin typeface="+mn-lt"/>
                          <a:ea typeface="+mn-ea"/>
                          <a:cs typeface="+mn-cs"/>
                        </a:rPr>
                        <a:t>No clear gain, may be done by AF as VFL server</a:t>
                      </a:r>
                      <a:endParaRPr lang="zh-CN" altLang="en-US" sz="1200" dirty="0"/>
                    </a:p>
                  </a:txBody>
                  <a:tcPr/>
                </a:tc>
                <a:extLst>
                  <a:ext uri="{0D108BD9-81ED-4DB2-BD59-A6C34878D82A}">
                    <a16:rowId xmlns:a16="http://schemas.microsoft.com/office/drawing/2014/main" val="2833328703"/>
                  </a:ext>
                </a:extLst>
              </a:tr>
              <a:tr h="370840">
                <a:tc>
                  <a:txBody>
                    <a:bodyPr/>
                    <a:lstStyle/>
                    <a:p>
                      <a:r>
                        <a:rPr lang="en-US" altLang="zh-CN" sz="1200" dirty="0"/>
                        <a:t>ZTE</a:t>
                      </a:r>
                      <a:endParaRPr lang="zh-CN" altLang="en-US" sz="1200" dirty="0"/>
                    </a:p>
                  </a:txBody>
                  <a:tcPr/>
                </a:tc>
                <a:tc>
                  <a:txBody>
                    <a:bodyPr/>
                    <a:lstStyle/>
                    <a:p>
                      <a:r>
                        <a:rPr lang="en-US" altLang="zh-CN" sz="1200" dirty="0"/>
                        <a:t>Y</a:t>
                      </a:r>
                      <a:endParaRPr lang="zh-CN" altLang="en-US" sz="1200" dirty="0"/>
                    </a:p>
                  </a:txBody>
                  <a:tcPr/>
                </a:tc>
                <a:tc>
                  <a:txBody>
                    <a:bodyPr/>
                    <a:lstStyle/>
                    <a:p>
                      <a:r>
                        <a:rPr lang="en-US" altLang="zh-CN" sz="1200" dirty="0"/>
                        <a:t>Avoid sample information exchange inside 5GC and outside 5GC.</a:t>
                      </a:r>
                    </a:p>
                    <a:p>
                      <a:r>
                        <a:rPr lang="en-US" altLang="zh-CN" sz="1200" dirty="0"/>
                        <a:t>Reduce the number of samples to be carried in service operation.</a:t>
                      </a:r>
                      <a:endParaRPr lang="zh-CN" altLang="en-US" sz="1200" dirty="0"/>
                    </a:p>
                  </a:txBody>
                  <a:tcPr/>
                </a:tc>
                <a:extLst>
                  <a:ext uri="{0D108BD9-81ED-4DB2-BD59-A6C34878D82A}">
                    <a16:rowId xmlns:a16="http://schemas.microsoft.com/office/drawing/2014/main" val="700469238"/>
                  </a:ext>
                </a:extLst>
              </a:tr>
              <a:tr h="370840">
                <a:tc>
                  <a:txBody>
                    <a:bodyPr/>
                    <a:lstStyle/>
                    <a:p>
                      <a:pPr marL="0" algn="l" defTabSz="914400" rtl="0" eaLnBrk="1" latinLnBrk="0" hangingPunct="1"/>
                      <a:r>
                        <a:rPr lang="en-US" altLang="zh-CN" sz="1200" kern="1200" dirty="0">
                          <a:solidFill>
                            <a:schemeClr val="dk1"/>
                          </a:solidFill>
                          <a:latin typeface="+mn-lt"/>
                          <a:ea typeface="+mn-ea"/>
                          <a:cs typeface="+mn-cs"/>
                        </a:rPr>
                        <a:t>OPPO</a:t>
                      </a:r>
                      <a:endParaRPr lang="zh-CN" altLang="en-US" sz="1200" kern="1200" dirty="0">
                        <a:solidFill>
                          <a:schemeClr val="dk1"/>
                        </a:solidFill>
                        <a:latin typeface="+mn-lt"/>
                        <a:ea typeface="+mn-ea"/>
                        <a:cs typeface="+mn-cs"/>
                      </a:endParaRPr>
                    </a:p>
                  </a:txBody>
                  <a:tcPr/>
                </a:tc>
                <a:tc>
                  <a:txBody>
                    <a:bodyPr/>
                    <a:lstStyle/>
                    <a:p>
                      <a:pPr marL="0" algn="l" defTabSz="914400" rtl="0" eaLnBrk="1" latinLnBrk="0" hangingPunct="1"/>
                      <a:r>
                        <a:rPr lang="en-US" altLang="zh-CN" sz="1200" kern="1200" dirty="0">
                          <a:solidFill>
                            <a:schemeClr val="dk1"/>
                          </a:solidFill>
                          <a:latin typeface="+mn-lt"/>
                          <a:ea typeface="+mn-ea"/>
                          <a:cs typeface="+mn-cs"/>
                        </a:rPr>
                        <a:t>Y</a:t>
                      </a:r>
                      <a:endParaRPr lang="zh-CN" altLang="en-US" sz="1200" kern="1200" dirty="0">
                        <a:solidFill>
                          <a:schemeClr val="dk1"/>
                        </a:solidFill>
                        <a:latin typeface="+mn-lt"/>
                        <a:ea typeface="+mn-ea"/>
                        <a:cs typeface="+mn-cs"/>
                      </a:endParaRPr>
                    </a:p>
                  </a:txBody>
                  <a:tcPr/>
                </a:tc>
                <a:tc>
                  <a:txBody>
                    <a:bodyPr/>
                    <a:lstStyle/>
                    <a:p>
                      <a:pPr marL="0" algn="l" defTabSz="914400" rtl="0" eaLnBrk="1" latinLnBrk="0" hangingPunct="1"/>
                      <a:r>
                        <a:rPr lang="en-US" altLang="zh-CN" sz="1200" kern="1200" dirty="0">
                          <a:solidFill>
                            <a:schemeClr val="dk1"/>
                          </a:solidFill>
                          <a:latin typeface="+mn-lt"/>
                          <a:ea typeface="+mn-ea"/>
                          <a:cs typeface="+mn-cs"/>
                        </a:rPr>
                        <a:t>Support the Alt2. When multi AFs are involved, the NEF can first determine  the intersection of samples for every AF then performing the ID mapping. It will significantly reduce the number of the IDs to be mapped in NEF. </a:t>
                      </a:r>
                      <a:endParaRPr lang="zh-CN" altLang="en-US" sz="1200" kern="1200" dirty="0">
                        <a:solidFill>
                          <a:schemeClr val="dk1"/>
                        </a:solidFill>
                        <a:latin typeface="+mn-lt"/>
                        <a:ea typeface="+mn-ea"/>
                        <a:cs typeface="+mn-cs"/>
                      </a:endParaRPr>
                    </a:p>
                  </a:txBody>
                  <a:tcPr/>
                </a:tc>
                <a:extLst>
                  <a:ext uri="{0D108BD9-81ED-4DB2-BD59-A6C34878D82A}">
                    <a16:rowId xmlns:a16="http://schemas.microsoft.com/office/drawing/2014/main" val="2206630687"/>
                  </a:ext>
                </a:extLst>
              </a:tr>
              <a:tr h="370840">
                <a:tc>
                  <a:txBody>
                    <a:bodyPr/>
                    <a:lstStyle/>
                    <a:p>
                      <a:r>
                        <a:rPr lang="en-US" altLang="zh-CN" sz="1400" dirty="0"/>
                        <a:t>Ericsson</a:t>
                      </a:r>
                      <a:endParaRPr lang="zh-CN" altLang="en-US" sz="1400" dirty="0"/>
                    </a:p>
                  </a:txBody>
                  <a:tcPr/>
                </a:tc>
                <a:tc>
                  <a:txBody>
                    <a:bodyPr/>
                    <a:lstStyle/>
                    <a:p>
                      <a:r>
                        <a:rPr lang="en-US" altLang="zh-CN" sz="1400" kern="1200" dirty="0">
                          <a:solidFill>
                            <a:schemeClr val="dk1"/>
                          </a:solidFill>
                          <a:latin typeface="+mn-lt"/>
                          <a:ea typeface="+mn-ea"/>
                          <a:cs typeface="+mn-cs"/>
                        </a:rPr>
                        <a:t>Positive to the idea to reduce the load in NEF</a:t>
                      </a:r>
                      <a:endParaRPr lang="zh-CN" altLang="en-US" sz="1400" kern="1200" dirty="0">
                        <a:solidFill>
                          <a:schemeClr val="dk1"/>
                        </a:solidFill>
                        <a:latin typeface="+mn-lt"/>
                        <a:ea typeface="+mn-ea"/>
                        <a:cs typeface="+mn-cs"/>
                      </a:endParaRPr>
                    </a:p>
                  </a:txBody>
                  <a:tcPr/>
                </a:tc>
                <a:tc>
                  <a:txBody>
                    <a:bodyPr/>
                    <a:lstStyle/>
                    <a:p>
                      <a:r>
                        <a:rPr lang="en-US" altLang="zh-CN" sz="1400" dirty="0"/>
                        <a:t>Need </a:t>
                      </a:r>
                      <a:r>
                        <a:rPr lang="en-US" altLang="zh-CN" sz="1400" kern="1200" dirty="0">
                          <a:solidFill>
                            <a:schemeClr val="dk1"/>
                          </a:solidFill>
                          <a:latin typeface="+mn-lt"/>
                          <a:ea typeface="+mn-ea"/>
                          <a:cs typeface="+mn-cs"/>
                        </a:rPr>
                        <a:t>more justification on how Alternative 2 reduces the load</a:t>
                      </a:r>
                      <a:endParaRPr lang="zh-CN" altLang="en-US" sz="1400" kern="1200" dirty="0">
                        <a:solidFill>
                          <a:schemeClr val="dk1"/>
                        </a:solidFill>
                        <a:latin typeface="+mn-lt"/>
                        <a:ea typeface="+mn-ea"/>
                        <a:cs typeface="+mn-cs"/>
                      </a:endParaRPr>
                    </a:p>
                  </a:txBody>
                  <a:tcPr/>
                </a:tc>
                <a:extLst>
                  <a:ext uri="{0D108BD9-81ED-4DB2-BD59-A6C34878D82A}">
                    <a16:rowId xmlns:a16="http://schemas.microsoft.com/office/drawing/2014/main" val="3702115686"/>
                  </a:ext>
                </a:extLst>
              </a:tr>
            </a:tbl>
          </a:graphicData>
        </a:graphic>
      </p:graphicFrame>
      <p:sp>
        <p:nvSpPr>
          <p:cNvPr id="5" name="矩形 4">
            <a:extLst>
              <a:ext uri="{FF2B5EF4-FFF2-40B4-BE49-F238E27FC236}">
                <a16:creationId xmlns:a16="http://schemas.microsoft.com/office/drawing/2014/main" id="{99309F6A-320F-4FE9-8357-C33AF40625E0}"/>
              </a:ext>
            </a:extLst>
          </p:cNvPr>
          <p:cNvSpPr/>
          <p:nvPr/>
        </p:nvSpPr>
        <p:spPr>
          <a:xfrm>
            <a:off x="289560" y="5974080"/>
            <a:ext cx="11064240"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28600" indent="-228600">
              <a:lnSpc>
                <a:spcPct val="90000"/>
              </a:lnSpc>
              <a:spcBef>
                <a:spcPts val="1000"/>
              </a:spcBef>
              <a:buBlip>
                <a:blip r:embed="rId2"/>
              </a:buBlip>
            </a:pPr>
            <a:r>
              <a:rPr lang="en-US" altLang="zh-CN" sz="2400" dirty="0">
                <a:latin typeface="+mn-lt"/>
                <a:cs typeface="+mn-cs"/>
              </a:rPr>
              <a:t>Way forward:</a:t>
            </a:r>
            <a:endParaRPr lang="zh-CN" altLang="zh-CN" sz="2400" dirty="0">
              <a:latin typeface="+mn-lt"/>
              <a:cs typeface="+mn-cs"/>
            </a:endParaRPr>
          </a:p>
        </p:txBody>
      </p:sp>
    </p:spTree>
    <p:extLst>
      <p:ext uri="{BB962C8B-B14F-4D97-AF65-F5344CB8AC3E}">
        <p14:creationId xmlns:p14="http://schemas.microsoft.com/office/powerpoint/2010/main" val="221852128"/>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 name="组合 50">
            <a:extLst>
              <a:ext uri="{FF2B5EF4-FFF2-40B4-BE49-F238E27FC236}">
                <a16:creationId xmlns:a16="http://schemas.microsoft.com/office/drawing/2014/main" id="{BE1C5AEA-71DE-4A2C-A778-4B92AAB7855B}"/>
              </a:ext>
            </a:extLst>
          </p:cNvPr>
          <p:cNvGrpSpPr/>
          <p:nvPr/>
        </p:nvGrpSpPr>
        <p:grpSpPr>
          <a:xfrm>
            <a:off x="226029" y="111320"/>
            <a:ext cx="7302135" cy="6746680"/>
            <a:chOff x="832204" y="111320"/>
            <a:chExt cx="7302135" cy="6746680"/>
          </a:xfrm>
        </p:grpSpPr>
        <p:grpSp>
          <p:nvGrpSpPr>
            <p:cNvPr id="49" name="组合 48">
              <a:extLst>
                <a:ext uri="{FF2B5EF4-FFF2-40B4-BE49-F238E27FC236}">
                  <a16:creationId xmlns:a16="http://schemas.microsoft.com/office/drawing/2014/main" id="{9A01BB74-93E8-4A11-92AF-E9D85389384B}"/>
                </a:ext>
              </a:extLst>
            </p:cNvPr>
            <p:cNvGrpSpPr/>
            <p:nvPr/>
          </p:nvGrpSpPr>
          <p:grpSpPr>
            <a:xfrm>
              <a:off x="1594377" y="594397"/>
              <a:ext cx="5719732" cy="6263603"/>
              <a:chOff x="1717670" y="594397"/>
              <a:chExt cx="5719732" cy="5355557"/>
            </a:xfrm>
          </p:grpSpPr>
          <p:cxnSp>
            <p:nvCxnSpPr>
              <p:cNvPr id="8" name="直接连接符 7">
                <a:extLst>
                  <a:ext uri="{FF2B5EF4-FFF2-40B4-BE49-F238E27FC236}">
                    <a16:creationId xmlns:a16="http://schemas.microsoft.com/office/drawing/2014/main" id="{F7B1852A-FC63-43D6-B2F9-829939F6B20D}"/>
                  </a:ext>
                </a:extLst>
              </p:cNvPr>
              <p:cNvCxnSpPr>
                <a:cxnSpLocks/>
              </p:cNvCxnSpPr>
              <p:nvPr/>
            </p:nvCxnSpPr>
            <p:spPr>
              <a:xfrm>
                <a:off x="1717670" y="848876"/>
                <a:ext cx="30192" cy="498606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接连接符 8">
                <a:extLst>
                  <a:ext uri="{FF2B5EF4-FFF2-40B4-BE49-F238E27FC236}">
                    <a16:creationId xmlns:a16="http://schemas.microsoft.com/office/drawing/2014/main" id="{ADD4B87F-E2F2-4128-851F-4E0013189C75}"/>
                  </a:ext>
                </a:extLst>
              </p:cNvPr>
              <p:cNvCxnSpPr/>
              <p:nvPr/>
            </p:nvCxnSpPr>
            <p:spPr>
              <a:xfrm>
                <a:off x="4123425" y="874756"/>
                <a:ext cx="30192" cy="498606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接连接符 9">
                <a:extLst>
                  <a:ext uri="{FF2B5EF4-FFF2-40B4-BE49-F238E27FC236}">
                    <a16:creationId xmlns:a16="http://schemas.microsoft.com/office/drawing/2014/main" id="{7F4D65CF-79A4-48D0-A747-83011E2C7FA2}"/>
                  </a:ext>
                </a:extLst>
              </p:cNvPr>
              <p:cNvCxnSpPr/>
              <p:nvPr/>
            </p:nvCxnSpPr>
            <p:spPr>
              <a:xfrm>
                <a:off x="6712789" y="874756"/>
                <a:ext cx="30192" cy="498606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接连接符 19">
                <a:extLst>
                  <a:ext uri="{FF2B5EF4-FFF2-40B4-BE49-F238E27FC236}">
                    <a16:creationId xmlns:a16="http://schemas.microsoft.com/office/drawing/2014/main" id="{1326D321-FC25-45F1-9AD7-4F288830D608}"/>
                  </a:ext>
                </a:extLst>
              </p:cNvPr>
              <p:cNvCxnSpPr>
                <a:cxnSpLocks/>
              </p:cNvCxnSpPr>
              <p:nvPr/>
            </p:nvCxnSpPr>
            <p:spPr>
              <a:xfrm>
                <a:off x="7437402" y="594397"/>
                <a:ext cx="0" cy="5355557"/>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grpSp>
        <p:sp>
          <p:nvSpPr>
            <p:cNvPr id="4" name="矩形 3">
              <a:extLst>
                <a:ext uri="{FF2B5EF4-FFF2-40B4-BE49-F238E27FC236}">
                  <a16:creationId xmlns:a16="http://schemas.microsoft.com/office/drawing/2014/main" id="{BF8E04D5-B236-42B7-B833-02E1FC37D4F6}"/>
                </a:ext>
              </a:extLst>
            </p:cNvPr>
            <p:cNvSpPr/>
            <p:nvPr/>
          </p:nvSpPr>
          <p:spPr>
            <a:xfrm>
              <a:off x="955009" y="339918"/>
              <a:ext cx="1319841" cy="50895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NWDAF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(server)</a:t>
              </a: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6" name="矩形 5">
              <a:extLst>
                <a:ext uri="{FF2B5EF4-FFF2-40B4-BE49-F238E27FC236}">
                  <a16:creationId xmlns:a16="http://schemas.microsoft.com/office/drawing/2014/main" id="{41C72834-A465-420A-B1FB-B281F4915A57}"/>
                </a:ext>
              </a:extLst>
            </p:cNvPr>
            <p:cNvSpPr/>
            <p:nvPr/>
          </p:nvSpPr>
          <p:spPr>
            <a:xfrm>
              <a:off x="3340212" y="365798"/>
              <a:ext cx="1319841" cy="50895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NEF</a:t>
              </a: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12" name="直接箭头连接符 11">
              <a:extLst>
                <a:ext uri="{FF2B5EF4-FFF2-40B4-BE49-F238E27FC236}">
                  <a16:creationId xmlns:a16="http://schemas.microsoft.com/office/drawing/2014/main" id="{5CD82212-AE0F-4006-8DE4-32245E2EB163}"/>
                </a:ext>
              </a:extLst>
            </p:cNvPr>
            <p:cNvCxnSpPr/>
            <p:nvPr/>
          </p:nvCxnSpPr>
          <p:spPr>
            <a:xfrm>
              <a:off x="1614929" y="1288823"/>
              <a:ext cx="238520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矩形 12">
              <a:extLst>
                <a:ext uri="{FF2B5EF4-FFF2-40B4-BE49-F238E27FC236}">
                  <a16:creationId xmlns:a16="http://schemas.microsoft.com/office/drawing/2014/main" id="{3408B23C-6531-4894-886B-1D8B217613C0}"/>
                </a:ext>
              </a:extLst>
            </p:cNvPr>
            <p:cNvSpPr/>
            <p:nvPr/>
          </p:nvSpPr>
          <p:spPr>
            <a:xfrm>
              <a:off x="3296722" y="1477216"/>
              <a:ext cx="2059197" cy="43132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2. </a:t>
              </a:r>
              <a:r>
                <a:rPr kumimoji="0" lang="en-US" altLang="zh-CN" sz="1100" b="0" i="0" u="none" strike="noStrike" kern="1200" cap="none" spc="0" normalizeH="0" baseline="0" noProof="0" dirty="0">
                  <a:ln>
                    <a:noFill/>
                  </a:ln>
                  <a:solidFill>
                    <a:prstClr val="black"/>
                  </a:solidFill>
                  <a:effectLst/>
                  <a:highlight>
                    <a:srgbClr val="FFFF00"/>
                  </a:highlight>
                  <a:uLnTx/>
                  <a:uFillTx/>
                  <a:latin typeface="等线" panose="020F0502020204030204"/>
                  <a:ea typeface="等线" panose="02010600030101010101" pitchFamily="2" charset="-122"/>
                  <a:cs typeface="+mn-cs"/>
                </a:rPr>
                <a:t>100K Sample IDs mapping from internal to external </a:t>
              </a:r>
              <a:endParaRPr kumimoji="0" lang="zh-CN" altLang="en-US" sz="1100" b="0" i="0" u="none" strike="noStrike" kern="1200" cap="none" spc="0" normalizeH="0" baseline="0" noProof="0" dirty="0">
                <a:ln>
                  <a:noFill/>
                </a:ln>
                <a:solidFill>
                  <a:prstClr val="black"/>
                </a:solidFill>
                <a:effectLst/>
                <a:highlight>
                  <a:srgbClr val="FFFF00"/>
                </a:highlight>
                <a:uLnTx/>
                <a:uFillTx/>
                <a:latin typeface="等线" panose="020F0502020204030204"/>
                <a:ea typeface="等线" panose="02010600030101010101" pitchFamily="2" charset="-122"/>
                <a:cs typeface="+mn-cs"/>
              </a:endParaRPr>
            </a:p>
          </p:txBody>
        </p:sp>
        <p:sp>
          <p:nvSpPr>
            <p:cNvPr id="14" name="文本框 13">
              <a:extLst>
                <a:ext uri="{FF2B5EF4-FFF2-40B4-BE49-F238E27FC236}">
                  <a16:creationId xmlns:a16="http://schemas.microsoft.com/office/drawing/2014/main" id="{C072D654-21AD-42FB-88C3-EA738C2551AE}"/>
                </a:ext>
              </a:extLst>
            </p:cNvPr>
            <p:cNvSpPr txBox="1"/>
            <p:nvPr/>
          </p:nvSpPr>
          <p:spPr>
            <a:xfrm>
              <a:off x="1614928" y="898987"/>
              <a:ext cx="4239881"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1.Preparation/sample alignment request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(e.g. 100K sample IDs provided by NWDAF as server, other parameters)</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15" name="直接箭头连接符 14">
              <a:extLst>
                <a:ext uri="{FF2B5EF4-FFF2-40B4-BE49-F238E27FC236}">
                  <a16:creationId xmlns:a16="http://schemas.microsoft.com/office/drawing/2014/main" id="{1868D7AD-32FF-43F8-A0C6-52F49F1794AA}"/>
                </a:ext>
              </a:extLst>
            </p:cNvPr>
            <p:cNvCxnSpPr>
              <a:cxnSpLocks/>
            </p:cNvCxnSpPr>
            <p:nvPr/>
          </p:nvCxnSpPr>
          <p:spPr>
            <a:xfrm>
              <a:off x="4030324" y="2476395"/>
              <a:ext cx="258936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文本框 16">
              <a:extLst>
                <a:ext uri="{FF2B5EF4-FFF2-40B4-BE49-F238E27FC236}">
                  <a16:creationId xmlns:a16="http://schemas.microsoft.com/office/drawing/2014/main" id="{E45EB696-0403-4FEE-92D6-4C536103FC37}"/>
                </a:ext>
              </a:extLst>
            </p:cNvPr>
            <p:cNvSpPr txBox="1"/>
            <p:nvPr/>
          </p:nvSpPr>
          <p:spPr>
            <a:xfrm>
              <a:off x="4060515" y="2076285"/>
              <a:ext cx="4073823"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3a. Preparation/sample alignment request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(e.g. </a:t>
              </a:r>
              <a:r>
                <a:rPr kumimoji="0" lang="en-US" altLang="zh-CN" sz="1000" b="0" i="0" u="none" strike="noStrike" kern="1200" cap="none" spc="0" normalizeH="0" baseline="0" noProof="0" dirty="0">
                  <a:ln>
                    <a:noFill/>
                  </a:ln>
                  <a:solidFill>
                    <a:prstClr val="black"/>
                  </a:solidFill>
                  <a:effectLst/>
                  <a:highlight>
                    <a:srgbClr val="FFFF00"/>
                  </a:highlight>
                  <a:uLnTx/>
                  <a:uFillTx/>
                  <a:latin typeface="等线" panose="020F0502020204030204"/>
                  <a:ea typeface="等线" panose="02010600030101010101" pitchFamily="2" charset="-122"/>
                  <a:cs typeface="+mn-cs"/>
                </a:rPr>
                <a:t>100K sample IDs mapped by the NEF </a:t>
              </a: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other parameters)</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19" name="矩形 18">
              <a:extLst>
                <a:ext uri="{FF2B5EF4-FFF2-40B4-BE49-F238E27FC236}">
                  <a16:creationId xmlns:a16="http://schemas.microsoft.com/office/drawing/2014/main" id="{02D52DBF-7BD8-4679-802F-00E611349985}"/>
                </a:ext>
              </a:extLst>
            </p:cNvPr>
            <p:cNvSpPr/>
            <p:nvPr/>
          </p:nvSpPr>
          <p:spPr>
            <a:xfrm>
              <a:off x="6539891" y="111320"/>
              <a:ext cx="1594448" cy="508958"/>
            </a:xfrm>
            <a:prstGeom prst="rect">
              <a:avLst/>
            </a:prstGeom>
            <a:solidFill>
              <a:schemeClr val="bg2"/>
            </a:solidFill>
            <a:ln>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Untrusted AF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(client)</a:t>
              </a: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18" name="矩形 17">
              <a:extLst>
                <a:ext uri="{FF2B5EF4-FFF2-40B4-BE49-F238E27FC236}">
                  <a16:creationId xmlns:a16="http://schemas.microsoft.com/office/drawing/2014/main" id="{E0E3A289-AC59-43F6-97CD-78F796E2EE32}"/>
                </a:ext>
              </a:extLst>
            </p:cNvPr>
            <p:cNvSpPr/>
            <p:nvPr/>
          </p:nvSpPr>
          <p:spPr>
            <a:xfrm>
              <a:off x="5342565" y="2804211"/>
              <a:ext cx="1836395" cy="6527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4a. Decides whether to joint, and if there are overlapping sample IDs, takes out the intersection</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5" name="矩形 4">
              <a:extLst>
                <a:ext uri="{FF2B5EF4-FFF2-40B4-BE49-F238E27FC236}">
                  <a16:creationId xmlns:a16="http://schemas.microsoft.com/office/drawing/2014/main" id="{CCAA4ADE-F751-4CA1-B8E6-ABCAB875B9A3}"/>
                </a:ext>
              </a:extLst>
            </p:cNvPr>
            <p:cNvSpPr/>
            <p:nvPr/>
          </p:nvSpPr>
          <p:spPr>
            <a:xfrm>
              <a:off x="5854810" y="365798"/>
              <a:ext cx="1594448" cy="50895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Untrusted AF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(client)</a:t>
              </a: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21" name="直接箭头连接符 20">
              <a:extLst>
                <a:ext uri="{FF2B5EF4-FFF2-40B4-BE49-F238E27FC236}">
                  <a16:creationId xmlns:a16="http://schemas.microsoft.com/office/drawing/2014/main" id="{B923DF93-6B04-4EC8-A8EF-AB2BBD8FAF76}"/>
                </a:ext>
              </a:extLst>
            </p:cNvPr>
            <p:cNvCxnSpPr>
              <a:cxnSpLocks/>
            </p:cNvCxnSpPr>
            <p:nvPr/>
          </p:nvCxnSpPr>
          <p:spPr>
            <a:xfrm>
              <a:off x="4030324" y="2594289"/>
              <a:ext cx="3270844" cy="0"/>
            </a:xfrm>
            <a:prstGeom prst="straightConnector1">
              <a:avLst/>
            </a:prstGeom>
            <a:ln>
              <a:solidFill>
                <a:schemeClr val="accent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3" name="直接箭头连接符 22">
              <a:extLst>
                <a:ext uri="{FF2B5EF4-FFF2-40B4-BE49-F238E27FC236}">
                  <a16:creationId xmlns:a16="http://schemas.microsoft.com/office/drawing/2014/main" id="{2ACC2480-7E00-456B-B0CC-03D13B2F7C83}"/>
                </a:ext>
              </a:extLst>
            </p:cNvPr>
            <p:cNvCxnSpPr>
              <a:cxnSpLocks/>
            </p:cNvCxnSpPr>
            <p:nvPr/>
          </p:nvCxnSpPr>
          <p:spPr>
            <a:xfrm flipH="1" flipV="1">
              <a:off x="4000132" y="3727225"/>
              <a:ext cx="2619556" cy="201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直接箭头连接符 25">
              <a:extLst>
                <a:ext uri="{FF2B5EF4-FFF2-40B4-BE49-F238E27FC236}">
                  <a16:creationId xmlns:a16="http://schemas.microsoft.com/office/drawing/2014/main" id="{47B2677A-19E0-450F-8A6B-20FC887CB925}"/>
                </a:ext>
              </a:extLst>
            </p:cNvPr>
            <p:cNvCxnSpPr>
              <a:cxnSpLocks/>
            </p:cNvCxnSpPr>
            <p:nvPr/>
          </p:nvCxnSpPr>
          <p:spPr>
            <a:xfrm flipH="1" flipV="1">
              <a:off x="4015228" y="4212577"/>
              <a:ext cx="3313257" cy="25458"/>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34" name="文本框 33">
              <a:extLst>
                <a:ext uri="{FF2B5EF4-FFF2-40B4-BE49-F238E27FC236}">
                  <a16:creationId xmlns:a16="http://schemas.microsoft.com/office/drawing/2014/main" id="{BEA45791-329E-40D1-BDD3-D8CDDB90FB22}"/>
                </a:ext>
              </a:extLst>
            </p:cNvPr>
            <p:cNvSpPr txBox="1"/>
            <p:nvPr/>
          </p:nvSpPr>
          <p:spPr>
            <a:xfrm>
              <a:off x="3941181" y="3529053"/>
              <a:ext cx="3355676" cy="400110"/>
            </a:xfrm>
            <a:prstGeom prst="rect">
              <a:avLst/>
            </a:prstGeom>
            <a:noFill/>
            <a:ln>
              <a:no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5a. Preparation/sample alignment response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(e.g. </a:t>
              </a:r>
              <a:r>
                <a:rPr kumimoji="0" lang="en-US" altLang="zh-CN" sz="1000" b="0" i="0" u="none" strike="noStrike" kern="1200" cap="none" spc="0" normalizeH="0" baseline="0" noProof="0" dirty="0">
                  <a:ln>
                    <a:noFill/>
                  </a:ln>
                  <a:solidFill>
                    <a:prstClr val="black"/>
                  </a:solidFill>
                  <a:effectLst/>
                  <a:highlight>
                    <a:srgbClr val="FFFF00"/>
                  </a:highlight>
                  <a:uLnTx/>
                  <a:uFillTx/>
                  <a:latin typeface="等线" panose="020F0502020204030204"/>
                  <a:ea typeface="等线" panose="02010600030101010101" pitchFamily="2" charset="-122"/>
                  <a:cs typeface="+mn-cs"/>
                </a:rPr>
                <a:t>10K</a:t>
              </a: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intersection sample IDs selected by the AF)</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35" name="矩形 34">
              <a:extLst>
                <a:ext uri="{FF2B5EF4-FFF2-40B4-BE49-F238E27FC236}">
                  <a16:creationId xmlns:a16="http://schemas.microsoft.com/office/drawing/2014/main" id="{11779C23-6E59-4529-B243-3ED3E1899C63}"/>
                </a:ext>
              </a:extLst>
            </p:cNvPr>
            <p:cNvSpPr/>
            <p:nvPr/>
          </p:nvSpPr>
          <p:spPr>
            <a:xfrm>
              <a:off x="3348658" y="4402803"/>
              <a:ext cx="2156018" cy="43132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6a. </a:t>
              </a:r>
              <a:r>
                <a:rPr kumimoji="0" lang="en-US" altLang="zh-CN" sz="1100" b="0" i="0" u="none" strike="noStrike" kern="1200" cap="none" spc="0" normalizeH="0" baseline="0" noProof="0" dirty="0">
                  <a:ln>
                    <a:noFill/>
                  </a:ln>
                  <a:solidFill>
                    <a:prstClr val="black"/>
                  </a:solidFill>
                  <a:effectLst/>
                  <a:highlight>
                    <a:srgbClr val="FFFF00"/>
                  </a:highlight>
                  <a:uLnTx/>
                  <a:uFillTx/>
                  <a:latin typeface="等线" panose="020F0502020204030204"/>
                  <a:ea typeface="等线" panose="02010600030101010101" pitchFamily="2" charset="-122"/>
                  <a:cs typeface="+mn-cs"/>
                </a:rPr>
                <a:t>10K</a:t>
              </a: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Sample IDs mapping from external to internal</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36" name="直接箭头连接符 35">
              <a:extLst>
                <a:ext uri="{FF2B5EF4-FFF2-40B4-BE49-F238E27FC236}">
                  <a16:creationId xmlns:a16="http://schemas.microsoft.com/office/drawing/2014/main" id="{C3BB1CC1-8195-4B3C-9B01-C1D1051C4A72}"/>
                </a:ext>
              </a:extLst>
            </p:cNvPr>
            <p:cNvCxnSpPr>
              <a:cxnSpLocks/>
            </p:cNvCxnSpPr>
            <p:nvPr/>
          </p:nvCxnSpPr>
          <p:spPr>
            <a:xfrm flipH="1" flipV="1">
              <a:off x="1624274" y="5439931"/>
              <a:ext cx="2390954" cy="183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文本框 37">
              <a:extLst>
                <a:ext uri="{FF2B5EF4-FFF2-40B4-BE49-F238E27FC236}">
                  <a16:creationId xmlns:a16="http://schemas.microsoft.com/office/drawing/2014/main" id="{88F75885-0989-4DA3-8D59-2D81E9B23377}"/>
                </a:ext>
              </a:extLst>
            </p:cNvPr>
            <p:cNvSpPr txBox="1"/>
            <p:nvPr/>
          </p:nvSpPr>
          <p:spPr>
            <a:xfrm>
              <a:off x="1563356" y="5249061"/>
              <a:ext cx="33556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7a. Preparation/sample alignment response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(e.g. 10k sample IDs mapped by the NEF)</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40" name="矩形 39">
              <a:extLst>
                <a:ext uri="{FF2B5EF4-FFF2-40B4-BE49-F238E27FC236}">
                  <a16:creationId xmlns:a16="http://schemas.microsoft.com/office/drawing/2014/main" id="{7DB3E707-552F-4383-90D4-ADAEA0EB5B3E}"/>
                </a:ext>
              </a:extLst>
            </p:cNvPr>
            <p:cNvSpPr/>
            <p:nvPr/>
          </p:nvSpPr>
          <p:spPr>
            <a:xfrm>
              <a:off x="832204" y="5984441"/>
              <a:ext cx="1661291" cy="6757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8.</a:t>
              </a:r>
              <a:r>
                <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a:t>
              </a: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Determines the final intersection(e.g.6k) of sample IDs</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41" name="直接箭头连接符 40">
              <a:extLst>
                <a:ext uri="{FF2B5EF4-FFF2-40B4-BE49-F238E27FC236}">
                  <a16:creationId xmlns:a16="http://schemas.microsoft.com/office/drawing/2014/main" id="{23571074-74A5-4C27-B11F-4E480D5B3C1C}"/>
                </a:ext>
              </a:extLst>
            </p:cNvPr>
            <p:cNvCxnSpPr>
              <a:cxnSpLocks/>
            </p:cNvCxnSpPr>
            <p:nvPr/>
          </p:nvCxnSpPr>
          <p:spPr>
            <a:xfrm flipH="1" flipV="1">
              <a:off x="1634347" y="5686400"/>
              <a:ext cx="2395977" cy="18410"/>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43" name="矩形 42">
              <a:extLst>
                <a:ext uri="{FF2B5EF4-FFF2-40B4-BE49-F238E27FC236}">
                  <a16:creationId xmlns:a16="http://schemas.microsoft.com/office/drawing/2014/main" id="{C6D5A680-C4A4-4288-96A2-12DE61EE4C00}"/>
                </a:ext>
              </a:extLst>
            </p:cNvPr>
            <p:cNvSpPr/>
            <p:nvPr/>
          </p:nvSpPr>
          <p:spPr>
            <a:xfrm>
              <a:off x="7064198" y="3793565"/>
              <a:ext cx="580352" cy="334980"/>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4b.</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44" name="文本框 43">
              <a:extLst>
                <a:ext uri="{FF2B5EF4-FFF2-40B4-BE49-F238E27FC236}">
                  <a16:creationId xmlns:a16="http://schemas.microsoft.com/office/drawing/2014/main" id="{11A21AFC-8F5B-414D-9FD3-9577920B3D33}"/>
                </a:ext>
              </a:extLst>
            </p:cNvPr>
            <p:cNvSpPr txBox="1"/>
            <p:nvPr/>
          </p:nvSpPr>
          <p:spPr>
            <a:xfrm>
              <a:off x="4103307" y="2600727"/>
              <a:ext cx="40183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3b.</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45" name="文本框 44">
              <a:extLst>
                <a:ext uri="{FF2B5EF4-FFF2-40B4-BE49-F238E27FC236}">
                  <a16:creationId xmlns:a16="http://schemas.microsoft.com/office/drawing/2014/main" id="{6243F40D-610F-4FAA-A926-7B80F1C7304E}"/>
                </a:ext>
              </a:extLst>
            </p:cNvPr>
            <p:cNvSpPr txBox="1"/>
            <p:nvPr/>
          </p:nvSpPr>
          <p:spPr>
            <a:xfrm>
              <a:off x="5102846" y="3963217"/>
              <a:ext cx="40183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5b.</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47" name="矩形 46">
              <a:extLst>
                <a:ext uri="{FF2B5EF4-FFF2-40B4-BE49-F238E27FC236}">
                  <a16:creationId xmlns:a16="http://schemas.microsoft.com/office/drawing/2014/main" id="{85B3A42C-CB67-45B1-A6C5-B0DE0B374386}"/>
                </a:ext>
              </a:extLst>
            </p:cNvPr>
            <p:cNvSpPr/>
            <p:nvPr/>
          </p:nvSpPr>
          <p:spPr>
            <a:xfrm>
              <a:off x="3487277" y="4930100"/>
              <a:ext cx="1055901" cy="316911"/>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6b.</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48" name="文本框 47">
              <a:extLst>
                <a:ext uri="{FF2B5EF4-FFF2-40B4-BE49-F238E27FC236}">
                  <a16:creationId xmlns:a16="http://schemas.microsoft.com/office/drawing/2014/main" id="{EE6A836D-4D95-4473-BDCC-5784C911ABE6}"/>
                </a:ext>
              </a:extLst>
            </p:cNvPr>
            <p:cNvSpPr txBox="1"/>
            <p:nvPr/>
          </p:nvSpPr>
          <p:spPr>
            <a:xfrm>
              <a:off x="2413592" y="5658887"/>
              <a:ext cx="532637"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7b.</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grpSp>
      <p:sp>
        <p:nvSpPr>
          <p:cNvPr id="50" name="文本框 49">
            <a:extLst>
              <a:ext uri="{FF2B5EF4-FFF2-40B4-BE49-F238E27FC236}">
                <a16:creationId xmlns:a16="http://schemas.microsoft.com/office/drawing/2014/main" id="{4EE633C9-112C-45B4-8C7A-B9341179CB6A}"/>
              </a:ext>
            </a:extLst>
          </p:cNvPr>
          <p:cNvSpPr txBox="1"/>
          <p:nvPr/>
        </p:nvSpPr>
        <p:spPr>
          <a:xfrm>
            <a:off x="7913647" y="830885"/>
            <a:ext cx="3623067" cy="406265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highlight>
                  <a:srgbClr val="FFFF00"/>
                </a:highlight>
                <a:uLnTx/>
                <a:uFillTx/>
                <a:latin typeface="等线" panose="020F0502020204030204"/>
                <a:ea typeface="等线" panose="02010600030101010101" pitchFamily="2" charset="-122"/>
                <a:cs typeface="+mn-cs"/>
              </a:rPr>
              <a:t>Alt 1: NEF only supports normal sample ID mapping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Cons: (comparing with Alt 2)</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In step 2, the NEF needs to map more sample IDs (e.g. 100k) from internal to external type. </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In step 3.  and the NEF exposes large scale of sample IDs (e.g. 100k) to 3</a:t>
            </a:r>
            <a:r>
              <a:rPr kumimoji="0" lang="en-US" altLang="zh-CN" sz="1400" b="0" i="0" u="none" strike="noStrike" kern="1200" cap="none" spc="0" normalizeH="0" baseline="30000" noProof="0" dirty="0">
                <a:ln>
                  <a:noFill/>
                </a:ln>
                <a:solidFill>
                  <a:prstClr val="black"/>
                </a:solidFill>
                <a:effectLst/>
                <a:uLnTx/>
                <a:uFillTx/>
                <a:latin typeface="等线" panose="020F0502020204030204"/>
                <a:ea typeface="等线" panose="02010600030101010101" pitchFamily="2" charset="-122"/>
                <a:cs typeface="+mn-cs"/>
              </a:rPr>
              <a:t>rd</a:t>
            </a: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party.</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In step 6, inverse mapping from external to internal still needs to be done in NEF.</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If more than one AF as the clients, then the step 2-7 need to be implemented more than one time corresponding to each AF.</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1541458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a:extLst>
              <a:ext uri="{FF2B5EF4-FFF2-40B4-BE49-F238E27FC236}">
                <a16:creationId xmlns:a16="http://schemas.microsoft.com/office/drawing/2014/main" id="{C1E74D89-7B40-426F-9FA4-FA5C33052FDA}"/>
              </a:ext>
            </a:extLst>
          </p:cNvPr>
          <p:cNvGrpSpPr/>
          <p:nvPr/>
        </p:nvGrpSpPr>
        <p:grpSpPr>
          <a:xfrm>
            <a:off x="447500" y="191385"/>
            <a:ext cx="7179330" cy="5838634"/>
            <a:chOff x="1078302" y="573659"/>
            <a:chExt cx="7179330" cy="5838634"/>
          </a:xfrm>
        </p:grpSpPr>
        <p:sp>
          <p:nvSpPr>
            <p:cNvPr id="4" name="矩形 3">
              <a:extLst>
                <a:ext uri="{FF2B5EF4-FFF2-40B4-BE49-F238E27FC236}">
                  <a16:creationId xmlns:a16="http://schemas.microsoft.com/office/drawing/2014/main" id="{BF8E04D5-B236-42B7-B833-02E1FC37D4F6}"/>
                </a:ext>
              </a:extLst>
            </p:cNvPr>
            <p:cNvSpPr/>
            <p:nvPr/>
          </p:nvSpPr>
          <p:spPr>
            <a:xfrm>
              <a:off x="1078302" y="802257"/>
              <a:ext cx="1319841" cy="50895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NWDAF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(server)</a:t>
              </a: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6" name="矩形 5">
              <a:extLst>
                <a:ext uri="{FF2B5EF4-FFF2-40B4-BE49-F238E27FC236}">
                  <a16:creationId xmlns:a16="http://schemas.microsoft.com/office/drawing/2014/main" id="{41C72834-A465-420A-B1FB-B281F4915A57}"/>
                </a:ext>
              </a:extLst>
            </p:cNvPr>
            <p:cNvSpPr/>
            <p:nvPr/>
          </p:nvSpPr>
          <p:spPr>
            <a:xfrm>
              <a:off x="3463505" y="828137"/>
              <a:ext cx="1319841" cy="50895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NEF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a:t>
              </a:r>
              <a:r>
                <a:rPr kumimoji="0" lang="en-US" altLang="zh-CN" sz="1800" b="0" i="0" u="none" strike="noStrik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enhanced</a:t>
              </a: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a:t>
              </a: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8" name="直接连接符 7">
              <a:extLst>
                <a:ext uri="{FF2B5EF4-FFF2-40B4-BE49-F238E27FC236}">
                  <a16:creationId xmlns:a16="http://schemas.microsoft.com/office/drawing/2014/main" id="{F7B1852A-FC63-43D6-B2F9-829939F6B20D}"/>
                </a:ext>
              </a:extLst>
            </p:cNvPr>
            <p:cNvCxnSpPr>
              <a:stCxn id="4" idx="2"/>
            </p:cNvCxnSpPr>
            <p:nvPr/>
          </p:nvCxnSpPr>
          <p:spPr>
            <a:xfrm>
              <a:off x="1738223" y="1311215"/>
              <a:ext cx="30192" cy="498606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接连接符 8">
              <a:extLst>
                <a:ext uri="{FF2B5EF4-FFF2-40B4-BE49-F238E27FC236}">
                  <a16:creationId xmlns:a16="http://schemas.microsoft.com/office/drawing/2014/main" id="{ADD4B87F-E2F2-4128-851F-4E0013189C75}"/>
                </a:ext>
              </a:extLst>
            </p:cNvPr>
            <p:cNvCxnSpPr/>
            <p:nvPr/>
          </p:nvCxnSpPr>
          <p:spPr>
            <a:xfrm>
              <a:off x="4123425" y="1337095"/>
              <a:ext cx="30192" cy="498606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接连接符 9">
              <a:extLst>
                <a:ext uri="{FF2B5EF4-FFF2-40B4-BE49-F238E27FC236}">
                  <a16:creationId xmlns:a16="http://schemas.microsoft.com/office/drawing/2014/main" id="{7F4D65CF-79A4-48D0-A747-83011E2C7FA2}"/>
                </a:ext>
              </a:extLst>
            </p:cNvPr>
            <p:cNvCxnSpPr/>
            <p:nvPr/>
          </p:nvCxnSpPr>
          <p:spPr>
            <a:xfrm>
              <a:off x="6712789" y="1337095"/>
              <a:ext cx="30192" cy="498606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接箭头连接符 11">
              <a:extLst>
                <a:ext uri="{FF2B5EF4-FFF2-40B4-BE49-F238E27FC236}">
                  <a16:creationId xmlns:a16="http://schemas.microsoft.com/office/drawing/2014/main" id="{5CD82212-AE0F-4006-8DE4-32245E2EB163}"/>
                </a:ext>
              </a:extLst>
            </p:cNvPr>
            <p:cNvCxnSpPr/>
            <p:nvPr/>
          </p:nvCxnSpPr>
          <p:spPr>
            <a:xfrm>
              <a:off x="1738222" y="1751162"/>
              <a:ext cx="238520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文本框 13">
              <a:extLst>
                <a:ext uri="{FF2B5EF4-FFF2-40B4-BE49-F238E27FC236}">
                  <a16:creationId xmlns:a16="http://schemas.microsoft.com/office/drawing/2014/main" id="{C072D654-21AD-42FB-88C3-EA738C2551AE}"/>
                </a:ext>
              </a:extLst>
            </p:cNvPr>
            <p:cNvSpPr txBox="1"/>
            <p:nvPr/>
          </p:nvSpPr>
          <p:spPr>
            <a:xfrm>
              <a:off x="1738222" y="1361326"/>
              <a:ext cx="3355676" cy="55399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1.Preparation/sample alignment request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(e.g. 100K sample IDs provided by NWDAF as server, other parameters)</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15" name="直接箭头连接符 14">
              <a:extLst>
                <a:ext uri="{FF2B5EF4-FFF2-40B4-BE49-F238E27FC236}">
                  <a16:creationId xmlns:a16="http://schemas.microsoft.com/office/drawing/2014/main" id="{1868D7AD-32FF-43F8-A0C6-52F49F1794AA}"/>
                </a:ext>
              </a:extLst>
            </p:cNvPr>
            <p:cNvCxnSpPr>
              <a:cxnSpLocks/>
            </p:cNvCxnSpPr>
            <p:nvPr/>
          </p:nvCxnSpPr>
          <p:spPr>
            <a:xfrm>
              <a:off x="4153617" y="2270914"/>
              <a:ext cx="258936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文本框 16">
              <a:extLst>
                <a:ext uri="{FF2B5EF4-FFF2-40B4-BE49-F238E27FC236}">
                  <a16:creationId xmlns:a16="http://schemas.microsoft.com/office/drawing/2014/main" id="{E45EB696-0403-4FEE-92D6-4C536103FC37}"/>
                </a:ext>
              </a:extLst>
            </p:cNvPr>
            <p:cNvSpPr txBox="1"/>
            <p:nvPr/>
          </p:nvSpPr>
          <p:spPr>
            <a:xfrm>
              <a:off x="4183809" y="1870804"/>
              <a:ext cx="38545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2a. Preparation/sample alignment request (other parameters)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19" name="矩形 18">
              <a:extLst>
                <a:ext uri="{FF2B5EF4-FFF2-40B4-BE49-F238E27FC236}">
                  <a16:creationId xmlns:a16="http://schemas.microsoft.com/office/drawing/2014/main" id="{02D52DBF-7BD8-4679-802F-00E611349985}"/>
                </a:ext>
              </a:extLst>
            </p:cNvPr>
            <p:cNvSpPr/>
            <p:nvPr/>
          </p:nvSpPr>
          <p:spPr>
            <a:xfrm>
              <a:off x="6663184" y="573659"/>
              <a:ext cx="1594448" cy="508958"/>
            </a:xfrm>
            <a:prstGeom prst="rect">
              <a:avLst/>
            </a:prstGeom>
            <a:solidFill>
              <a:schemeClr val="bg2"/>
            </a:solidFill>
            <a:ln>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Untrusted AF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(client)</a:t>
              </a: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20" name="直接连接符 19">
              <a:extLst>
                <a:ext uri="{FF2B5EF4-FFF2-40B4-BE49-F238E27FC236}">
                  <a16:creationId xmlns:a16="http://schemas.microsoft.com/office/drawing/2014/main" id="{1326D321-FC25-45F1-9AD7-4F288830D608}"/>
                </a:ext>
              </a:extLst>
            </p:cNvPr>
            <p:cNvCxnSpPr>
              <a:cxnSpLocks/>
            </p:cNvCxnSpPr>
            <p:nvPr/>
          </p:nvCxnSpPr>
          <p:spPr>
            <a:xfrm>
              <a:off x="7437402" y="1056736"/>
              <a:ext cx="0" cy="5355557"/>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8" name="矩形 17">
              <a:extLst>
                <a:ext uri="{FF2B5EF4-FFF2-40B4-BE49-F238E27FC236}">
                  <a16:creationId xmlns:a16="http://schemas.microsoft.com/office/drawing/2014/main" id="{E0E3A289-AC59-43F6-97CD-78F796E2EE32}"/>
                </a:ext>
              </a:extLst>
            </p:cNvPr>
            <p:cNvSpPr/>
            <p:nvPr/>
          </p:nvSpPr>
          <p:spPr>
            <a:xfrm>
              <a:off x="5612917" y="2516412"/>
              <a:ext cx="1654828" cy="40011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3a. Decide whether to joint in the VFL process</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5" name="矩形 4">
              <a:extLst>
                <a:ext uri="{FF2B5EF4-FFF2-40B4-BE49-F238E27FC236}">
                  <a16:creationId xmlns:a16="http://schemas.microsoft.com/office/drawing/2014/main" id="{CCAA4ADE-F751-4CA1-B8E6-ABCAB875B9A3}"/>
                </a:ext>
              </a:extLst>
            </p:cNvPr>
            <p:cNvSpPr/>
            <p:nvPr/>
          </p:nvSpPr>
          <p:spPr>
            <a:xfrm>
              <a:off x="5978103" y="828137"/>
              <a:ext cx="1594448" cy="50895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Untrusted AF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(client)</a:t>
              </a: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21" name="直接箭头连接符 20">
              <a:extLst>
                <a:ext uri="{FF2B5EF4-FFF2-40B4-BE49-F238E27FC236}">
                  <a16:creationId xmlns:a16="http://schemas.microsoft.com/office/drawing/2014/main" id="{B923DF93-6B04-4EC8-A8EF-AB2BBD8FAF76}"/>
                </a:ext>
              </a:extLst>
            </p:cNvPr>
            <p:cNvCxnSpPr>
              <a:cxnSpLocks/>
            </p:cNvCxnSpPr>
            <p:nvPr/>
          </p:nvCxnSpPr>
          <p:spPr>
            <a:xfrm>
              <a:off x="4153617" y="2388808"/>
              <a:ext cx="3270844" cy="0"/>
            </a:xfrm>
            <a:prstGeom prst="straightConnector1">
              <a:avLst/>
            </a:prstGeom>
            <a:ln>
              <a:solidFill>
                <a:schemeClr val="accent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3" name="直接箭头连接符 22">
              <a:extLst>
                <a:ext uri="{FF2B5EF4-FFF2-40B4-BE49-F238E27FC236}">
                  <a16:creationId xmlns:a16="http://schemas.microsoft.com/office/drawing/2014/main" id="{2ACC2480-7E00-456B-B0CC-03D13B2F7C83}"/>
                </a:ext>
              </a:extLst>
            </p:cNvPr>
            <p:cNvCxnSpPr>
              <a:cxnSpLocks/>
            </p:cNvCxnSpPr>
            <p:nvPr/>
          </p:nvCxnSpPr>
          <p:spPr>
            <a:xfrm flipH="1" flipV="1">
              <a:off x="4123425" y="3275168"/>
              <a:ext cx="2619556" cy="201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直接箭头连接符 25">
              <a:extLst>
                <a:ext uri="{FF2B5EF4-FFF2-40B4-BE49-F238E27FC236}">
                  <a16:creationId xmlns:a16="http://schemas.microsoft.com/office/drawing/2014/main" id="{47B2677A-19E0-450F-8A6B-20FC887CB925}"/>
                </a:ext>
              </a:extLst>
            </p:cNvPr>
            <p:cNvCxnSpPr>
              <a:cxnSpLocks/>
            </p:cNvCxnSpPr>
            <p:nvPr/>
          </p:nvCxnSpPr>
          <p:spPr>
            <a:xfrm flipH="1" flipV="1">
              <a:off x="4126300" y="3529646"/>
              <a:ext cx="3313257" cy="25458"/>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34" name="文本框 33">
              <a:extLst>
                <a:ext uri="{FF2B5EF4-FFF2-40B4-BE49-F238E27FC236}">
                  <a16:creationId xmlns:a16="http://schemas.microsoft.com/office/drawing/2014/main" id="{BEA45791-329E-40D1-BDD3-D8CDDB90FB22}"/>
                </a:ext>
              </a:extLst>
            </p:cNvPr>
            <p:cNvSpPr txBox="1"/>
            <p:nvPr/>
          </p:nvSpPr>
          <p:spPr>
            <a:xfrm>
              <a:off x="4064474" y="3076996"/>
              <a:ext cx="3355676" cy="400110"/>
            </a:xfrm>
            <a:prstGeom prst="rect">
              <a:avLst/>
            </a:prstGeom>
            <a:noFill/>
            <a:ln>
              <a:no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4a. Preparation/sample alignment response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(e.g.  10k sample IDs selected by the AF)</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35" name="矩形 34">
              <a:extLst>
                <a:ext uri="{FF2B5EF4-FFF2-40B4-BE49-F238E27FC236}">
                  <a16:creationId xmlns:a16="http://schemas.microsoft.com/office/drawing/2014/main" id="{11779C23-6E59-4529-B243-3ED3E1899C63}"/>
                </a:ext>
              </a:extLst>
            </p:cNvPr>
            <p:cNvSpPr/>
            <p:nvPr/>
          </p:nvSpPr>
          <p:spPr>
            <a:xfrm>
              <a:off x="3195642" y="3970870"/>
              <a:ext cx="2203506" cy="5539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5. </a:t>
              </a:r>
              <a:r>
                <a:rPr kumimoji="0" lang="en-US" altLang="zh-CN" sz="1100" b="0" i="0" u="none" strike="noStrik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Obtains the intersection (e.g. 8K) of sample IDs </a:t>
              </a: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provided by NWDAF and the AF(s). </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36" name="直接箭头连接符 35">
              <a:extLst>
                <a:ext uri="{FF2B5EF4-FFF2-40B4-BE49-F238E27FC236}">
                  <a16:creationId xmlns:a16="http://schemas.microsoft.com/office/drawing/2014/main" id="{C3BB1CC1-8195-4B3C-9B01-C1D1051C4A72}"/>
                </a:ext>
              </a:extLst>
            </p:cNvPr>
            <p:cNvCxnSpPr>
              <a:cxnSpLocks/>
            </p:cNvCxnSpPr>
            <p:nvPr/>
          </p:nvCxnSpPr>
          <p:spPr>
            <a:xfrm flipH="1" flipV="1">
              <a:off x="1747567" y="5398836"/>
              <a:ext cx="2390954" cy="183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文本框 37">
              <a:extLst>
                <a:ext uri="{FF2B5EF4-FFF2-40B4-BE49-F238E27FC236}">
                  <a16:creationId xmlns:a16="http://schemas.microsoft.com/office/drawing/2014/main" id="{88F75885-0989-4DA3-8D59-2D81E9B23377}"/>
                </a:ext>
              </a:extLst>
            </p:cNvPr>
            <p:cNvSpPr txBox="1"/>
            <p:nvPr/>
          </p:nvSpPr>
          <p:spPr>
            <a:xfrm>
              <a:off x="1747567" y="5217151"/>
              <a:ext cx="33556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7. Preparation/sample alignment response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(e.g. </a:t>
              </a:r>
              <a:r>
                <a:rPr kumimoji="0" lang="en-US" altLang="zh-CN" sz="1000" b="0" i="0" u="none" strike="noStrik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8k </a:t>
              </a: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sample IDs mapped by the NEF)</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40" name="矩形 39">
              <a:extLst>
                <a:ext uri="{FF2B5EF4-FFF2-40B4-BE49-F238E27FC236}">
                  <a16:creationId xmlns:a16="http://schemas.microsoft.com/office/drawing/2014/main" id="{7DB3E707-552F-4383-90D4-ADAEA0EB5B3E}"/>
                </a:ext>
              </a:extLst>
            </p:cNvPr>
            <p:cNvSpPr/>
            <p:nvPr/>
          </p:nvSpPr>
          <p:spPr>
            <a:xfrm>
              <a:off x="1215456" y="5621527"/>
              <a:ext cx="1363331" cy="6757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8. Determines the final intersection (e.g.6k) of sample IDs</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24" name="矩形 23">
              <a:extLst>
                <a:ext uri="{FF2B5EF4-FFF2-40B4-BE49-F238E27FC236}">
                  <a16:creationId xmlns:a16="http://schemas.microsoft.com/office/drawing/2014/main" id="{5A4C7931-C32F-4EE0-AAFD-AAFB9B20FA73}"/>
                </a:ext>
              </a:extLst>
            </p:cNvPr>
            <p:cNvSpPr/>
            <p:nvPr/>
          </p:nvSpPr>
          <p:spPr>
            <a:xfrm>
              <a:off x="3195642" y="4568947"/>
              <a:ext cx="2203506" cy="5539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6. The intersection </a:t>
              </a:r>
              <a:r>
                <a:rPr kumimoji="0" lang="en-US" altLang="zh-CN" sz="1100" b="0" i="0" u="none" strike="noStrik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(e.g. 8K) </a:t>
              </a: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sample IDs mapping from external to internal </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25" name="文本框 24">
              <a:extLst>
                <a:ext uri="{FF2B5EF4-FFF2-40B4-BE49-F238E27FC236}">
                  <a16:creationId xmlns:a16="http://schemas.microsoft.com/office/drawing/2014/main" id="{6861E1C9-852E-4D2C-B23D-5246DB30767C}"/>
                </a:ext>
              </a:extLst>
            </p:cNvPr>
            <p:cNvSpPr txBox="1"/>
            <p:nvPr/>
          </p:nvSpPr>
          <p:spPr>
            <a:xfrm>
              <a:off x="4212568" y="2332867"/>
              <a:ext cx="40183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2b.</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29" name="文本框 28">
              <a:extLst>
                <a:ext uri="{FF2B5EF4-FFF2-40B4-BE49-F238E27FC236}">
                  <a16:creationId xmlns:a16="http://schemas.microsoft.com/office/drawing/2014/main" id="{AA3B8991-0C20-4E97-8ADF-A9BFC45F492F}"/>
                </a:ext>
              </a:extLst>
            </p:cNvPr>
            <p:cNvSpPr txBox="1"/>
            <p:nvPr/>
          </p:nvSpPr>
          <p:spPr>
            <a:xfrm>
              <a:off x="5198233" y="3466342"/>
              <a:ext cx="40183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4b.</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30" name="矩形 29">
              <a:extLst>
                <a:ext uri="{FF2B5EF4-FFF2-40B4-BE49-F238E27FC236}">
                  <a16:creationId xmlns:a16="http://schemas.microsoft.com/office/drawing/2014/main" id="{963B1E1F-F8FB-455E-B38D-72710D10A90E}"/>
                </a:ext>
              </a:extLst>
            </p:cNvPr>
            <p:cNvSpPr/>
            <p:nvPr/>
          </p:nvSpPr>
          <p:spPr>
            <a:xfrm>
              <a:off x="7062983" y="3117252"/>
              <a:ext cx="509568" cy="255241"/>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3b.</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grpSp>
      <p:sp>
        <p:nvSpPr>
          <p:cNvPr id="31" name="文本框 30">
            <a:extLst>
              <a:ext uri="{FF2B5EF4-FFF2-40B4-BE49-F238E27FC236}">
                <a16:creationId xmlns:a16="http://schemas.microsoft.com/office/drawing/2014/main" id="{B7A95C77-9490-4408-A347-D4BACB1956F0}"/>
              </a:ext>
            </a:extLst>
          </p:cNvPr>
          <p:cNvSpPr txBox="1"/>
          <p:nvPr/>
        </p:nvSpPr>
        <p:spPr>
          <a:xfrm>
            <a:off x="7939660" y="371009"/>
            <a:ext cx="3952209" cy="4647426"/>
          </a:xfrm>
          <a:prstGeom prst="rect">
            <a:avLst/>
          </a:prstGeom>
          <a:noFill/>
        </p:spPr>
        <p:txBody>
          <a:bodyPr wrap="square" rtlCol="0">
            <a:spAutoFit/>
          </a:bodyPr>
          <a:lstStyle/>
          <a:p>
            <a:pPr eaLnBrk="1" fontAlgn="auto" hangingPunct="1">
              <a:spcBef>
                <a:spcPts val="0"/>
              </a:spcBef>
              <a:spcAft>
                <a:spcPts val="0"/>
              </a:spcAft>
              <a:defRPr/>
            </a:pPr>
            <a:r>
              <a:rPr kumimoji="0" lang="en-US" altLang="zh-CN" sz="1800" b="0" i="0" u="none" strike="noStrik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Alt 2 (</a:t>
            </a:r>
            <a:r>
              <a:rPr lang="en-US" altLang="zh-CN" dirty="0">
                <a:solidFill>
                  <a:prstClr val="black"/>
                </a:solidFill>
                <a:highlight>
                  <a:srgbClr val="00FF00"/>
                </a:highlight>
                <a:latin typeface="等线" panose="020F0502020204030204"/>
              </a:rPr>
              <a:t>preferred)</a:t>
            </a:r>
            <a:r>
              <a:rPr kumimoji="0" lang="en-US" altLang="zh-CN" sz="1800" b="0" i="0" u="none" strike="noStrik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 enhanced NEF supports sample intersection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solidFill>
                <a:prstClr val="black"/>
              </a:solidFill>
              <a:highlight>
                <a:srgbClr val="00FF00"/>
              </a:highlight>
              <a:latin typeface="等线" panose="020F0502020204030204"/>
              <a:ea typeface="等线"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Pros: (comparing with Alt 1):</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In step 2</a:t>
            </a:r>
            <a:r>
              <a:rPr kumimoji="0" lang="en-US" altLang="zh-CN" sz="1400" b="0" i="0" u="none" strike="noStrike" kern="1200" cap="none" spc="0" normalizeH="0" baseline="0" noProof="0" dirty="0">
                <a:ln>
                  <a:noFill/>
                </a:ln>
                <a:solidFill>
                  <a:srgbClr val="FF0000"/>
                </a:solidFill>
                <a:effectLst/>
                <a:uLnTx/>
                <a:uFillTx/>
                <a:latin typeface="等线" panose="020F0502020204030204"/>
                <a:ea typeface="等线" panose="02010600030101010101" pitchFamily="2" charset="-122"/>
                <a:cs typeface="+mn-cs"/>
              </a:rPr>
              <a:t>,</a:t>
            </a:r>
            <a:r>
              <a:rPr kumimoji="0" lang="zh-CN" altLang="en-US" sz="1400" b="0" i="0" u="none" strike="noStrike" kern="1200" cap="none" spc="0" normalizeH="0" baseline="0" noProof="0" dirty="0">
                <a:ln>
                  <a:noFill/>
                </a:ln>
                <a:solidFill>
                  <a:srgbClr val="FF0000"/>
                </a:solidFill>
                <a:effectLst/>
                <a:uLnTx/>
                <a:uFillTx/>
                <a:latin typeface="等线" panose="020F0502020204030204"/>
                <a:ea typeface="等线" panose="02010600030101010101" pitchFamily="2" charset="-122"/>
                <a:cs typeface="+mn-cs"/>
              </a:rPr>
              <a:t> </a:t>
            </a:r>
            <a:r>
              <a:rPr kumimoji="0" lang="en-US" altLang="zh-CN" sz="1400" b="0" i="0" u="none" strike="noStrike" kern="1200" cap="none" spc="0" normalizeH="0" baseline="0" noProof="0" dirty="0">
                <a:ln>
                  <a:noFill/>
                </a:ln>
                <a:solidFill>
                  <a:srgbClr val="FF0000"/>
                </a:solidFill>
                <a:effectLst/>
                <a:uLnTx/>
                <a:uFillTx/>
                <a:latin typeface="等线" panose="020F0502020204030204"/>
                <a:ea typeface="等线" panose="02010600030101010101" pitchFamily="2" charset="-122"/>
                <a:cs typeface="+mn-cs"/>
              </a:rPr>
              <a:t>no</a:t>
            </a:r>
            <a:r>
              <a:rPr kumimoji="0" lang="zh-CN" altLang="en-US" sz="1400" b="0" i="0" u="none" strike="noStrike" kern="1200" cap="none" spc="0" normalizeH="0" baseline="0" noProof="0" dirty="0">
                <a:ln>
                  <a:noFill/>
                </a:ln>
                <a:solidFill>
                  <a:srgbClr val="FF0000"/>
                </a:solidFill>
                <a:effectLst/>
                <a:uLnTx/>
                <a:uFillTx/>
                <a:latin typeface="等线" panose="020F0502020204030204"/>
                <a:ea typeface="等线" panose="02010600030101010101" pitchFamily="2" charset="-122"/>
                <a:cs typeface="+mn-cs"/>
              </a:rPr>
              <a:t> </a:t>
            </a:r>
            <a:r>
              <a:rPr kumimoji="0" lang="en-US" altLang="zh-CN" sz="1400" b="0" i="0" u="none" strike="noStrike" kern="1200" cap="none" spc="0" normalizeH="0" baseline="0" noProof="0" dirty="0">
                <a:ln>
                  <a:noFill/>
                </a:ln>
                <a:solidFill>
                  <a:srgbClr val="FF0000"/>
                </a:solidFill>
                <a:effectLst/>
                <a:uLnTx/>
                <a:uFillTx/>
                <a:latin typeface="等线" panose="020F0502020204030204"/>
                <a:ea typeface="等线" panose="02010600030101010101" pitchFamily="2" charset="-122"/>
                <a:cs typeface="+mn-cs"/>
              </a:rPr>
              <a:t>need to expose</a:t>
            </a: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sample IDs from NWDAF by the NEF to 3rd party, and consequently </a:t>
            </a:r>
            <a:r>
              <a:rPr kumimoji="0" lang="en-US" altLang="zh-CN" sz="1400" b="0" i="0" u="none" strike="noStrike" kern="1200" cap="none" spc="0" normalizeH="0" baseline="0" noProof="0" dirty="0">
                <a:ln>
                  <a:noFill/>
                </a:ln>
                <a:solidFill>
                  <a:srgbClr val="FF0000"/>
                </a:solidFill>
                <a:effectLst/>
                <a:uLnTx/>
                <a:uFillTx/>
                <a:latin typeface="等线" panose="020F0502020204030204"/>
                <a:ea typeface="等线" panose="02010600030101010101" pitchFamily="2" charset="-122"/>
                <a:cs typeface="+mn-cs"/>
              </a:rPr>
              <a:t>no need to map</a:t>
            </a: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IDs from internal to external type, </a:t>
            </a:r>
            <a:r>
              <a:rPr kumimoji="0" lang="en-US" altLang="zh-CN" sz="1400" b="0" i="0" u="none" strike="noStrike" kern="1200" cap="none" spc="0" normalizeH="0" baseline="0" noProof="0" dirty="0">
                <a:ln>
                  <a:noFill/>
                </a:ln>
                <a:solidFill>
                  <a:srgbClr val="FF0000"/>
                </a:solidFill>
                <a:effectLst/>
                <a:uLnTx/>
                <a:uFillTx/>
                <a:latin typeface="等线" panose="020F0502020204030204"/>
                <a:ea typeface="等线" panose="02010600030101010101" pitchFamily="2" charset="-122"/>
                <a:cs typeface="+mn-cs"/>
              </a:rPr>
              <a:t>less length of signaling </a:t>
            </a: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In step 5, the NEF can aggregate and generate the intersection for NWDAF and all the AFs.</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Only mapping from external to internal needs to be done in step 6,  and the NEF will map less sample IDs (e.g. 8k).</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Only one response message in step 7.</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Summary: More secure for MNO by revealing no/less sample IDs, less mapping work load for the NEF, and less signaling overhead.</a:t>
            </a:r>
          </a:p>
        </p:txBody>
      </p:sp>
      <p:sp>
        <p:nvSpPr>
          <p:cNvPr id="2" name="文本框 1">
            <a:extLst>
              <a:ext uri="{FF2B5EF4-FFF2-40B4-BE49-F238E27FC236}">
                <a16:creationId xmlns:a16="http://schemas.microsoft.com/office/drawing/2014/main" id="{1B877A94-F908-4E93-8C57-5EBF0C772B5C}"/>
              </a:ext>
            </a:extLst>
          </p:cNvPr>
          <p:cNvSpPr txBox="1"/>
          <p:nvPr/>
        </p:nvSpPr>
        <p:spPr>
          <a:xfrm>
            <a:off x="584654" y="6288759"/>
            <a:ext cx="11374462" cy="369332"/>
          </a:xfrm>
          <a:prstGeom prst="rect">
            <a:avLst/>
          </a:prstGeom>
          <a:solidFill>
            <a:srgbClr val="C00000"/>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rPr>
              <a:t>Note: in case of untrusted AF as VFL server, similar solution and benefit is applicable. </a:t>
            </a: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sp>
        <p:nvSpPr>
          <p:cNvPr id="7" name="矩形 6">
            <a:extLst>
              <a:ext uri="{FF2B5EF4-FFF2-40B4-BE49-F238E27FC236}">
                <a16:creationId xmlns:a16="http://schemas.microsoft.com/office/drawing/2014/main" id="{D5C92202-FFF3-4CF4-86A2-EAE8AC7D3D50}"/>
              </a:ext>
            </a:extLst>
          </p:cNvPr>
          <p:cNvSpPr/>
          <p:nvPr/>
        </p:nvSpPr>
        <p:spPr>
          <a:xfrm>
            <a:off x="6886397" y="5234987"/>
            <a:ext cx="5144237" cy="1169551"/>
          </a:xfrm>
          <a:prstGeom prst="rect">
            <a:avLst/>
          </a:prstGeom>
        </p:spPr>
        <p:txBody>
          <a:bodyPr wrap="square">
            <a:spAutoFit/>
          </a:bodyPr>
          <a:lstStyle/>
          <a:p>
            <a:r>
              <a:rPr lang="en-US" altLang="zh-CN" sz="1400" dirty="0">
                <a:solidFill>
                  <a:srgbClr val="0000FF"/>
                </a:solidFill>
                <a:highlight>
                  <a:srgbClr val="00FF00"/>
                </a:highlight>
                <a:latin typeface="等线" panose="020F0502020204030204"/>
              </a:rPr>
              <a:t>Note</a:t>
            </a:r>
            <a:r>
              <a:rPr lang="zh-CN" altLang="en-US" sz="1400" dirty="0">
                <a:solidFill>
                  <a:srgbClr val="0000FF"/>
                </a:solidFill>
                <a:highlight>
                  <a:srgbClr val="00FF00"/>
                </a:highlight>
                <a:latin typeface="等线" panose="020F0502020204030204"/>
              </a:rPr>
              <a:t>：</a:t>
            </a:r>
            <a:r>
              <a:rPr lang="en-US" altLang="zh-CN" sz="1400" dirty="0">
                <a:solidFill>
                  <a:srgbClr val="0000FF"/>
                </a:solidFill>
                <a:highlight>
                  <a:srgbClr val="00FF00"/>
                </a:highlight>
                <a:latin typeface="等线" panose="020F0502020204030204"/>
              </a:rPr>
              <a:t>This Alt2 has been discussed in TR solution,</a:t>
            </a:r>
            <a:r>
              <a:rPr lang="zh-CN" altLang="en-US" sz="1400" dirty="0">
                <a:solidFill>
                  <a:srgbClr val="0000FF"/>
                </a:solidFill>
                <a:highlight>
                  <a:srgbClr val="00FF00"/>
                </a:highlight>
                <a:latin typeface="等线" panose="020F0502020204030204"/>
              </a:rPr>
              <a:t> </a:t>
            </a:r>
            <a:r>
              <a:rPr lang="en-US" altLang="zh-CN" sz="1400" dirty="0">
                <a:solidFill>
                  <a:srgbClr val="0000FF"/>
                </a:solidFill>
                <a:highlight>
                  <a:srgbClr val="00FF00"/>
                </a:highlight>
                <a:latin typeface="等线" panose="020F0502020204030204"/>
              </a:rPr>
              <a:t>but the details were not concluded due to time limitation. It is not conflict with the HL principle (i.e. P#2.3:  For sample alignment for VFL) agreed in TR conclusion.</a:t>
            </a:r>
          </a:p>
          <a:p>
            <a:endParaRPr lang="zh-CN" altLang="en-US" sz="1400" dirty="0"/>
          </a:p>
        </p:txBody>
      </p:sp>
    </p:spTree>
    <p:extLst>
      <p:ext uri="{BB962C8B-B14F-4D97-AF65-F5344CB8AC3E}">
        <p14:creationId xmlns:p14="http://schemas.microsoft.com/office/powerpoint/2010/main" val="33748923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F3CAED0-E4FA-4900-A723-D0C349F88343}"/>
              </a:ext>
            </a:extLst>
          </p:cNvPr>
          <p:cNvSpPr>
            <a:spLocks noGrp="1"/>
          </p:cNvSpPr>
          <p:nvPr>
            <p:ph idx="1"/>
          </p:nvPr>
        </p:nvSpPr>
        <p:spPr>
          <a:xfrm>
            <a:off x="132080" y="1188720"/>
            <a:ext cx="11221720" cy="4988243"/>
          </a:xfrm>
        </p:spPr>
        <p:txBody>
          <a:bodyPr/>
          <a:lstStyle/>
          <a:p>
            <a:r>
              <a:rPr lang="en-US" altLang="zh-CN" sz="2400" dirty="0"/>
              <a:t>Sub-issue 3: For the VFL training procedure, how does the NEF assist the VFL training process?</a:t>
            </a:r>
          </a:p>
          <a:p>
            <a:endParaRPr lang="zh-CN" altLang="en-US" dirty="0"/>
          </a:p>
        </p:txBody>
      </p:sp>
      <p:sp>
        <p:nvSpPr>
          <p:cNvPr id="4" name="Title 1">
            <a:extLst>
              <a:ext uri="{FF2B5EF4-FFF2-40B4-BE49-F238E27FC236}">
                <a16:creationId xmlns:a16="http://schemas.microsoft.com/office/drawing/2014/main" id="{E2B7BB48-3859-4D6B-B4B7-EA16D3DFEEE3}"/>
              </a:ext>
            </a:extLst>
          </p:cNvPr>
          <p:cNvSpPr>
            <a:spLocks noGrp="1"/>
          </p:cNvSpPr>
          <p:nvPr>
            <p:ph type="title"/>
          </p:nvPr>
        </p:nvSpPr>
        <p:spPr>
          <a:xfrm>
            <a:off x="0" y="0"/>
            <a:ext cx="10515600" cy="810228"/>
          </a:xfrm>
        </p:spPr>
        <p:txBody>
          <a:bodyPr/>
          <a:lstStyle/>
          <a:p>
            <a:r>
              <a:rPr lang="en-US" altLang="zh-CN" sz="2800" b="1" dirty="0"/>
              <a:t>Sub-issue 3 2 </a:t>
            </a:r>
            <a:r>
              <a:rPr lang="en-US" altLang="zh-CN" sz="2800" dirty="0">
                <a:solidFill>
                  <a:srgbClr val="0000FF"/>
                </a:solidFill>
                <a:highlight>
                  <a:srgbClr val="FFFF00"/>
                </a:highlight>
              </a:rPr>
              <a:t>(see P10 for related procedure) </a:t>
            </a:r>
            <a:endParaRPr lang="zh-CN" altLang="en-US" sz="2800" b="1" dirty="0"/>
          </a:p>
        </p:txBody>
      </p:sp>
      <p:graphicFrame>
        <p:nvGraphicFramePr>
          <p:cNvPr id="5" name="表格 4">
            <a:extLst>
              <a:ext uri="{FF2B5EF4-FFF2-40B4-BE49-F238E27FC236}">
                <a16:creationId xmlns:a16="http://schemas.microsoft.com/office/drawing/2014/main" id="{1994BA78-E186-4D43-9E54-7E2AEC350C16}"/>
              </a:ext>
            </a:extLst>
          </p:cNvPr>
          <p:cNvGraphicFramePr>
            <a:graphicFrameLocks noGrp="1"/>
          </p:cNvGraphicFramePr>
          <p:nvPr>
            <p:extLst>
              <p:ext uri="{D42A27DB-BD31-4B8C-83A1-F6EECF244321}">
                <p14:modId xmlns:p14="http://schemas.microsoft.com/office/powerpoint/2010/main" val="2300738722"/>
              </p:ext>
            </p:extLst>
          </p:nvPr>
        </p:nvGraphicFramePr>
        <p:xfrm>
          <a:off x="838200" y="1994746"/>
          <a:ext cx="10089776" cy="2876974"/>
        </p:xfrm>
        <a:graphic>
          <a:graphicData uri="http://schemas.openxmlformats.org/drawingml/2006/table">
            <a:tbl>
              <a:tblPr firstRow="1" bandRow="1">
                <a:tableStyleId>{5C22544A-7EE6-4342-B048-85BDC9FD1C3A}</a:tableStyleId>
              </a:tblPr>
              <a:tblGrid>
                <a:gridCol w="1959968">
                  <a:extLst>
                    <a:ext uri="{9D8B030D-6E8A-4147-A177-3AD203B41FA5}">
                      <a16:colId xmlns:a16="http://schemas.microsoft.com/office/drawing/2014/main" val="2890343580"/>
                    </a:ext>
                  </a:extLst>
                </a:gridCol>
                <a:gridCol w="8129808">
                  <a:extLst>
                    <a:ext uri="{9D8B030D-6E8A-4147-A177-3AD203B41FA5}">
                      <a16:colId xmlns:a16="http://schemas.microsoft.com/office/drawing/2014/main" val="1760235431"/>
                    </a:ext>
                  </a:extLst>
                </a:gridCol>
              </a:tblGrid>
              <a:tr h="433494">
                <a:tc>
                  <a:txBody>
                    <a:bodyPr/>
                    <a:lstStyle/>
                    <a:p>
                      <a:r>
                        <a:rPr lang="en-US" altLang="zh-CN" sz="1400" dirty="0"/>
                        <a:t>Companies </a:t>
                      </a:r>
                      <a:endParaRPr lang="zh-CN" altLang="en-US" sz="1400" dirty="0"/>
                    </a:p>
                  </a:txBody>
                  <a:tcPr/>
                </a:tc>
                <a:tc>
                  <a:txBody>
                    <a:bodyPr/>
                    <a:lstStyle/>
                    <a:p>
                      <a:r>
                        <a:rPr lang="en-US" altLang="zh-CN" sz="1400" dirty="0"/>
                        <a:t>Explanation (how)</a:t>
                      </a:r>
                      <a:endParaRPr lang="zh-CN" altLang="en-US" sz="1400" dirty="0"/>
                    </a:p>
                  </a:txBody>
                  <a:tcPr/>
                </a:tc>
                <a:extLst>
                  <a:ext uri="{0D108BD9-81ED-4DB2-BD59-A6C34878D82A}">
                    <a16:rowId xmlns:a16="http://schemas.microsoft.com/office/drawing/2014/main" val="2409666087"/>
                  </a:ext>
                </a:extLst>
              </a:tr>
              <a:tr h="370840">
                <a:tc>
                  <a:txBody>
                    <a:bodyPr/>
                    <a:lstStyle/>
                    <a:p>
                      <a:r>
                        <a:rPr lang="en-US" altLang="zh-CN" sz="1400" dirty="0"/>
                        <a:t>vivo</a:t>
                      </a:r>
                      <a:endParaRPr lang="zh-CN" altLang="en-US" sz="1400" dirty="0"/>
                    </a:p>
                  </a:txBody>
                  <a:tcPr/>
                </a:tc>
                <a:tc>
                  <a:txBody>
                    <a:bodyPr/>
                    <a:lstStyle/>
                    <a:p>
                      <a:pPr marL="285750" indent="-285750">
                        <a:buFontTx/>
                        <a:buChar char="-"/>
                      </a:pPr>
                      <a:r>
                        <a:rPr lang="en-US" altLang="zh-CN" sz="1400" dirty="0"/>
                        <a:t>The roles that have been agreed and shown in 1</a:t>
                      </a:r>
                      <a:r>
                        <a:rPr lang="en-US" altLang="zh-CN" sz="1400" baseline="30000" dirty="0"/>
                        <a:t>st</a:t>
                      </a:r>
                      <a:r>
                        <a:rPr lang="en-US" altLang="zh-CN" sz="1400" dirty="0"/>
                        <a:t> part,  page 2;</a:t>
                      </a:r>
                    </a:p>
                    <a:p>
                      <a:pPr marL="285750" indent="-285750">
                        <a:buFontTx/>
                        <a:buChar char="-"/>
                      </a:pPr>
                      <a:endParaRPr lang="zh-CN" altLang="en-US" sz="1400" dirty="0"/>
                    </a:p>
                  </a:txBody>
                  <a:tcPr/>
                </a:tc>
                <a:extLst>
                  <a:ext uri="{0D108BD9-81ED-4DB2-BD59-A6C34878D82A}">
                    <a16:rowId xmlns:a16="http://schemas.microsoft.com/office/drawing/2014/main" val="2513737651"/>
                  </a:ext>
                </a:extLst>
              </a:tr>
              <a:tr h="370840">
                <a:tc>
                  <a:txBody>
                    <a:bodyPr/>
                    <a:lstStyle/>
                    <a:p>
                      <a:r>
                        <a:rPr lang="en-US" altLang="zh-CN" sz="1400" dirty="0"/>
                        <a:t>Nokia</a:t>
                      </a:r>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    The roles that have been agreed and shown in 1</a:t>
                      </a:r>
                      <a:r>
                        <a:rPr lang="en-US" altLang="zh-CN" sz="1400" baseline="30000" dirty="0"/>
                        <a:t>st</a:t>
                      </a:r>
                      <a:r>
                        <a:rPr lang="en-US" altLang="zh-CN" sz="1400" dirty="0"/>
                        <a:t> part,  page 2;</a:t>
                      </a:r>
                    </a:p>
                    <a:p>
                      <a:endParaRPr lang="zh-CN" altLang="en-US" sz="1400" dirty="0"/>
                    </a:p>
                  </a:txBody>
                  <a:tcPr/>
                </a:tc>
                <a:extLst>
                  <a:ext uri="{0D108BD9-81ED-4DB2-BD59-A6C34878D82A}">
                    <a16:rowId xmlns:a16="http://schemas.microsoft.com/office/drawing/2014/main" val="2833328703"/>
                  </a:ext>
                </a:extLst>
              </a:tr>
              <a:tr h="370840">
                <a:tc>
                  <a:txBody>
                    <a:bodyPr/>
                    <a:lstStyle/>
                    <a:p>
                      <a:r>
                        <a:rPr lang="en-US" altLang="zh-CN" sz="1400" dirty="0"/>
                        <a:t>ZTE</a:t>
                      </a:r>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    The roles that have been agreed and shown in 1</a:t>
                      </a:r>
                      <a:r>
                        <a:rPr lang="en-US" altLang="zh-CN" sz="1400" baseline="30000" dirty="0"/>
                        <a:t>st</a:t>
                      </a:r>
                      <a:r>
                        <a:rPr lang="en-US" altLang="zh-CN" sz="1400" dirty="0"/>
                        <a:t> part,  page 2;</a:t>
                      </a:r>
                    </a:p>
                    <a:p>
                      <a:endParaRPr lang="zh-CN" altLang="en-US" sz="1400" dirty="0"/>
                    </a:p>
                  </a:txBody>
                  <a:tcPr/>
                </a:tc>
                <a:extLst>
                  <a:ext uri="{0D108BD9-81ED-4DB2-BD59-A6C34878D82A}">
                    <a16:rowId xmlns:a16="http://schemas.microsoft.com/office/drawing/2014/main" val="700469238"/>
                  </a:ext>
                </a:extLst>
              </a:tr>
              <a:tr h="370840">
                <a:tc>
                  <a:txBody>
                    <a:bodyPr/>
                    <a:lstStyle/>
                    <a:p>
                      <a:r>
                        <a:rPr lang="en-US" altLang="zh-CN" sz="1400" dirty="0"/>
                        <a:t>OPPO</a:t>
                      </a:r>
                      <a:endParaRPr lang="zh-CN" altLang="en-US" sz="1400" dirty="0"/>
                    </a:p>
                  </a:txBody>
                  <a:tcPr/>
                </a:tc>
                <a:tc>
                  <a:txBody>
                    <a:bodyPr/>
                    <a:lstStyle/>
                    <a:p>
                      <a:r>
                        <a:rPr lang="en-US" altLang="zh-CN" sz="1400" dirty="0"/>
                        <a:t>Put all the intermedia results from the different VFL client into one message and send on message to the VFL server. NEF no need to aware the VFL logic.</a:t>
                      </a:r>
                      <a:endParaRPr lang="zh-CN" altLang="en-US" sz="1400" dirty="0"/>
                    </a:p>
                  </a:txBody>
                  <a:tcPr/>
                </a:tc>
                <a:extLst>
                  <a:ext uri="{0D108BD9-81ED-4DB2-BD59-A6C34878D82A}">
                    <a16:rowId xmlns:a16="http://schemas.microsoft.com/office/drawing/2014/main" val="2206630687"/>
                  </a:ext>
                </a:extLst>
              </a:tr>
              <a:tr h="370840">
                <a:tc>
                  <a:txBody>
                    <a:bodyPr/>
                    <a:lstStyle/>
                    <a:p>
                      <a:endParaRPr lang="zh-CN" altLang="en-US" sz="1400" dirty="0"/>
                    </a:p>
                  </a:txBody>
                  <a:tcPr/>
                </a:tc>
                <a:tc>
                  <a:txBody>
                    <a:bodyPr/>
                    <a:lstStyle/>
                    <a:p>
                      <a:endParaRPr lang="zh-CN" altLang="en-US" sz="1400" dirty="0"/>
                    </a:p>
                  </a:txBody>
                  <a:tcPr/>
                </a:tc>
                <a:extLst>
                  <a:ext uri="{0D108BD9-81ED-4DB2-BD59-A6C34878D82A}">
                    <a16:rowId xmlns:a16="http://schemas.microsoft.com/office/drawing/2014/main" val="3702115686"/>
                  </a:ext>
                </a:extLst>
              </a:tr>
            </a:tbl>
          </a:graphicData>
        </a:graphic>
      </p:graphicFrame>
      <p:sp>
        <p:nvSpPr>
          <p:cNvPr id="6" name="矩形 5">
            <a:extLst>
              <a:ext uri="{FF2B5EF4-FFF2-40B4-BE49-F238E27FC236}">
                <a16:creationId xmlns:a16="http://schemas.microsoft.com/office/drawing/2014/main" id="{FA09B5BA-D491-4A9B-8A82-E94BC9C2ED5E}"/>
              </a:ext>
            </a:extLst>
          </p:cNvPr>
          <p:cNvSpPr/>
          <p:nvPr/>
        </p:nvSpPr>
        <p:spPr>
          <a:xfrm>
            <a:off x="396240" y="5295347"/>
            <a:ext cx="11064240"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28600" indent="-228600">
              <a:lnSpc>
                <a:spcPct val="90000"/>
              </a:lnSpc>
              <a:spcBef>
                <a:spcPts val="1000"/>
              </a:spcBef>
              <a:buBlip>
                <a:blip r:embed="rId2"/>
              </a:buBlip>
            </a:pPr>
            <a:r>
              <a:rPr lang="en-US" altLang="zh-CN" sz="2400" dirty="0">
                <a:latin typeface="+mn-lt"/>
                <a:cs typeface="+mn-cs"/>
              </a:rPr>
              <a:t>Way forward:</a:t>
            </a:r>
            <a:endParaRPr lang="zh-CN" altLang="zh-CN" sz="2400" dirty="0">
              <a:latin typeface="+mn-lt"/>
              <a:cs typeface="+mn-cs"/>
            </a:endParaRPr>
          </a:p>
        </p:txBody>
      </p:sp>
    </p:spTree>
    <p:extLst>
      <p:ext uri="{BB962C8B-B14F-4D97-AF65-F5344CB8AC3E}">
        <p14:creationId xmlns:p14="http://schemas.microsoft.com/office/powerpoint/2010/main" val="1713033536"/>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CA3727-A4EB-4398-9783-D0148B061093}">
  <ds:schemaRefs>
    <ds:schemaRef ds:uri="http://purl.org/dc/elements/1.1/"/>
    <ds:schemaRef ds:uri="http://schemas.microsoft.com/office/2006/documentManagement/types"/>
    <ds:schemaRef ds:uri="http://schemas.microsoft.com/office/2006/metadata/properties"/>
    <ds:schemaRef ds:uri="http://schemas.openxmlformats.org/package/2006/metadata/core-properties"/>
    <ds:schemaRef ds:uri="http://schemas.microsoft.com/office/infopath/2007/PartnerControls"/>
    <ds:schemaRef ds:uri="http://www.w3.org/XML/1998/namespace"/>
    <ds:schemaRef ds:uri="http://purl.org/dc/dcmitype/"/>
    <ds:schemaRef ds:uri="280d8efa-eff2-4910-88d2-79ca146720c4"/>
    <ds:schemaRef ds:uri="679a257e-872f-4c98-9e8a-0a9c104f72cd"/>
    <ds:schemaRef ds:uri="http://purl.org/dc/terms/"/>
  </ds:schemaRefs>
</ds:datastoreItem>
</file>

<file path=customXml/itemProps2.xml><?xml version="1.0" encoding="utf-8"?>
<ds:datastoreItem xmlns:ds="http://schemas.openxmlformats.org/officeDocument/2006/customXml" ds:itemID="{7D3A830A-0AC8-45A7-9E99-DF047C23D0D0}">
  <ds:schemaRefs>
    <ds:schemaRef ds:uri="http://schemas.microsoft.com/sharepoint/v3/contenttype/forms"/>
  </ds:schemaRefs>
</ds:datastoreItem>
</file>

<file path=customXml/itemProps3.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18482</TotalTime>
  <Words>2035</Words>
  <Application>Microsoft Office PowerPoint</Application>
  <PresentationFormat>宽屏</PresentationFormat>
  <Paragraphs>178</Paragraphs>
  <Slides>13</Slides>
  <Notes>1</Notes>
  <HiddenSlides>0</HiddenSlides>
  <MMClips>0</MMClips>
  <ScaleCrop>false</ScaleCrop>
  <HeadingPairs>
    <vt:vector size="8" baseType="variant">
      <vt:variant>
        <vt:lpstr>已用的字体</vt:lpstr>
      </vt:variant>
      <vt:variant>
        <vt:i4>8</vt:i4>
      </vt:variant>
      <vt:variant>
        <vt:lpstr>主题</vt:lpstr>
      </vt:variant>
      <vt:variant>
        <vt:i4>2</vt:i4>
      </vt:variant>
      <vt:variant>
        <vt:lpstr>嵌入 OLE 服务器</vt:lpstr>
      </vt:variant>
      <vt:variant>
        <vt:i4>1</vt:i4>
      </vt:variant>
      <vt:variant>
        <vt:lpstr>幻灯片标题</vt:lpstr>
      </vt:variant>
      <vt:variant>
        <vt:i4>13</vt:i4>
      </vt:variant>
    </vt:vector>
  </HeadingPairs>
  <TitlesOfParts>
    <vt:vector size="24" baseType="lpstr">
      <vt:lpstr>Malgun Gothic</vt:lpstr>
      <vt:lpstr>等线</vt:lpstr>
      <vt:lpstr>等线 Light</vt:lpstr>
      <vt:lpstr>宋体</vt:lpstr>
      <vt:lpstr>Arial</vt:lpstr>
      <vt:lpstr>Calibri</vt:lpstr>
      <vt:lpstr>Calibri Light</vt:lpstr>
      <vt:lpstr>Times New Roman</vt:lpstr>
      <vt:lpstr>Office Theme</vt:lpstr>
      <vt:lpstr>Office 主题​​</vt:lpstr>
      <vt:lpstr>Visio</vt:lpstr>
      <vt:lpstr>Discussion on NEF’s role in VFL process</vt:lpstr>
      <vt:lpstr>NEF’s role in VFL process</vt:lpstr>
      <vt:lpstr>NEF’s role in VFL process</vt:lpstr>
      <vt:lpstr>Sub-issue 1 (see P5 for related procedure) </vt:lpstr>
      <vt:lpstr>PowerPoint 演示文稿</vt:lpstr>
      <vt:lpstr>Sub-issue 2 (see P7, P8 for related solutions) </vt:lpstr>
      <vt:lpstr>PowerPoint 演示文稿</vt:lpstr>
      <vt:lpstr>PowerPoint 演示文稿</vt:lpstr>
      <vt:lpstr>Sub-issue 3 2 (see P10 for related procedure) </vt:lpstr>
      <vt:lpstr>PowerPoint 演示文稿</vt:lpstr>
      <vt:lpstr>Sub-issue 4 (see P12 for related procedure) </vt:lpstr>
      <vt:lpstr>PowerPoint 演示文稿</vt:lpstr>
      <vt:lpstr>Sub-issue 5</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vivo-r02</cp:lastModifiedBy>
  <cp:revision>943</cp:revision>
  <dcterms:created xsi:type="dcterms:W3CDTF">2010-02-05T13:52:04Z</dcterms:created>
  <dcterms:modified xsi:type="dcterms:W3CDTF">2024-11-04T09:07:22Z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y fmtid="{D5CDD505-2E9C-101B-9397-08002B2CF9AE}" pid="3" name="_2015_ms_pID_725343">
    <vt:lpwstr>(2)XqwSj3V/SvfLvL66I7i+n38nwZfeAN9/RMl+9EKjUjshOxoHC/mTv4/zvJj2LiRzYU5Y7m9J
/vqgbRWZwhcmV1GCX/Kuj9R67HLBi9Aw0GoeOlcYIQ3QxITFehJ5m2xDibPQfqsh7oV7t0+s
GSWnMrtMRfU9XMuRS2AYa+SKfXppCdzi0OIWO8LfNTvFKR4GhDv+7RarJbqAP92mF27j3CNK
ugPOR1f37Z1NQdpuzg</vt:lpwstr>
  </property>
  <property fmtid="{D5CDD505-2E9C-101B-9397-08002B2CF9AE}" pid="4" name="_2015_ms_pID_7253431">
    <vt:lpwstr>DkagcrptKqy8gK5SzovEiqZDxiTDBPF68DwdKoyDMvQM4Gcj2i4I73
xhBSylG0WstTQtu7cI0OemYBZ9jjeMH5+l8rkNR1l1GuN7NumtHb7y2lEWppLmjjY2WnwfDM
6KsRFGgfumbYTtD0APGcO4tgf+IfWCCFv3a9kvoS+P2yoyIaJDJZp3+p2dVDJJ8K+SBF93Wt
OePsQsu16flbahzu</vt:lpwstr>
  </property>
</Properties>
</file>