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 id="2147485164" r:id="rId5"/>
  </p:sldMasterIdLst>
  <p:notesMasterIdLst>
    <p:notesMasterId r:id="rId19"/>
  </p:notesMasterIdLst>
  <p:handoutMasterIdLst>
    <p:handoutMasterId r:id="rId20"/>
  </p:handoutMasterIdLst>
  <p:sldIdLst>
    <p:sldId id="392" r:id="rId6"/>
    <p:sldId id="416" r:id="rId7"/>
    <p:sldId id="417" r:id="rId8"/>
    <p:sldId id="418" r:id="rId9"/>
    <p:sldId id="424" r:id="rId10"/>
    <p:sldId id="419" r:id="rId11"/>
    <p:sldId id="256" r:id="rId12"/>
    <p:sldId id="257" r:id="rId13"/>
    <p:sldId id="420" r:id="rId14"/>
    <p:sldId id="425" r:id="rId15"/>
    <p:sldId id="421" r:id="rId16"/>
    <p:sldId id="426" r:id="rId17"/>
    <p:sldId id="422" r:id="rId1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7" autoAdjust="0"/>
    <p:restoredTop sz="93758" autoAdjust="0"/>
  </p:normalViewPr>
  <p:slideViewPr>
    <p:cSldViewPr snapToGrid="0">
      <p:cViewPr varScale="1">
        <p:scale>
          <a:sx n="107" d="100"/>
          <a:sy n="107" d="100"/>
        </p:scale>
        <p:origin x="480"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7D96050-594B-451E-B2A3-2805DDF74EEE}"/>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3" name="页脚占位符 2">
            <a:extLst>
              <a:ext uri="{FF2B5EF4-FFF2-40B4-BE49-F238E27FC236}">
                <a16:creationId xmlns:a16="http://schemas.microsoft.com/office/drawing/2014/main" id="{8CB057CC-11CC-40B1-B855-F20EC6DB6F9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2932BB7-49B6-4384-9CAB-E9590226A23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99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CA3308-9544-4336-88A4-07E729D37CE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E74D0C1-FC9E-429C-8B01-3A4831A7D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786618DB-7167-4F0E-8F61-19ED61C81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ADEB769-5875-46B7-9FC5-4BA2DEA4864C}"/>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6" name="页脚占位符 5">
            <a:extLst>
              <a:ext uri="{FF2B5EF4-FFF2-40B4-BE49-F238E27FC236}">
                <a16:creationId xmlns:a16="http://schemas.microsoft.com/office/drawing/2014/main" id="{0A925306-67DE-47D1-BD7B-DB255D5BD1E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7971137-ECF2-4ECD-8CE6-CF023625811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04146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82C95-6502-4505-B310-E7B7EF69242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2063D7A-2ABE-4E8C-90D5-13E603301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4CB0538-A99B-4799-A2EA-EBC813704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E22AECB-9593-4355-80D3-5F191529B27F}"/>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6" name="页脚占位符 5">
            <a:extLst>
              <a:ext uri="{FF2B5EF4-FFF2-40B4-BE49-F238E27FC236}">
                <a16:creationId xmlns:a16="http://schemas.microsoft.com/office/drawing/2014/main" id="{E38C93E8-4F4C-4F5D-A7BB-7D8C408FDDE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643E3A-F14C-4E95-9C7B-0109233FC2E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95732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C7AAA1-B9A6-4C46-BFB1-9A01066C337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5B3B3B8-2B2D-44DB-AD01-57DB6218600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9665D0A-6AB4-413F-B727-DDE5016F3044}"/>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C363635A-CD12-4127-B145-5D208F712F9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87C4DE3-0009-4B48-822F-AFBB8EB08317}"/>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8195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59E2AC3-E94A-420D-93BB-809C2C8AB1A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9C8E534-1291-4BD4-A7EF-91E85565D61C}"/>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B3D46C-689B-49C1-8AC7-12BC3A01CF9F}"/>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FD55FBF4-B034-4A76-B7D2-DBA9800D6FA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B837F3-59CD-4DDB-8FB0-C92FD427F2B2}"/>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56766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8595CA-3C25-4C9E-A0AD-BAB171103EA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4C0A525-F128-42A8-843F-B6D8CFCB76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9A56F4-069A-42C3-A01A-81D783BC9299}"/>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B775ED1E-07A6-446F-9BC2-5EEDAEEC05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B982BC2-F1F4-46B4-9264-CAA9513E5FD1}"/>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3097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2A66BC-3271-4D7C-A198-A1CFC978B67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A4E2EB-0D29-4F59-8C24-3BAA8CDA098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EC7C84A-2455-4F6E-84D9-FE0589AD2269}"/>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5A46B8F8-C89E-41DD-B892-92EB592744C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B03B707-34F6-40C0-BB62-FCC41D864C2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18554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6D96D9-0B72-4557-BF9F-96578B95666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7D89C80-7715-4BC0-BE2D-26F2E39E6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BE8E0FE5-6034-4C89-B932-85D4F8FB55E8}"/>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27CEB0BA-A734-4F3A-A472-C7041430A24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0B32AAC-9627-4804-BB59-696715DCA918}"/>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73010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DAD01A-B046-4A14-AD2B-9823E19CAB6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E4A8DB1-55D6-4B4E-BF54-F8E3DE4D6F37}"/>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8E84A80-9634-481F-97D5-38A2DFE1F33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BFC33033-8874-4B35-AB9A-6E927483A33F}"/>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6" name="页脚占位符 5">
            <a:extLst>
              <a:ext uri="{FF2B5EF4-FFF2-40B4-BE49-F238E27FC236}">
                <a16:creationId xmlns:a16="http://schemas.microsoft.com/office/drawing/2014/main" id="{B7EB1E43-A10F-4D8F-A755-A1FA8AD0294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C37E88E-7083-456C-A6F7-62EBEE4A3FA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2566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FFE587-9807-4908-AC6B-AAF92FD914E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7D1DAE8-8D0D-4D35-92D1-C71512FFF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09EB822-4EC7-4401-903C-1B47E1D0B3C8}"/>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F2C8E76-8378-47B5-B435-31CA03C5E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4C92228F-3CEF-46F9-BF8B-631493BF08E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7841468-6313-4104-A8BC-FD1B076D0EDE}"/>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8" name="页脚占位符 7">
            <a:extLst>
              <a:ext uri="{FF2B5EF4-FFF2-40B4-BE49-F238E27FC236}">
                <a16:creationId xmlns:a16="http://schemas.microsoft.com/office/drawing/2014/main" id="{A5B2E908-197E-4DCE-8674-498E4B6A9E1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8F41554-27DF-485C-AAA2-28BBC1827EF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0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7C65FF-389E-41AE-94D6-BB9E3689DDE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955065A-EBCA-43E3-840E-D6367C935C33}"/>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4" name="页脚占位符 3">
            <a:extLst>
              <a:ext uri="{FF2B5EF4-FFF2-40B4-BE49-F238E27FC236}">
                <a16:creationId xmlns:a16="http://schemas.microsoft.com/office/drawing/2014/main" id="{6F06AAD0-269D-46A5-8AC9-F1BCDBCB4A9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FACE793-4A8D-4E10-A985-0E699CD1203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1802678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F57CBD4-4EBD-4950-ADD2-A3604F0AE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B5264FD-E3DF-4D01-AE8B-8D5D1D89C4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5EB92A0-945E-4A7A-88CF-E2FAFF7EB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4F59DE9D-5154-49A1-A572-D2FE83343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081384B-333C-43A6-BAF7-E6D6EBD1FA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819115816"/>
      </p:ext>
    </p:extLst>
  </p:cSld>
  <p:clrMap bg1="lt1" tx1="dk1" bg2="lt2" tx2="dk2" accent1="accent1" accent2="accent2" accent3="accent3" accent4="accent4" accent5="accent5" accent6="accent6" hlink="hlink" folHlink="folHlink"/>
  <p:sldLayoutIdLst>
    <p:sldLayoutId id="2147485165" r:id="rId1"/>
    <p:sldLayoutId id="2147485166" r:id="rId2"/>
    <p:sldLayoutId id="2147485167" r:id="rId3"/>
    <p:sldLayoutId id="2147485168" r:id="rId4"/>
    <p:sldLayoutId id="2147485169" r:id="rId5"/>
    <p:sldLayoutId id="2147485170" r:id="rId6"/>
    <p:sldLayoutId id="2147485171" r:id="rId7"/>
    <p:sldLayoutId id="2147485172" r:id="rId8"/>
    <p:sldLayoutId id="2147485173" r:id="rId9"/>
    <p:sldLayoutId id="2147485174" r:id="rId10"/>
    <p:sldLayoutId id="2147485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2175028"/>
            <a:ext cx="12251266" cy="933931"/>
          </a:xfrm>
        </p:spPr>
        <p:txBody>
          <a:bodyPr/>
          <a:lstStyle/>
          <a:p>
            <a:pPr algn="ctr" eaLnBrk="1" hangingPunct="1">
              <a:lnSpc>
                <a:spcPct val="100000"/>
              </a:lnSpc>
            </a:pPr>
            <a:r>
              <a:rPr lang="en-US" altLang="zh-CN" sz="4800" dirty="0"/>
              <a:t>Discussion on NEF’s role in VFL process</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599577" y="4309077"/>
            <a:ext cx="8992845" cy="1090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dirty="0"/>
              <a:t>SA2#166</a:t>
            </a:r>
          </a:p>
          <a:p>
            <a:pPr algn="ctr" eaLnBrk="1" hangingPunct="1"/>
            <a:r>
              <a:rPr lang="en-GB" altLang="en-US" sz="3200" dirty="0"/>
              <a:t>vivo </a:t>
            </a:r>
          </a:p>
        </p:txBody>
      </p:sp>
      <p:sp>
        <p:nvSpPr>
          <p:cNvPr id="2" name="矩形 1">
            <a:extLst>
              <a:ext uri="{FF2B5EF4-FFF2-40B4-BE49-F238E27FC236}">
                <a16:creationId xmlns:a16="http://schemas.microsoft.com/office/drawing/2014/main" id="{9F481AF0-F722-4BA3-A737-CAA97F39FD0F}"/>
              </a:ext>
            </a:extLst>
          </p:cNvPr>
          <p:cNvSpPr/>
          <p:nvPr/>
        </p:nvSpPr>
        <p:spPr>
          <a:xfrm>
            <a:off x="8171042" y="311947"/>
            <a:ext cx="1492716" cy="369332"/>
          </a:xfrm>
          <a:prstGeom prst="rect">
            <a:avLst/>
          </a:prstGeom>
        </p:spPr>
        <p:txBody>
          <a:bodyPr wrap="none">
            <a:spAutoFit/>
          </a:bodyPr>
          <a:lstStyle/>
          <a:p>
            <a:r>
              <a:rPr lang="en-US" altLang="zh-CN" dirty="0"/>
              <a:t>S2-24xxxxxx</a:t>
            </a:r>
            <a:endParaRPr lang="zh-CN" altLang="en-US" dirty="0"/>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8A53A935-EE7A-4FB9-A079-0EC734704902}"/>
              </a:ext>
            </a:extLst>
          </p:cNvPr>
          <p:cNvGraphicFramePr>
            <a:graphicFrameLocks noChangeAspect="1"/>
          </p:cNvGraphicFramePr>
          <p:nvPr>
            <p:extLst>
              <p:ext uri="{D42A27DB-BD31-4B8C-83A1-F6EECF244321}">
                <p14:modId xmlns:p14="http://schemas.microsoft.com/office/powerpoint/2010/main" val="1983606544"/>
              </p:ext>
            </p:extLst>
          </p:nvPr>
        </p:nvGraphicFramePr>
        <p:xfrm>
          <a:off x="0" y="457200"/>
          <a:ext cx="7115908" cy="5638800"/>
        </p:xfrm>
        <a:graphic>
          <a:graphicData uri="http://schemas.openxmlformats.org/presentationml/2006/ole">
            <mc:AlternateContent xmlns:mc="http://schemas.openxmlformats.org/markup-compatibility/2006">
              <mc:Choice xmlns:v="urn:schemas-microsoft-com:vml" Requires="v">
                <p:oleObj spid="_x0000_s2055" name="Visio" r:id="rId3" imgW="6294386" imgH="5021959" progId="Visio.Drawing.15">
                  <p:embed/>
                </p:oleObj>
              </mc:Choice>
              <mc:Fallback>
                <p:oleObj name="Visio" r:id="rId3" imgW="6294386" imgH="502195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7115908" cy="563880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2585323"/>
          </a:xfrm>
          <a:prstGeom prst="rect">
            <a:avLst/>
          </a:prstGeom>
        </p:spPr>
        <p:txBody>
          <a:bodyPr wrap="square">
            <a:spAutoFit/>
          </a:bodyPr>
          <a:lstStyle/>
          <a:p>
            <a:pPr marL="742950" lvl="1" indent="-285750">
              <a:lnSpc>
                <a:spcPct val="100000"/>
              </a:lnSpc>
              <a:spcBef>
                <a:spcPts val="0"/>
              </a:spcBef>
              <a:spcAft>
                <a:spcPts val="0"/>
              </a:spcAft>
              <a:buFont typeface="Arial" panose="020B0604020202020204" pitchFamily="34" charset="0"/>
              <a:buChar char="•"/>
            </a:pPr>
            <a:r>
              <a:rPr lang="en-US" altLang="zh-CN" dirty="0">
                <a:solidFill>
                  <a:schemeClr val="accent1">
                    <a:lumMod val="75000"/>
                  </a:schemeClr>
                </a:solidFill>
                <a:latin typeface="Calibri" panose="020F0502020204030204" pitchFamily="34" charset="0"/>
                <a:cs typeface="Calibri" panose="020F0502020204030204" pitchFamily="34" charset="0"/>
              </a:rPr>
              <a:t>CR: S2-2411194 (CMCC), Clause: 6.2H.2.3.1</a:t>
            </a:r>
          </a:p>
          <a:p>
            <a:pPr lvl="1">
              <a:lnSpc>
                <a:spcPct val="100000"/>
              </a:lnSpc>
              <a:spcBef>
                <a:spcPts val="0"/>
              </a:spcBef>
              <a:spcAft>
                <a:spcPts val="0"/>
              </a:spcAft>
            </a:pPr>
            <a:r>
              <a:rPr lang="en-US" altLang="zh-CN" sz="1600" dirty="0">
                <a:solidFill>
                  <a:srgbClr val="0000FF"/>
                </a:solidFill>
                <a:highlight>
                  <a:srgbClr val="FFFF00"/>
                </a:highlight>
                <a:latin typeface="Calibri" panose="020F0502020204030204" pitchFamily="34" charset="0"/>
                <a:cs typeface="Calibri" panose="020F0502020204030204" pitchFamily="34" charset="0"/>
              </a:rPr>
              <a:t>Please note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when AF as VFL server,</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the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similar issue should also be considered </a:t>
            </a:r>
          </a:p>
          <a:p>
            <a:pPr lvl="1">
              <a:lnSpc>
                <a:spcPct val="100000"/>
              </a:lnSpc>
              <a:spcBef>
                <a:spcPts val="0"/>
              </a:spcBef>
              <a:spcAft>
                <a:spcPts val="0"/>
              </a:spcAft>
            </a:pPr>
            <a:endParaRPr lang="en-US" altLang="zh-CN" dirty="0">
              <a:solidFill>
                <a:srgbClr val="FF0000"/>
              </a:solidFill>
              <a:latin typeface="Calibri" panose="020F0502020204030204" pitchFamily="34" charset="0"/>
              <a:cs typeface="Calibri" panose="020F0502020204030204" pitchFamily="34" charset="0"/>
            </a:endParaRPr>
          </a:p>
          <a:p>
            <a:pPr marL="742950" lvl="1" indent="-285750">
              <a:lnSpc>
                <a:spcPct val="100000"/>
              </a:lnSpc>
              <a:spcBef>
                <a:spcPts val="0"/>
              </a:spcBef>
              <a:spcAft>
                <a:spcPts val="0"/>
              </a:spcAft>
              <a:buFont typeface="Arial" panose="020B0604020202020204" pitchFamily="34" charset="0"/>
              <a:buChar char="•"/>
            </a:pPr>
            <a:r>
              <a:rPr lang="en-US" altLang="zh-CN"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endParaRPr lang="en-US" altLang="zh-CN" dirty="0">
              <a:solidFill>
                <a:schemeClr val="accent1">
                  <a:lumMod val="75000"/>
                </a:schemeClr>
              </a:solidFill>
              <a:latin typeface="Calibri" panose="020F0502020204030204" pitchFamily="34" charset="0"/>
              <a:cs typeface="Calibri" panose="020F0502020204030204" pitchFamily="34" charset="0"/>
            </a:endParaRPr>
          </a:p>
        </p:txBody>
      </p:sp>
      <p:sp>
        <p:nvSpPr>
          <p:cNvPr id="11" name="矩形 10">
            <a:extLst>
              <a:ext uri="{FF2B5EF4-FFF2-40B4-BE49-F238E27FC236}">
                <a16:creationId xmlns:a16="http://schemas.microsoft.com/office/drawing/2014/main" id="{BF29D556-5567-4546-ADDA-9FADFF8BB044}"/>
              </a:ext>
            </a:extLst>
          </p:cNvPr>
          <p:cNvSpPr/>
          <p:nvPr/>
        </p:nvSpPr>
        <p:spPr>
          <a:xfrm>
            <a:off x="211227" y="6283991"/>
            <a:ext cx="7611971" cy="276999"/>
          </a:xfrm>
          <a:prstGeom prst="rect">
            <a:avLst/>
          </a:prstGeom>
        </p:spPr>
        <p:txBody>
          <a:bodyPr wrap="square">
            <a:spAutoFit/>
          </a:bodyPr>
          <a:lstStyle/>
          <a:p>
            <a:r>
              <a:rPr lang="en-US" altLang="zh-CN" sz="1200" dirty="0"/>
              <a:t>Figure 6.2H.2.3.1-1Training procedure for Vertical Federated Learning when NWDAF is acting as VFL server </a:t>
            </a:r>
            <a:endParaRPr lang="zh-CN" altLang="en-US" sz="1200" dirty="0"/>
          </a:p>
        </p:txBody>
      </p:sp>
    </p:spTree>
    <p:extLst>
      <p:ext uri="{BB962C8B-B14F-4D97-AF65-F5344CB8AC3E}">
        <p14:creationId xmlns:p14="http://schemas.microsoft.com/office/powerpoint/2010/main" val="1694900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1"/>
            <a:ext cx="11221720" cy="538480"/>
          </a:xfrm>
        </p:spPr>
        <p:txBody>
          <a:bodyPr/>
          <a:lstStyle/>
          <a:p>
            <a:r>
              <a:rPr lang="en-US" altLang="zh-CN" sz="2400" dirty="0"/>
              <a:t>How does the NEF assist the VFL inference process?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4 </a:t>
            </a:r>
            <a:r>
              <a:rPr lang="en-US" altLang="zh-CN" sz="2800" dirty="0">
                <a:solidFill>
                  <a:srgbClr val="0000FF"/>
                </a:solidFill>
                <a:highlight>
                  <a:srgbClr val="FFFF00"/>
                </a:highlight>
              </a:rPr>
              <a:t>(see P12 for related procedure) </a:t>
            </a:r>
            <a:endParaRPr lang="zh-CN" altLang="en-US" sz="2800" b="1" dirty="0"/>
          </a:p>
        </p:txBody>
      </p:sp>
      <p:graphicFrame>
        <p:nvGraphicFramePr>
          <p:cNvPr id="5" name="表格 4">
            <a:extLst>
              <a:ext uri="{FF2B5EF4-FFF2-40B4-BE49-F238E27FC236}">
                <a16:creationId xmlns:a16="http://schemas.microsoft.com/office/drawing/2014/main" id="{E1A24F51-F303-4294-A687-DCCEF43EE54E}"/>
              </a:ext>
            </a:extLst>
          </p:cNvPr>
          <p:cNvGraphicFramePr>
            <a:graphicFrameLocks noGrp="1"/>
          </p:cNvGraphicFramePr>
          <p:nvPr>
            <p:extLst>
              <p:ext uri="{D42A27DB-BD31-4B8C-83A1-F6EECF244321}">
                <p14:modId xmlns:p14="http://schemas.microsoft.com/office/powerpoint/2010/main" val="3473983267"/>
              </p:ext>
            </p:extLst>
          </p:nvPr>
        </p:nvGraphicFramePr>
        <p:xfrm>
          <a:off x="703730" y="1727201"/>
          <a:ext cx="8839199" cy="2795694"/>
        </p:xfrm>
        <a:graphic>
          <a:graphicData uri="http://schemas.openxmlformats.org/drawingml/2006/table">
            <a:tbl>
              <a:tblPr firstRow="1" bandRow="1">
                <a:tableStyleId>{5C22544A-7EE6-4342-B048-85BDC9FD1C3A}</a:tableStyleId>
              </a:tblPr>
              <a:tblGrid>
                <a:gridCol w="1717040">
                  <a:extLst>
                    <a:ext uri="{9D8B030D-6E8A-4147-A177-3AD203B41FA5}">
                      <a16:colId xmlns:a16="http://schemas.microsoft.com/office/drawing/2014/main" val="2890343580"/>
                    </a:ext>
                  </a:extLst>
                </a:gridCol>
                <a:gridCol w="7122159">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pPr marL="0" indent="0">
                        <a:buFontTx/>
                        <a:buNone/>
                      </a:pPr>
                      <a:r>
                        <a:rPr lang="en-US" altLang="zh-CN" sz="1400" dirty="0"/>
                        <a:t>Similar as the Nokia’s view on this aspect</a:t>
                      </a: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Same roles that have been agreed and shown in 1</a:t>
                      </a:r>
                      <a:r>
                        <a:rPr lang="en-US" altLang="zh-CN" sz="1400" baseline="30000" dirty="0"/>
                        <a:t>st</a:t>
                      </a:r>
                      <a:r>
                        <a:rPr lang="en-US" altLang="zh-CN" sz="1400" dirty="0"/>
                        <a:t> part,  page 2;</a:t>
                      </a:r>
                    </a:p>
                    <a:p>
                      <a:r>
                        <a:rPr lang="en-US" altLang="zh-CN" sz="1400" dirty="0"/>
                        <a:t>-</a:t>
                      </a:r>
                      <a:r>
                        <a:rPr lang="en-US" altLang="zh-CN" sz="1400" kern="1200" dirty="0">
                          <a:solidFill>
                            <a:schemeClr val="dk1"/>
                          </a:solidFill>
                          <a:effectLst/>
                          <a:latin typeface="+mn-lt"/>
                          <a:ea typeface="+mn-ea"/>
                          <a:cs typeface="+mn-cs"/>
                        </a:rPr>
                        <a:t>  supporting service operations (e.g. new analytics service or reusing event exposure service ) to trigger inference from 5GC to untrusted AF</a:t>
                      </a:r>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r>
                        <a:rPr lang="en-US" altLang="zh-CN" sz="1400" dirty="0"/>
                        <a:t>- Same as Nokia’s view</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Put all the intermedia results from the different VFL client into one message and send on message to the VFL server. NEF no need to aware the VFL logic.</a:t>
                      </a:r>
                      <a:endParaRPr lang="zh-CN" altLang="en-US" sz="1400" dirty="0"/>
                    </a:p>
                  </a:txBody>
                  <a:tcPr/>
                </a:tc>
                <a:extLst>
                  <a:ext uri="{0D108BD9-81ED-4DB2-BD59-A6C34878D82A}">
                    <a16:rowId xmlns:a16="http://schemas.microsoft.com/office/drawing/2014/main" val="2206630687"/>
                  </a:ext>
                </a:extLst>
              </a:tr>
              <a:tr h="370840">
                <a:tc>
                  <a:txBody>
                    <a:bodyPr/>
                    <a:lstStyle/>
                    <a:p>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3702115686"/>
                  </a:ext>
                </a:extLst>
              </a:tr>
            </a:tbl>
          </a:graphicData>
        </a:graphic>
      </p:graphicFrame>
      <p:sp>
        <p:nvSpPr>
          <p:cNvPr id="6" name="矩形 5">
            <a:extLst>
              <a:ext uri="{FF2B5EF4-FFF2-40B4-BE49-F238E27FC236}">
                <a16:creationId xmlns:a16="http://schemas.microsoft.com/office/drawing/2014/main" id="{45940785-9315-40E3-ADE2-A5D31612AF49}"/>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03055254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4139595"/>
          </a:xfrm>
          <a:prstGeom prst="rect">
            <a:avLst/>
          </a:prstGeom>
        </p:spPr>
        <p:txBody>
          <a:bodyPr wrap="square">
            <a:spAutoFit/>
          </a:bodyPr>
          <a:lstStyle/>
          <a:p>
            <a:pPr marL="742950" lvl="1" indent="-285750">
              <a:spcBef>
                <a:spcPts val="0"/>
              </a:spcBef>
              <a:spcAft>
                <a:spcPts val="0"/>
              </a:spcAft>
              <a:buFont typeface="Arial" panose="020B0604020202020204" pitchFamily="34" charset="0"/>
              <a:buChar char="•"/>
            </a:pPr>
            <a:r>
              <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rPr>
              <a:t>CR: S2-2411192 (OPPO), Clause: </a:t>
            </a:r>
            <a:r>
              <a:rPr lang="en-US" altLang="zh-CN" dirty="0">
                <a:solidFill>
                  <a:schemeClr val="accent1">
                    <a:lumMod val="75000"/>
                  </a:schemeClr>
                </a:solidFill>
                <a:latin typeface="Calibri" panose="020F0502020204030204" pitchFamily="34" charset="0"/>
                <a:cs typeface="Calibri" panose="020F0502020204030204" pitchFamily="34" charset="0"/>
              </a:rPr>
              <a:t>Clause 6.2H.2.4.1</a:t>
            </a:r>
            <a:endPar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Please note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when AF as VFL server,</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the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similar issue should also be considered </a:t>
            </a:r>
          </a:p>
          <a:p>
            <a:pPr marL="720725" indent="-540385">
              <a:spcAft>
                <a:spcPts val="900"/>
              </a:spcAft>
            </a:pPr>
            <a:endParaRPr lang="en-GB" altLang="zh-CN" dirty="0">
              <a:solidFill>
                <a:srgbClr val="FF0000"/>
              </a:solidFill>
              <a:latin typeface="Times New Roman" panose="02020603050405020304" pitchFamily="18" charset="0"/>
              <a:ea typeface="Malgun Gothic" panose="020B0503020000020004" pitchFamily="34" charset="-127"/>
            </a:endParaRPr>
          </a:p>
          <a:p>
            <a:pPr marL="742950" lvl="1" indent="-285750">
              <a:spcBef>
                <a:spcPts val="0"/>
              </a:spcBef>
              <a:spcAft>
                <a:spcPts val="0"/>
              </a:spcAft>
              <a:buFont typeface="Arial" panose="020B0604020202020204" pitchFamily="34" charset="0"/>
              <a:buChar char="•"/>
            </a:pPr>
            <a:r>
              <a:rPr lang="en-GB" altLang="zh-CN"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a:t>
            </a:r>
            <a:endParaRPr lang="zh-CN" altLang="zh-CN" dirty="0">
              <a:solidFill>
                <a:srgbClr val="FF0000"/>
              </a:solidFill>
              <a:latin typeface="Calibri" panose="020F0502020204030204" pitchFamily="34" charset="0"/>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lang="en-US" altLang="zh-CN" dirty="0">
              <a:solidFill>
                <a:srgbClr val="FF0000"/>
              </a:solidFill>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4" name="Rectangle 2">
            <a:extLst>
              <a:ext uri="{FF2B5EF4-FFF2-40B4-BE49-F238E27FC236}">
                <a16:creationId xmlns:a16="http://schemas.microsoft.com/office/drawing/2014/main" id="{97CAD321-5221-462C-93C9-A22942CA733B}"/>
              </a:ext>
            </a:extLst>
          </p:cNvPr>
          <p:cNvSpPr>
            <a:spLocks noChangeArrowheads="1"/>
          </p:cNvSpPr>
          <p:nvPr/>
        </p:nvSpPr>
        <p:spPr bwMode="auto">
          <a:xfrm>
            <a:off x="350982" y="657182"/>
            <a:ext cx="1252232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9CC8F105-C1AE-4E94-917F-9556FAA83810}"/>
              </a:ext>
            </a:extLst>
          </p:cNvPr>
          <p:cNvGraphicFramePr>
            <a:graphicFrameLocks noChangeAspect="1"/>
          </p:cNvGraphicFramePr>
          <p:nvPr>
            <p:extLst>
              <p:ext uri="{D42A27DB-BD31-4B8C-83A1-F6EECF244321}">
                <p14:modId xmlns:p14="http://schemas.microsoft.com/office/powerpoint/2010/main" val="65349460"/>
              </p:ext>
            </p:extLst>
          </p:nvPr>
        </p:nvGraphicFramePr>
        <p:xfrm>
          <a:off x="350981" y="657182"/>
          <a:ext cx="6385879" cy="5311619"/>
        </p:xfrm>
        <a:graphic>
          <a:graphicData uri="http://schemas.openxmlformats.org/presentationml/2006/ole">
            <mc:AlternateContent xmlns:mc="http://schemas.openxmlformats.org/markup-compatibility/2006">
              <mc:Choice xmlns:v="urn:schemas-microsoft-com:vml" Requires="v">
                <p:oleObj spid="_x0000_s3079" name="Visio" r:id="rId3" imgW="12054850" imgH="10035623" progId="Visio.Drawing.15">
                  <p:embed/>
                </p:oleObj>
              </mc:Choice>
              <mc:Fallback>
                <p:oleObj name="Visio" r:id="rId3" imgW="12054850" imgH="10035623"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981" y="657182"/>
                        <a:ext cx="6385879" cy="5311619"/>
                      </a:xfrm>
                      <a:prstGeom prst="rect">
                        <a:avLst/>
                      </a:prstGeom>
                      <a:noFill/>
                    </p:spPr>
                  </p:pic>
                </p:oleObj>
              </mc:Fallback>
            </mc:AlternateContent>
          </a:graphicData>
        </a:graphic>
      </p:graphicFrame>
      <p:sp>
        <p:nvSpPr>
          <p:cNvPr id="6" name="矩形 5">
            <a:extLst>
              <a:ext uri="{FF2B5EF4-FFF2-40B4-BE49-F238E27FC236}">
                <a16:creationId xmlns:a16="http://schemas.microsoft.com/office/drawing/2014/main" id="{AD434D6C-BF7C-4E8C-9D42-B7C785F51441}"/>
              </a:ext>
            </a:extLst>
          </p:cNvPr>
          <p:cNvSpPr/>
          <p:nvPr/>
        </p:nvSpPr>
        <p:spPr>
          <a:xfrm>
            <a:off x="350981" y="6200818"/>
            <a:ext cx="6096000" cy="523220"/>
          </a:xfrm>
          <a:prstGeom prst="rect">
            <a:avLst/>
          </a:prstGeom>
        </p:spPr>
        <p:txBody>
          <a:bodyPr>
            <a:spAutoFit/>
          </a:bodyPr>
          <a:lstStyle/>
          <a:p>
            <a:r>
              <a:rPr lang="en-GB" altLang="zh-CN" sz="1400" dirty="0">
                <a:latin typeface="Times New Roman" panose="02020603050405020304" pitchFamily="18" charset="0"/>
                <a:ea typeface="Malgun Gothic" panose="020B0503020000020004" pitchFamily="34" charset="-127"/>
              </a:rPr>
              <a:t>Figure 6.2H.2.4.2-1: Inference procedure for vertical federated learning when NWDAF is acting as VFL server</a:t>
            </a:r>
            <a:endParaRPr lang="zh-CN" altLang="en-US" sz="1400" dirty="0"/>
          </a:p>
        </p:txBody>
      </p:sp>
    </p:spTree>
    <p:extLst>
      <p:ext uri="{BB962C8B-B14F-4D97-AF65-F5344CB8AC3E}">
        <p14:creationId xmlns:p14="http://schemas.microsoft.com/office/powerpoint/2010/main" val="3652226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Whether new NEF’s service operations should be defined for the VFL or existing ones will be reused? How to define or enhance them correspondingly?</a:t>
            </a:r>
          </a:p>
          <a:p>
            <a:endParaRPr lang="en-US" altLang="zh-CN" sz="2400" dirty="0"/>
          </a:p>
          <a:p>
            <a:r>
              <a:rPr lang="en-US" altLang="zh-CN" sz="2400" dirty="0">
                <a:highlight>
                  <a:srgbClr val="FFFF00"/>
                </a:highlight>
              </a:rPr>
              <a:t>Way forward: suggest to discuss from functionality point of view in this DP, i.e. identify what functions should the NEF support for VFL. And we leave the service operations (new or existing) to the DP of the other issue 7.</a:t>
            </a:r>
            <a:endParaRPr lang="zh-CN" altLang="zh-CN" sz="2400" dirty="0">
              <a:highlight>
                <a:srgbClr val="FFFF00"/>
              </a:highlight>
            </a:endParaRP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5</a:t>
            </a:r>
            <a:endParaRPr lang="zh-CN" altLang="en-US" sz="2800" b="1" dirty="0"/>
          </a:p>
        </p:txBody>
      </p:sp>
    </p:spTree>
    <p:extLst>
      <p:ext uri="{BB962C8B-B14F-4D97-AF65-F5344CB8AC3E}">
        <p14:creationId xmlns:p14="http://schemas.microsoft.com/office/powerpoint/2010/main" val="3233918318"/>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Some roles of NEF during VFL process have been discussed and agreed in the last two meetings:</a:t>
            </a:r>
            <a:endParaRPr lang="en-US"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discovering NWDAF as VFL clients from NRF for the untrusted AF;</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 anonymizing real NWDAF instances ID from the untrusted AF by using temporary NWDAF ID.</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either case (untrusted AF as VFL server or VFL client), forwarding intermediate results from NWDAF to AF and vice versa, in which translating between external and internal IDs (e.g., UE IDs) happens. </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However, there are still concerns about </a:t>
            </a:r>
            <a:r>
              <a:rPr lang="en-US" altLang="zh-CN" sz="2200" dirty="0">
                <a:latin typeface="Calibri" panose="020F0502020204030204" pitchFamily="34" charset="0"/>
                <a:cs typeface="Calibri" panose="020F0502020204030204" pitchFamily="34" charset="0"/>
              </a:rPr>
              <a:t>Other NEF’s roles in VFL process. </a:t>
            </a:r>
            <a:r>
              <a:rPr lang="en-GB" altLang="zh-CN" sz="2200" dirty="0">
                <a:latin typeface="Calibri" panose="020F0502020204030204" pitchFamily="34" charset="0"/>
                <a:cs typeface="Calibri" panose="020F0502020204030204" pitchFamily="34" charset="0"/>
              </a:rPr>
              <a:t>The following editor’s notes are captured in TS 23.288 or approved CR:</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2411192 – OPPO; Clause 6.2H.2.4.1)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2411194 – CMCC; Clause: 6.2H.2.3.1)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It is FFS, whether NEF should perform VFL NWDAF selection (or shortlisting) or it should only discover NWDAF client candidates without any further selection.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2411193 – vivo; Clause: 6.2H.2.1.2)</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687402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9A43B85-9549-478C-BE41-D9D1EF94B105}"/>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 As a summary, some key points to be discussed for this issue :</a:t>
            </a:r>
          </a:p>
          <a:p>
            <a:pPr lvl="1">
              <a:lnSpc>
                <a:spcPct val="100000"/>
              </a:lnSpc>
              <a:spcBef>
                <a:spcPts val="0"/>
              </a:spcBef>
              <a:spcAft>
                <a:spcPts val="0"/>
              </a:spcAft>
            </a:pPr>
            <a:r>
              <a:rPr lang="en-US" altLang="zh-CN" dirty="0"/>
              <a:t>Sub-issue 1: For the VFL client(s) discovery procedure, whether and how NEF does further NWDAF client shortlisting or selection based on the discovery result from NRF?</a:t>
            </a:r>
            <a:endParaRPr lang="zh-CN" altLang="zh-CN" dirty="0"/>
          </a:p>
          <a:p>
            <a:pPr lvl="1">
              <a:lnSpc>
                <a:spcPct val="100000"/>
              </a:lnSpc>
              <a:spcBef>
                <a:spcPts val="0"/>
              </a:spcBef>
              <a:spcAft>
                <a:spcPts val="0"/>
              </a:spcAft>
            </a:pPr>
            <a:r>
              <a:rPr lang="en-US" altLang="zh-CN" dirty="0"/>
              <a:t>Sub-issue 2: For the VFL preparation procedure, whether and how NEF does pre-work of sample IDs intersection before the VFL server determines the final sample IDs?</a:t>
            </a:r>
            <a:endParaRPr lang="zh-CN" altLang="zh-CN" dirty="0"/>
          </a:p>
          <a:p>
            <a:pPr lvl="1">
              <a:lnSpc>
                <a:spcPct val="100000"/>
              </a:lnSpc>
              <a:spcBef>
                <a:spcPts val="0"/>
              </a:spcBef>
              <a:spcAft>
                <a:spcPts val="0"/>
              </a:spcAft>
            </a:pPr>
            <a:r>
              <a:rPr lang="en-US" altLang="zh-CN" dirty="0"/>
              <a:t>Sub-issue 3: For the VFL training procedure, how does the NEF assist the VFL training process?</a:t>
            </a:r>
          </a:p>
          <a:p>
            <a:pPr lvl="1">
              <a:lnSpc>
                <a:spcPct val="100000"/>
              </a:lnSpc>
              <a:spcBef>
                <a:spcPts val="0"/>
              </a:spcBef>
              <a:spcAft>
                <a:spcPts val="0"/>
              </a:spcAft>
            </a:pPr>
            <a:r>
              <a:rPr lang="en-US" altLang="zh-CN" dirty="0"/>
              <a:t>Sub-issue 4: For the VFL inference procedure, how does the NEF assist the VFL inference process?</a:t>
            </a:r>
          </a:p>
          <a:p>
            <a:pPr lvl="1">
              <a:lnSpc>
                <a:spcPct val="100000"/>
              </a:lnSpc>
              <a:spcBef>
                <a:spcPts val="0"/>
              </a:spcBef>
              <a:spcAft>
                <a:spcPts val="0"/>
              </a:spcAft>
            </a:pPr>
            <a:r>
              <a:rPr lang="en-US" altLang="zh-CN" dirty="0"/>
              <a:t>Sub-issue 5: Whether new NEF’s service operations should be defined for the VFL or existing ones will be reused? How to define or enhance them correspondingly?</a:t>
            </a:r>
            <a:endParaRPr lang="zh-CN" altLang="zh-CN" dirty="0"/>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4D0D0C0C-585E-4EFF-9A9A-563152C9DD69}"/>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Tree>
    <p:extLst>
      <p:ext uri="{BB962C8B-B14F-4D97-AF65-F5344CB8AC3E}">
        <p14:creationId xmlns:p14="http://schemas.microsoft.com/office/powerpoint/2010/main" val="36697143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62560" y="1158240"/>
            <a:ext cx="11221720" cy="5100003"/>
          </a:xfrm>
        </p:spPr>
        <p:txBody>
          <a:bodyPr/>
          <a:lstStyle/>
          <a:p>
            <a:r>
              <a:rPr lang="en-US" altLang="zh-CN" sz="2400" dirty="0"/>
              <a:t>For the VFL client(s) discovery procedure, whether and how NEF does further NWDAF client shortlisting or selection based on the discovery result from NRF</a:t>
            </a:r>
            <a:r>
              <a:rPr lang="en-US" altLang="zh-CN" dirty="0"/>
              <a:t>? </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1 </a:t>
            </a:r>
            <a:r>
              <a:rPr lang="en-US" altLang="zh-CN" sz="2800" dirty="0">
                <a:solidFill>
                  <a:srgbClr val="0000FF"/>
                </a:solidFill>
                <a:highlight>
                  <a:srgbClr val="FFFF00"/>
                </a:highlight>
              </a:rPr>
              <a:t>(see P5 for related procedure) </a:t>
            </a:r>
            <a:endParaRPr lang="zh-CN" altLang="en-US" sz="2800" b="1" dirty="0"/>
          </a:p>
        </p:txBody>
      </p:sp>
      <p:graphicFrame>
        <p:nvGraphicFramePr>
          <p:cNvPr id="5" name="表格 4">
            <a:extLst>
              <a:ext uri="{FF2B5EF4-FFF2-40B4-BE49-F238E27FC236}">
                <a16:creationId xmlns:a16="http://schemas.microsoft.com/office/drawing/2014/main" id="{AE12BACE-22BB-4F16-85AA-BA5BA77A99F3}"/>
              </a:ext>
            </a:extLst>
          </p:cNvPr>
          <p:cNvGraphicFramePr>
            <a:graphicFrameLocks noGrp="1"/>
          </p:cNvGraphicFramePr>
          <p:nvPr>
            <p:extLst>
              <p:ext uri="{D42A27DB-BD31-4B8C-83A1-F6EECF244321}">
                <p14:modId xmlns:p14="http://schemas.microsoft.com/office/powerpoint/2010/main" val="3586657594"/>
              </p:ext>
            </p:extLst>
          </p:nvPr>
        </p:nvGraphicFramePr>
        <p:xfrm>
          <a:off x="690880" y="2060786"/>
          <a:ext cx="10474959" cy="2780454"/>
        </p:xfrm>
        <a:graphic>
          <a:graphicData uri="http://schemas.openxmlformats.org/drawingml/2006/table">
            <a:tbl>
              <a:tblPr firstRow="1" bandRow="1">
                <a:tableStyleId>{5C22544A-7EE6-4342-B048-85BDC9FD1C3A}</a:tableStyleId>
              </a:tblPr>
              <a:tblGrid>
                <a:gridCol w="1717040">
                  <a:extLst>
                    <a:ext uri="{9D8B030D-6E8A-4147-A177-3AD203B41FA5}">
                      <a16:colId xmlns:a16="http://schemas.microsoft.com/office/drawing/2014/main" val="2890343580"/>
                    </a:ext>
                  </a:extLst>
                </a:gridCol>
                <a:gridCol w="1635760">
                  <a:extLst>
                    <a:ext uri="{9D8B030D-6E8A-4147-A177-3AD203B41FA5}">
                      <a16:colId xmlns:a16="http://schemas.microsoft.com/office/drawing/2014/main" val="438584649"/>
                    </a:ext>
                  </a:extLst>
                </a:gridCol>
                <a:gridCol w="7122159">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r>
                        <a:rPr lang="en-US" altLang="zh-CN" sz="1400" dirty="0"/>
                        <a:t>Neutral to negative </a:t>
                      </a:r>
                    </a:p>
                  </a:txBody>
                  <a:tcPr/>
                </a:tc>
                <a:tc>
                  <a:txBody>
                    <a:bodyPr/>
                    <a:lstStyle/>
                    <a:p>
                      <a:pPr marL="0" indent="0">
                        <a:buFontTx/>
                        <a:buNone/>
                      </a:pPr>
                      <a:r>
                        <a:rPr lang="en-US" altLang="zh-CN" sz="1400" dirty="0"/>
                        <a:t>- NEF internal implementation, maybe no need to standardized </a:t>
                      </a: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 NEF needs to consider aspects such as load or geographic proximity </a:t>
                      </a:r>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r>
                        <a:rPr lang="en-US" altLang="zh-CN" sz="1400" dirty="0"/>
                        <a:t>Slightly negative</a:t>
                      </a:r>
                      <a:endParaRPr lang="zh-CN" altLang="en-US" sz="1400" dirty="0"/>
                    </a:p>
                  </a:txBody>
                  <a:tcPr/>
                </a:tc>
                <a:tc>
                  <a:txBody>
                    <a:bodyPr/>
                    <a:lstStyle/>
                    <a:p>
                      <a:r>
                        <a:rPr lang="en-US" altLang="zh-CN" sz="1400" dirty="0"/>
                        <a:t>-implementation aspects</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r>
                        <a:rPr lang="en-US" altLang="zh-CN" sz="1400" dirty="0"/>
                        <a:t>Neutral</a:t>
                      </a:r>
                      <a:endParaRPr lang="zh-CN" altLang="en-US" sz="1400" dirty="0"/>
                    </a:p>
                  </a:txBody>
                  <a:tcPr/>
                </a:tc>
                <a:tc>
                  <a:txBody>
                    <a:bodyPr/>
                    <a:lstStyle/>
                    <a:p>
                      <a:r>
                        <a:rPr lang="en-US" altLang="zh-CN" sz="1400" dirty="0"/>
                        <a:t>Compare with the samples, the number of the clients will be quite small, no benefit to let NWDAF do further down selection.</a:t>
                      </a:r>
                      <a:endParaRPr lang="zh-CN" altLang="en-US" sz="1400" dirty="0"/>
                    </a:p>
                  </a:txBody>
                  <a:tcPr/>
                </a:tc>
                <a:extLst>
                  <a:ext uri="{0D108BD9-81ED-4DB2-BD59-A6C34878D82A}">
                    <a16:rowId xmlns:a16="http://schemas.microsoft.com/office/drawing/2014/main" val="2206630687"/>
                  </a:ext>
                </a:extLst>
              </a:tr>
              <a:tr h="370840">
                <a:tc>
                  <a:txBody>
                    <a:bodyPr/>
                    <a:lstStyle/>
                    <a:p>
                      <a:r>
                        <a:rPr lang="en-US" altLang="zh-CN" sz="1400" dirty="0"/>
                        <a:t>Ericsson</a:t>
                      </a:r>
                      <a:endParaRPr lang="zh-CN" altLang="en-US" sz="1400" dirty="0"/>
                    </a:p>
                  </a:txBody>
                  <a:tcPr/>
                </a:tc>
                <a:tc>
                  <a:txBody>
                    <a:bodyPr/>
                    <a:lstStyle/>
                    <a:p>
                      <a:r>
                        <a:rPr lang="en-US" altLang="zh-CN" sz="1400" kern="1200" dirty="0">
                          <a:solidFill>
                            <a:schemeClr val="dk1"/>
                          </a:solidFill>
                          <a:latin typeface="+mn-lt"/>
                          <a:ea typeface="+mn-ea"/>
                          <a:cs typeface="+mn-cs"/>
                        </a:rPr>
                        <a:t>Positive to the idea to reduce the load in NEF</a:t>
                      </a:r>
                      <a:endParaRPr lang="zh-CN" altLang="en-US" sz="1400" kern="1200" dirty="0">
                        <a:solidFill>
                          <a:schemeClr val="dk1"/>
                        </a:solidFill>
                        <a:latin typeface="+mn-lt"/>
                        <a:ea typeface="+mn-ea"/>
                        <a:cs typeface="+mn-cs"/>
                      </a:endParaRPr>
                    </a:p>
                  </a:txBody>
                  <a:tcPr/>
                </a:tc>
                <a:tc>
                  <a:txBody>
                    <a:bodyPr/>
                    <a:lstStyle/>
                    <a:p>
                      <a:r>
                        <a:rPr lang="en-US" altLang="zh-CN" sz="1400" dirty="0"/>
                        <a:t>Need more thinking on how to make the NEF get intersection more optimal since the AF may not have clue on what samples the MNO is using (</a:t>
                      </a:r>
                      <a:r>
                        <a:rPr lang="en-US" altLang="zh-CN" sz="1400" dirty="0">
                          <a:solidFill>
                            <a:srgbClr val="0000FF"/>
                          </a:solidFill>
                        </a:rPr>
                        <a:t>according to my understanding of offline discussion, please Belen correct it if wrong)</a:t>
                      </a:r>
                      <a:endParaRPr lang="zh-CN" altLang="en-US" sz="1400" dirty="0">
                        <a:solidFill>
                          <a:srgbClr val="0000FF"/>
                        </a:solidFill>
                      </a:endParaRPr>
                    </a:p>
                  </a:txBody>
                  <a:tcPr/>
                </a:tc>
                <a:extLst>
                  <a:ext uri="{0D108BD9-81ED-4DB2-BD59-A6C34878D82A}">
                    <a16:rowId xmlns:a16="http://schemas.microsoft.com/office/drawing/2014/main" val="3702115686"/>
                  </a:ext>
                </a:extLst>
              </a:tr>
            </a:tbl>
          </a:graphicData>
        </a:graphic>
      </p:graphicFrame>
      <p:sp>
        <p:nvSpPr>
          <p:cNvPr id="6" name="矩形 5">
            <a:extLst>
              <a:ext uri="{FF2B5EF4-FFF2-40B4-BE49-F238E27FC236}">
                <a16:creationId xmlns:a16="http://schemas.microsoft.com/office/drawing/2014/main" id="{03466BEA-CFD6-46C0-A0DC-94B836252122}"/>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348396846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AB9B498-C1A1-4E89-8172-2F36B6F4597B}"/>
              </a:ext>
            </a:extLst>
          </p:cNvPr>
          <p:cNvSpPr>
            <a:spLocks noChangeArrowheads="1"/>
          </p:cNvSpPr>
          <p:nvPr/>
        </p:nvSpPr>
        <p:spPr bwMode="auto">
          <a:xfrm>
            <a:off x="655286" y="830885"/>
            <a:ext cx="135050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9CCF57A9-9E2C-47CF-90C4-CCB5EBB9EB27}"/>
              </a:ext>
            </a:extLst>
          </p:cNvPr>
          <p:cNvGraphicFramePr>
            <a:graphicFrameLocks noChangeAspect="1"/>
          </p:cNvGraphicFramePr>
          <p:nvPr>
            <p:extLst>
              <p:ext uri="{D42A27DB-BD31-4B8C-83A1-F6EECF244321}">
                <p14:modId xmlns:p14="http://schemas.microsoft.com/office/powerpoint/2010/main" val="2805591006"/>
              </p:ext>
            </p:extLst>
          </p:nvPr>
        </p:nvGraphicFramePr>
        <p:xfrm>
          <a:off x="203200" y="327739"/>
          <a:ext cx="7006799" cy="5833190"/>
        </p:xfrm>
        <a:graphic>
          <a:graphicData uri="http://schemas.openxmlformats.org/presentationml/2006/ole">
            <mc:AlternateContent xmlns:mc="http://schemas.openxmlformats.org/markup-compatibility/2006">
              <mc:Choice xmlns:v="urn:schemas-microsoft-com:vml" Requires="v">
                <p:oleObj spid="_x0000_s1031" name="Visio" r:id="rId3" imgW="8972563" imgH="6921592" progId="Visio.Drawing.11">
                  <p:embed/>
                </p:oleObj>
              </mc:Choice>
              <mc:Fallback>
                <p:oleObj name="Visio" r:id="rId3" imgW="8972563" imgH="6921592"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200" y="327739"/>
                        <a:ext cx="7006799" cy="583319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A38B08BC-A27D-4FC7-A963-287C1D5644F0}"/>
              </a:ext>
            </a:extLst>
          </p:cNvPr>
          <p:cNvSpPr/>
          <p:nvPr/>
        </p:nvSpPr>
        <p:spPr>
          <a:xfrm>
            <a:off x="7082242" y="1046217"/>
            <a:ext cx="4906558" cy="2585323"/>
          </a:xfrm>
          <a:prstGeom prst="rect">
            <a:avLst/>
          </a:prstGeom>
        </p:spPr>
        <p:txBody>
          <a:bodyPr wrap="square">
            <a:spAutoFit/>
          </a:bodyPr>
          <a:lstStyle/>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rPr>
              <a:t>CR: S2-2411193(vivo), Clause: 6.2H.2.1.2, step 8 .</a:t>
            </a: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rPr>
              <a:t>Editor’s note: It is FFS, whether NEF should perform VFL NWDAF selection (or shortlisting) or it should only discover NWDAF client candidates without any further selection. </a:t>
            </a:r>
            <a:endPar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endParaRPr>
          </a:p>
        </p:txBody>
      </p:sp>
      <p:sp>
        <p:nvSpPr>
          <p:cNvPr id="11" name="矩形 10">
            <a:extLst>
              <a:ext uri="{FF2B5EF4-FFF2-40B4-BE49-F238E27FC236}">
                <a16:creationId xmlns:a16="http://schemas.microsoft.com/office/drawing/2014/main" id="{96F40BEB-ECE6-44B2-9C48-CB1D0CFD58B7}"/>
              </a:ext>
            </a:extLst>
          </p:cNvPr>
          <p:cNvSpPr/>
          <p:nvPr/>
        </p:nvSpPr>
        <p:spPr>
          <a:xfrm>
            <a:off x="655286" y="6107510"/>
            <a:ext cx="5227072" cy="276999"/>
          </a:xfrm>
          <a:prstGeom prst="rect">
            <a:avLst/>
          </a:prstGeom>
        </p:spPr>
        <p:txBody>
          <a:bodyPr wrap="none">
            <a:spAutoFit/>
          </a:bodyPr>
          <a:lstStyle/>
          <a:p>
            <a:r>
              <a:rPr lang="en-US" altLang="zh-CN" sz="1200" dirty="0"/>
              <a:t> Registration and Discovery procedure for VFL when AF as the VFL server</a:t>
            </a:r>
            <a:endParaRPr lang="zh-CN" altLang="en-US" sz="1200" dirty="0"/>
          </a:p>
        </p:txBody>
      </p:sp>
    </p:spTree>
    <p:extLst>
      <p:ext uri="{BB962C8B-B14F-4D97-AF65-F5344CB8AC3E}">
        <p14:creationId xmlns:p14="http://schemas.microsoft.com/office/powerpoint/2010/main" val="68765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For the VFL preparation procedure, whether and how NEF does pre-work of sample IDs intersection before the VFL server determines the final sample IDs?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r>
              <a:rPr lang="en-US" altLang="zh-CN" sz="2800" dirty="0">
                <a:solidFill>
                  <a:srgbClr val="0000FF"/>
                </a:solidFill>
                <a:highlight>
                  <a:srgbClr val="FFFF00"/>
                </a:highlight>
              </a:rPr>
              <a:t>(see P7, P8 for related solutions)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3970825279"/>
              </p:ext>
            </p:extLst>
          </p:nvPr>
        </p:nvGraphicFramePr>
        <p:xfrm>
          <a:off x="453017" y="1876620"/>
          <a:ext cx="11285966" cy="3083560"/>
        </p:xfrm>
        <a:graphic>
          <a:graphicData uri="http://schemas.openxmlformats.org/drawingml/2006/table">
            <a:tbl>
              <a:tblPr firstRow="1" bandRow="1">
                <a:tableStyleId>{5C22544A-7EE6-4342-B048-85BDC9FD1C3A}</a:tableStyleId>
              </a:tblPr>
              <a:tblGrid>
                <a:gridCol w="990301">
                  <a:extLst>
                    <a:ext uri="{9D8B030D-6E8A-4147-A177-3AD203B41FA5}">
                      <a16:colId xmlns:a16="http://schemas.microsoft.com/office/drawing/2014/main" val="2890343580"/>
                    </a:ext>
                  </a:extLst>
                </a:gridCol>
                <a:gridCol w="1904701">
                  <a:extLst>
                    <a:ext uri="{9D8B030D-6E8A-4147-A177-3AD203B41FA5}">
                      <a16:colId xmlns:a16="http://schemas.microsoft.com/office/drawing/2014/main" val="438584649"/>
                    </a:ext>
                  </a:extLst>
                </a:gridCol>
                <a:gridCol w="839096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200" dirty="0"/>
                        <a:t>vivo</a:t>
                      </a:r>
                      <a:endParaRPr lang="zh-CN" altLang="en-US" sz="1200" dirty="0"/>
                    </a:p>
                  </a:txBody>
                  <a:tcPr/>
                </a:tc>
                <a:tc>
                  <a:txBody>
                    <a:bodyPr/>
                    <a:lstStyle/>
                    <a:p>
                      <a:r>
                        <a:rPr lang="en-US" altLang="zh-CN" sz="1200" dirty="0"/>
                        <a:t>Y</a:t>
                      </a:r>
                    </a:p>
                    <a:p>
                      <a:endParaRPr lang="zh-CN" altLang="en-US" sz="1200" dirty="0"/>
                    </a:p>
                  </a:txBody>
                  <a:tcPr/>
                </a:tc>
                <a:tc>
                  <a:txBody>
                    <a:bodyPr/>
                    <a:lstStyle/>
                    <a:p>
                      <a:pPr marL="285750" indent="-285750">
                        <a:buFontTx/>
                        <a:buChar char="-"/>
                      </a:pPr>
                      <a:r>
                        <a:rPr lang="en-US" altLang="zh-CN" sz="1200" dirty="0"/>
                        <a:t>Role: Before determining final intersection by the VFL server, the NEF can help to obtain a intersection from untrusted AF and NWDAF as candidates, no matter who acts as VFL server or VFL client (i.e. in either case);</a:t>
                      </a:r>
                    </a:p>
                    <a:p>
                      <a:pPr marL="285750" indent="-285750">
                        <a:buFontTx/>
                        <a:buChar char="-"/>
                      </a:pPr>
                      <a:r>
                        <a:rPr lang="en-US" altLang="zh-CN" sz="1200" dirty="0"/>
                        <a:t>Benefit: See the next two pages (P7,P8) for details of solution and benefits comparing.</a:t>
                      </a:r>
                    </a:p>
                    <a:p>
                      <a:pPr marL="0" indent="0">
                        <a:buFontTx/>
                        <a:buNone/>
                      </a:pPr>
                      <a:r>
                        <a:rPr lang="en-US" altLang="zh-CN" sz="1200" dirty="0">
                          <a:solidFill>
                            <a:srgbClr val="FF0000"/>
                          </a:solidFill>
                          <a:highlight>
                            <a:srgbClr val="FFFF00"/>
                          </a:highlight>
                        </a:rPr>
                        <a:t>Note: SA3 has related requirement and is discussing it.</a:t>
                      </a:r>
                      <a:endParaRPr lang="zh-CN" altLang="en-US" sz="1200" dirty="0">
                        <a:solidFill>
                          <a:srgbClr val="FF0000"/>
                        </a:solidFill>
                        <a:highlight>
                          <a:srgbClr val="FFFF00"/>
                        </a:highlight>
                      </a:endParaRPr>
                    </a:p>
                  </a:txBody>
                  <a:tcPr/>
                </a:tc>
                <a:extLst>
                  <a:ext uri="{0D108BD9-81ED-4DB2-BD59-A6C34878D82A}">
                    <a16:rowId xmlns:a16="http://schemas.microsoft.com/office/drawing/2014/main" val="2513737651"/>
                  </a:ext>
                </a:extLst>
              </a:tr>
              <a:tr h="370840">
                <a:tc>
                  <a:txBody>
                    <a:bodyPr/>
                    <a:lstStyle/>
                    <a:p>
                      <a:r>
                        <a:rPr lang="en-US" altLang="zh-CN" sz="1200" dirty="0"/>
                        <a:t>Nokia</a:t>
                      </a:r>
                      <a:endParaRPr lang="zh-CN" altLang="en-US" sz="1200" dirty="0"/>
                    </a:p>
                  </a:txBody>
                  <a:tcPr/>
                </a:tc>
                <a:tc>
                  <a:txBody>
                    <a:bodyPr/>
                    <a:lstStyle/>
                    <a:p>
                      <a:r>
                        <a:rPr lang="en-US" altLang="zh-CN" sz="1200" dirty="0"/>
                        <a:t>Complicated, need more clarification of gain</a:t>
                      </a:r>
                      <a:endParaRPr lang="zh-CN" altLang="en-US" sz="1200" dirty="0"/>
                    </a:p>
                  </a:txBody>
                  <a:tcPr/>
                </a:tc>
                <a:tc>
                  <a:txBody>
                    <a:bodyPr/>
                    <a:lstStyle/>
                    <a:p>
                      <a:r>
                        <a:rPr lang="en-US" altLang="zh-CN" sz="1200" kern="1200" dirty="0">
                          <a:solidFill>
                            <a:schemeClr val="dk1"/>
                          </a:solidFill>
                          <a:effectLst/>
                          <a:latin typeface="+mn-lt"/>
                          <a:ea typeface="+mn-ea"/>
                          <a:cs typeface="+mn-cs"/>
                        </a:rPr>
                        <a:t>No clear gain, may be done by AF as VFL server</a:t>
                      </a:r>
                      <a:endParaRPr lang="zh-CN" altLang="en-US" sz="1200" dirty="0"/>
                    </a:p>
                  </a:txBody>
                  <a:tcPr/>
                </a:tc>
                <a:extLst>
                  <a:ext uri="{0D108BD9-81ED-4DB2-BD59-A6C34878D82A}">
                    <a16:rowId xmlns:a16="http://schemas.microsoft.com/office/drawing/2014/main" val="2833328703"/>
                  </a:ext>
                </a:extLst>
              </a:tr>
              <a:tr h="370840">
                <a:tc>
                  <a:txBody>
                    <a:bodyPr/>
                    <a:lstStyle/>
                    <a:p>
                      <a:r>
                        <a:rPr lang="en-US" altLang="zh-CN" sz="1200" dirty="0"/>
                        <a:t>ZTE</a:t>
                      </a:r>
                      <a:endParaRPr lang="zh-CN" altLang="en-US" sz="1200" dirty="0"/>
                    </a:p>
                  </a:txBody>
                  <a:tcPr/>
                </a:tc>
                <a:tc>
                  <a:txBody>
                    <a:bodyPr/>
                    <a:lstStyle/>
                    <a:p>
                      <a:r>
                        <a:rPr lang="en-US" altLang="zh-CN" sz="1200" dirty="0"/>
                        <a:t>Y</a:t>
                      </a:r>
                      <a:endParaRPr lang="zh-CN" altLang="en-US" sz="1200" dirty="0"/>
                    </a:p>
                  </a:txBody>
                  <a:tcPr/>
                </a:tc>
                <a:tc>
                  <a:txBody>
                    <a:bodyPr/>
                    <a:lstStyle/>
                    <a:p>
                      <a:r>
                        <a:rPr lang="en-US" altLang="zh-CN" sz="1200" dirty="0"/>
                        <a:t>Avoid sample information exchange inside 5GC and outside 5GC.</a:t>
                      </a:r>
                    </a:p>
                    <a:p>
                      <a:r>
                        <a:rPr lang="en-US" altLang="zh-CN" sz="1200" dirty="0"/>
                        <a:t>Reduce the number of samples to be carried in service operation.</a:t>
                      </a:r>
                      <a:endParaRPr lang="zh-CN" altLang="en-US" sz="1200" dirty="0"/>
                    </a:p>
                  </a:txBody>
                  <a:tcPr/>
                </a:tc>
                <a:extLst>
                  <a:ext uri="{0D108BD9-81ED-4DB2-BD59-A6C34878D82A}">
                    <a16:rowId xmlns:a16="http://schemas.microsoft.com/office/drawing/2014/main" val="700469238"/>
                  </a:ext>
                </a:extLst>
              </a:tr>
              <a:tr h="370840">
                <a:tc>
                  <a:txBody>
                    <a:bodyPr/>
                    <a:lstStyle/>
                    <a:p>
                      <a:pPr marL="0" algn="l" defTabSz="914400" rtl="0" eaLnBrk="1" latinLnBrk="0" hangingPunct="1"/>
                      <a:r>
                        <a:rPr lang="en-US" altLang="zh-CN" sz="1200" kern="1200" dirty="0">
                          <a:solidFill>
                            <a:schemeClr val="dk1"/>
                          </a:solidFill>
                          <a:latin typeface="+mn-lt"/>
                          <a:ea typeface="+mn-ea"/>
                          <a:cs typeface="+mn-cs"/>
                        </a:rPr>
                        <a:t>OPPO</a:t>
                      </a:r>
                      <a:endParaRPr lang="zh-CN" alt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200" kern="1200" dirty="0">
                          <a:solidFill>
                            <a:schemeClr val="dk1"/>
                          </a:solidFill>
                          <a:latin typeface="+mn-lt"/>
                          <a:ea typeface="+mn-ea"/>
                          <a:cs typeface="+mn-cs"/>
                        </a:rPr>
                        <a:t>Y</a:t>
                      </a:r>
                      <a:endParaRPr lang="zh-CN" alt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200" kern="1200" dirty="0">
                          <a:solidFill>
                            <a:schemeClr val="dk1"/>
                          </a:solidFill>
                          <a:latin typeface="+mn-lt"/>
                          <a:ea typeface="+mn-ea"/>
                          <a:cs typeface="+mn-cs"/>
                        </a:rPr>
                        <a:t>Support the Alt2. When multi AFs are involved, the NEF can first determine  the intersection of samples for every AF then performing the ID mapping. It will significantly reduce the number of the IDs to be mapped in NEF. </a:t>
                      </a:r>
                      <a:endParaRPr lang="zh-CN" altLang="en-US" sz="1200" kern="1200" dirty="0">
                        <a:solidFill>
                          <a:schemeClr val="dk1"/>
                        </a:solidFill>
                        <a:latin typeface="+mn-lt"/>
                        <a:ea typeface="+mn-ea"/>
                        <a:cs typeface="+mn-cs"/>
                      </a:endParaRPr>
                    </a:p>
                  </a:txBody>
                  <a:tcPr/>
                </a:tc>
                <a:extLst>
                  <a:ext uri="{0D108BD9-81ED-4DB2-BD59-A6C34878D82A}">
                    <a16:rowId xmlns:a16="http://schemas.microsoft.com/office/drawing/2014/main" val="2206630687"/>
                  </a:ext>
                </a:extLst>
              </a:tr>
              <a:tr h="370840">
                <a:tc>
                  <a:txBody>
                    <a:bodyPr/>
                    <a:lstStyle/>
                    <a:p>
                      <a:endParaRPr lang="zh-CN" altLang="en-US" dirty="0"/>
                    </a:p>
                  </a:txBody>
                  <a:tcPr/>
                </a:tc>
                <a:tc>
                  <a:txBody>
                    <a:bodyPr/>
                    <a:lstStyle/>
                    <a:p>
                      <a:endParaRPr lang="zh-CN" altLang="en-US"/>
                    </a:p>
                  </a:txBody>
                  <a:tcPr/>
                </a:tc>
                <a:tc>
                  <a:txBody>
                    <a:bodyPr/>
                    <a:lstStyle/>
                    <a:p>
                      <a:endParaRPr lang="zh-CN" altLang="en-US" dirty="0"/>
                    </a:p>
                  </a:txBody>
                  <a:tcPr/>
                </a:tc>
                <a:extLst>
                  <a:ext uri="{0D108BD9-81ED-4DB2-BD59-A6C34878D82A}">
                    <a16:rowId xmlns:a16="http://schemas.microsoft.com/office/drawing/2014/main" val="3702115686"/>
                  </a:ext>
                </a:extLst>
              </a:tr>
            </a:tbl>
          </a:graphicData>
        </a:graphic>
      </p:graphicFrame>
      <p:sp>
        <p:nvSpPr>
          <p:cNvPr id="5" name="矩形 4">
            <a:extLst>
              <a:ext uri="{FF2B5EF4-FFF2-40B4-BE49-F238E27FC236}">
                <a16:creationId xmlns:a16="http://schemas.microsoft.com/office/drawing/2014/main" id="{99309F6A-320F-4FE9-8357-C33AF40625E0}"/>
              </a:ext>
            </a:extLst>
          </p:cNvPr>
          <p:cNvSpPr/>
          <p:nvPr/>
        </p:nvSpPr>
        <p:spPr>
          <a:xfrm>
            <a:off x="289560" y="5974080"/>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22185212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组合 50">
            <a:extLst>
              <a:ext uri="{FF2B5EF4-FFF2-40B4-BE49-F238E27FC236}">
                <a16:creationId xmlns:a16="http://schemas.microsoft.com/office/drawing/2014/main" id="{BE1C5AEA-71DE-4A2C-A778-4B92AAB7855B}"/>
              </a:ext>
            </a:extLst>
          </p:cNvPr>
          <p:cNvGrpSpPr/>
          <p:nvPr/>
        </p:nvGrpSpPr>
        <p:grpSpPr>
          <a:xfrm>
            <a:off x="226029" y="111320"/>
            <a:ext cx="7302135" cy="6746680"/>
            <a:chOff x="832204" y="111320"/>
            <a:chExt cx="7302135" cy="6746680"/>
          </a:xfrm>
        </p:grpSpPr>
        <p:grpSp>
          <p:nvGrpSpPr>
            <p:cNvPr id="49" name="组合 48">
              <a:extLst>
                <a:ext uri="{FF2B5EF4-FFF2-40B4-BE49-F238E27FC236}">
                  <a16:creationId xmlns:a16="http://schemas.microsoft.com/office/drawing/2014/main" id="{9A01BB74-93E8-4A11-92AF-E9D85389384B}"/>
                </a:ext>
              </a:extLst>
            </p:cNvPr>
            <p:cNvGrpSpPr/>
            <p:nvPr/>
          </p:nvGrpSpPr>
          <p:grpSpPr>
            <a:xfrm>
              <a:off x="1594377" y="594397"/>
              <a:ext cx="5719732" cy="6263603"/>
              <a:chOff x="1717670" y="594397"/>
              <a:chExt cx="5719732" cy="5355557"/>
            </a:xfrm>
          </p:grpSpPr>
          <p:cxnSp>
            <p:nvCxnSpPr>
              <p:cNvPr id="8" name="直接连接符 7">
                <a:extLst>
                  <a:ext uri="{FF2B5EF4-FFF2-40B4-BE49-F238E27FC236}">
                    <a16:creationId xmlns:a16="http://schemas.microsoft.com/office/drawing/2014/main" id="{F7B1852A-FC63-43D6-B2F9-829939F6B20D}"/>
                  </a:ext>
                </a:extLst>
              </p:cNvPr>
              <p:cNvCxnSpPr>
                <a:cxnSpLocks/>
              </p:cNvCxnSpPr>
              <p:nvPr/>
            </p:nvCxnSpPr>
            <p:spPr>
              <a:xfrm>
                <a:off x="1717670" y="84887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4123425"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712789"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7437402" y="59439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sp>
          <p:nvSpPr>
            <p:cNvPr id="4" name="矩形 3">
              <a:extLst>
                <a:ext uri="{FF2B5EF4-FFF2-40B4-BE49-F238E27FC236}">
                  <a16:creationId xmlns:a16="http://schemas.microsoft.com/office/drawing/2014/main" id="{BF8E04D5-B236-42B7-B833-02E1FC37D4F6}"/>
                </a:ext>
              </a:extLst>
            </p:cNvPr>
            <p:cNvSpPr/>
            <p:nvPr/>
          </p:nvSpPr>
          <p:spPr>
            <a:xfrm>
              <a:off x="955009" y="33991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3340212" y="36579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614929" y="1288823"/>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矩形 12">
              <a:extLst>
                <a:ext uri="{FF2B5EF4-FFF2-40B4-BE49-F238E27FC236}">
                  <a16:creationId xmlns:a16="http://schemas.microsoft.com/office/drawing/2014/main" id="{3408B23C-6531-4894-886B-1D8B217613C0}"/>
                </a:ext>
              </a:extLst>
            </p:cNvPr>
            <p:cNvSpPr/>
            <p:nvPr/>
          </p:nvSpPr>
          <p:spPr>
            <a:xfrm>
              <a:off x="3296722" y="1477216"/>
              <a:ext cx="2059197"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mapping from internal to external </a:t>
              </a:r>
              <a:endParaRPr kumimoji="0" lang="zh-CN" altLang="en-US"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endParaRPr>
            </a:p>
          </p:txBody>
        </p:sp>
        <p:sp>
          <p:nvSpPr>
            <p:cNvPr id="14" name="文本框 13">
              <a:extLst>
                <a:ext uri="{FF2B5EF4-FFF2-40B4-BE49-F238E27FC236}">
                  <a16:creationId xmlns:a16="http://schemas.microsoft.com/office/drawing/2014/main" id="{C072D654-21AD-42FB-88C3-EA738C2551AE}"/>
                </a:ext>
              </a:extLst>
            </p:cNvPr>
            <p:cNvSpPr txBox="1"/>
            <p:nvPr/>
          </p:nvSpPr>
          <p:spPr>
            <a:xfrm>
              <a:off x="1614928" y="898987"/>
              <a:ext cx="423988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4030324" y="2476395"/>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060515" y="2076285"/>
              <a:ext cx="407382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mapped by the NEF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539891" y="111320"/>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5342565" y="2804211"/>
              <a:ext cx="1836395" cy="6527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Decides whether to joint, and if there are overlapping sample IDs, takes out the intersection</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854810" y="365798"/>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4030324" y="2594289"/>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4000132" y="3727225"/>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4015228" y="4212577"/>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941181" y="3529053"/>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intersection 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3348658" y="4402803"/>
              <a:ext cx="2156018"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6a.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mapping from external to internal</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624274" y="5439931"/>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563356" y="5249061"/>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10k 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832204" y="5984441"/>
              <a:ext cx="166129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a:t>
              </a:r>
              <a:r>
                <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Determines the final intersection(e.g.6k)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41" name="直接箭头连接符 40">
              <a:extLst>
                <a:ext uri="{FF2B5EF4-FFF2-40B4-BE49-F238E27FC236}">
                  <a16:creationId xmlns:a16="http://schemas.microsoft.com/office/drawing/2014/main" id="{23571074-74A5-4C27-B11F-4E480D5B3C1C}"/>
                </a:ext>
              </a:extLst>
            </p:cNvPr>
            <p:cNvCxnSpPr>
              <a:cxnSpLocks/>
            </p:cNvCxnSpPr>
            <p:nvPr/>
          </p:nvCxnSpPr>
          <p:spPr>
            <a:xfrm flipH="1" flipV="1">
              <a:off x="1634347" y="5686400"/>
              <a:ext cx="2395977" cy="1841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矩形 42">
              <a:extLst>
                <a:ext uri="{FF2B5EF4-FFF2-40B4-BE49-F238E27FC236}">
                  <a16:creationId xmlns:a16="http://schemas.microsoft.com/office/drawing/2014/main" id="{C6D5A680-C4A4-4288-96A2-12DE61EE4C00}"/>
                </a:ext>
              </a:extLst>
            </p:cNvPr>
            <p:cNvSpPr/>
            <p:nvPr/>
          </p:nvSpPr>
          <p:spPr>
            <a:xfrm>
              <a:off x="7064198" y="3793565"/>
              <a:ext cx="580352" cy="334980"/>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11A21AFC-8F5B-414D-9FD3-9577920B3D33}"/>
                </a:ext>
              </a:extLst>
            </p:cNvPr>
            <p:cNvSpPr txBox="1"/>
            <p:nvPr/>
          </p:nvSpPr>
          <p:spPr>
            <a:xfrm>
              <a:off x="4103307" y="260072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5" name="文本框 44">
              <a:extLst>
                <a:ext uri="{FF2B5EF4-FFF2-40B4-BE49-F238E27FC236}">
                  <a16:creationId xmlns:a16="http://schemas.microsoft.com/office/drawing/2014/main" id="{6243F40D-610F-4FAA-A926-7B80F1C7304E}"/>
                </a:ext>
              </a:extLst>
            </p:cNvPr>
            <p:cNvSpPr txBox="1"/>
            <p:nvPr/>
          </p:nvSpPr>
          <p:spPr>
            <a:xfrm>
              <a:off x="5102846" y="396321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7" name="矩形 46">
              <a:extLst>
                <a:ext uri="{FF2B5EF4-FFF2-40B4-BE49-F238E27FC236}">
                  <a16:creationId xmlns:a16="http://schemas.microsoft.com/office/drawing/2014/main" id="{85B3A42C-CB67-45B1-A6C5-B0DE0B374386}"/>
                </a:ext>
              </a:extLst>
            </p:cNvPr>
            <p:cNvSpPr/>
            <p:nvPr/>
          </p:nvSpPr>
          <p:spPr>
            <a:xfrm>
              <a:off x="3487277" y="4930100"/>
              <a:ext cx="1055901" cy="31691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8" name="文本框 47">
              <a:extLst>
                <a:ext uri="{FF2B5EF4-FFF2-40B4-BE49-F238E27FC236}">
                  <a16:creationId xmlns:a16="http://schemas.microsoft.com/office/drawing/2014/main" id="{EE6A836D-4D95-4473-BDCC-5784C911ABE6}"/>
                </a:ext>
              </a:extLst>
            </p:cNvPr>
            <p:cNvSpPr txBox="1"/>
            <p:nvPr/>
          </p:nvSpPr>
          <p:spPr>
            <a:xfrm>
              <a:off x="2413592" y="5658887"/>
              <a:ext cx="53263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grpSp>
      <p:sp>
        <p:nvSpPr>
          <p:cNvPr id="50" name="文本框 49">
            <a:extLst>
              <a:ext uri="{FF2B5EF4-FFF2-40B4-BE49-F238E27FC236}">
                <a16:creationId xmlns:a16="http://schemas.microsoft.com/office/drawing/2014/main" id="{4EE633C9-112C-45B4-8C7A-B9341179CB6A}"/>
              </a:ext>
            </a:extLst>
          </p:cNvPr>
          <p:cNvSpPr txBox="1"/>
          <p:nvPr/>
        </p:nvSpPr>
        <p:spPr>
          <a:xfrm>
            <a:off x="7913647" y="830885"/>
            <a:ext cx="3623067" cy="40626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Alt 1: NEF only supports normal sample ID mapping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Cons: (comparing with Alt 2)</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 the NEF needs to map more sample IDs (e.g. 100k) from internal to external type.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3.  and the NEF exposes large scale of sample IDs (e.g. 100k) to 3</a:t>
            </a:r>
            <a:r>
              <a:rPr kumimoji="0" lang="en-US" altLang="zh-CN" sz="1400" b="0" i="0" u="none" strike="noStrike" kern="1200" cap="none" spc="0" normalizeH="0" baseline="30000" noProof="0" dirty="0">
                <a:ln>
                  <a:noFill/>
                </a:ln>
                <a:solidFill>
                  <a:prstClr val="black"/>
                </a:solidFill>
                <a:effectLst/>
                <a:uLnTx/>
                <a:uFillTx/>
                <a:latin typeface="等线" panose="020F0502020204030204"/>
                <a:ea typeface="等线" panose="02010600030101010101" pitchFamily="2" charset="-122"/>
                <a:cs typeface="+mn-cs"/>
              </a:rPr>
              <a:t>rd</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party.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6, inverse mapping from external to internal still needs to be done in NEF.</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If more than one AF as the clients, then the step 2-7 need to be implemented more than one time corresponding to each AF.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54145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a:extLst>
              <a:ext uri="{FF2B5EF4-FFF2-40B4-BE49-F238E27FC236}">
                <a16:creationId xmlns:a16="http://schemas.microsoft.com/office/drawing/2014/main" id="{C1E74D89-7B40-426F-9FA4-FA5C33052FDA}"/>
              </a:ext>
            </a:extLst>
          </p:cNvPr>
          <p:cNvGrpSpPr/>
          <p:nvPr/>
        </p:nvGrpSpPr>
        <p:grpSpPr>
          <a:xfrm>
            <a:off x="447500" y="191385"/>
            <a:ext cx="7179330" cy="5838634"/>
            <a:chOff x="1078302" y="573659"/>
            <a:chExt cx="7179330" cy="5838634"/>
          </a:xfrm>
        </p:grpSpPr>
        <p:sp>
          <p:nvSpPr>
            <p:cNvPr id="4" name="矩形 3">
              <a:extLst>
                <a:ext uri="{FF2B5EF4-FFF2-40B4-BE49-F238E27FC236}">
                  <a16:creationId xmlns:a16="http://schemas.microsoft.com/office/drawing/2014/main" id="{BF8E04D5-B236-42B7-B833-02E1FC37D4F6}"/>
                </a:ext>
              </a:extLst>
            </p:cNvPr>
            <p:cNvSpPr/>
            <p:nvPr/>
          </p:nvSpPr>
          <p:spPr>
            <a:xfrm>
              <a:off x="1078302" y="802257"/>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3463505" y="828137"/>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enhanced</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738223" y="1311215"/>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4123425" y="1337095"/>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712789" y="1337095"/>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738222" y="1751162"/>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1738222" y="1361326"/>
              <a:ext cx="3355676"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4153617" y="2270914"/>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183809" y="1870804"/>
              <a:ext cx="3854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2a. Preparation/sample alignment request (other parameters)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663184" y="573659"/>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7437402" y="1056736"/>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E0E3A289-AC59-43F6-97CD-78F796E2EE32}"/>
                </a:ext>
              </a:extLst>
            </p:cNvPr>
            <p:cNvSpPr/>
            <p:nvPr/>
          </p:nvSpPr>
          <p:spPr>
            <a:xfrm>
              <a:off x="5612917" y="2516412"/>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978103" y="828137"/>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4153617" y="2388808"/>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4123425" y="3275168"/>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4126300" y="3529646"/>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4064474" y="3076996"/>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10k 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3195642" y="3970870"/>
              <a:ext cx="220350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Obtains the intersection (e.g. 8K) of sample IDs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provided by NWDAF and the AF(s). </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747567" y="5398836"/>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747567" y="5217151"/>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1215456" y="5621527"/>
              <a:ext cx="136333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 Determines the final intersection (e.g.6k)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3195642" y="4568947"/>
              <a:ext cx="220350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 The intersection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(e.g. 8K)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mapping from external to internal </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4212568" y="233286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a:off x="5198233" y="3466342"/>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7062983" y="3117252"/>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grpSp>
      <p:sp>
        <p:nvSpPr>
          <p:cNvPr id="31" name="文本框 30">
            <a:extLst>
              <a:ext uri="{FF2B5EF4-FFF2-40B4-BE49-F238E27FC236}">
                <a16:creationId xmlns:a16="http://schemas.microsoft.com/office/drawing/2014/main" id="{B7A95C77-9490-4408-A347-D4BACB1956F0}"/>
              </a:ext>
            </a:extLst>
          </p:cNvPr>
          <p:cNvSpPr txBox="1"/>
          <p:nvPr/>
        </p:nvSpPr>
        <p:spPr>
          <a:xfrm>
            <a:off x="7939660" y="371009"/>
            <a:ext cx="3952209" cy="4647426"/>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Alt 2 (</a:t>
            </a:r>
            <a:r>
              <a:rPr lang="en-US" altLang="zh-CN" dirty="0">
                <a:solidFill>
                  <a:prstClr val="black"/>
                </a:solidFill>
                <a:highlight>
                  <a:srgbClr val="00FF00"/>
                </a:highlight>
                <a:latin typeface="等线" panose="020F0502020204030204"/>
              </a:rPr>
              <a:t>preferred)</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 enhanced NEF supports sample intersection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solidFill>
                <a:prstClr val="black"/>
              </a:solidFill>
              <a:highlight>
                <a:srgbClr val="00FF00"/>
              </a:highlight>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Pros: (comparing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need to expose</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from NWDAF by the NEF to 3rd party, and consequently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 need to map</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IDs from internal to external type,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less length of signaling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5, the NEF can aggregate and generate the intersection for NWDAF and all the AFs.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mapping from external to internal needs to be done in step 6,  and the NEF will map less sample IDs (e.g. 8k).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Summary: More secure for MNO by revealing no/less sample IDs, less mapping work load for the NEF, and less signaling overhead.</a:t>
            </a:r>
          </a:p>
        </p:txBody>
      </p:sp>
      <p:sp>
        <p:nvSpPr>
          <p:cNvPr id="2" name="文本框 1">
            <a:extLst>
              <a:ext uri="{FF2B5EF4-FFF2-40B4-BE49-F238E27FC236}">
                <a16:creationId xmlns:a16="http://schemas.microsoft.com/office/drawing/2014/main" id="{1B877A94-F908-4E93-8C57-5EBF0C772B5C}"/>
              </a:ext>
            </a:extLst>
          </p:cNvPr>
          <p:cNvSpPr txBox="1"/>
          <p:nvPr/>
        </p:nvSpPr>
        <p:spPr>
          <a:xfrm>
            <a:off x="584654" y="6288759"/>
            <a:ext cx="11374462" cy="369332"/>
          </a:xfrm>
          <a:prstGeom prst="rect">
            <a:avLst/>
          </a:prstGeom>
          <a:solidFill>
            <a:srgbClr val="C0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Note: in case of untrusted AF as VFL server, similar solution and benefit is applicable. </a:t>
            </a: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7" name="矩形 6">
            <a:extLst>
              <a:ext uri="{FF2B5EF4-FFF2-40B4-BE49-F238E27FC236}">
                <a16:creationId xmlns:a16="http://schemas.microsoft.com/office/drawing/2014/main" id="{D5C92202-FFF3-4CF4-86A2-EAE8AC7D3D50}"/>
              </a:ext>
            </a:extLst>
          </p:cNvPr>
          <p:cNvSpPr/>
          <p:nvPr/>
        </p:nvSpPr>
        <p:spPr>
          <a:xfrm>
            <a:off x="6886397" y="5234987"/>
            <a:ext cx="5144237" cy="1169551"/>
          </a:xfrm>
          <a:prstGeom prst="rect">
            <a:avLst/>
          </a:prstGeom>
        </p:spPr>
        <p:txBody>
          <a:bodyPr wrap="square">
            <a:spAutoFit/>
          </a:bodyPr>
          <a:lstStyle/>
          <a:p>
            <a:r>
              <a:rPr lang="en-US" altLang="zh-CN" sz="1400" dirty="0">
                <a:solidFill>
                  <a:srgbClr val="0000FF"/>
                </a:solidFill>
                <a:highlight>
                  <a:srgbClr val="00FF00"/>
                </a:highlight>
                <a:latin typeface="等线" panose="020F0502020204030204"/>
              </a:rPr>
              <a:t>Note</a:t>
            </a:r>
            <a:r>
              <a:rPr lang="zh-CN" altLang="en-US" sz="1400" dirty="0">
                <a:solidFill>
                  <a:srgbClr val="0000FF"/>
                </a:solidFill>
                <a:highlight>
                  <a:srgbClr val="00FF00"/>
                </a:highlight>
                <a:latin typeface="等线" panose="020F0502020204030204"/>
              </a:rPr>
              <a:t>：</a:t>
            </a:r>
            <a:r>
              <a:rPr lang="en-US" altLang="zh-CN" sz="1400" dirty="0">
                <a:solidFill>
                  <a:srgbClr val="0000FF"/>
                </a:solidFill>
                <a:highlight>
                  <a:srgbClr val="00FF00"/>
                </a:highlight>
                <a:latin typeface="等线" panose="020F0502020204030204"/>
              </a:rPr>
              <a:t>This Alt2 has been discussed in TR solution,</a:t>
            </a:r>
            <a:r>
              <a:rPr lang="zh-CN" altLang="en-US" sz="1400" dirty="0">
                <a:solidFill>
                  <a:srgbClr val="0000FF"/>
                </a:solidFill>
                <a:highlight>
                  <a:srgbClr val="00FF00"/>
                </a:highlight>
                <a:latin typeface="等线" panose="020F0502020204030204"/>
              </a:rPr>
              <a:t> </a:t>
            </a:r>
            <a:r>
              <a:rPr lang="en-US" altLang="zh-CN" sz="1400" dirty="0">
                <a:solidFill>
                  <a:srgbClr val="0000FF"/>
                </a:solidFill>
                <a:highlight>
                  <a:srgbClr val="00FF00"/>
                </a:highlight>
                <a:latin typeface="等线" panose="020F0502020204030204"/>
              </a:rPr>
              <a:t>but the details were not concluded due to time limitation. It is not conflict with the HL principle (i.e. P#2.3:  For sample alignment for VFL) agreed in TR conclusion.</a:t>
            </a:r>
          </a:p>
          <a:p>
            <a:endParaRPr lang="zh-CN" altLang="en-US" sz="1400" dirty="0"/>
          </a:p>
        </p:txBody>
      </p:sp>
    </p:spTree>
    <p:extLst>
      <p:ext uri="{BB962C8B-B14F-4D97-AF65-F5344CB8AC3E}">
        <p14:creationId xmlns:p14="http://schemas.microsoft.com/office/powerpoint/2010/main" val="3374892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Sub-issue 3: For the VFL training procedure, how does the NEF assist the VFL training process?</a:t>
            </a: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3 2 </a:t>
            </a:r>
            <a:r>
              <a:rPr lang="en-US" altLang="zh-CN" sz="2800" dirty="0">
                <a:solidFill>
                  <a:srgbClr val="0000FF"/>
                </a:solidFill>
                <a:highlight>
                  <a:srgbClr val="FFFF00"/>
                </a:highlight>
              </a:rPr>
              <a:t>(see P10 for related procedure) </a:t>
            </a:r>
            <a:endParaRPr lang="zh-CN" altLang="en-US" sz="2800" b="1" dirty="0"/>
          </a:p>
        </p:txBody>
      </p:sp>
      <p:graphicFrame>
        <p:nvGraphicFramePr>
          <p:cNvPr id="5" name="表格 4">
            <a:extLst>
              <a:ext uri="{FF2B5EF4-FFF2-40B4-BE49-F238E27FC236}">
                <a16:creationId xmlns:a16="http://schemas.microsoft.com/office/drawing/2014/main" id="{1994BA78-E186-4D43-9E54-7E2AEC350C16}"/>
              </a:ext>
            </a:extLst>
          </p:cNvPr>
          <p:cNvGraphicFramePr>
            <a:graphicFrameLocks noGrp="1"/>
          </p:cNvGraphicFramePr>
          <p:nvPr>
            <p:extLst>
              <p:ext uri="{D42A27DB-BD31-4B8C-83A1-F6EECF244321}">
                <p14:modId xmlns:p14="http://schemas.microsoft.com/office/powerpoint/2010/main" val="2300738722"/>
              </p:ext>
            </p:extLst>
          </p:nvPr>
        </p:nvGraphicFramePr>
        <p:xfrm>
          <a:off x="838200" y="1994746"/>
          <a:ext cx="10089776" cy="2876974"/>
        </p:xfrm>
        <a:graphic>
          <a:graphicData uri="http://schemas.openxmlformats.org/drawingml/2006/table">
            <a:tbl>
              <a:tblPr firstRow="1" bandRow="1">
                <a:tableStyleId>{5C22544A-7EE6-4342-B048-85BDC9FD1C3A}</a:tableStyleId>
              </a:tblPr>
              <a:tblGrid>
                <a:gridCol w="1959968">
                  <a:extLst>
                    <a:ext uri="{9D8B030D-6E8A-4147-A177-3AD203B41FA5}">
                      <a16:colId xmlns:a16="http://schemas.microsoft.com/office/drawing/2014/main" val="2890343580"/>
                    </a:ext>
                  </a:extLst>
                </a:gridCol>
                <a:gridCol w="8129808">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pPr marL="285750" indent="-285750">
                        <a:buFontTx/>
                        <a:buChar char="-"/>
                      </a:pPr>
                      <a:r>
                        <a:rPr lang="en-US" altLang="zh-CN" sz="1400" dirty="0"/>
                        <a:t>The roles that have been agreed and shown in 1</a:t>
                      </a:r>
                      <a:r>
                        <a:rPr lang="en-US" altLang="zh-CN" sz="1400" baseline="30000" dirty="0"/>
                        <a:t>st</a:t>
                      </a:r>
                      <a:r>
                        <a:rPr lang="en-US" altLang="zh-CN" sz="1400" dirty="0"/>
                        <a:t> part,  page 2;</a:t>
                      </a:r>
                    </a:p>
                    <a:p>
                      <a:pPr marL="285750" indent="-285750">
                        <a:buFontTx/>
                        <a:buChar char="-"/>
                      </a:pP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The roles that have been agreed and shown in 1</a:t>
                      </a:r>
                      <a:r>
                        <a:rPr lang="en-US" altLang="zh-CN" sz="1400" baseline="30000" dirty="0"/>
                        <a:t>st</a:t>
                      </a:r>
                      <a:r>
                        <a:rPr lang="en-US" altLang="zh-CN" sz="1400" dirty="0"/>
                        <a:t> part,  page 2;</a:t>
                      </a:r>
                    </a:p>
                    <a:p>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The roles that have been agreed and shown in 1</a:t>
                      </a:r>
                      <a:r>
                        <a:rPr lang="en-US" altLang="zh-CN" sz="1400" baseline="30000" dirty="0"/>
                        <a:t>st</a:t>
                      </a:r>
                      <a:r>
                        <a:rPr lang="en-US" altLang="zh-CN" sz="1400" dirty="0"/>
                        <a:t> part,  page 2;</a:t>
                      </a:r>
                    </a:p>
                    <a:p>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r>
                        <a:rPr lang="en-US" altLang="zh-CN" sz="1400" dirty="0"/>
                        <a:t>Put all the intermedia results from the different VFL client into one message and send on message to the VFL server. NEF no need to aware the VFL logic.</a:t>
                      </a:r>
                      <a:endParaRPr lang="zh-CN" altLang="en-US" sz="1400" dirty="0"/>
                    </a:p>
                  </a:txBody>
                  <a:tcPr/>
                </a:tc>
                <a:extLst>
                  <a:ext uri="{0D108BD9-81ED-4DB2-BD59-A6C34878D82A}">
                    <a16:rowId xmlns:a16="http://schemas.microsoft.com/office/drawing/2014/main" val="2206630687"/>
                  </a:ext>
                </a:extLst>
              </a:tr>
              <a:tr h="370840">
                <a:tc>
                  <a:txBody>
                    <a:bodyPr/>
                    <a:lstStyle/>
                    <a:p>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3702115686"/>
                  </a:ext>
                </a:extLst>
              </a:tr>
            </a:tbl>
          </a:graphicData>
        </a:graphic>
      </p:graphicFrame>
      <p:sp>
        <p:nvSpPr>
          <p:cNvPr id="6" name="矩形 5">
            <a:extLst>
              <a:ext uri="{FF2B5EF4-FFF2-40B4-BE49-F238E27FC236}">
                <a16:creationId xmlns:a16="http://schemas.microsoft.com/office/drawing/2014/main" id="{FA09B5BA-D491-4A9B-8A82-E94BC9C2ED5E}"/>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713033536"/>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openxmlformats.org/package/2006/metadata/core-properties"/>
    <ds:schemaRef ds:uri="http://purl.org/dc/terms/"/>
    <ds:schemaRef ds:uri="http://purl.org/dc/elements/1.1/"/>
    <ds:schemaRef ds:uri="679a257e-872f-4c98-9e8a-0a9c104f72cd"/>
    <ds:schemaRef ds:uri="http://www.w3.org/XML/1998/namespace"/>
    <ds:schemaRef ds:uri="http://schemas.microsoft.com/office/2006/metadata/properties"/>
    <ds:schemaRef ds:uri="http://schemas.microsoft.com/office/2006/documentManagement/types"/>
    <ds:schemaRef ds:uri="http://purl.org/dc/dcmitype/"/>
    <ds:schemaRef ds:uri="280d8efa-eff2-4910-88d2-79ca146720c4"/>
    <ds:schemaRef ds:uri="http://schemas.microsoft.com/office/infopath/2007/PartnerControls"/>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18436</TotalTime>
  <Words>2014</Words>
  <Application>Microsoft Office PowerPoint</Application>
  <PresentationFormat>宽屏</PresentationFormat>
  <Paragraphs>175</Paragraphs>
  <Slides>13</Slides>
  <Notes>1</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1</vt:i4>
      </vt:variant>
      <vt:variant>
        <vt:lpstr>幻灯片标题</vt:lpstr>
      </vt:variant>
      <vt:variant>
        <vt:i4>13</vt:i4>
      </vt:variant>
    </vt:vector>
  </HeadingPairs>
  <TitlesOfParts>
    <vt:vector size="24" baseType="lpstr">
      <vt:lpstr>Malgun Gothic</vt:lpstr>
      <vt:lpstr>等线</vt:lpstr>
      <vt:lpstr>等线 Light</vt:lpstr>
      <vt:lpstr>宋体</vt:lpstr>
      <vt:lpstr>Arial</vt:lpstr>
      <vt:lpstr>Calibri</vt:lpstr>
      <vt:lpstr>Calibri Light</vt:lpstr>
      <vt:lpstr>Times New Roman</vt:lpstr>
      <vt:lpstr>Office Theme</vt:lpstr>
      <vt:lpstr>Office 主题​​</vt:lpstr>
      <vt:lpstr>Visio</vt:lpstr>
      <vt:lpstr>Discussion on NEF’s role in VFL process</vt:lpstr>
      <vt:lpstr>NEF’s role in VFL process</vt:lpstr>
      <vt:lpstr>NEF’s role in VFL process</vt:lpstr>
      <vt:lpstr>Sub-issue 1 (see P5 for related procedure) </vt:lpstr>
      <vt:lpstr>PowerPoint 演示文稿</vt:lpstr>
      <vt:lpstr>Sub-issue 2 (see P7, P8 for related solutions) </vt:lpstr>
      <vt:lpstr>PowerPoint 演示文稿</vt:lpstr>
      <vt:lpstr>PowerPoint 演示文稿</vt:lpstr>
      <vt:lpstr>Sub-issue 3 2 (see P10 for related procedure) </vt:lpstr>
      <vt:lpstr>PowerPoint 演示文稿</vt:lpstr>
      <vt:lpstr>Sub-issue 4 (see P12 for related procedure) </vt:lpstr>
      <vt:lpstr>PowerPoint 演示文稿</vt:lpstr>
      <vt:lpstr>Sub-issue 5</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vivo-r02</cp:lastModifiedBy>
  <cp:revision>941</cp:revision>
  <dcterms:created xsi:type="dcterms:W3CDTF">2010-02-05T13:52:04Z</dcterms:created>
  <dcterms:modified xsi:type="dcterms:W3CDTF">2024-11-04T08:20:57Z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