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1"/>
  </p:notesMasterIdLst>
  <p:handoutMasterIdLst>
    <p:handoutMasterId r:id="rId12"/>
  </p:handoutMasterIdLst>
  <p:sldIdLst>
    <p:sldId id="392" r:id="rId5"/>
    <p:sldId id="416" r:id="rId6"/>
    <p:sldId id="382" r:id="rId7"/>
    <p:sldId id="411" r:id="rId8"/>
    <p:sldId id="415" r:id="rId9"/>
    <p:sldId id="413" r:id="rId1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7" autoAdjust="0"/>
    <p:restoredTop sz="80259" autoAdjust="0"/>
  </p:normalViewPr>
  <p:slideViewPr>
    <p:cSldViewPr snapToGrid="0">
      <p:cViewPr varScale="1">
        <p:scale>
          <a:sx n="59" d="100"/>
          <a:sy n="59" d="100"/>
        </p:scale>
        <p:origin x="960" y="8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518024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6434A8-30D7-7A91-E27B-335756C80C96}"/>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2F7FF20-2104-BA45-614B-56961069F15F}"/>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CA76FA41-C7D9-E152-7B96-CC94C4B779BE}"/>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D6F8FA09-1DF8-3D9B-95CE-D0611D82A45B}"/>
              </a:ext>
            </a:extLst>
          </p:cNvPr>
          <p:cNvSpPr>
            <a:spLocks noGrp="1"/>
          </p:cNvSpPr>
          <p:nvPr>
            <p:ph type="sldNum" sz="quarter" idx="5"/>
          </p:nvPr>
        </p:nvSpPr>
        <p:spPr/>
        <p:txBody>
          <a:bodyPr/>
          <a:lstStyle/>
          <a:p>
            <a:pPr marL="0" marR="0" lvl="0" indent="0" algn="r" defTabSz="944563" rtl="0" eaLnBrk="1" fontAlgn="base" latinLnBrk="0" hangingPunct="1">
              <a:lnSpc>
                <a:spcPct val="100000"/>
              </a:lnSpc>
              <a:spcBef>
                <a:spcPct val="0"/>
              </a:spcBef>
              <a:spcAft>
                <a:spcPct val="0"/>
              </a:spcAft>
              <a:buClrTx/>
              <a:buSzTx/>
              <a:buFontTx/>
              <a:buNone/>
              <a:tabLst/>
              <a:defRPr/>
            </a:pPr>
            <a:fld id="{ECB452CC-48C9-4997-9257-C682E2A70ECE}"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44563" rtl="0" eaLnBrk="1" fontAlgn="base" latinLnBrk="0" hangingPunct="1">
                <a:lnSpc>
                  <a:spcPct val="100000"/>
                </a:lnSpc>
                <a:spcBef>
                  <a:spcPct val="0"/>
                </a:spcBef>
                <a:spcAft>
                  <a:spcPct val="0"/>
                </a:spcAft>
                <a:buClrTx/>
                <a:buSzTx/>
                <a:buFontTx/>
                <a:buNone/>
                <a:tabLst/>
                <a:defRPr/>
              </a:pPr>
              <a:t>2</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950702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3</a:t>
            </a:fld>
            <a:endParaRPr lang="en-GB" altLang="en-US"/>
          </a:p>
        </p:txBody>
      </p:sp>
    </p:spTree>
    <p:extLst>
      <p:ext uri="{BB962C8B-B14F-4D97-AF65-F5344CB8AC3E}">
        <p14:creationId xmlns:p14="http://schemas.microsoft.com/office/powerpoint/2010/main" val="3082689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5</a:t>
            </a:fld>
            <a:endParaRPr lang="en-GB" altLang="en-US"/>
          </a:p>
        </p:txBody>
      </p:sp>
    </p:spTree>
    <p:extLst>
      <p:ext uri="{BB962C8B-B14F-4D97-AF65-F5344CB8AC3E}">
        <p14:creationId xmlns:p14="http://schemas.microsoft.com/office/powerpoint/2010/main" val="2285645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6</a:t>
            </a:fld>
            <a:endParaRPr lang="en-GB" altLang="en-US"/>
          </a:p>
        </p:txBody>
      </p:sp>
    </p:spTree>
    <p:extLst>
      <p:ext uri="{BB962C8B-B14F-4D97-AF65-F5344CB8AC3E}">
        <p14:creationId xmlns:p14="http://schemas.microsoft.com/office/powerpoint/2010/main" val="2161671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931" y="2175028"/>
            <a:ext cx="12251266" cy="933931"/>
          </a:xfrm>
        </p:spPr>
        <p:txBody>
          <a:bodyPr/>
          <a:lstStyle/>
          <a:p>
            <a:pPr algn="ctr" eaLnBrk="1" hangingPunct="1">
              <a:lnSpc>
                <a:spcPct val="100000"/>
              </a:lnSpc>
            </a:pPr>
            <a:r>
              <a:rPr lang="en-US" altLang="zh-CN" sz="4800" dirty="0"/>
              <a:t>Discussion on termination of VFL training</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599577" y="4286774"/>
            <a:ext cx="8992845" cy="1090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GB" altLang="en-US" sz="3200"/>
              <a:t>SA2#166</a:t>
            </a:r>
            <a:endParaRPr lang="en-GB" altLang="en-US" sz="3200" dirty="0"/>
          </a:p>
          <a:p>
            <a:pPr algn="ctr" eaLnBrk="1" hangingPunct="1"/>
            <a:r>
              <a:rPr lang="en-GB" altLang="en-US" sz="3200" dirty="0"/>
              <a:t>ZTE</a:t>
            </a:r>
          </a:p>
        </p:txBody>
      </p:sp>
    </p:spTree>
    <p:extLst>
      <p:ext uri="{BB962C8B-B14F-4D97-AF65-F5344CB8AC3E}">
        <p14:creationId xmlns:p14="http://schemas.microsoft.com/office/powerpoint/2010/main" val="211093424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336BB-8EB2-EB33-FEC2-AF309C0D8313}"/>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632726F7-4AB1-FBDB-561E-BD9D33CA6502}"/>
              </a:ext>
            </a:extLst>
          </p:cNvPr>
          <p:cNvSpPr>
            <a:spLocks noGrp="1"/>
          </p:cNvSpPr>
          <p:nvPr>
            <p:ph type="title"/>
          </p:nvPr>
        </p:nvSpPr>
        <p:spPr>
          <a:xfrm>
            <a:off x="0" y="-188649"/>
            <a:ext cx="10515600" cy="1325563"/>
          </a:xfrm>
        </p:spPr>
        <p:txBody>
          <a:bodyPr/>
          <a:lstStyle/>
          <a:p>
            <a:r>
              <a:rPr lang="en-GB" altLang="zh-CN" sz="2800" b="1" dirty="0"/>
              <a:t>Background</a:t>
            </a:r>
            <a:endParaRPr lang="zh-CN" altLang="en-US" sz="2800" b="1" dirty="0"/>
          </a:p>
        </p:txBody>
      </p:sp>
      <p:sp>
        <p:nvSpPr>
          <p:cNvPr id="5" name="Content Placeholder 2">
            <a:extLst>
              <a:ext uri="{FF2B5EF4-FFF2-40B4-BE49-F238E27FC236}">
                <a16:creationId xmlns:a16="http://schemas.microsoft.com/office/drawing/2014/main" id="{6CE45E1A-006C-FADA-FD4F-C00B9B91489F}"/>
              </a:ext>
            </a:extLst>
          </p:cNvPr>
          <p:cNvSpPr>
            <a:spLocks noGrp="1"/>
          </p:cNvSpPr>
          <p:nvPr>
            <p:ph idx="1"/>
          </p:nvPr>
        </p:nvSpPr>
        <p:spPr>
          <a:xfrm>
            <a:off x="142972" y="1572342"/>
            <a:ext cx="11906055" cy="1856658"/>
          </a:xfrm>
        </p:spPr>
        <p:txBody>
          <a:bodyPr/>
          <a:lstStyle/>
          <a:p>
            <a:pPr>
              <a:lnSpc>
                <a:spcPct val="100000"/>
              </a:lnSpc>
              <a:spcBef>
                <a:spcPts val="600"/>
              </a:spcBef>
              <a:spcAft>
                <a:spcPts val="1200"/>
              </a:spcAft>
            </a:pPr>
            <a:r>
              <a:rPr lang="en-GB" altLang="zh-CN" sz="2200" dirty="0">
                <a:latin typeface="Calibri" panose="020F0502020204030204" pitchFamily="34" charset="0"/>
                <a:cs typeface="Calibri" panose="020F0502020204030204" pitchFamily="34" charset="0"/>
              </a:rPr>
              <a:t>The following editor’s note</a:t>
            </a:r>
            <a:r>
              <a:rPr lang="en-US" altLang="zh-CN" sz="2200" dirty="0">
                <a:latin typeface="Calibri" panose="020F0502020204030204" pitchFamily="34" charset="0"/>
                <a:cs typeface="Calibri" panose="020F0502020204030204" pitchFamily="34" charset="0"/>
              </a:rPr>
              <a:t>s</a:t>
            </a:r>
            <a:r>
              <a:rPr lang="en-GB" altLang="zh-CN" sz="2200" dirty="0">
                <a:latin typeface="Calibri" panose="020F0502020204030204" pitchFamily="34" charset="0"/>
                <a:cs typeface="Calibri" panose="020F0502020204030204" pitchFamily="34" charset="0"/>
              </a:rPr>
              <a:t> are captured in agreed S2-2411194 of NWDAF initiated VFL training:</a:t>
            </a:r>
          </a:p>
          <a:p>
            <a:pPr marL="0" indent="0">
              <a:lnSpc>
                <a:spcPct val="100000"/>
              </a:lnSpc>
              <a:spcBef>
                <a:spcPts val="600"/>
              </a:spcBef>
              <a:spcAft>
                <a:spcPts val="1200"/>
              </a:spcAft>
              <a:buNone/>
            </a:pPr>
            <a:r>
              <a:rPr lang="en-US" sz="1800" i="1" dirty="0">
                <a:solidFill>
                  <a:srgbClr val="FF0000"/>
                </a:solidFill>
                <a:effectLst/>
                <a:latin typeface="Times New Roman" panose="02020603050405020304" pitchFamily="18" charset="0"/>
                <a:ea typeface="宋体" panose="02010600030101010101" pitchFamily="2" charset="-122"/>
              </a:rPr>
              <a:t>Editor’s Note: Whether VFL Training termination Flag in the termination message is required is FFS.</a:t>
            </a:r>
          </a:p>
          <a:p>
            <a:pPr marL="0" indent="0">
              <a:lnSpc>
                <a:spcPct val="100000"/>
              </a:lnSpc>
              <a:spcBef>
                <a:spcPts val="600"/>
              </a:spcBef>
              <a:spcAft>
                <a:spcPts val="1200"/>
              </a:spcAft>
              <a:buNone/>
            </a:pPr>
            <a:r>
              <a:rPr lang="en-US" altLang="zh-CN" sz="1800" i="1" dirty="0">
                <a:solidFill>
                  <a:srgbClr val="FF0000"/>
                </a:solidFill>
                <a:effectLst/>
                <a:latin typeface="Times New Roman" panose="02020603050405020304" pitchFamily="18" charset="0"/>
                <a:ea typeface="宋体" panose="02010600030101010101" pitchFamily="2" charset="-122"/>
              </a:rPr>
              <a:t>Editor’s Note: Possible procedures to be executed at the end of the VFL training (to terminate a training session and to store/handle trained models) are FFS.</a:t>
            </a:r>
            <a:endParaRPr lang="en-US" sz="1800" i="1" dirty="0">
              <a:solidFill>
                <a:srgbClr val="FF0000"/>
              </a:solidFill>
              <a:effectLst/>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846004779"/>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GB" altLang="zh-CN" sz="2800" b="1" dirty="0"/>
              <a:t>Background</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42972" y="1136913"/>
            <a:ext cx="11906055" cy="5273411"/>
          </a:xfrm>
        </p:spPr>
        <p:txBody>
          <a:bodyPr/>
          <a:lstStyle/>
          <a:p>
            <a:pPr>
              <a:lnSpc>
                <a:spcPct val="100000"/>
              </a:lnSpc>
              <a:spcBef>
                <a:spcPts val="600"/>
              </a:spcBef>
              <a:spcAft>
                <a:spcPts val="1200"/>
              </a:spcAft>
            </a:pPr>
            <a:r>
              <a:rPr lang="en-US" altLang="zh-CN" sz="2200" dirty="0">
                <a:latin typeface="Calibri" panose="020F0502020204030204" pitchFamily="34" charset="0"/>
                <a:cs typeface="Calibri" panose="020F0502020204030204" pitchFamily="34" charset="0"/>
              </a:rPr>
              <a:t>Here discusses two options of termination message :</a:t>
            </a:r>
          </a:p>
          <a:p>
            <a:pPr marL="0" indent="0">
              <a:lnSpc>
                <a:spcPct val="100000"/>
              </a:lnSpc>
              <a:spcBef>
                <a:spcPts val="600"/>
              </a:spcBef>
              <a:spcAft>
                <a:spcPts val="1200"/>
              </a:spcAft>
              <a:buNone/>
            </a:pPr>
            <a:r>
              <a:rPr lang="en-US" altLang="zh-CN" sz="2200" b="1" dirty="0">
                <a:latin typeface="Calibri" panose="020F0502020204030204" pitchFamily="34" charset="0"/>
                <a:cs typeface="Calibri" panose="020F0502020204030204" pitchFamily="34" charset="0"/>
              </a:rPr>
              <a:t>Possible types of termination message: unsubscribe &amp; request</a:t>
            </a:r>
          </a:p>
          <a:p>
            <a:pPr marL="0" indent="0">
              <a:lnSpc>
                <a:spcPct val="100000"/>
              </a:lnSpc>
              <a:spcBef>
                <a:spcPts val="600"/>
              </a:spcBef>
              <a:spcAft>
                <a:spcPts val="1200"/>
              </a:spcAft>
              <a:buNone/>
            </a:pPr>
            <a:r>
              <a:rPr lang="en-US" altLang="zh-CN" sz="1800" dirty="0">
                <a:latin typeface="Calibri" panose="020F0502020204030204" pitchFamily="34" charset="0"/>
                <a:cs typeface="Calibri" panose="020F0502020204030204" pitchFamily="34" charset="0"/>
              </a:rPr>
              <a:t>Option 1:</a:t>
            </a:r>
            <a:r>
              <a:rPr lang="zh-CN" altLang="en-US" sz="1800" dirty="0">
                <a:latin typeface="Calibri" panose="020F0502020204030204" pitchFamily="34" charset="0"/>
                <a:cs typeface="Calibri" panose="020F0502020204030204" pitchFamily="34" charset="0"/>
              </a:rPr>
              <a:t> </a:t>
            </a:r>
            <a:r>
              <a:rPr lang="en-US" altLang="zh-CN" sz="1800" dirty="0">
                <a:latin typeface="Calibri" panose="020F0502020204030204" pitchFamily="34" charset="0"/>
                <a:cs typeface="Calibri" panose="020F0502020204030204" pitchFamily="34" charset="0"/>
              </a:rPr>
              <a:t>Using cause code in the existing ‘</a:t>
            </a:r>
            <a:r>
              <a:rPr lang="en-US" altLang="zh-CN" sz="1800" dirty="0" err="1">
                <a:latin typeface="Calibri" panose="020F0502020204030204" pitchFamily="34" charset="0"/>
                <a:cs typeface="Calibri" panose="020F0502020204030204" pitchFamily="34" charset="0"/>
              </a:rPr>
              <a:t>MLModeltraining_unsubscribe</a:t>
            </a:r>
            <a:r>
              <a:rPr lang="en-US" altLang="zh-CN" sz="1800" dirty="0">
                <a:latin typeface="Calibri" panose="020F0502020204030204" pitchFamily="34" charset="0"/>
                <a:cs typeface="Calibri" panose="020F0502020204030204" pitchFamily="34" charset="0"/>
              </a:rPr>
              <a:t> service operation’ or other new ‘</a:t>
            </a:r>
            <a:r>
              <a:rPr lang="en-US" altLang="zh-CN" sz="1800" dirty="0" err="1">
                <a:latin typeface="Calibri" panose="020F0502020204030204" pitchFamily="34" charset="0"/>
                <a:cs typeface="Calibri" panose="020F0502020204030204" pitchFamily="34" charset="0"/>
              </a:rPr>
              <a:t>Unsubsribe</a:t>
            </a:r>
            <a:r>
              <a:rPr lang="en-US" altLang="zh-CN" sz="1800" dirty="0">
                <a:latin typeface="Calibri" panose="020F0502020204030204" pitchFamily="34" charset="0"/>
                <a:cs typeface="Calibri" panose="020F0502020204030204" pitchFamily="34" charset="0"/>
              </a:rPr>
              <a:t>’ type service operation as well as in the existing </a:t>
            </a:r>
            <a:r>
              <a:rPr lang="en-US" altLang="zh-CN" sz="1800" dirty="0">
                <a:cs typeface="Calibri" panose="020F0502020204030204" pitchFamily="34" charset="0"/>
              </a:rPr>
              <a:t>‘</a:t>
            </a:r>
            <a:r>
              <a:rPr lang="en-US" altLang="zh-CN" sz="1800" dirty="0" err="1">
                <a:solidFill>
                  <a:srgbClr val="000000"/>
                </a:solidFill>
                <a:effectLst/>
              </a:rPr>
              <a:t>Nnwdaf_MLModelTrainingInfo_Request</a:t>
            </a:r>
            <a:r>
              <a:rPr lang="en-US" altLang="zh-CN" sz="1800" dirty="0">
                <a:solidFill>
                  <a:srgbClr val="000000"/>
                </a:solidFill>
                <a:effectLst/>
              </a:rPr>
              <a:t>’ or other new ‘request’ type message,</a:t>
            </a:r>
            <a:r>
              <a:rPr lang="en-US" altLang="zh-CN" sz="1800" dirty="0">
                <a:cs typeface="Calibri" panose="020F0502020204030204" pitchFamily="34" charset="0"/>
              </a:rPr>
              <a:t> </a:t>
            </a:r>
            <a:r>
              <a:rPr lang="en-US" altLang="zh-CN" sz="1800" dirty="0">
                <a:latin typeface="Calibri" panose="020F0502020204030204" pitchFamily="34" charset="0"/>
                <a:cs typeface="Calibri" panose="020F0502020204030204" pitchFamily="34" charset="0"/>
              </a:rPr>
              <a:t>potential cause code are listed below:</a:t>
            </a:r>
            <a:br>
              <a:rPr lang="en-US" altLang="zh-CN" sz="1800" dirty="0">
                <a:latin typeface="Calibri" panose="020F0502020204030204" pitchFamily="34" charset="0"/>
                <a:cs typeface="Calibri" panose="020F0502020204030204" pitchFamily="34" charset="0"/>
              </a:rPr>
            </a:br>
            <a:r>
              <a:rPr lang="en-US" altLang="zh-CN" sz="1800" dirty="0">
                <a:latin typeface="Calibri" panose="020F0502020204030204" pitchFamily="34" charset="0"/>
                <a:cs typeface="Calibri" panose="020F0502020204030204" pitchFamily="34" charset="0"/>
              </a:rPr>
              <a:t>	VFL Client NWDAF/AF is unselected by the VFL Server NWDAF for the VFL training process (TBD until VFL client re-selection is agreed)</a:t>
            </a:r>
            <a:br>
              <a:rPr lang="en-US" altLang="zh-CN" sz="1800" dirty="0">
                <a:latin typeface="Calibri" panose="020F0502020204030204" pitchFamily="34" charset="0"/>
                <a:cs typeface="Calibri" panose="020F0502020204030204" pitchFamily="34" charset="0"/>
              </a:rPr>
            </a:br>
            <a:r>
              <a:rPr lang="en-US" altLang="zh-CN" sz="1800" dirty="0">
                <a:latin typeface="Calibri" panose="020F0502020204030204" pitchFamily="34" charset="0"/>
                <a:cs typeface="Calibri" panose="020F0502020204030204" pitchFamily="34" charset="0"/>
              </a:rPr>
              <a:t>	VFL process is suspended or finished.</a:t>
            </a:r>
          </a:p>
          <a:p>
            <a:pPr marL="0" indent="0">
              <a:lnSpc>
                <a:spcPct val="100000"/>
              </a:lnSpc>
              <a:spcBef>
                <a:spcPts val="600"/>
              </a:spcBef>
              <a:spcAft>
                <a:spcPts val="1200"/>
              </a:spcAft>
              <a:buNone/>
            </a:pPr>
            <a:r>
              <a:rPr lang="en-US" altLang="zh-CN" sz="1800" dirty="0">
                <a:latin typeface="Calibri" panose="020F0502020204030204" pitchFamily="34" charset="0"/>
                <a:cs typeface="Calibri" panose="020F0502020204030204" pitchFamily="34" charset="0"/>
              </a:rPr>
              <a:t>Option 2: Using VFL termination flag in the existing ‘</a:t>
            </a:r>
            <a:r>
              <a:rPr lang="en-US" altLang="zh-CN" sz="1800" dirty="0" err="1">
                <a:latin typeface="Calibri" panose="020F0502020204030204" pitchFamily="34" charset="0"/>
                <a:cs typeface="Calibri" panose="020F0502020204030204" pitchFamily="34" charset="0"/>
              </a:rPr>
              <a:t>MLModeltraining_unsubscribe</a:t>
            </a:r>
            <a:r>
              <a:rPr lang="en-US" altLang="zh-CN" sz="1800" dirty="0">
                <a:latin typeface="Calibri" panose="020F0502020204030204" pitchFamily="34" charset="0"/>
                <a:cs typeface="Calibri" panose="020F0502020204030204" pitchFamily="34" charset="0"/>
              </a:rPr>
              <a:t> service operation’ or other new ‘Unsubscribe’ service operation as well as in the existing </a:t>
            </a:r>
            <a:r>
              <a:rPr lang="en-US" altLang="zh-CN" sz="1800" dirty="0">
                <a:cs typeface="Calibri" panose="020F0502020204030204" pitchFamily="34" charset="0"/>
              </a:rPr>
              <a:t>‘</a:t>
            </a:r>
            <a:r>
              <a:rPr lang="en-US" altLang="zh-CN" sz="1800" dirty="0" err="1">
                <a:solidFill>
                  <a:srgbClr val="000000"/>
                </a:solidFill>
                <a:effectLst/>
              </a:rPr>
              <a:t>Nnwdaf_MLModelTrainingInfo_Request</a:t>
            </a:r>
            <a:r>
              <a:rPr lang="en-US" altLang="zh-CN" sz="1800" dirty="0">
                <a:solidFill>
                  <a:srgbClr val="000000"/>
                </a:solidFill>
                <a:effectLst/>
              </a:rPr>
              <a:t>’ or other new ‘request’ type message</a:t>
            </a:r>
            <a:endParaRPr lang="en-US" altLang="zh-CN" sz="1800" dirty="0">
              <a:latin typeface="Calibri" panose="020F0502020204030204" pitchFamily="34" charset="0"/>
              <a:cs typeface="Calibri" panose="020F0502020204030204" pitchFamily="34" charset="0"/>
            </a:endParaRPr>
          </a:p>
          <a:p>
            <a:pPr marL="0" indent="0">
              <a:lnSpc>
                <a:spcPct val="100000"/>
              </a:lnSpc>
              <a:spcBef>
                <a:spcPts val="600"/>
              </a:spcBef>
              <a:spcAft>
                <a:spcPts val="1200"/>
              </a:spcAft>
              <a:buNone/>
            </a:pPr>
            <a:r>
              <a:rPr lang="en-US" altLang="zh-CN" sz="1800" dirty="0">
                <a:latin typeface="Calibri" panose="020F0502020204030204" pitchFamily="34" charset="0"/>
                <a:cs typeface="Calibri" panose="020F0502020204030204" pitchFamily="34" charset="0"/>
              </a:rPr>
              <a:t>Option 3: Using termination flag in ‘</a:t>
            </a:r>
            <a:r>
              <a:rPr lang="en-US" altLang="zh-CN" sz="1800" dirty="0" err="1">
                <a:latin typeface="Calibri" panose="020F0502020204030204" pitchFamily="34" charset="0"/>
                <a:cs typeface="Calibri" panose="020F0502020204030204" pitchFamily="34" charset="0"/>
              </a:rPr>
              <a:t>Nnwdaf_MLModelTrainingInfo_Request</a:t>
            </a:r>
            <a:r>
              <a:rPr lang="en-US" altLang="zh-CN" sz="1800" dirty="0">
                <a:latin typeface="Calibri" panose="020F0502020204030204" pitchFamily="34" charset="0"/>
                <a:cs typeface="Calibri" panose="020F0502020204030204" pitchFamily="34" charset="0"/>
              </a:rPr>
              <a:t>’ service operation or other ‘ request’ type service new, using cause code in the ‘</a:t>
            </a:r>
            <a:r>
              <a:rPr lang="en-US" altLang="zh-CN" sz="1800" dirty="0" err="1">
                <a:latin typeface="Calibri" panose="020F0502020204030204" pitchFamily="34" charset="0"/>
                <a:cs typeface="Calibri" panose="020F0502020204030204" pitchFamily="34" charset="0"/>
              </a:rPr>
              <a:t>MLModeltraining_unsubscribe</a:t>
            </a:r>
            <a:r>
              <a:rPr lang="en-US" altLang="zh-CN" sz="1800" dirty="0">
                <a:latin typeface="Calibri" panose="020F0502020204030204" pitchFamily="34" charset="0"/>
                <a:cs typeface="Calibri" panose="020F0502020204030204" pitchFamily="34" charset="0"/>
              </a:rPr>
              <a:t> service operation’ or other new ‘</a:t>
            </a:r>
            <a:r>
              <a:rPr lang="en-US" altLang="zh-CN" sz="1800" dirty="0" err="1">
                <a:latin typeface="Calibri" panose="020F0502020204030204" pitchFamily="34" charset="0"/>
                <a:cs typeface="Calibri" panose="020F0502020204030204" pitchFamily="34" charset="0"/>
              </a:rPr>
              <a:t>Unsubsribe</a:t>
            </a:r>
            <a:r>
              <a:rPr lang="en-US" altLang="zh-CN" sz="1800" dirty="0">
                <a:latin typeface="Calibri" panose="020F0502020204030204" pitchFamily="34" charset="0"/>
                <a:cs typeface="Calibri" panose="020F0502020204030204" pitchFamily="34" charset="0"/>
              </a:rPr>
              <a:t>’ type service operation </a:t>
            </a:r>
          </a:p>
        </p:txBody>
      </p:sp>
    </p:spTree>
    <p:extLst>
      <p:ext uri="{BB962C8B-B14F-4D97-AF65-F5344CB8AC3E}">
        <p14:creationId xmlns:p14="http://schemas.microsoft.com/office/powerpoint/2010/main" val="1693518038"/>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GB" altLang="zh-CN" sz="2800" b="1" dirty="0"/>
              <a:t>Discussion on VFL termination message</a:t>
            </a:r>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42972" y="1372108"/>
            <a:ext cx="11906055" cy="5685917"/>
          </a:xfrm>
        </p:spPr>
        <p:txBody>
          <a:bodyPr/>
          <a:lstStyle/>
          <a:p>
            <a:pPr>
              <a:lnSpc>
                <a:spcPct val="100000"/>
              </a:lnSpc>
              <a:spcBef>
                <a:spcPts val="600"/>
              </a:spcBef>
              <a:spcAft>
                <a:spcPts val="1200"/>
              </a:spcAft>
            </a:pPr>
            <a:r>
              <a:rPr lang="en-GB" altLang="zh-CN" sz="2400" dirty="0">
                <a:latin typeface="Calibri" panose="020F0502020204030204" pitchFamily="34" charset="0"/>
                <a:cs typeface="Calibri" panose="020F0502020204030204" pitchFamily="34" charset="0"/>
                <a:sym typeface="Wingdings" panose="05000000000000000000" pitchFamily="2" charset="2"/>
              </a:rPr>
              <a:t>Evaluation:</a:t>
            </a:r>
          </a:p>
          <a:p>
            <a:pPr lvl="1">
              <a:lnSpc>
                <a:spcPct val="100000"/>
              </a:lnSpc>
              <a:spcBef>
                <a:spcPts val="600"/>
              </a:spcBef>
              <a:spcAft>
                <a:spcPts val="1200"/>
              </a:spcAft>
            </a:pPr>
            <a:r>
              <a:rPr lang="en-US" altLang="zh-CN" sz="1800" dirty="0">
                <a:latin typeface="Calibri" panose="020F0502020204030204" pitchFamily="34" charset="0"/>
                <a:cs typeface="Calibri" panose="020F0502020204030204" pitchFamily="34" charset="0"/>
                <a:sym typeface="Wingdings" panose="05000000000000000000" pitchFamily="2" charset="2"/>
              </a:rPr>
              <a:t>The cause code is extendable and provide reasons to client for the termination of VFL training process.</a:t>
            </a:r>
          </a:p>
          <a:p>
            <a:pPr lvl="1">
              <a:lnSpc>
                <a:spcPct val="100000"/>
              </a:lnSpc>
              <a:spcBef>
                <a:spcPts val="600"/>
              </a:spcBef>
              <a:spcAft>
                <a:spcPts val="1200"/>
              </a:spcAft>
            </a:pPr>
            <a:r>
              <a:rPr lang="en-US" altLang="zh-CN" sz="1800" dirty="0">
                <a:latin typeface="Calibri" panose="020F0502020204030204" pitchFamily="34" charset="0"/>
                <a:cs typeface="Calibri" panose="020F0502020204030204" pitchFamily="34" charset="0"/>
                <a:sym typeface="Wingdings" panose="05000000000000000000" pitchFamily="2" charset="2"/>
              </a:rPr>
              <a:t>We did not introduce HFL termination flag in Rel-18</a:t>
            </a:r>
          </a:p>
          <a:p>
            <a:pPr lvl="1">
              <a:lnSpc>
                <a:spcPct val="100000"/>
              </a:lnSpc>
              <a:spcBef>
                <a:spcPts val="600"/>
              </a:spcBef>
              <a:spcAft>
                <a:spcPts val="1200"/>
              </a:spcAft>
            </a:pPr>
            <a:r>
              <a:rPr lang="en-US" altLang="zh-CN" sz="1800" dirty="0">
                <a:latin typeface="Calibri" panose="020F0502020204030204" pitchFamily="34" charset="0"/>
                <a:cs typeface="Calibri" panose="020F0502020204030204" pitchFamily="34" charset="0"/>
                <a:sym typeface="Wingdings" panose="05000000000000000000" pitchFamily="2" charset="2"/>
              </a:rPr>
              <a:t>Whether we include VFL termination flag is determined by the service operation we chosen.</a:t>
            </a:r>
            <a:endParaRPr lang="en-GB" altLang="zh-CN" sz="1800" dirty="0">
              <a:latin typeface="Calibri" panose="020F0502020204030204" pitchFamily="34" charset="0"/>
              <a:cs typeface="Calibri" panose="020F0502020204030204" pitchFamily="34" charset="0"/>
            </a:endParaRPr>
          </a:p>
          <a:p>
            <a:pPr marL="228600" lvl="1">
              <a:lnSpc>
                <a:spcPct val="100000"/>
              </a:lnSpc>
              <a:spcBef>
                <a:spcPts val="600"/>
              </a:spcBef>
              <a:spcAft>
                <a:spcPts val="1200"/>
              </a:spcAft>
              <a:buBlip>
                <a:blip r:embed="rId2"/>
              </a:buBlip>
            </a:pPr>
            <a:r>
              <a:rPr lang="en-GB" altLang="zh-CN" dirty="0">
                <a:latin typeface="Calibri" panose="020F0502020204030204" pitchFamily="34" charset="0"/>
                <a:cs typeface="Calibri" panose="020F0502020204030204" pitchFamily="34" charset="0"/>
                <a:sym typeface="Wingdings" panose="05000000000000000000" pitchFamily="2" charset="2"/>
              </a:rPr>
              <a:t>Main Spec impacts: </a:t>
            </a:r>
          </a:p>
          <a:p>
            <a:pPr lvl="1">
              <a:lnSpc>
                <a:spcPct val="100000"/>
              </a:lnSpc>
              <a:spcBef>
                <a:spcPts val="600"/>
              </a:spcBef>
              <a:spcAft>
                <a:spcPts val="1200"/>
              </a:spcAft>
            </a:pPr>
            <a:r>
              <a:rPr lang="en-GB" altLang="zh-CN" sz="1800" dirty="0">
                <a:latin typeface="Calibri" panose="020F0502020204030204" pitchFamily="34" charset="0"/>
                <a:cs typeface="Calibri" panose="020F0502020204030204" pitchFamily="34" charset="0"/>
                <a:sym typeface="Wingdings" panose="05000000000000000000" pitchFamily="2" charset="2"/>
              </a:rPr>
              <a:t>Option 1 reuses the Rel-18 termination mechanism with new cause code that is future extendable.</a:t>
            </a:r>
          </a:p>
          <a:p>
            <a:pPr lvl="1">
              <a:lnSpc>
                <a:spcPct val="100000"/>
              </a:lnSpc>
              <a:spcBef>
                <a:spcPts val="600"/>
              </a:spcBef>
              <a:spcAft>
                <a:spcPts val="1200"/>
              </a:spcAft>
            </a:pPr>
            <a:r>
              <a:rPr lang="en-GB" altLang="zh-CN" sz="1800" dirty="0">
                <a:latin typeface="Calibri" panose="020F0502020204030204" pitchFamily="34" charset="0"/>
                <a:cs typeface="Calibri" panose="020F0502020204030204" pitchFamily="34" charset="0"/>
                <a:sym typeface="Wingdings" panose="05000000000000000000" pitchFamily="2" charset="2"/>
              </a:rPr>
              <a:t>Option 2/3 introduces new VFL termination flag which is a new parameter.</a:t>
            </a:r>
          </a:p>
        </p:txBody>
      </p:sp>
    </p:spTree>
    <p:extLst>
      <p:ext uri="{BB962C8B-B14F-4D97-AF65-F5344CB8AC3E}">
        <p14:creationId xmlns:p14="http://schemas.microsoft.com/office/powerpoint/2010/main" val="76240843"/>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39B88-8D04-E351-556E-18D00E5B3741}"/>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02FD9D57-6389-BC62-F736-2BBFE758E11F}"/>
              </a:ext>
            </a:extLst>
          </p:cNvPr>
          <p:cNvSpPr>
            <a:spLocks noGrp="1"/>
          </p:cNvSpPr>
          <p:nvPr>
            <p:ph type="title"/>
          </p:nvPr>
        </p:nvSpPr>
        <p:spPr>
          <a:xfrm>
            <a:off x="0" y="-188649"/>
            <a:ext cx="10515600" cy="1325563"/>
          </a:xfrm>
        </p:spPr>
        <p:txBody>
          <a:bodyPr/>
          <a:lstStyle/>
          <a:p>
            <a:r>
              <a:rPr lang="en-GB" altLang="zh-CN" sz="2800" b="1" dirty="0"/>
              <a:t>Discussion on Possible procedures to be executed after VFL training </a:t>
            </a:r>
          </a:p>
        </p:txBody>
      </p:sp>
      <p:sp>
        <p:nvSpPr>
          <p:cNvPr id="5" name="Content Placeholder 2">
            <a:extLst>
              <a:ext uri="{FF2B5EF4-FFF2-40B4-BE49-F238E27FC236}">
                <a16:creationId xmlns:a16="http://schemas.microsoft.com/office/drawing/2014/main" id="{3A6C6EF8-01C2-90D4-715C-42BE0D8C330A}"/>
              </a:ext>
            </a:extLst>
          </p:cNvPr>
          <p:cNvSpPr>
            <a:spLocks noGrp="1"/>
          </p:cNvSpPr>
          <p:nvPr>
            <p:ph idx="1"/>
          </p:nvPr>
        </p:nvSpPr>
        <p:spPr>
          <a:xfrm>
            <a:off x="142972" y="1172083"/>
            <a:ext cx="11906055" cy="5685917"/>
          </a:xfrm>
        </p:spPr>
        <p:txBody>
          <a:bodyPr/>
          <a:lstStyle/>
          <a:p>
            <a:pPr>
              <a:lnSpc>
                <a:spcPct val="100000"/>
              </a:lnSpc>
              <a:spcBef>
                <a:spcPts val="600"/>
              </a:spcBef>
              <a:spcAft>
                <a:spcPts val="1200"/>
              </a:spcAft>
            </a:pPr>
            <a:r>
              <a:rPr lang="en-US" altLang="zh-CN" sz="1800" dirty="0">
                <a:latin typeface="Calibri" panose="020F0502020204030204" pitchFamily="34" charset="0"/>
                <a:cs typeface="Calibri" panose="020F0502020204030204" pitchFamily="34" charset="0"/>
                <a:sym typeface="Wingdings" panose="05000000000000000000" pitchFamily="2" charset="2"/>
              </a:rPr>
              <a:t>The VFL Server and each VFL Client, stores the VFL correlation ID and latest information related to their locally trained </a:t>
            </a:r>
            <a:r>
              <a:rPr lang="en-US" altLang="zh-CN" sz="1800" dirty="0" err="1">
                <a:latin typeface="Calibri" panose="020F0502020204030204" pitchFamily="34" charset="0"/>
                <a:cs typeface="Calibri" panose="020F0502020204030204" pitchFamily="34" charset="0"/>
                <a:sym typeface="Wingdings" panose="05000000000000000000" pitchFamily="2" charset="2"/>
              </a:rPr>
              <a:t>Models.The</a:t>
            </a:r>
            <a:r>
              <a:rPr lang="en-US" altLang="zh-CN" sz="1800" dirty="0">
                <a:latin typeface="Calibri" panose="020F0502020204030204" pitchFamily="34" charset="0"/>
                <a:cs typeface="Calibri" panose="020F0502020204030204" pitchFamily="34" charset="0"/>
                <a:sym typeface="Wingdings" panose="05000000000000000000" pitchFamily="2" charset="2"/>
              </a:rPr>
              <a:t> VFL correlation ID will be sent by VFL server to VFL client at the start of inference</a:t>
            </a:r>
          </a:p>
          <a:p>
            <a:pPr>
              <a:lnSpc>
                <a:spcPct val="100000"/>
              </a:lnSpc>
              <a:spcBef>
                <a:spcPts val="600"/>
              </a:spcBef>
              <a:spcAft>
                <a:spcPts val="1200"/>
              </a:spcAft>
            </a:pPr>
            <a:r>
              <a:rPr lang="en-US" altLang="zh-CN" sz="1800" dirty="0">
                <a:latin typeface="Calibri" panose="020F0502020204030204" pitchFamily="34" charset="0"/>
                <a:cs typeface="Calibri" panose="020F0502020204030204" pitchFamily="34" charset="0"/>
                <a:sym typeface="Wingdings" panose="05000000000000000000" pitchFamily="2" charset="2"/>
              </a:rPr>
              <a:t>The VFL correlation ID will be used by VFL client to identify the trained ML Model information and conduct inference correspondingly.</a:t>
            </a:r>
          </a:p>
          <a:p>
            <a:pPr>
              <a:lnSpc>
                <a:spcPct val="100000"/>
              </a:lnSpc>
              <a:spcBef>
                <a:spcPts val="600"/>
              </a:spcBef>
              <a:spcAft>
                <a:spcPts val="1200"/>
              </a:spcAft>
            </a:pPr>
            <a:r>
              <a:rPr lang="en-US" altLang="zh-CN" sz="1800" dirty="0">
                <a:latin typeface="Calibri" panose="020F0502020204030204" pitchFamily="34" charset="0"/>
                <a:cs typeface="Calibri" panose="020F0502020204030204" pitchFamily="34" charset="0"/>
                <a:sym typeface="Wingdings" panose="05000000000000000000" pitchFamily="2" charset="2"/>
              </a:rPr>
              <a:t>The NWDAF and AF act as VFL client &amp; VFL server optionally stores the trained ML Model to ADRF after VFL training process the stored ML model can be retrieved using ML Model ID during VFL inference if needed</a:t>
            </a:r>
            <a:r>
              <a:rPr lang="en-US" altLang="zh-CN" sz="1800" dirty="0">
                <a:highlight>
                  <a:srgbClr val="FFFF00"/>
                </a:highlight>
                <a:latin typeface="Calibri" panose="020F0502020204030204" pitchFamily="34" charset="0"/>
                <a:cs typeface="Calibri" panose="020F0502020204030204" pitchFamily="34" charset="0"/>
                <a:sym typeface="Wingdings" panose="05000000000000000000" pitchFamily="2" charset="2"/>
              </a:rPr>
              <a:t>.(was proposed by Nokia, Ericsson suggested not include in this discussion topic)</a:t>
            </a:r>
          </a:p>
          <a:p>
            <a:pPr>
              <a:lnSpc>
                <a:spcPct val="100000"/>
              </a:lnSpc>
              <a:spcBef>
                <a:spcPts val="600"/>
              </a:spcBef>
              <a:spcAft>
                <a:spcPts val="1200"/>
              </a:spcAft>
            </a:pPr>
            <a:r>
              <a:rPr lang="en-US" altLang="zh-CN" sz="1800" dirty="0">
                <a:latin typeface="Calibri" panose="020F0502020204030204" pitchFamily="34" charset="0"/>
                <a:cs typeface="Calibri" panose="020F0502020204030204" pitchFamily="34" charset="0"/>
                <a:sym typeface="Wingdings" panose="05000000000000000000" pitchFamily="2" charset="2"/>
              </a:rPr>
              <a:t>If the VFL client and/or VFL server choose to store the trained ML model in ADRF,</a:t>
            </a:r>
            <a:r>
              <a:rPr lang="en-US" altLang="zh-CN" sz="1800" dirty="0">
                <a:highlight>
                  <a:srgbClr val="00FF00"/>
                </a:highlight>
                <a:latin typeface="Calibri" panose="020F0502020204030204" pitchFamily="34" charset="0"/>
                <a:cs typeface="Calibri" panose="020F0502020204030204" pitchFamily="34" charset="0"/>
                <a:sym typeface="Wingdings" panose="05000000000000000000" pitchFamily="2" charset="2"/>
              </a:rPr>
              <a:t> they need to locally maintain a mapping between the ML Model ID and the VFL correlation ID</a:t>
            </a:r>
            <a:r>
              <a:rPr lang="en-US" altLang="zh-CN" sz="1800" dirty="0">
                <a:latin typeface="Calibri" panose="020F0502020204030204" pitchFamily="34" charset="0"/>
                <a:cs typeface="Calibri" panose="020F0502020204030204" pitchFamily="34" charset="0"/>
                <a:sym typeface="Wingdings" panose="05000000000000000000" pitchFamily="2" charset="2"/>
              </a:rPr>
              <a:t>. Otherwise, the VFL client or server will be unable to retrieve the appropriate ML model when processing a VFL inference request.</a:t>
            </a:r>
          </a:p>
          <a:p>
            <a:pPr>
              <a:lnSpc>
                <a:spcPct val="100000"/>
              </a:lnSpc>
              <a:spcBef>
                <a:spcPts val="600"/>
              </a:spcBef>
              <a:spcAft>
                <a:spcPts val="1200"/>
              </a:spcAft>
            </a:pPr>
            <a:r>
              <a:rPr lang="en-US" altLang="zh-CN" sz="1800" dirty="0">
                <a:latin typeface="Calibri" panose="020F0502020204030204" pitchFamily="34" charset="0"/>
                <a:cs typeface="Calibri" panose="020F0502020204030204" pitchFamily="34" charset="0"/>
                <a:sym typeface="Wingdings" panose="05000000000000000000" pitchFamily="2" charset="2"/>
              </a:rPr>
              <a:t>Trusted AF and NWDAF can use </a:t>
            </a:r>
            <a:r>
              <a:rPr lang="en-US" altLang="zh-CN" sz="1800" dirty="0" err="1">
                <a:latin typeface="Calibri" panose="020F0502020204030204" pitchFamily="34" charset="0"/>
                <a:cs typeface="Calibri" panose="020F0502020204030204" pitchFamily="34" charset="0"/>
                <a:sym typeface="Wingdings" panose="05000000000000000000" pitchFamily="2" charset="2"/>
              </a:rPr>
              <a:t>Nadrf_MLModelManagement_StorageRequest</a:t>
            </a:r>
            <a:r>
              <a:rPr lang="en-US" altLang="zh-CN" sz="1800" dirty="0">
                <a:latin typeface="Calibri" panose="020F0502020204030204" pitchFamily="34" charset="0"/>
                <a:cs typeface="Calibri" panose="020F0502020204030204" pitchFamily="34" charset="0"/>
                <a:sym typeface="Wingdings" panose="05000000000000000000" pitchFamily="2" charset="2"/>
              </a:rPr>
              <a:t> to store the Model. Untrusted AF may store via NEF but the procedure is not clear.</a:t>
            </a:r>
          </a:p>
          <a:p>
            <a:pPr>
              <a:lnSpc>
                <a:spcPct val="100000"/>
              </a:lnSpc>
              <a:spcBef>
                <a:spcPts val="600"/>
              </a:spcBef>
              <a:spcAft>
                <a:spcPts val="1200"/>
              </a:spcAft>
            </a:pPr>
            <a:r>
              <a:rPr lang="en-US" altLang="zh-CN" sz="2400" b="1" dirty="0">
                <a:latin typeface="Calibri" panose="020F0502020204030204" pitchFamily="34" charset="0"/>
                <a:cs typeface="Calibri" panose="020F0502020204030204" pitchFamily="34" charset="0"/>
                <a:sym typeface="Wingdings" panose="05000000000000000000" pitchFamily="2" charset="2"/>
              </a:rPr>
              <a:t>Any other potential procedures?</a:t>
            </a:r>
            <a:endParaRPr lang="en-GB" altLang="zh-CN" sz="2400" b="1" dirty="0">
              <a:latin typeface="Calibri" panose="020F0502020204030204" pitchFamily="34" charset="0"/>
              <a:cs typeface="Calibri" panose="020F0502020204030204" pitchFamily="34" charset="0"/>
              <a:sym typeface="Wingdings" panose="05000000000000000000" pitchFamily="2" charset="2"/>
            </a:endParaRPr>
          </a:p>
        </p:txBody>
      </p:sp>
    </p:spTree>
    <p:extLst>
      <p:ext uri="{BB962C8B-B14F-4D97-AF65-F5344CB8AC3E}">
        <p14:creationId xmlns:p14="http://schemas.microsoft.com/office/powerpoint/2010/main" val="2565883119"/>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C512DBA-87A3-4643-A6A9-219BF545B85C}"/>
              </a:ext>
            </a:extLst>
          </p:cNvPr>
          <p:cNvSpPr>
            <a:spLocks noGrp="1"/>
          </p:cNvSpPr>
          <p:nvPr>
            <p:ph idx="1"/>
          </p:nvPr>
        </p:nvSpPr>
        <p:spPr>
          <a:xfrm>
            <a:off x="139855" y="1051854"/>
            <a:ext cx="11912289" cy="5361857"/>
          </a:xfrm>
        </p:spPr>
        <p:txBody>
          <a:bodyPr/>
          <a:lstStyle/>
          <a:p>
            <a:pPr marL="0" indent="0">
              <a:buNone/>
            </a:pPr>
            <a:r>
              <a:rPr lang="en-US" altLang="zh-CN" sz="2400" b="1" dirty="0">
                <a:highlight>
                  <a:srgbClr val="00FF00"/>
                </a:highlight>
              </a:rPr>
              <a:t>Stable Agreement</a:t>
            </a:r>
          </a:p>
          <a:p>
            <a:pPr>
              <a:buFont typeface="Arial" panose="020B0604020202020204" pitchFamily="34" charset="0"/>
              <a:buChar char="•"/>
            </a:pPr>
            <a:r>
              <a:rPr lang="en-US" altLang="zh-CN" sz="2000" dirty="0"/>
              <a:t>We postpone the VFL termination flag discussion until we decide the service operation that is used in the VFL training process. Modify the first EN to:</a:t>
            </a:r>
            <a:br>
              <a:rPr lang="en-US" altLang="zh-CN" dirty="0"/>
            </a:br>
            <a:r>
              <a:rPr lang="en-US" altLang="zh-CN" sz="2000" dirty="0">
                <a:solidFill>
                  <a:srgbClr val="FF0000"/>
                </a:solidFill>
              </a:rPr>
              <a:t>Editor’s Note: Whether VFL Training termination Flag in the termination message is required will be determined after we decide the service operation used in VFL training process.</a:t>
            </a:r>
          </a:p>
          <a:p>
            <a:pPr>
              <a:buFont typeface="Arial" panose="020B0604020202020204" pitchFamily="34" charset="0"/>
              <a:buChar char="•"/>
            </a:pPr>
            <a:r>
              <a:rPr lang="en-US" altLang="zh-CN" sz="2000" dirty="0"/>
              <a:t>The VFL server sends VFL training termination message to VFL Client if it decides to terminate the VFL training process. The VFL Server and each VFL Client, stores the VFL correlation ID and latest information related to their locally trained Models. </a:t>
            </a:r>
          </a:p>
          <a:p>
            <a:pPr marL="0" indent="0">
              <a:buNone/>
            </a:pPr>
            <a:r>
              <a:rPr lang="en-US" altLang="zh-CN" sz="2000" dirty="0"/>
              <a:t>NOTE X: The VFL correlation ID may be used later for inference. </a:t>
            </a:r>
          </a:p>
          <a:p>
            <a:pPr>
              <a:buFont typeface="Arial" panose="020B0604020202020204" pitchFamily="34" charset="0"/>
              <a:buChar char="•"/>
            </a:pPr>
            <a:r>
              <a:rPr lang="en-US" altLang="zh-CN" sz="2000" dirty="0"/>
              <a:t>Delete 2</a:t>
            </a:r>
            <a:r>
              <a:rPr lang="en-US" altLang="zh-CN" sz="2000" baseline="30000" dirty="0"/>
              <a:t>nd</a:t>
            </a:r>
            <a:r>
              <a:rPr lang="en-US" altLang="zh-CN" sz="2000" dirty="0"/>
              <a:t> EN based on the agreement</a:t>
            </a:r>
          </a:p>
          <a:p>
            <a:pPr marL="0" indent="0">
              <a:buNone/>
            </a:pPr>
            <a:r>
              <a:rPr lang="en-US" altLang="zh-CN" sz="2400" b="1" dirty="0">
                <a:highlight>
                  <a:srgbClr val="FFFF00"/>
                </a:highlight>
              </a:rPr>
              <a:t>Other agreement proposal to be discussed:</a:t>
            </a:r>
          </a:p>
          <a:p>
            <a:pPr marL="0" indent="0">
              <a:buNone/>
            </a:pPr>
            <a:r>
              <a:rPr lang="en-US" altLang="zh-CN" sz="2000" dirty="0"/>
              <a:t>The VFL Sever(i.e. NWDAF) and VFL Client (i.e. NWDAF and trusted AF) may optionally store the latest ML Model information to ADRF after VFL training process.</a:t>
            </a:r>
          </a:p>
          <a:p>
            <a:pPr marL="0" indent="0">
              <a:buNone/>
            </a:pPr>
            <a:r>
              <a:rPr lang="en-US" altLang="zh-CN" sz="2000" dirty="0"/>
              <a:t> NOTE Y: The VFL server and VFL client need to locally maintain the mapping relationship between ML Model ID 	and VFL correlation ID locally if they stores the ML Model information to ADRF after VFL training process.</a:t>
            </a:r>
          </a:p>
          <a:p>
            <a:pPr marL="0" indent="0">
              <a:buNone/>
            </a:pPr>
            <a:endParaRPr lang="en-US" altLang="zh-CN" dirty="0"/>
          </a:p>
        </p:txBody>
      </p:sp>
      <p:sp>
        <p:nvSpPr>
          <p:cNvPr id="4" name="Title 1">
            <a:extLst>
              <a:ext uri="{FF2B5EF4-FFF2-40B4-BE49-F238E27FC236}">
                <a16:creationId xmlns:a16="http://schemas.microsoft.com/office/drawing/2014/main" id="{3F00B30F-9C3E-4AB8-B01D-058A72EC1BA4}"/>
              </a:ext>
            </a:extLst>
          </p:cNvPr>
          <p:cNvSpPr>
            <a:spLocks noGrp="1"/>
          </p:cNvSpPr>
          <p:nvPr>
            <p:ph type="title"/>
          </p:nvPr>
        </p:nvSpPr>
        <p:spPr>
          <a:xfrm>
            <a:off x="0" y="-188649"/>
            <a:ext cx="10515600" cy="1325563"/>
          </a:xfrm>
        </p:spPr>
        <p:txBody>
          <a:bodyPr/>
          <a:lstStyle/>
          <a:p>
            <a:r>
              <a:rPr lang="en-GB" altLang="zh-CN" sz="2800" b="1" dirty="0"/>
              <a:t>Way forward</a:t>
            </a:r>
          </a:p>
        </p:txBody>
      </p:sp>
    </p:spTree>
    <p:extLst>
      <p:ext uri="{BB962C8B-B14F-4D97-AF65-F5344CB8AC3E}">
        <p14:creationId xmlns:p14="http://schemas.microsoft.com/office/powerpoint/2010/main" val="1170945440"/>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679a257e-872f-4c98-9e8a-0a9c104f72cd"/>
    <ds:schemaRef ds:uri="http://purl.org/dc/elements/1.1/"/>
    <ds:schemaRef ds:uri="http://schemas.microsoft.com/office/2006/documentManagement/types"/>
    <ds:schemaRef ds:uri="http://schemas.openxmlformats.org/package/2006/metadata/core-properties"/>
    <ds:schemaRef ds:uri="http://purl.org/dc/dcmitype/"/>
    <ds:schemaRef ds:uri="http://purl.org/dc/terms/"/>
    <ds:schemaRef ds:uri="http://schemas.microsoft.com/office/2006/metadata/properties"/>
    <ds:schemaRef ds:uri="http://schemas.microsoft.com/office/infopath/2007/PartnerControls"/>
    <ds:schemaRef ds:uri="280d8efa-eff2-4910-88d2-79ca146720c4"/>
    <ds:schemaRef ds:uri="http://www.w3.org/XML/1998/namespace"/>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20993</TotalTime>
  <Words>796</Words>
  <Application>Microsoft Office PowerPoint</Application>
  <PresentationFormat>宽屏</PresentationFormat>
  <Paragraphs>42</Paragraphs>
  <Slides>6</Slides>
  <Notes>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6</vt:i4>
      </vt:variant>
    </vt:vector>
  </HeadingPairs>
  <TitlesOfParts>
    <vt:vector size="11" baseType="lpstr">
      <vt:lpstr>Arial</vt:lpstr>
      <vt:lpstr>Calibri</vt:lpstr>
      <vt:lpstr>Calibri Light</vt:lpstr>
      <vt:lpstr>Times New Roman</vt:lpstr>
      <vt:lpstr>Office Theme</vt:lpstr>
      <vt:lpstr>Discussion on termination of VFL training</vt:lpstr>
      <vt:lpstr>Background</vt:lpstr>
      <vt:lpstr>Background</vt:lpstr>
      <vt:lpstr>Discussion on VFL termination message</vt:lpstr>
      <vt:lpstr>Discussion on Possible procedures to be executed after VFL training </vt:lpstr>
      <vt:lpstr>Way forward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b77436</cp:lastModifiedBy>
  <cp:revision>878</cp:revision>
  <dcterms:created xsi:type="dcterms:W3CDTF">2010-02-05T13:52:04Z</dcterms:created>
  <dcterms:modified xsi:type="dcterms:W3CDTF">2024-11-04T14:20:28Z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