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73" r:id="rId6"/>
    <p:sldId id="376" r:id="rId7"/>
    <p:sldId id="377" r:id="rId8"/>
    <p:sldId id="383" r:id="rId9"/>
    <p:sldId id="378" r:id="rId10"/>
    <p:sldId id="379" r:id="rId11"/>
    <p:sldId id="382"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6678" autoAdjust="0"/>
  </p:normalViewPr>
  <p:slideViewPr>
    <p:cSldViewPr snapToGrid="0">
      <p:cViewPr varScale="1">
        <p:scale>
          <a:sx n="71" d="100"/>
          <a:sy n="71" d="100"/>
        </p:scale>
        <p:origin x="1018" y="28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the VFL feature alignment</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OPPO</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Status for the feature registration and alignment</a:t>
            </a:r>
            <a:endParaRPr lang="zh-CN" altLang="en-US" sz="3200"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94267" y="3851238"/>
            <a:ext cx="11906055" cy="1208432"/>
          </a:xfrm>
        </p:spPr>
        <p:txBody>
          <a:bodyPr/>
          <a:lstStyle/>
          <a:p>
            <a:pPr lvl="0">
              <a:spcBef>
                <a:spcPts val="600"/>
              </a:spcBef>
              <a:spcAft>
                <a:spcPts val="600"/>
              </a:spcAft>
            </a:pPr>
            <a:r>
              <a:rPr lang="en-US" altLang="zh-CN" b="1" dirty="0">
                <a:latin typeface="Calibri" panose="020F0502020204030204" pitchFamily="34" charset="0"/>
                <a:cs typeface="Calibri" panose="020F0502020204030204" pitchFamily="34" charset="0"/>
              </a:rPr>
              <a:t>Observation</a:t>
            </a:r>
            <a:r>
              <a:rPr lang="zh-CN" altLang="en-US" b="1" dirty="0">
                <a:latin typeface="Calibri" panose="020F0502020204030204" pitchFamily="34" charset="0"/>
                <a:cs typeface="Calibri" panose="020F0502020204030204" pitchFamily="34" charset="0"/>
              </a:rPr>
              <a:t>：</a:t>
            </a:r>
            <a:endParaRPr lang="en-US" altLang="zh-CN" b="1" dirty="0">
              <a:latin typeface="Calibri" panose="020F0502020204030204" pitchFamily="34" charset="0"/>
              <a:cs typeface="Calibri" panose="020F0502020204030204" pitchFamily="34" charset="0"/>
            </a:endParaRPr>
          </a:p>
          <a:p>
            <a:pPr marL="0" lvl="0" indent="0">
              <a:spcBef>
                <a:spcPts val="600"/>
              </a:spcBef>
              <a:spcAft>
                <a:spcPts val="600"/>
              </a:spcAft>
              <a:buNone/>
            </a:pPr>
            <a:r>
              <a:rPr lang="en-US" altLang="en-US" sz="2000" dirty="0">
                <a:cs typeface="Calibri" panose="020F0502020204030204" pitchFamily="34" charset="0"/>
              </a:rPr>
              <a:t>Based on the above ENs, two issues need to be considered.</a:t>
            </a:r>
          </a:p>
          <a:p>
            <a:pPr marL="914400" lvl="1" indent="-457200">
              <a:spcBef>
                <a:spcPts val="600"/>
              </a:spcBef>
              <a:spcAft>
                <a:spcPts val="600"/>
              </a:spcAft>
              <a:buAutoNum type="arabicPeriod"/>
            </a:pPr>
            <a:r>
              <a:rPr lang="en-US" altLang="en-US" sz="2000" dirty="0">
                <a:cs typeface="Calibri" panose="020F0502020204030204" pitchFamily="34" charset="0"/>
              </a:rPr>
              <a:t>Whether and how to register the feature related info to the NRF and consider the feature info for each client when perform the VFL client discovery?</a:t>
            </a:r>
          </a:p>
          <a:p>
            <a:pPr marL="914400" lvl="1" indent="-457200">
              <a:spcBef>
                <a:spcPts val="600"/>
              </a:spcBef>
              <a:spcAft>
                <a:spcPts val="600"/>
              </a:spcAft>
              <a:buAutoNum type="arabicPeriod"/>
            </a:pPr>
            <a:r>
              <a:rPr lang="en-US" altLang="en-US" sz="2000" dirty="0">
                <a:cs typeface="Calibri" panose="020F0502020204030204" pitchFamily="34" charset="0"/>
              </a:rPr>
              <a:t>Whether the feature related info need to be negotiated between the server and clients during the preparation phase to perform the feature alignment?</a:t>
            </a: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The following editor’s notes are captured in TS 23.288 or approved CR:</a:t>
            </a:r>
          </a:p>
          <a:p>
            <a:pPr marL="1177925" lvl="1" indent="-540385">
              <a:spcAft>
                <a:spcPts val="900"/>
              </a:spcAft>
            </a:pPr>
            <a:r>
              <a:rPr lang="en-US" altLang="zh-CN" sz="1600" dirty="0">
                <a:solidFill>
                  <a:srgbClr val="FF0000"/>
                </a:solidFill>
                <a:effectLst/>
                <a:latin typeface="Times New Roman" panose="02020603050405020304" pitchFamily="18" charset="0"/>
                <a:ea typeface="宋体" panose="02010600030101010101" pitchFamily="2" charset="-122"/>
              </a:rPr>
              <a:t>Editor's note: Details regarding features alignment functionality or whether the functionality needs to be specified are FFS</a:t>
            </a:r>
            <a:r>
              <a:rPr lang="en-US" altLang="zh-CN" sz="1600" dirty="0">
                <a:solidFill>
                  <a:schemeClr val="accent5"/>
                </a:solidFill>
                <a:effectLst/>
                <a:latin typeface="Times New Roman" panose="02020603050405020304" pitchFamily="18" charset="0"/>
                <a:ea typeface="宋体" panose="02010600030101010101" pitchFamily="2" charset="-122"/>
              </a:rPr>
              <a:t>. </a:t>
            </a:r>
            <a:r>
              <a:rPr lang="en-GB" altLang="zh-CN" sz="1600" dirty="0">
                <a:solidFill>
                  <a:schemeClr val="accent5"/>
                </a:solidFill>
                <a:effectLst/>
                <a:latin typeface="Times New Roman" panose="02020603050405020304" pitchFamily="18" charset="0"/>
                <a:ea typeface="宋体" panose="02010600030101010101" pitchFamily="2" charset="-122"/>
              </a:rPr>
              <a:t>(CR: 2411195 – KDDI; Clause 5.4)</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additional selection criteria are required is FFS (e.g. vendor information and feature related information).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6.2H.2.1.2)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Details of ML Model handling, supported features, Feature alignment are FFS.</a:t>
            </a:r>
            <a:r>
              <a:rPr lang="en-GB" altLang="zh-CN" sz="1600" dirty="0">
                <a:solidFill>
                  <a:schemeClr val="accent5"/>
                </a:solidFill>
                <a:effectLst/>
                <a:latin typeface="Times New Roman" panose="02020603050405020304" pitchFamily="18" charset="0"/>
                <a:ea typeface="等线" panose="02010600030101010101" pitchFamily="2" charset="-122"/>
              </a:rPr>
              <a:t> (CR: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the VFL Interoperability information (e.g. type of supported VFL training method(s), vendor information, and feature related information) needs to be part of the NF profile registered in NRF is FFS.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What is the feature means and the needed for the Feature alignment</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213093"/>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Feature is a measurable property of some sample that is used as input for a ML model for training and inference</a:t>
            </a:r>
            <a:endParaRPr lang="en-GB" altLang="zh-CN" sz="2200" dirty="0">
              <a:latin typeface="Calibri" panose="020F0502020204030204" pitchFamily="34" charset="0"/>
              <a:cs typeface="Calibri" panose="020F0502020204030204" pitchFamily="34" charset="0"/>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For example, for the existing Observed Service Experience related network data analytics, in order to support the request Service Experience analytics for a UE or for a group of UE, many parameters from different entity(e.g. AF, AMF, SMF, UPF) for the UEs are considered</a:t>
            </a:r>
            <a:r>
              <a:rPr lang="en-US" altLang="zh-CN" sz="2000" dirty="0">
                <a:latin typeface="Times New Roman" panose="02020603050405020304" pitchFamily="18" charset="0"/>
                <a:ea typeface="宋体" panose="02010600030101010101" pitchFamily="2" charset="-122"/>
              </a:rPr>
              <a:t>.</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UE is the sample and the different parameters for that UE will be treat as the feature of that sample. </a:t>
            </a: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Some of the parameters can be collected and provided by different NWDAFs and AFs, therefore, the parameters may have overlap in different entities. </a:t>
            </a:r>
            <a:endParaRPr lang="zh-CN" altLang="zh-CN" sz="2000" dirty="0">
              <a:effectLst/>
              <a:latin typeface="Times New Roman" panose="02020603050405020304" pitchFamily="18" charset="0"/>
              <a:ea typeface="等线"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VFL need the different entities have the same samples but different feature. The feature alignment is needed.</a:t>
            </a:r>
            <a:endParaRPr lang="zh-CN" altLang="zh-CN" sz="2000" dirty="0">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897077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Feature info register to the NRF</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1 Only the feature info register to NRF is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is a sensitive information, and it is vender specific information, a feature ID could be used to represent the feature info supported by different entity.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ID is a vender specific information.</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a:t>
            </a:r>
            <a:r>
              <a:rPr lang="en-US" altLang="zh-CN" sz="2000" dirty="0">
                <a:latin typeface="Times New Roman" panose="02020603050405020304" pitchFamily="18" charset="0"/>
                <a:ea typeface="宋体" panose="02010600030101010101" pitchFamily="2" charset="-122"/>
              </a:rPr>
              <a:t>eature ID will be register to the NRF which will be a part of  the VFL interoperability information in order to let different venders (which are interoperable between each other) can understand what the feature ID means.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Server can based on the discovery </a:t>
            </a:r>
            <a:r>
              <a:rPr lang="en-US" altLang="zh-CN" sz="2000" dirty="0">
                <a:latin typeface="Times New Roman" panose="02020603050405020304" pitchFamily="18" charset="0"/>
                <a:ea typeface="宋体" panose="02010600030101010101" pitchFamily="2" charset="-122"/>
              </a:rPr>
              <a:t>procedure to </a:t>
            </a:r>
            <a:r>
              <a:rPr lang="en-US" altLang="zh-CN" sz="2000" dirty="0">
                <a:effectLst/>
                <a:latin typeface="Times New Roman" panose="02020603050405020304" pitchFamily="18" charset="0"/>
                <a:ea typeface="宋体" panose="02010600030101010101" pitchFamily="2" charset="-122"/>
              </a:rPr>
              <a:t>get the feature info supported by the discovered entity and determine which feature will be used.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6BDFB-555C-85F1-E404-D41F040E402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513F068-4934-3F59-4ED1-FA5B4B075DDE}"/>
              </a:ext>
            </a:extLst>
          </p:cNvPr>
          <p:cNvSpPr>
            <a:spLocks noGrp="1"/>
          </p:cNvSpPr>
          <p:nvPr>
            <p:ph type="title"/>
          </p:nvPr>
        </p:nvSpPr>
        <p:spPr>
          <a:xfrm>
            <a:off x="0" y="-188649"/>
            <a:ext cx="10515600" cy="1325563"/>
          </a:xfrm>
        </p:spPr>
        <p:txBody>
          <a:bodyPr/>
          <a:lstStyle/>
          <a:p>
            <a:r>
              <a:rPr lang="en-US" altLang="zh-CN" sz="2800" dirty="0"/>
              <a:t>Feature alignment based on the negotiation</a:t>
            </a:r>
            <a:endParaRPr lang="zh-CN" altLang="en-US" sz="2800" dirty="0"/>
          </a:p>
        </p:txBody>
      </p:sp>
      <p:sp>
        <p:nvSpPr>
          <p:cNvPr id="2" name="Content Placeholder 2">
            <a:extLst>
              <a:ext uri="{FF2B5EF4-FFF2-40B4-BE49-F238E27FC236}">
                <a16:creationId xmlns:a16="http://schemas.microsoft.com/office/drawing/2014/main" id="{A975AFA5-164B-36A0-8D4B-62818543F029}"/>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2 The feature alignment is based on the negotiation between the different entities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maybe dynamic and it is related to the sample. Register to the NRF may cause NRF overload and need frequent update.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info should be negotiated between the VFL server and VFL client.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VFL server will send the feature alignment request to the client which include the target feature information. Client will response to the Server what feature the client can supported.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382502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Combine both case 1 and case 2</a:t>
            </a:r>
            <a:endParaRPr lang="zh-CN" altLang="en-US" sz="2800" dirty="0"/>
          </a:p>
        </p:txBody>
      </p:sp>
      <p:sp>
        <p:nvSpPr>
          <p:cNvPr id="3" name="Content Placeholder 2">
            <a:extLst>
              <a:ext uri="{FF2B5EF4-FFF2-40B4-BE49-F238E27FC236}">
                <a16:creationId xmlns:a16="http://schemas.microsoft.com/office/drawing/2014/main" id="{8BA85B07-0DFB-0DC2-513F-B5BD148EEF39}"/>
              </a:ext>
            </a:extLst>
          </p:cNvPr>
          <p:cNvSpPr txBox="1">
            <a:spLocks/>
          </p:cNvSpPr>
          <p:nvPr/>
        </p:nvSpPr>
        <p:spPr bwMode="auto">
          <a:xfrm>
            <a:off x="48705" y="124449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3 The feature alignment is based on the registration and discovery and further negotiated between the different entities</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Different VFL client can register to the NRF with the feature ID based on historic data it can be collected. Feature ID is a part of the VFL interoperability info. Consider the feature ID is based on the historic feature info, it maybe quite stable.</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Since the feature ID can only reflect what the feature the entity can support to be collected </a:t>
            </a:r>
            <a:r>
              <a:rPr lang="en-US" altLang="zh-CN" sz="2000" dirty="0">
                <a:latin typeface="Times New Roman" panose="02020603050405020304" pitchFamily="18" charset="0"/>
                <a:ea typeface="宋体" panose="02010600030101010101" pitchFamily="2" charset="-122"/>
              </a:rPr>
              <a:t>in the historic. It can not ensure for the current VFL operation, those feature can be collected. Therefore, only depend on the feature ID register in the NRF is not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After </a:t>
            </a:r>
            <a:r>
              <a:rPr lang="en-US" altLang="zh-CN" sz="2000" dirty="0">
                <a:latin typeface="Times New Roman" panose="02020603050405020304" pitchFamily="18" charset="0"/>
                <a:ea typeface="宋体" panose="02010600030101010101" pitchFamily="2" charset="-122"/>
              </a:rPr>
              <a:t>performing the VFL client discovery base on the feature ID, </a:t>
            </a:r>
            <a:r>
              <a:rPr lang="en-US" altLang="zh-CN" sz="2000" dirty="0">
                <a:effectLst/>
                <a:latin typeface="Times New Roman" panose="02020603050405020304" pitchFamily="18" charset="0"/>
                <a:ea typeface="宋体" panose="02010600030101010101" pitchFamily="2" charset="-122"/>
              </a:rPr>
              <a:t>server sends the VFL preparation request to the client which include the target feature information represented by the feature ID. </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Client will response to the server what feature the client can supported with the feature ID.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13844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case 1,2,3</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1720693991"/>
              </p:ext>
            </p:extLst>
          </p:nvPr>
        </p:nvGraphicFramePr>
        <p:xfrm>
          <a:off x="253994" y="1318508"/>
          <a:ext cx="11339767" cy="3215640"/>
        </p:xfrm>
        <a:graphic>
          <a:graphicData uri="http://schemas.openxmlformats.org/drawingml/2006/table">
            <a:tbl>
              <a:tblPr firstRow="1" bandRow="1">
                <a:tableStyleId>{5C22544A-7EE6-4342-B048-85BDC9FD1C3A}</a:tableStyleId>
              </a:tblPr>
              <a:tblGrid>
                <a:gridCol w="1875537">
                  <a:extLst>
                    <a:ext uri="{9D8B030D-6E8A-4147-A177-3AD203B41FA5}">
                      <a16:colId xmlns:a16="http://schemas.microsoft.com/office/drawing/2014/main" val="2890343580"/>
                    </a:ext>
                  </a:extLst>
                </a:gridCol>
                <a:gridCol w="1807768">
                  <a:extLst>
                    <a:ext uri="{9D8B030D-6E8A-4147-A177-3AD203B41FA5}">
                      <a16:colId xmlns:a16="http://schemas.microsoft.com/office/drawing/2014/main" val="438584649"/>
                    </a:ext>
                  </a:extLst>
                </a:gridCol>
                <a:gridCol w="2054710">
                  <a:extLst>
                    <a:ext uri="{9D8B030D-6E8A-4147-A177-3AD203B41FA5}">
                      <a16:colId xmlns:a16="http://schemas.microsoft.com/office/drawing/2014/main" val="1760235431"/>
                    </a:ext>
                  </a:extLst>
                </a:gridCol>
                <a:gridCol w="3624299">
                  <a:extLst>
                    <a:ext uri="{9D8B030D-6E8A-4147-A177-3AD203B41FA5}">
                      <a16:colId xmlns:a16="http://schemas.microsoft.com/office/drawing/2014/main" val="4198580669"/>
                    </a:ext>
                  </a:extLst>
                </a:gridCol>
                <a:gridCol w="1977453">
                  <a:extLst>
                    <a:ext uri="{9D8B030D-6E8A-4147-A177-3AD203B41FA5}">
                      <a16:colId xmlns:a16="http://schemas.microsoft.com/office/drawing/2014/main" val="2997888215"/>
                    </a:ext>
                  </a:extLst>
                </a:gridCol>
              </a:tblGrid>
              <a:tr h="418254">
                <a:tc>
                  <a:txBody>
                    <a:bodyPr/>
                    <a:lstStyle/>
                    <a:p>
                      <a:r>
                        <a:rPr lang="en-US" altLang="zh-CN" sz="1400" dirty="0"/>
                        <a:t>Companies</a:t>
                      </a:r>
                      <a:endParaRPr lang="zh-CN" altLang="en-US" sz="1400" dirty="0"/>
                    </a:p>
                  </a:txBody>
                  <a:tcPr/>
                </a:tc>
                <a:tc>
                  <a:txBody>
                    <a:bodyPr/>
                    <a:lstStyle/>
                    <a:p>
                      <a:r>
                        <a:rPr lang="en-US" altLang="zh-CN" sz="1400" dirty="0"/>
                        <a:t>Case 1 (feature ID registration)</a:t>
                      </a:r>
                      <a:endParaRPr lang="zh-CN" altLang="en-US" sz="1400" dirty="0"/>
                    </a:p>
                  </a:txBody>
                  <a:tcPr/>
                </a:tc>
                <a:tc>
                  <a:txBody>
                    <a:bodyPr/>
                    <a:lstStyle/>
                    <a:p>
                      <a:r>
                        <a:rPr lang="en-US" altLang="zh-CN" sz="1400" dirty="0"/>
                        <a:t>Case 2 (feature info negotiation)</a:t>
                      </a:r>
                      <a:endParaRPr lang="zh-CN" altLang="en-US" sz="1400" dirty="0"/>
                    </a:p>
                  </a:txBody>
                  <a:tcPr/>
                </a:tc>
                <a:tc>
                  <a:txBody>
                    <a:bodyPr/>
                    <a:lstStyle/>
                    <a:p>
                      <a:r>
                        <a:rPr lang="en-US" altLang="zh-CN" sz="1400" dirty="0"/>
                        <a:t>Case 3 (Combine)</a:t>
                      </a:r>
                      <a:endParaRPr lang="zh-CN" altLang="en-US" sz="1400" dirty="0"/>
                    </a:p>
                  </a:txBody>
                  <a:tcPr/>
                </a:tc>
                <a:tc>
                  <a:txBody>
                    <a:bodyPr/>
                    <a:lstStyle/>
                    <a:p>
                      <a:r>
                        <a:rPr lang="en-US" altLang="zh-CN" sz="1400" dirty="0"/>
                        <a:t>Other case</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OPPO</a:t>
                      </a:r>
                      <a:endParaRPr lang="zh-CN" altLang="en-US" sz="1400" dirty="0"/>
                    </a:p>
                  </a:txBody>
                  <a:tcPr/>
                </a:tc>
                <a:tc>
                  <a:txBody>
                    <a:bodyPr/>
                    <a:lstStyle/>
                    <a:p>
                      <a:endParaRPr lang="en-US" altLang="zh-CN" sz="1400" dirty="0"/>
                    </a:p>
                  </a:txBody>
                  <a:tcPr/>
                </a:tc>
                <a:tc>
                  <a:txBody>
                    <a:bodyPr/>
                    <a:lstStyle/>
                    <a:p>
                      <a:pPr marL="0" indent="0">
                        <a:buFontTx/>
                        <a:buNone/>
                      </a:pPr>
                      <a:endParaRPr lang="zh-CN" altLang="en-US" sz="1400" dirty="0"/>
                    </a:p>
                  </a:txBody>
                  <a:tcPr/>
                </a:tc>
                <a:tc>
                  <a:txBody>
                    <a:bodyPr/>
                    <a:lstStyle/>
                    <a:p>
                      <a:pPr marL="0" indent="0">
                        <a:buFontTx/>
                        <a:buNone/>
                      </a:pPr>
                      <a:r>
                        <a:rPr lang="en-US" altLang="zh-CN" sz="1400" dirty="0"/>
                        <a:t>Preferred. VFL client can register to the NRF what the feature it can support to be collected using the feature ID. It will help the server to first select the client which can possibly provided the target feature. Then based on the negotiation, server and client can align the current feature used by different entity.</a:t>
                      </a:r>
                      <a:endParaRPr lang="zh-CN" altLang="en-US" sz="1400" dirty="0"/>
                    </a:p>
                  </a:txBody>
                  <a:tcPr/>
                </a:tc>
                <a:tc>
                  <a:txBody>
                    <a:bodyPr/>
                    <a:lstStyle/>
                    <a:p>
                      <a:pPr marL="0" indent="0">
                        <a:buFontTx/>
                        <a:buNone/>
                      </a:pPr>
                      <a:endParaRPr lang="zh-CN" altLang="en-US" sz="1400" dirty="0"/>
                    </a:p>
                  </a:txBody>
                  <a:tcPr/>
                </a:tc>
                <a:extLst>
                  <a:ext uri="{0D108BD9-81ED-4DB2-BD59-A6C34878D82A}">
                    <a16:rowId xmlns:a16="http://schemas.microsoft.com/office/drawing/2014/main" val="2513737651"/>
                  </a:ext>
                </a:extLst>
              </a:tr>
              <a:tr h="370840">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2833328703"/>
                  </a:ext>
                </a:extLst>
              </a:tr>
              <a:tr h="370840">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700469238"/>
                  </a:ext>
                </a:extLst>
              </a:tr>
              <a:tr h="370840">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2206630687"/>
                  </a:ext>
                </a:extLst>
              </a:tr>
            </a:tbl>
          </a:graphicData>
        </a:graphic>
      </p:graphicFrame>
    </p:spTree>
    <p:extLst>
      <p:ext uri="{BB962C8B-B14F-4D97-AF65-F5344CB8AC3E}">
        <p14:creationId xmlns:p14="http://schemas.microsoft.com/office/powerpoint/2010/main" val="282887780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7</a:t>
            </a:r>
          </a:p>
          <a:p>
            <a:pPr marL="0" indent="0">
              <a:spcBef>
                <a:spcPts val="600"/>
              </a:spcBef>
              <a:spcAft>
                <a:spcPts val="600"/>
              </a:spcAft>
              <a:buNone/>
            </a:pPr>
            <a:endParaRPr lang="en-US" altLang="zh-CN" sz="2000" dirty="0">
              <a:latin typeface="Calibri" panose="020F0502020204030204" pitchFamily="34" charset="0"/>
              <a:cs typeface="Calibri" panose="020F0502020204030204" pitchFamily="34" charset="0"/>
            </a:endParaRPr>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679a257e-872f-4c98-9e8a-0a9c104f72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www.w3.org/XML/1998/namespace"/>
    <ds:schemaRef ds:uri="280d8efa-eff2-4910-88d2-79ca146720c4"/>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7694</TotalTime>
  <Words>900</Words>
  <Application>Microsoft Office PowerPoint</Application>
  <PresentationFormat>宽屏</PresentationFormat>
  <Paragraphs>49</Paragraphs>
  <Slides>8</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vt:lpstr>
      <vt:lpstr>Calibri</vt:lpstr>
      <vt:lpstr>Calibri Light</vt:lpstr>
      <vt:lpstr>Times New Roman</vt:lpstr>
      <vt:lpstr>Office Theme</vt:lpstr>
      <vt:lpstr>Discussion on the VFL feature alignment</vt:lpstr>
      <vt:lpstr>Status for the feature registration and alignment</vt:lpstr>
      <vt:lpstr>What is the feature means and the needed for the Feature alignment</vt:lpstr>
      <vt:lpstr>Feature info register to the NRF</vt:lpstr>
      <vt:lpstr>Feature alignment based on the negotiation</vt:lpstr>
      <vt:lpstr>Combine both case 1 and case 2</vt:lpstr>
      <vt:lpstr>Companies views for case 1,2,3</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Jorain</cp:lastModifiedBy>
  <cp:revision>691</cp:revision>
  <dcterms:created xsi:type="dcterms:W3CDTF">2010-02-05T13:52:04Z</dcterms:created>
  <dcterms:modified xsi:type="dcterms:W3CDTF">2024-11-05T06:51:07Z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