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3"/>
  </p:notesMasterIdLst>
  <p:handoutMasterIdLst>
    <p:handoutMasterId r:id="rId14"/>
  </p:handoutMasterIdLst>
  <p:sldIdLst>
    <p:sldId id="341" r:id="rId5"/>
    <p:sldId id="373" r:id="rId6"/>
    <p:sldId id="376" r:id="rId7"/>
    <p:sldId id="377" r:id="rId8"/>
    <p:sldId id="383" r:id="rId9"/>
    <p:sldId id="378" r:id="rId10"/>
    <p:sldId id="379" r:id="rId11"/>
    <p:sldId id="382" r:id="rId1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6678" autoAdjust="0"/>
  </p:normalViewPr>
  <p:slideViewPr>
    <p:cSldViewPr snapToGrid="0">
      <p:cViewPr varScale="1">
        <p:scale>
          <a:sx n="111" d="100"/>
          <a:sy n="111" d="100"/>
        </p:scale>
        <p:origin x="444" y="-73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599577" y="1924344"/>
            <a:ext cx="8992845" cy="1033461"/>
          </a:xfrm>
        </p:spPr>
        <p:txBody>
          <a:bodyPr/>
          <a:lstStyle/>
          <a:p>
            <a:pPr algn="ctr" eaLnBrk="1" hangingPunct="1"/>
            <a:r>
              <a:rPr lang="en-US" altLang="zh-CN" sz="4800" dirty="0"/>
              <a:t>Discussion on the VFL feature alignment</a:t>
            </a:r>
            <a:endParaRPr lang="en-GB" altLang="en-US" sz="48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OPPO</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S2-240XXXX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695993" y="4292521"/>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3200" dirty="0"/>
              <a:t>Status for the feature registration and alignment</a:t>
            </a:r>
            <a:endParaRPr lang="zh-CN" altLang="en-US" sz="3200" dirty="0"/>
          </a:p>
        </p:txBody>
      </p:sp>
      <p:sp>
        <p:nvSpPr>
          <p:cNvPr id="12" name="Content Placeholder 2">
            <a:extLst>
              <a:ext uri="{FF2B5EF4-FFF2-40B4-BE49-F238E27FC236}">
                <a16:creationId xmlns:a16="http://schemas.microsoft.com/office/drawing/2014/main" id="{60D2881E-0D12-4FC6-ABE1-DF614EF3DED9}"/>
              </a:ext>
            </a:extLst>
          </p:cNvPr>
          <p:cNvSpPr>
            <a:spLocks noGrp="1"/>
          </p:cNvSpPr>
          <p:nvPr>
            <p:ph idx="1"/>
          </p:nvPr>
        </p:nvSpPr>
        <p:spPr>
          <a:xfrm>
            <a:off x="94267" y="3851238"/>
            <a:ext cx="11906055" cy="1208432"/>
          </a:xfrm>
        </p:spPr>
        <p:txBody>
          <a:bodyPr/>
          <a:lstStyle/>
          <a:p>
            <a:pPr lvl="0">
              <a:spcBef>
                <a:spcPts val="600"/>
              </a:spcBef>
              <a:spcAft>
                <a:spcPts val="600"/>
              </a:spcAft>
            </a:pPr>
            <a:r>
              <a:rPr lang="en-US" altLang="zh-CN" b="1" dirty="0">
                <a:latin typeface="Calibri" panose="020F0502020204030204" pitchFamily="34" charset="0"/>
                <a:cs typeface="Calibri" panose="020F0502020204030204" pitchFamily="34" charset="0"/>
              </a:rPr>
              <a:t>Observation</a:t>
            </a:r>
            <a:r>
              <a:rPr lang="zh-CN" altLang="en-US" b="1" dirty="0">
                <a:latin typeface="Calibri" panose="020F0502020204030204" pitchFamily="34" charset="0"/>
                <a:cs typeface="Calibri" panose="020F0502020204030204" pitchFamily="34" charset="0"/>
              </a:rPr>
              <a:t>：</a:t>
            </a:r>
            <a:endParaRPr lang="en-US" altLang="zh-CN" b="1" dirty="0">
              <a:latin typeface="Calibri" panose="020F0502020204030204" pitchFamily="34" charset="0"/>
              <a:cs typeface="Calibri" panose="020F0502020204030204" pitchFamily="34" charset="0"/>
            </a:endParaRPr>
          </a:p>
          <a:p>
            <a:pPr marL="0" lvl="0" indent="0">
              <a:spcBef>
                <a:spcPts val="600"/>
              </a:spcBef>
              <a:spcAft>
                <a:spcPts val="600"/>
              </a:spcAft>
              <a:buNone/>
            </a:pPr>
            <a:r>
              <a:rPr lang="en-US" altLang="en-US" sz="2000" dirty="0">
                <a:cs typeface="Calibri" panose="020F0502020204030204" pitchFamily="34" charset="0"/>
              </a:rPr>
              <a:t>Based on the above ENs, two issues need to be considered.</a:t>
            </a:r>
          </a:p>
          <a:p>
            <a:pPr marL="914400" lvl="1" indent="-457200">
              <a:spcBef>
                <a:spcPts val="600"/>
              </a:spcBef>
              <a:spcAft>
                <a:spcPts val="600"/>
              </a:spcAft>
              <a:buAutoNum type="arabicPeriod"/>
            </a:pPr>
            <a:r>
              <a:rPr lang="en-US" altLang="en-US" sz="2000" dirty="0">
                <a:cs typeface="Calibri" panose="020F0502020204030204" pitchFamily="34" charset="0"/>
              </a:rPr>
              <a:t>Whether and how to register the feature related info to the NRF and consider the feature info for each client when perform the VFL client discovery?</a:t>
            </a:r>
          </a:p>
          <a:p>
            <a:pPr marL="914400" lvl="1" indent="-457200">
              <a:spcBef>
                <a:spcPts val="600"/>
              </a:spcBef>
              <a:spcAft>
                <a:spcPts val="600"/>
              </a:spcAft>
              <a:buAutoNum type="arabicPeriod"/>
            </a:pPr>
            <a:r>
              <a:rPr lang="en-US" altLang="en-US" sz="2000" dirty="0">
                <a:cs typeface="Calibri" panose="020F0502020204030204" pitchFamily="34" charset="0"/>
              </a:rPr>
              <a:t>Whether the feature related info need to be negotiated between the server and clients during the preparation phase to perform the feature alignment?</a:t>
            </a:r>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0" y="116114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The following editor’s notes are captured in TS 23.288 or approved CR:</a:t>
            </a:r>
          </a:p>
          <a:p>
            <a:pPr marL="1177925" lvl="1" indent="-540385">
              <a:spcAft>
                <a:spcPts val="900"/>
              </a:spcAft>
            </a:pPr>
            <a:r>
              <a:rPr lang="en-US" altLang="zh-CN" sz="1600" dirty="0">
                <a:solidFill>
                  <a:srgbClr val="FF0000"/>
                </a:solidFill>
                <a:effectLst/>
                <a:latin typeface="Times New Roman" panose="02020603050405020304" pitchFamily="18" charset="0"/>
                <a:ea typeface="宋体" panose="02010600030101010101" pitchFamily="2" charset="-122"/>
              </a:rPr>
              <a:t>Editor's note: Details regarding features alignment functionality or whether the functionality needs to be specified are FFS</a:t>
            </a:r>
            <a:r>
              <a:rPr lang="en-US" altLang="zh-CN" sz="1600" dirty="0">
                <a:solidFill>
                  <a:schemeClr val="accent5"/>
                </a:solidFill>
                <a:effectLst/>
                <a:latin typeface="Times New Roman" panose="02020603050405020304" pitchFamily="18" charset="0"/>
                <a:ea typeface="宋体" panose="02010600030101010101" pitchFamily="2" charset="-122"/>
              </a:rPr>
              <a:t>. </a:t>
            </a:r>
            <a:r>
              <a:rPr lang="en-GB" altLang="zh-CN" sz="1600" dirty="0">
                <a:solidFill>
                  <a:schemeClr val="accent5"/>
                </a:solidFill>
                <a:effectLst/>
                <a:latin typeface="Times New Roman" panose="02020603050405020304" pitchFamily="18" charset="0"/>
                <a:ea typeface="宋体" panose="02010600030101010101" pitchFamily="2" charset="-122"/>
              </a:rPr>
              <a:t>(CR: 2411195 – KDDI; Clause 5.4)</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marL="1177925" lvl="1" indent="-540385">
              <a:spcAft>
                <a:spcPts val="900"/>
              </a:spcAft>
            </a:pPr>
            <a:r>
              <a:rPr lang="en-GB" altLang="zh-CN" sz="1600" dirty="0">
                <a:solidFill>
                  <a:srgbClr val="FF0000"/>
                </a:solidFill>
                <a:effectLst/>
                <a:latin typeface="Times New Roman" panose="02020603050405020304" pitchFamily="18" charset="0"/>
                <a:ea typeface="等线" panose="02010600030101010101" pitchFamily="2" charset="-122"/>
              </a:rPr>
              <a:t>Editor's note: Whether additional selection criteria are required is FFS (e.g. vendor information and feature related information). </a:t>
            </a:r>
            <a:r>
              <a:rPr lang="en-GB" altLang="zh-CN" sz="1600" dirty="0">
                <a:solidFill>
                  <a:schemeClr val="accent5"/>
                </a:solidFill>
                <a:effectLst/>
                <a:latin typeface="Times New Roman" panose="02020603050405020304" pitchFamily="18" charset="0"/>
                <a:ea typeface="等线" panose="02010600030101010101" pitchFamily="2" charset="-122"/>
              </a:rPr>
              <a:t>(CR: 2411193 – vivo; Clause: 6.2H.2.1.2)</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marL="1177925" lvl="1" indent="-540385">
              <a:spcAft>
                <a:spcPts val="900"/>
              </a:spcAft>
            </a:pPr>
            <a:r>
              <a:rPr lang="en-GB" altLang="zh-CN" sz="1600" dirty="0">
                <a:solidFill>
                  <a:srgbClr val="FF0000"/>
                </a:solidFill>
                <a:effectLst/>
                <a:latin typeface="Times New Roman" panose="02020603050405020304" pitchFamily="18" charset="0"/>
                <a:ea typeface="等线" panose="02010600030101010101" pitchFamily="2" charset="-122"/>
              </a:rPr>
              <a:t>Editor's note: Details of ML Model handling, supported features, Feature alignment are FFS.</a:t>
            </a:r>
            <a:r>
              <a:rPr lang="en-GB" altLang="zh-CN" sz="1600" dirty="0">
                <a:solidFill>
                  <a:schemeClr val="accent5"/>
                </a:solidFill>
                <a:effectLst/>
                <a:latin typeface="Times New Roman" panose="02020603050405020304" pitchFamily="18" charset="0"/>
                <a:ea typeface="等线" panose="02010600030101010101" pitchFamily="2" charset="-122"/>
              </a:rPr>
              <a:t> (CR: 2411193 – vivo; Clause: 5.2)</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marL="1177925" lvl="1" indent="-540385">
              <a:spcAft>
                <a:spcPts val="900"/>
              </a:spcAft>
            </a:pPr>
            <a:r>
              <a:rPr lang="en-GB" altLang="zh-CN" sz="1600" dirty="0">
                <a:solidFill>
                  <a:srgbClr val="FF0000"/>
                </a:solidFill>
                <a:effectLst/>
                <a:latin typeface="Times New Roman" panose="02020603050405020304" pitchFamily="18" charset="0"/>
                <a:ea typeface="等线" panose="02010600030101010101" pitchFamily="2" charset="-122"/>
              </a:rPr>
              <a:t>Editor's note: Whether the VFL Interoperability information (e.g. type of supported VFL training method(s), vendor information, and feature related information) needs to be part of the NF profile registered in NRF is FFS. </a:t>
            </a:r>
            <a:r>
              <a:rPr lang="en-GB" altLang="zh-CN" sz="1600" dirty="0">
                <a:solidFill>
                  <a:schemeClr val="accent5"/>
                </a:solidFill>
                <a:effectLst/>
                <a:latin typeface="Times New Roman" panose="02020603050405020304" pitchFamily="18" charset="0"/>
                <a:ea typeface="等线" panose="02010600030101010101" pitchFamily="2" charset="-122"/>
              </a:rPr>
              <a:t>(CR: 2411193 – vivo; Clause: 5.2)</a:t>
            </a:r>
            <a:endParaRPr lang="zh-CN" altLang="zh-CN" sz="1600" dirty="0">
              <a:solidFill>
                <a:schemeClr val="accent5"/>
              </a:solidFill>
              <a:effectLst/>
              <a:latin typeface="Times New Roman" panose="02020603050405020304" pitchFamily="18" charset="0"/>
              <a:ea typeface="等线" panose="02010600030101010101" pitchFamily="2" charset="-122"/>
            </a:endParaRP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What is the feature means and the needed for the Feature alignment</a:t>
            </a:r>
            <a:endParaRPr lang="zh-CN" altLang="en-US" sz="2800" dirty="0"/>
          </a:p>
        </p:txBody>
      </p:sp>
      <p:sp>
        <p:nvSpPr>
          <p:cNvPr id="5" name="Content Placeholder 2">
            <a:extLst>
              <a:ext uri="{FF2B5EF4-FFF2-40B4-BE49-F238E27FC236}">
                <a16:creationId xmlns:a16="http://schemas.microsoft.com/office/drawing/2014/main" id="{6EDCAE93-56C2-38AF-ED5D-E0635E41E983}"/>
              </a:ext>
            </a:extLst>
          </p:cNvPr>
          <p:cNvSpPr txBox="1">
            <a:spLocks/>
          </p:cNvSpPr>
          <p:nvPr/>
        </p:nvSpPr>
        <p:spPr bwMode="auto">
          <a:xfrm>
            <a:off x="0" y="1213093"/>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Feature is a measurable property of some sample that is used as input for a ML model for training and inference</a:t>
            </a:r>
            <a:endParaRPr lang="en-GB" altLang="zh-CN" sz="2200" dirty="0">
              <a:latin typeface="Calibri" panose="020F0502020204030204" pitchFamily="34" charset="0"/>
              <a:cs typeface="Calibri" panose="020F0502020204030204" pitchFamily="34" charset="0"/>
            </a:endParaRP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For example, for the existing Observed Service Experience related network data analytics, in order to support the request Service Experience analytics for a UE or for a group of UE, many parameters from different entity(e.g. AF, AMF, SMF, UPF) for the UEs are considered</a:t>
            </a:r>
            <a:r>
              <a:rPr lang="en-US" altLang="zh-CN" sz="2000" dirty="0">
                <a:latin typeface="Times New Roman" panose="02020603050405020304" pitchFamily="18" charset="0"/>
                <a:ea typeface="宋体" panose="02010600030101010101" pitchFamily="2" charset="-122"/>
              </a:rPr>
              <a:t>.</a:t>
            </a:r>
            <a:endParaRPr lang="en-US" altLang="zh-CN" sz="2000" dirty="0">
              <a:effectLst/>
              <a:latin typeface="Times New Roman" panose="02020603050405020304" pitchFamily="18" charset="0"/>
              <a:ea typeface="宋体" panose="02010600030101010101" pitchFamily="2" charset="-122"/>
            </a:endParaRPr>
          </a:p>
          <a:p>
            <a:pPr marL="1177925" lvl="1" indent="-540385">
              <a:spcAft>
                <a:spcPts val="900"/>
              </a:spcAft>
            </a:pPr>
            <a:r>
              <a:rPr lang="en-US" altLang="zh-CN" sz="2000" dirty="0">
                <a:effectLst/>
                <a:latin typeface="Times New Roman" panose="02020603050405020304" pitchFamily="18" charset="0"/>
                <a:ea typeface="等线" panose="02010600030101010101" pitchFamily="2" charset="-122"/>
              </a:rPr>
              <a:t>UE is the sample and the different parameters for that UE will be treat as the feature of that sample. </a:t>
            </a:r>
          </a:p>
          <a:p>
            <a:pPr marL="1177925" lvl="1" indent="-540385">
              <a:spcAft>
                <a:spcPts val="900"/>
              </a:spcAft>
            </a:pPr>
            <a:r>
              <a:rPr lang="en-US" altLang="zh-CN" sz="2000" dirty="0">
                <a:effectLst/>
                <a:latin typeface="Times New Roman" panose="02020603050405020304" pitchFamily="18" charset="0"/>
                <a:ea typeface="等线" panose="02010600030101010101" pitchFamily="2" charset="-122"/>
              </a:rPr>
              <a:t>Some of the parameters can be collected and provided by different NWDAFs and AFs, therefore, the parameters may have overlap in different entities. </a:t>
            </a:r>
            <a:endParaRPr lang="zh-CN" altLang="zh-CN" sz="2000" dirty="0">
              <a:effectLst/>
              <a:latin typeface="Times New Roman" panose="02020603050405020304" pitchFamily="18" charset="0"/>
              <a:ea typeface="等线" panose="02010600030101010101" pitchFamily="2" charset="-122"/>
            </a:endParaRPr>
          </a:p>
          <a:p>
            <a:pPr marL="1177925" lvl="1" indent="-540385">
              <a:spcAft>
                <a:spcPts val="900"/>
              </a:spcAft>
            </a:pPr>
            <a:r>
              <a:rPr lang="en-US" altLang="zh-CN" sz="2000" dirty="0">
                <a:effectLst/>
                <a:latin typeface="Times New Roman" panose="02020603050405020304" pitchFamily="18" charset="0"/>
                <a:ea typeface="等线" panose="02010600030101010101" pitchFamily="2" charset="-122"/>
              </a:rPr>
              <a:t>VFL need the different entities have the same samples but different feature. The feature alignment is needed.</a:t>
            </a:r>
            <a:endParaRPr lang="zh-CN" altLang="zh-CN" sz="2000" dirty="0">
              <a:effectLst/>
              <a:latin typeface="Times New Roman" panose="02020603050405020304" pitchFamily="18" charset="0"/>
              <a:ea typeface="等线"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8970771"/>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Feature info register to the NRF</a:t>
            </a:r>
            <a:endParaRPr lang="zh-CN" altLang="en-US" sz="2800" dirty="0"/>
          </a:p>
        </p:txBody>
      </p:sp>
      <p:sp>
        <p:nvSpPr>
          <p:cNvPr id="2" name="Content Placeholder 2">
            <a:extLst>
              <a:ext uri="{FF2B5EF4-FFF2-40B4-BE49-F238E27FC236}">
                <a16:creationId xmlns:a16="http://schemas.microsoft.com/office/drawing/2014/main" id="{162EC02E-DA11-1ECA-7710-44A23F7C75B3}"/>
              </a:ext>
            </a:extLst>
          </p:cNvPr>
          <p:cNvSpPr txBox="1">
            <a:spLocks/>
          </p:cNvSpPr>
          <p:nvPr/>
        </p:nvSpPr>
        <p:spPr bwMode="auto">
          <a:xfrm>
            <a:off x="0" y="1266881"/>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Case 1 Only the feature info register to NRF is enough to support the feature alignment</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Considering the feature is a sensitive information, and it is vender specific information, a feature ID could be used to represent the feature info supported by different entity. </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Feature ID is a vender specific information.</a:t>
            </a:r>
            <a:endParaRPr lang="en-US" altLang="zh-CN" sz="2000" dirty="0">
              <a:effectLst/>
              <a:latin typeface="Times New Roman" panose="02020603050405020304" pitchFamily="18" charset="0"/>
              <a:ea typeface="宋体" panose="02010600030101010101" pitchFamily="2" charset="-122"/>
            </a:endParaRP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F</a:t>
            </a:r>
            <a:r>
              <a:rPr lang="en-US" altLang="zh-CN" sz="2000" dirty="0">
                <a:latin typeface="Times New Roman" panose="02020603050405020304" pitchFamily="18" charset="0"/>
                <a:ea typeface="宋体" panose="02010600030101010101" pitchFamily="2" charset="-122"/>
              </a:rPr>
              <a:t>eature ID will be register to the NRF which will be a part of  the VFL interoperability information in order to let different venders (which are interoperable between each other) can understand what the feature ID means.</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Server can based on the discovery </a:t>
            </a:r>
            <a:r>
              <a:rPr lang="en-US" altLang="zh-CN" sz="2000" dirty="0">
                <a:latin typeface="Times New Roman" panose="02020603050405020304" pitchFamily="18" charset="0"/>
                <a:ea typeface="宋体" panose="02010600030101010101" pitchFamily="2" charset="-122"/>
              </a:rPr>
              <a:t>procedure to </a:t>
            </a:r>
            <a:r>
              <a:rPr lang="en-US" altLang="zh-CN" sz="2000" dirty="0">
                <a:effectLst/>
                <a:latin typeface="Times New Roman" panose="02020603050405020304" pitchFamily="18" charset="0"/>
                <a:ea typeface="宋体" panose="02010600030101010101" pitchFamily="2" charset="-122"/>
              </a:rPr>
              <a:t>get the feature info supported by the discovered entity and determine which feature will be used.</a:t>
            </a: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630722"/>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6BDFB-555C-85F1-E404-D41F040E402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513F068-4934-3F59-4ED1-FA5B4B075DDE}"/>
              </a:ext>
            </a:extLst>
          </p:cNvPr>
          <p:cNvSpPr>
            <a:spLocks noGrp="1"/>
          </p:cNvSpPr>
          <p:nvPr>
            <p:ph type="title"/>
          </p:nvPr>
        </p:nvSpPr>
        <p:spPr>
          <a:xfrm>
            <a:off x="0" y="-188649"/>
            <a:ext cx="10515600" cy="1325563"/>
          </a:xfrm>
        </p:spPr>
        <p:txBody>
          <a:bodyPr/>
          <a:lstStyle/>
          <a:p>
            <a:r>
              <a:rPr lang="en-US" altLang="zh-CN" sz="2800" dirty="0"/>
              <a:t>Feature alignment based on the negotiation</a:t>
            </a:r>
            <a:endParaRPr lang="zh-CN" altLang="en-US" sz="2800" dirty="0"/>
          </a:p>
        </p:txBody>
      </p:sp>
      <p:sp>
        <p:nvSpPr>
          <p:cNvPr id="2" name="Content Placeholder 2">
            <a:extLst>
              <a:ext uri="{FF2B5EF4-FFF2-40B4-BE49-F238E27FC236}">
                <a16:creationId xmlns:a16="http://schemas.microsoft.com/office/drawing/2014/main" id="{A975AFA5-164B-36A0-8D4B-62818543F029}"/>
              </a:ext>
            </a:extLst>
          </p:cNvPr>
          <p:cNvSpPr txBox="1">
            <a:spLocks/>
          </p:cNvSpPr>
          <p:nvPr/>
        </p:nvSpPr>
        <p:spPr bwMode="auto">
          <a:xfrm>
            <a:off x="0" y="1266881"/>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Case 2 The feature alignment is based on the negotiation between the different entities</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Considering the feature maybe dynamic and it is related to the sample. Register to the NRF may cause NRF overload and need frequent update. </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Feature info should be negotiated between the VFL server and VFL client. </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VFL server will send the feature alignment request to the client which include the target feature information. Client will response to the Server what feature the client can supported.</a:t>
            </a: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382502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Combine both case 1 and case 2</a:t>
            </a:r>
            <a:endParaRPr lang="zh-CN" altLang="en-US" sz="2800" dirty="0"/>
          </a:p>
        </p:txBody>
      </p:sp>
      <p:sp>
        <p:nvSpPr>
          <p:cNvPr id="3" name="Content Placeholder 2">
            <a:extLst>
              <a:ext uri="{FF2B5EF4-FFF2-40B4-BE49-F238E27FC236}">
                <a16:creationId xmlns:a16="http://schemas.microsoft.com/office/drawing/2014/main" id="{8BA85B07-0DFB-0DC2-513F-B5BD148EEF39}"/>
              </a:ext>
            </a:extLst>
          </p:cNvPr>
          <p:cNvSpPr txBox="1">
            <a:spLocks/>
          </p:cNvSpPr>
          <p:nvPr/>
        </p:nvSpPr>
        <p:spPr bwMode="auto">
          <a:xfrm>
            <a:off x="48705" y="124449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Case 3 The feature alignment is based on the registration and discovery and further negotiated between the different entities</a:t>
            </a:r>
          </a:p>
          <a:p>
            <a:pPr marL="1177925" lvl="1" indent="-540385">
              <a:spcAft>
                <a:spcPts val="900"/>
              </a:spcAft>
            </a:pPr>
            <a:r>
              <a:rPr lang="en-US" altLang="zh-CN" sz="2000" dirty="0">
                <a:latin typeface="Times New Roman" panose="02020603050405020304" pitchFamily="18" charset="0"/>
                <a:ea typeface="宋体" panose="02010600030101010101" pitchFamily="2" charset="-122"/>
              </a:rPr>
              <a:t>Different VFL client can register to the NRF with the feature ID based on historic data it can be collected. Feature ID is a part of the VFL interoperability info. Consider the feature ID is based on the historic feature info, it maybe quite stable.</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Since the feature ID can only reflect what the feature the entity can support to be collected </a:t>
            </a:r>
            <a:r>
              <a:rPr lang="en-US" altLang="zh-CN" sz="2000" dirty="0">
                <a:latin typeface="Times New Roman" panose="02020603050405020304" pitchFamily="18" charset="0"/>
                <a:ea typeface="宋体" panose="02010600030101010101" pitchFamily="2" charset="-122"/>
              </a:rPr>
              <a:t>in the historic. It can not ensure for the current VFL operation, those feature can be collected. Therefore, only depend on the feature ID register in the NRF is not enough to support the feature alignment.</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After </a:t>
            </a:r>
            <a:r>
              <a:rPr lang="en-US" altLang="zh-CN" sz="2000" dirty="0">
                <a:latin typeface="Times New Roman" panose="02020603050405020304" pitchFamily="18" charset="0"/>
                <a:ea typeface="宋体" panose="02010600030101010101" pitchFamily="2" charset="-122"/>
              </a:rPr>
              <a:t>performing the VFL client discovery base on the feature ID, </a:t>
            </a:r>
            <a:r>
              <a:rPr lang="en-US" altLang="zh-CN" sz="2000" dirty="0">
                <a:effectLst/>
                <a:latin typeface="Times New Roman" panose="02020603050405020304" pitchFamily="18" charset="0"/>
                <a:ea typeface="宋体" panose="02010600030101010101" pitchFamily="2" charset="-122"/>
              </a:rPr>
              <a:t>server sends the VFL preparation request to the client which include the target feature information represented by the feature ID. </a:t>
            </a:r>
          </a:p>
          <a:p>
            <a:pPr marL="1177925" lvl="1" indent="-540385">
              <a:spcAft>
                <a:spcPts val="900"/>
              </a:spcAft>
            </a:pPr>
            <a:r>
              <a:rPr lang="en-US" altLang="zh-CN" sz="2000" dirty="0">
                <a:effectLst/>
                <a:latin typeface="Times New Roman" panose="02020603050405020304" pitchFamily="18" charset="0"/>
                <a:ea typeface="宋体" panose="02010600030101010101" pitchFamily="2" charset="-122"/>
              </a:rPr>
              <a:t>Client will response to the server what feature the client can supported with the feature ID.</a:t>
            </a: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213844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Companies views for case 1,2,3</a:t>
            </a:r>
            <a:endParaRPr lang="zh-CN" altLang="en-US" sz="2800" dirty="0"/>
          </a:p>
        </p:txBody>
      </p:sp>
      <p:graphicFrame>
        <p:nvGraphicFramePr>
          <p:cNvPr id="3" name="表格 2">
            <a:extLst>
              <a:ext uri="{FF2B5EF4-FFF2-40B4-BE49-F238E27FC236}">
                <a16:creationId xmlns:a16="http://schemas.microsoft.com/office/drawing/2014/main" id="{AE690D5E-0E71-19E4-971C-E03B0ED8ED7F}"/>
              </a:ext>
            </a:extLst>
          </p:cNvPr>
          <p:cNvGraphicFramePr>
            <a:graphicFrameLocks noGrp="1"/>
          </p:cNvGraphicFramePr>
          <p:nvPr>
            <p:extLst>
              <p:ext uri="{D42A27DB-BD31-4B8C-83A1-F6EECF244321}">
                <p14:modId xmlns:p14="http://schemas.microsoft.com/office/powerpoint/2010/main" val="1442992400"/>
              </p:ext>
            </p:extLst>
          </p:nvPr>
        </p:nvGraphicFramePr>
        <p:xfrm>
          <a:off x="167054" y="833501"/>
          <a:ext cx="11598830" cy="7437120"/>
        </p:xfrm>
        <a:graphic>
          <a:graphicData uri="http://schemas.openxmlformats.org/drawingml/2006/table">
            <a:tbl>
              <a:tblPr firstRow="1" bandRow="1">
                <a:tableStyleId>{5C22544A-7EE6-4342-B048-85BDC9FD1C3A}</a:tableStyleId>
              </a:tblPr>
              <a:tblGrid>
                <a:gridCol w="913125">
                  <a:extLst>
                    <a:ext uri="{9D8B030D-6E8A-4147-A177-3AD203B41FA5}">
                      <a16:colId xmlns:a16="http://schemas.microsoft.com/office/drawing/2014/main" val="2890343580"/>
                    </a:ext>
                  </a:extLst>
                </a:gridCol>
                <a:gridCol w="1987491">
                  <a:extLst>
                    <a:ext uri="{9D8B030D-6E8A-4147-A177-3AD203B41FA5}">
                      <a16:colId xmlns:a16="http://schemas.microsoft.com/office/drawing/2014/main" val="438584649"/>
                    </a:ext>
                  </a:extLst>
                </a:gridCol>
                <a:gridCol w="1618772">
                  <a:extLst>
                    <a:ext uri="{9D8B030D-6E8A-4147-A177-3AD203B41FA5}">
                      <a16:colId xmlns:a16="http://schemas.microsoft.com/office/drawing/2014/main" val="1760235431"/>
                    </a:ext>
                  </a:extLst>
                </a:gridCol>
                <a:gridCol w="5056813">
                  <a:extLst>
                    <a:ext uri="{9D8B030D-6E8A-4147-A177-3AD203B41FA5}">
                      <a16:colId xmlns:a16="http://schemas.microsoft.com/office/drawing/2014/main" val="4198580669"/>
                    </a:ext>
                  </a:extLst>
                </a:gridCol>
                <a:gridCol w="2022629">
                  <a:extLst>
                    <a:ext uri="{9D8B030D-6E8A-4147-A177-3AD203B41FA5}">
                      <a16:colId xmlns:a16="http://schemas.microsoft.com/office/drawing/2014/main" val="2997888215"/>
                    </a:ext>
                  </a:extLst>
                </a:gridCol>
              </a:tblGrid>
              <a:tr h="0">
                <a:tc>
                  <a:txBody>
                    <a:bodyPr/>
                    <a:lstStyle/>
                    <a:p>
                      <a:r>
                        <a:rPr lang="en-US" altLang="zh-CN" sz="1400" dirty="0"/>
                        <a:t>Companies</a:t>
                      </a:r>
                      <a:endParaRPr lang="zh-CN" altLang="en-US" sz="1400" dirty="0"/>
                    </a:p>
                  </a:txBody>
                  <a:tcPr/>
                </a:tc>
                <a:tc>
                  <a:txBody>
                    <a:bodyPr/>
                    <a:lstStyle/>
                    <a:p>
                      <a:r>
                        <a:rPr lang="en-US" altLang="zh-CN" sz="1400" dirty="0"/>
                        <a:t>Case 1 (feature ID registration)</a:t>
                      </a:r>
                      <a:endParaRPr lang="zh-CN" altLang="en-US" sz="1400" dirty="0"/>
                    </a:p>
                  </a:txBody>
                  <a:tcPr/>
                </a:tc>
                <a:tc>
                  <a:txBody>
                    <a:bodyPr/>
                    <a:lstStyle/>
                    <a:p>
                      <a:r>
                        <a:rPr lang="en-US" altLang="zh-CN" sz="1400" dirty="0"/>
                        <a:t>Case 2 (feature info negotiation)</a:t>
                      </a:r>
                      <a:endParaRPr lang="zh-CN" altLang="en-US" sz="1400" dirty="0"/>
                    </a:p>
                  </a:txBody>
                  <a:tcPr/>
                </a:tc>
                <a:tc>
                  <a:txBody>
                    <a:bodyPr/>
                    <a:lstStyle/>
                    <a:p>
                      <a:r>
                        <a:rPr lang="en-US" altLang="zh-CN" sz="1400" dirty="0"/>
                        <a:t>Case 3 (Combine)</a:t>
                      </a:r>
                      <a:endParaRPr lang="zh-CN" altLang="en-US" sz="1400" dirty="0"/>
                    </a:p>
                  </a:txBody>
                  <a:tcPr/>
                </a:tc>
                <a:tc>
                  <a:txBody>
                    <a:bodyPr/>
                    <a:lstStyle/>
                    <a:p>
                      <a:r>
                        <a:rPr lang="en-US" altLang="zh-CN" sz="1400" dirty="0"/>
                        <a:t>Other case</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OPPO</a:t>
                      </a:r>
                      <a:endParaRPr lang="zh-CN" altLang="en-US" sz="1400" dirty="0"/>
                    </a:p>
                  </a:txBody>
                  <a:tcPr/>
                </a:tc>
                <a:tc>
                  <a:txBody>
                    <a:bodyPr/>
                    <a:lstStyle/>
                    <a:p>
                      <a:endParaRPr lang="en-US" altLang="zh-CN" sz="1400" dirty="0"/>
                    </a:p>
                  </a:txBody>
                  <a:tcPr/>
                </a:tc>
                <a:tc>
                  <a:txBody>
                    <a:bodyPr/>
                    <a:lstStyle/>
                    <a:p>
                      <a:pPr marL="0" indent="0">
                        <a:buFontTx/>
                        <a:buNone/>
                      </a:pPr>
                      <a:endParaRPr lang="zh-CN" altLang="en-US" sz="1400" dirty="0"/>
                    </a:p>
                  </a:txBody>
                  <a:tcPr/>
                </a:tc>
                <a:tc>
                  <a:txBody>
                    <a:bodyPr/>
                    <a:lstStyle/>
                    <a:p>
                      <a:pPr marL="0" indent="0">
                        <a:buFontTx/>
                        <a:buNone/>
                      </a:pPr>
                      <a:r>
                        <a:rPr lang="en-US" altLang="zh-CN" sz="1200" dirty="0"/>
                        <a:t>Preferred. VFL client can register to the NRF what the feature it can support to be collected using the feature ID. It will help the server to first select the client which can possibly provided the target feature. Then based on the negotiation, server and client can align the current feature used by different entity.</a:t>
                      </a:r>
                      <a:endParaRPr lang="zh-CN" altLang="en-US" sz="1200" dirty="0"/>
                    </a:p>
                  </a:txBody>
                  <a:tcPr/>
                </a:tc>
                <a:tc>
                  <a:txBody>
                    <a:bodyPr/>
                    <a:lstStyle/>
                    <a:p>
                      <a:pPr marL="0" indent="0">
                        <a:buFontTx/>
                        <a:buNone/>
                      </a:pPr>
                      <a:endParaRPr lang="zh-CN" altLang="en-US" sz="1400" dirty="0"/>
                    </a:p>
                  </a:txBody>
                  <a:tcPr/>
                </a:tc>
                <a:extLst>
                  <a:ext uri="{0D108BD9-81ED-4DB2-BD59-A6C34878D82A}">
                    <a16:rowId xmlns:a16="http://schemas.microsoft.com/office/drawing/2014/main" val="2513737651"/>
                  </a:ext>
                </a:extLst>
              </a:tr>
              <a:tr h="0">
                <a:tc>
                  <a:txBody>
                    <a:bodyPr/>
                    <a:lstStyle/>
                    <a:p>
                      <a:r>
                        <a:rPr lang="en-US" altLang="zh-CN" sz="1400" dirty="0"/>
                        <a:t>ZTE</a:t>
                      </a:r>
                      <a:endParaRPr lang="zh-CN" altLang="en-US" sz="1400" dirty="0"/>
                    </a:p>
                  </a:txBody>
                  <a:tcPr/>
                </a:tc>
                <a:tc>
                  <a:txBody>
                    <a:bodyPr/>
                    <a:lstStyle/>
                    <a:p>
                      <a:r>
                        <a:rPr lang="en-US" altLang="zh-CN" sz="1400" dirty="0"/>
                        <a:t>Object(feature is dynamic)</a:t>
                      </a:r>
                      <a:endParaRPr lang="zh-CN" altLang="en-US" sz="1400" dirty="0"/>
                    </a:p>
                  </a:txBody>
                  <a:tcPr/>
                </a:tc>
                <a:tc>
                  <a:txBody>
                    <a:bodyPr/>
                    <a:lstStyle/>
                    <a:p>
                      <a:r>
                        <a:rPr lang="en-US" altLang="zh-CN" sz="1400" dirty="0"/>
                        <a:t>Can accept as a way forward</a:t>
                      </a:r>
                      <a:endParaRPr lang="zh-CN" altLang="en-US" sz="1400" dirty="0"/>
                    </a:p>
                  </a:txBody>
                  <a:tcPr/>
                </a:tc>
                <a:tc>
                  <a:txBody>
                    <a:bodyPr/>
                    <a:lstStyle/>
                    <a:p>
                      <a:r>
                        <a:rPr lang="en-US" altLang="zh-CN" sz="1200" dirty="0"/>
                        <a:t>Strong concern.</a:t>
                      </a:r>
                    </a:p>
                    <a:p>
                      <a:r>
                        <a:rPr lang="en-US" altLang="zh-CN" sz="1200" dirty="0"/>
                        <a:t>Not clear about the definition of feature ID, is it generic like(SM MM related feature or refer to some specific parameter?). If it refers to some specific feature then too many feature ID will be registered to NRF( lots of input data for every analytics defined in TS 23.288).</a:t>
                      </a:r>
                    </a:p>
                    <a:p>
                      <a:r>
                        <a:rPr lang="en-US" altLang="zh-CN" sz="1200" dirty="0"/>
                        <a:t>The static feature used is highly depends on the output of ML Model and the type of ML Model, if the type of ML Model or the output of ML Model changed, the static feature registered to NRF may also change, therefore it is dynamic.</a:t>
                      </a:r>
                      <a:endParaRPr lang="zh-CN" altLang="en-US" sz="1200" dirty="0"/>
                    </a:p>
                  </a:txBody>
                  <a:tcPr/>
                </a:tc>
                <a:tc>
                  <a:txBody>
                    <a:bodyPr/>
                    <a:lstStyle/>
                    <a:p>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Huawei</a:t>
                      </a:r>
                      <a:endParaRPr lang="zh-CN" altLang="en-US" sz="1400" dirty="0"/>
                    </a:p>
                  </a:txBody>
                  <a:tcPr/>
                </a:tc>
                <a:tc>
                  <a:txBody>
                    <a:bodyPr/>
                    <a:lstStyle/>
                    <a:p>
                      <a:r>
                        <a:rPr lang="en-US" altLang="zh-CN" sz="1400" dirty="0"/>
                        <a:t>Not clear how to define feature ID.</a:t>
                      </a:r>
                      <a:endParaRPr lang="zh-CN" altLang="en-US" sz="1400" dirty="0"/>
                    </a:p>
                  </a:txBody>
                  <a:tcPr/>
                </a:tc>
                <a:tc>
                  <a:txBody>
                    <a:bodyPr/>
                    <a:lstStyle/>
                    <a:p>
                      <a:r>
                        <a:rPr lang="en-US" altLang="zh-CN" sz="1400" dirty="0"/>
                        <a:t>Have privacy issue.</a:t>
                      </a:r>
                      <a:endParaRPr lang="zh-CN" altLang="en-US" sz="1400" dirty="0"/>
                    </a:p>
                  </a:txBody>
                  <a:tcPr/>
                </a:tc>
                <a:tc>
                  <a:txBody>
                    <a:bodyPr/>
                    <a:lstStyle/>
                    <a:p>
                      <a:r>
                        <a:rPr lang="en-US" altLang="zh-CN" sz="1200" dirty="0"/>
                        <a:t>See left.</a:t>
                      </a:r>
                      <a:endParaRPr lang="zh-CN" altLang="en-US" sz="1200" dirty="0"/>
                    </a:p>
                  </a:txBody>
                  <a:tcPr/>
                </a:tc>
                <a:tc>
                  <a:txBody>
                    <a:bodyPr/>
                    <a:lstStyle/>
                    <a:p>
                      <a:r>
                        <a:rPr lang="en-US" altLang="zh-CN" sz="1400" dirty="0"/>
                        <a:t>This can be solved by configuration/interoperability information. Or follow similar approach as HFL (using Event ID)</a:t>
                      </a:r>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vivo</a:t>
                      </a:r>
                      <a:endParaRPr lang="zh-CN" altLang="en-US" sz="1400" dirty="0"/>
                    </a:p>
                  </a:txBody>
                  <a:tcPr/>
                </a:tc>
                <a:tc>
                  <a:txBody>
                    <a:bodyPr/>
                    <a:lstStyle/>
                    <a:p>
                      <a:endParaRPr lang="zh-CN" altLang="en-US" sz="1200" dirty="0"/>
                    </a:p>
                  </a:txBody>
                  <a:tcPr/>
                </a:tc>
                <a:tc>
                  <a:txBody>
                    <a:bodyPr/>
                    <a:lstStyle/>
                    <a:p>
                      <a:endParaRPr lang="zh-CN" altLang="en-US" sz="1400" dirty="0"/>
                    </a:p>
                  </a:txBody>
                  <a:tcPr/>
                </a:tc>
                <a:tc>
                  <a:txBody>
                    <a:bodyPr/>
                    <a:lstStyle/>
                    <a:p>
                      <a:pPr marL="0" algn="l" defTabSz="914400" rtl="0" eaLnBrk="1" latinLnBrk="0" hangingPunct="1"/>
                      <a:r>
                        <a:rPr lang="en-US" altLang="zh-CN" sz="1200" kern="1200" dirty="0">
                          <a:solidFill>
                            <a:schemeClr val="dk1"/>
                          </a:solidFill>
                          <a:latin typeface="+mn-lt"/>
                          <a:ea typeface="+mn-ea"/>
                          <a:cs typeface="+mn-cs"/>
                        </a:rPr>
                        <a:t>Preferred, but with more clarification. </a:t>
                      </a:r>
                    </a:p>
                    <a:p>
                      <a:pPr marL="0" indent="0" algn="l" defTabSz="914400" rtl="0" eaLnBrk="1" latinLnBrk="0" hangingPunct="1">
                        <a:buNone/>
                      </a:pPr>
                      <a:r>
                        <a:rPr lang="en-US" altLang="zh-CN" sz="1200" kern="1200" dirty="0">
                          <a:solidFill>
                            <a:schemeClr val="dk1"/>
                          </a:solidFill>
                          <a:latin typeface="+mn-lt"/>
                          <a:ea typeface="+mn-ea"/>
                          <a:cs typeface="+mn-cs"/>
                        </a:rPr>
                        <a:t>1)  If feature ID/info is vendor specific (no matter standardized or not), firstly vendor ID is mandatory to be included as VFL feature interpretability info during registration. </a:t>
                      </a:r>
                    </a:p>
                    <a:p>
                      <a:pPr marL="0" algn="l" defTabSz="914400" rtl="0" eaLnBrk="1" latinLnBrk="0" hangingPunct="1"/>
                      <a:r>
                        <a:rPr lang="en-US" altLang="zh-CN" sz="1200" kern="1200" dirty="0">
                          <a:solidFill>
                            <a:schemeClr val="dk1"/>
                          </a:solidFill>
                          <a:latin typeface="+mn-lt"/>
                          <a:ea typeface="+mn-ea"/>
                          <a:cs typeface="+mn-cs"/>
                        </a:rPr>
                        <a:t>2)  Whether to register feature ID to NRF depends on the feature ID is 3GPP standardized or non-standardized:</a:t>
                      </a:r>
                    </a:p>
                    <a:p>
                      <a:pPr marL="0" indent="-171450" algn="l" defTabSz="914400" rtl="0" eaLnBrk="1" latinLnBrk="0" hangingPunct="1">
                        <a:buFontTx/>
                        <a:buChar char="-"/>
                      </a:pPr>
                      <a:r>
                        <a:rPr lang="en-US" altLang="zh-CN" sz="1200" kern="1200" dirty="0">
                          <a:solidFill>
                            <a:schemeClr val="dk1"/>
                          </a:solidFill>
                          <a:latin typeface="+mn-lt"/>
                          <a:ea typeface="+mn-ea"/>
                          <a:cs typeface="+mn-cs"/>
                        </a:rPr>
                        <a:t>If standardized, then it is workable (event ID may can be reused)</a:t>
                      </a:r>
                    </a:p>
                    <a:p>
                      <a:pPr marL="0" indent="-171450" algn="l" defTabSz="914400" rtl="0" eaLnBrk="1" latinLnBrk="0" hangingPunct="1">
                        <a:buFontTx/>
                        <a:buChar char="-"/>
                      </a:pPr>
                      <a:r>
                        <a:rPr lang="en-US" altLang="zh-CN" sz="1200" kern="1200" dirty="0">
                          <a:solidFill>
                            <a:schemeClr val="dk1"/>
                          </a:solidFill>
                          <a:latin typeface="+mn-lt"/>
                          <a:ea typeface="+mn-ea"/>
                          <a:cs typeface="+mn-cs"/>
                        </a:rPr>
                        <a:t>If totally non-standardized, then it’s better only to be interacted as private info between server and client (as case 2), not register to NRF</a:t>
                      </a:r>
                    </a:p>
                    <a:p>
                      <a:pPr marL="0" indent="-171450" algn="l" defTabSz="914400" rtl="0" eaLnBrk="1" latinLnBrk="0" hangingPunct="1">
                        <a:buFontTx/>
                        <a:buChar char="-"/>
                      </a:pPr>
                      <a:r>
                        <a:rPr lang="en-US" altLang="zh-CN" sz="1200" kern="1200" dirty="0">
                          <a:solidFill>
                            <a:schemeClr val="dk1"/>
                          </a:solidFill>
                          <a:latin typeface="+mn-lt"/>
                          <a:ea typeface="+mn-ea"/>
                          <a:cs typeface="+mn-cs"/>
                        </a:rPr>
                        <a:t>If semi-standardized, for example, just like IP packet, the header of feature ID is standardized with some public info (type, length, version), but the payload of feature ID is private as a container. Then registration to NRF may be also workable, but we need to discuss whether 3gpp can accept this mode.</a:t>
                      </a:r>
                      <a:endParaRPr lang="zh-CN" altLang="en-US" sz="1200" kern="1200" dirty="0">
                        <a:solidFill>
                          <a:schemeClr val="dk1"/>
                        </a:solidFill>
                        <a:latin typeface="+mn-lt"/>
                        <a:ea typeface="+mn-ea"/>
                        <a:cs typeface="+mn-cs"/>
                      </a:endParaRPr>
                    </a:p>
                    <a:p>
                      <a:pPr marL="342900" indent="-342900">
                        <a:buAutoNum type="arabicParenR"/>
                      </a:pPr>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2206630687"/>
                  </a:ext>
                </a:extLst>
              </a:tr>
              <a:tr h="370840">
                <a:tc>
                  <a:txBody>
                    <a:bodyPr/>
                    <a:lstStyle/>
                    <a:p>
                      <a:r>
                        <a:rPr lang="en-US" altLang="zh-CN" sz="1400" dirty="0"/>
                        <a:t>KDDI</a:t>
                      </a:r>
                      <a:endParaRPr lang="zh-CN" altLang="en-US" sz="1400" dirty="0"/>
                    </a:p>
                  </a:txBody>
                  <a:tcPr/>
                </a:tc>
                <a:tc>
                  <a:txBody>
                    <a:bodyPr/>
                    <a:lstStyle/>
                    <a:p>
                      <a:r>
                        <a:rPr lang="en-US" altLang="zh-CN" sz="1200" dirty="0"/>
                        <a:t>Neutral</a:t>
                      </a:r>
                      <a:endParaRPr lang="zh-CN" altLang="en-US" sz="1200" dirty="0"/>
                    </a:p>
                  </a:txBody>
                  <a:tcPr/>
                </a:tc>
                <a:tc>
                  <a:txBody>
                    <a:bodyPr/>
                    <a:lstStyle/>
                    <a:p>
                      <a:r>
                        <a:rPr lang="en-US" altLang="zh-CN" sz="1400" dirty="0"/>
                        <a:t>Negative, it is up to implementation.</a:t>
                      </a:r>
                    </a:p>
                  </a:txBody>
                  <a:tcPr/>
                </a:tc>
                <a:tc>
                  <a:txBody>
                    <a:bodyPr/>
                    <a:lstStyle/>
                    <a:p>
                      <a:pPr marL="0" indent="0">
                        <a:buNone/>
                      </a:pPr>
                      <a:r>
                        <a:rPr lang="en-US" altLang="zh-CN" sz="1400" dirty="0"/>
                        <a:t>Negative, </a:t>
                      </a:r>
                      <a:r>
                        <a:rPr lang="en-US" altLang="zh-CN" sz="1400"/>
                        <a:t>because Feature </a:t>
                      </a:r>
                      <a:r>
                        <a:rPr lang="en-US" altLang="zh-CN" sz="1400" dirty="0"/>
                        <a:t>ID seems to be enough.</a:t>
                      </a:r>
                      <a:endParaRPr lang="zh-CN" altLang="en-US" sz="1400" dirty="0"/>
                    </a:p>
                  </a:txBody>
                  <a:tcPr/>
                </a:tc>
                <a:tc>
                  <a:txBody>
                    <a:bodyPr/>
                    <a:lstStyle/>
                    <a:p>
                      <a:endParaRPr lang="zh-CN" altLang="en-US" sz="1400" dirty="0"/>
                    </a:p>
                  </a:txBody>
                  <a:tcPr/>
                </a:tc>
                <a:extLst>
                  <a:ext uri="{0D108BD9-81ED-4DB2-BD59-A6C34878D82A}">
                    <a16:rowId xmlns:a16="http://schemas.microsoft.com/office/drawing/2014/main" val="1269226192"/>
                  </a:ext>
                </a:extLst>
              </a:tr>
            </a:tbl>
          </a:graphicData>
        </a:graphic>
      </p:graphicFrame>
    </p:spTree>
    <p:extLst>
      <p:ext uri="{BB962C8B-B14F-4D97-AF65-F5344CB8AC3E}">
        <p14:creationId xmlns:p14="http://schemas.microsoft.com/office/powerpoint/2010/main" val="282887780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188535" y="1261501"/>
            <a:ext cx="11906055" cy="4625978"/>
          </a:xfrm>
        </p:spPr>
        <p:txBody>
          <a:bodyPr/>
          <a:lstStyle/>
          <a:p>
            <a:pPr lvl="0">
              <a:spcBef>
                <a:spcPts val="600"/>
              </a:spcBef>
              <a:spcAft>
                <a:spcPts val="600"/>
              </a:spcAft>
            </a:pPr>
            <a:r>
              <a:rPr lang="en-US" altLang="zh-CN" sz="2000" dirty="0">
                <a:latin typeface="Calibri" panose="020F0502020204030204" pitchFamily="34" charset="0"/>
                <a:cs typeface="Calibri" panose="020F0502020204030204" pitchFamily="34" charset="0"/>
              </a:rPr>
              <a:t>Depending on the outcome for the companies views in page 7</a:t>
            </a:r>
          </a:p>
          <a:p>
            <a:pPr marL="0" indent="0">
              <a:spcBef>
                <a:spcPts val="600"/>
              </a:spcBef>
              <a:spcAft>
                <a:spcPts val="600"/>
              </a:spcAft>
              <a:buNone/>
            </a:pPr>
            <a:endParaRPr lang="en-US" altLang="zh-CN" sz="2000" dirty="0">
              <a:latin typeface="Calibri" panose="020F0502020204030204" pitchFamily="34" charset="0"/>
              <a:cs typeface="Calibri" panose="020F0502020204030204" pitchFamily="34" charset="0"/>
            </a:endParaRPr>
          </a:p>
          <a:p>
            <a:pPr marL="0" lvl="0" indent="0">
              <a:spcBef>
                <a:spcPts val="600"/>
              </a:spcBef>
              <a:spcAft>
                <a:spcPts val="600"/>
              </a:spcAft>
              <a:buNone/>
            </a:pPr>
            <a:endParaRPr lang="en-US" altLang="en-US" sz="2000" dirty="0">
              <a:cs typeface="Calibri" panose="020F0502020204030204" pitchFamily="34" charset="0"/>
            </a:endParaRPr>
          </a:p>
        </p:txBody>
      </p:sp>
    </p:spTree>
    <p:extLst>
      <p:ext uri="{BB962C8B-B14F-4D97-AF65-F5344CB8AC3E}">
        <p14:creationId xmlns:p14="http://schemas.microsoft.com/office/powerpoint/2010/main" val="169351803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purl.org/dc/elements/1.1/"/>
    <ds:schemaRef ds:uri="679a257e-872f-4c98-9e8a-0a9c104f72cd"/>
    <ds:schemaRef ds:uri="http://purl.org/dc/dcmitype/"/>
    <ds:schemaRef ds:uri="http://schemas.microsoft.com/office/infopath/2007/PartnerControls"/>
    <ds:schemaRef ds:uri="http://purl.org/dc/terms/"/>
    <ds:schemaRef ds:uri="http://schemas.microsoft.com/office/2006/metadata/properties"/>
    <ds:schemaRef ds:uri="http://schemas.microsoft.com/office/2006/documentManagement/types"/>
    <ds:schemaRef ds:uri="http://www.w3.org/XML/1998/namespace"/>
    <ds:schemaRef ds:uri="280d8efa-eff2-4910-88d2-79ca146720c4"/>
    <ds:schemaRef ds:uri="http://schemas.openxmlformats.org/package/2006/metadata/core-propertie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7804</TotalTime>
  <Words>1242</Words>
  <Application>Microsoft Office PowerPoint</Application>
  <PresentationFormat>ワイド画面</PresentationFormat>
  <Paragraphs>71</Paragraphs>
  <Slides>8</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Arial</vt:lpstr>
      <vt:lpstr>Calibri</vt:lpstr>
      <vt:lpstr>Calibri Light</vt:lpstr>
      <vt:lpstr>Times New Roman</vt:lpstr>
      <vt:lpstr>Office Theme</vt:lpstr>
      <vt:lpstr>Discussion on the VFL feature alignment</vt:lpstr>
      <vt:lpstr>Status for the feature registration and alignment</vt:lpstr>
      <vt:lpstr>What is the feature means and the needed for the Feature alignment</vt:lpstr>
      <vt:lpstr>Feature info register to the NRF</vt:lpstr>
      <vt:lpstr>Feature alignment based on the negotiation</vt:lpstr>
      <vt:lpstr>Combine both case 1 and case 2</vt:lpstr>
      <vt:lpstr>Companies views for case 1,2,3</vt:lpstr>
      <vt:lpstr>Way forward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KDDI_1105</cp:lastModifiedBy>
  <cp:revision>702</cp:revision>
  <dcterms:created xsi:type="dcterms:W3CDTF">2010-02-05T13:52:04Z</dcterms:created>
  <dcterms:modified xsi:type="dcterms:W3CDTF">2024-11-06T06:00:03Z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