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sdx" ContentType="application/vnd.ms-visio.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9"/>
  </p:notesMasterIdLst>
  <p:handoutMasterIdLst>
    <p:handoutMasterId r:id="rId20"/>
  </p:handoutMasterIdLst>
  <p:sldIdLst>
    <p:sldId id="341" r:id="rId5"/>
    <p:sldId id="373" r:id="rId6"/>
    <p:sldId id="387" r:id="rId7"/>
    <p:sldId id="424" r:id="rId8"/>
    <p:sldId id="429" r:id="rId9"/>
    <p:sldId id="425" r:id="rId10"/>
    <p:sldId id="427" r:id="rId11"/>
    <p:sldId id="430" r:id="rId12"/>
    <p:sldId id="433" r:id="rId13"/>
    <p:sldId id="382" r:id="rId14"/>
    <p:sldId id="428" r:id="rId15"/>
    <p:sldId id="417" r:id="rId16"/>
    <p:sldId id="431" r:id="rId17"/>
    <p:sldId id="432" r:id="rId18"/>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61" autoAdjust="0"/>
    <p:restoredTop sz="92810" autoAdjust="0"/>
  </p:normalViewPr>
  <p:slideViewPr>
    <p:cSldViewPr snapToGrid="0">
      <p:cViewPr varScale="1">
        <p:scale>
          <a:sx n="121" d="100"/>
          <a:sy n="121" d="100"/>
        </p:scale>
        <p:origin x="488" y="17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49237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package" Target="../embeddings/Microsoft_Visio_Drawing1.vsdx"/><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2.vsdx"/><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Visio_Drawing3.vsdx"/><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package" Target="../embeddings/Microsoft_Visio_Drawing4.vsdx"/><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Drawing5.vsdx"/><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package" Target="../embeddings/Microsoft_Visio_Drawing6.vsdx"/><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637284" y="2976781"/>
            <a:ext cx="8992845" cy="1033461"/>
          </a:xfrm>
        </p:spPr>
        <p:txBody>
          <a:bodyPr>
            <a:normAutofit fontScale="90000"/>
          </a:bodyPr>
          <a:lstStyle/>
          <a:p>
            <a:pPr eaLnBrk="1" hangingPunct="1"/>
            <a:r>
              <a:rPr lang="en-US" altLang="zh-CN" sz="4000" dirty="0"/>
              <a:t>Whether the VFL server capability needs to be registered in NRF</a:t>
            </a:r>
            <a:br>
              <a:rPr lang="en-US" altLang="zh-CN" sz="4000" dirty="0"/>
            </a:br>
            <a:br>
              <a:rPr lang="en-US" altLang="zh-CN" sz="4000" dirty="0"/>
            </a:br>
            <a:r>
              <a:rPr lang="en-US" altLang="zh-CN" sz="4000" dirty="0"/>
              <a:t>Interaction between the consumer and the VFL Server</a:t>
            </a:r>
            <a:endParaRPr lang="en-GB" altLang="en-US" sz="40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695993" y="4819426"/>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Ericsson</a:t>
            </a:r>
            <a:endParaRPr lang="en-GB" altLang="en-US" sz="3200" dirty="0"/>
          </a:p>
        </p:txBody>
      </p:sp>
      <p:sp>
        <p:nvSpPr>
          <p:cNvPr id="4" name="Title 1">
            <a:extLst>
              <a:ext uri="{FF2B5EF4-FFF2-40B4-BE49-F238E27FC236}">
                <a16:creationId xmlns:a16="http://schemas.microsoft.com/office/drawing/2014/main" id="{C743D81E-13A3-4F41-98C2-F3FBCDA35D18}"/>
              </a:ext>
            </a:extLst>
          </p:cNvPr>
          <p:cNvSpPr txBox="1">
            <a:spLocks/>
          </p:cNvSpPr>
          <p:nvPr/>
        </p:nvSpPr>
        <p:spPr bwMode="auto">
          <a:xfrm>
            <a:off x="104500" y="364577"/>
            <a:ext cx="1495077" cy="38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1600" b="1" dirty="0"/>
              <a:t>S2-240XXXX</a:t>
            </a:r>
            <a:endParaRPr lang="en-GB" altLang="en-US" sz="1600" b="1" dirty="0"/>
          </a:p>
        </p:txBody>
      </p:sp>
      <p:sp>
        <p:nvSpPr>
          <p:cNvPr id="2" name="Title 1">
            <a:extLst>
              <a:ext uri="{FF2B5EF4-FFF2-40B4-BE49-F238E27FC236}">
                <a16:creationId xmlns:a16="http://schemas.microsoft.com/office/drawing/2014/main" id="{AF989406-2E7A-BF0F-5962-135F95D745F1}"/>
              </a:ext>
            </a:extLst>
          </p:cNvPr>
          <p:cNvSpPr txBox="1">
            <a:spLocks/>
          </p:cNvSpPr>
          <p:nvPr/>
        </p:nvSpPr>
        <p:spPr bwMode="auto">
          <a:xfrm>
            <a:off x="1737348" y="4279970"/>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SA2#166</a:t>
            </a:r>
            <a:endParaRPr lang="en-GB" altLang="en-US" sz="3200"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188649"/>
            <a:ext cx="10515600" cy="1325563"/>
          </a:xfrm>
        </p:spPr>
        <p:txBody>
          <a:bodyPr/>
          <a:lstStyle/>
          <a:p>
            <a:r>
              <a:rPr lang="en-US" altLang="zh-CN" sz="2800" dirty="0"/>
              <a:t>Way forward</a:t>
            </a:r>
            <a:endParaRPr lang="zh-CN" altLang="en-US" sz="2800"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88535" y="1261501"/>
            <a:ext cx="11906055" cy="4625978"/>
          </a:xfrm>
        </p:spPr>
        <p:txBody>
          <a:bodyPr/>
          <a:lstStyle/>
          <a:p>
            <a:pPr lvl="0">
              <a:spcBef>
                <a:spcPts val="600"/>
              </a:spcBef>
              <a:spcAft>
                <a:spcPts val="600"/>
              </a:spcAft>
            </a:pPr>
            <a:r>
              <a:rPr lang="en-US" altLang="zh-CN" sz="2000" dirty="0">
                <a:latin typeface="Calibri" panose="020F0502020204030204" pitchFamily="34" charset="0"/>
                <a:cs typeface="Calibri" panose="020F0502020204030204" pitchFamily="34" charset="0"/>
              </a:rPr>
              <a:t>Depending on the outcome for the companies views in page 8.</a:t>
            </a:r>
            <a:endParaRPr lang="en-US" altLang="zh-CN" sz="2000" dirty="0">
              <a:highlight>
                <a:srgbClr val="FFFF00"/>
              </a:highlight>
              <a:latin typeface="Calibri" panose="020F0502020204030204" pitchFamily="34" charset="0"/>
              <a:cs typeface="Calibri" panose="020F0502020204030204" pitchFamily="34" charset="0"/>
            </a:endParaRPr>
          </a:p>
          <a:p>
            <a:pPr>
              <a:spcBef>
                <a:spcPts val="600"/>
              </a:spcBef>
              <a:spcAft>
                <a:spcPts val="600"/>
              </a:spcAft>
            </a:pPr>
            <a:r>
              <a:rPr lang="en-US" altLang="zh-CN" sz="2000" dirty="0"/>
              <a:t>Is the decision on which NF type to produce the result better suited by the consumer of Analytics or NWDAF?</a:t>
            </a:r>
          </a:p>
          <a:p>
            <a:pPr lvl="0">
              <a:spcBef>
                <a:spcPts val="600"/>
              </a:spcBef>
              <a:spcAft>
                <a:spcPts val="600"/>
              </a:spcAft>
            </a:pPr>
            <a:r>
              <a:rPr lang="en-US" altLang="zh-CN" sz="2000" dirty="0"/>
              <a:t>Propose to define </a:t>
            </a:r>
            <a:r>
              <a:rPr lang="en-US" altLang="zh-CN" sz="2000"/>
              <a:t>all options.</a:t>
            </a:r>
            <a:endParaRPr lang="en-US" altLang="zh-CN" sz="2000" dirty="0"/>
          </a:p>
          <a:p>
            <a:pPr lvl="0">
              <a:spcBef>
                <a:spcPts val="600"/>
              </a:spcBef>
              <a:spcAft>
                <a:spcPts val="600"/>
              </a:spcAft>
            </a:pPr>
            <a:r>
              <a:rPr lang="en-US" altLang="zh-CN" sz="2000" dirty="0"/>
              <a:t>NWDAF as server registering into NRF seems not to have any use case, and can be kept open.</a:t>
            </a:r>
          </a:p>
          <a:p>
            <a:pPr marL="0" indent="0">
              <a:spcBef>
                <a:spcPts val="600"/>
              </a:spcBef>
              <a:spcAft>
                <a:spcPts val="600"/>
              </a:spcAft>
              <a:buNone/>
            </a:pPr>
            <a:endParaRPr lang="en-US" altLang="zh-CN" sz="2000" dirty="0"/>
          </a:p>
          <a:p>
            <a:pPr marL="0" lvl="0" indent="0">
              <a:spcBef>
                <a:spcPts val="600"/>
              </a:spcBef>
              <a:spcAft>
                <a:spcPts val="600"/>
              </a:spcAft>
              <a:buNone/>
            </a:pPr>
            <a:endParaRPr lang="en-US" altLang="en-US" sz="2000" dirty="0">
              <a:cs typeface="Calibri" panose="020F0502020204030204" pitchFamily="34" charset="0"/>
            </a:endParaRPr>
          </a:p>
        </p:txBody>
      </p:sp>
    </p:spTree>
    <p:extLst>
      <p:ext uri="{BB962C8B-B14F-4D97-AF65-F5344CB8AC3E}">
        <p14:creationId xmlns:p14="http://schemas.microsoft.com/office/powerpoint/2010/main" val="1693518038"/>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9AC40-64BC-6135-CBD5-9D2EA4D5441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8AA6433-76A1-7D8A-E93D-B8BADBAA476B}"/>
              </a:ext>
            </a:extLst>
          </p:cNvPr>
          <p:cNvSpPr>
            <a:spLocks noGrp="1"/>
          </p:cNvSpPr>
          <p:nvPr>
            <p:ph idx="1"/>
          </p:nvPr>
        </p:nvSpPr>
        <p:spPr/>
        <p:txBody>
          <a:bodyPr/>
          <a:lstStyle/>
          <a:p>
            <a:r>
              <a:rPr lang="en-US" dirty="0"/>
              <a:t>Other info provided by companies offline</a:t>
            </a:r>
          </a:p>
        </p:txBody>
      </p:sp>
    </p:spTree>
    <p:extLst>
      <p:ext uri="{BB962C8B-B14F-4D97-AF65-F5344CB8AC3E}">
        <p14:creationId xmlns:p14="http://schemas.microsoft.com/office/powerpoint/2010/main" val="4101592562"/>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US" altLang="zh-CN" sz="2800" b="1" dirty="0"/>
              <a:t>4. Interaction between the VFL server and the consumer(</a:t>
            </a:r>
            <a:r>
              <a:rPr lang="en-US" altLang="zh-CN" sz="2800" b="1" dirty="0" err="1">
                <a:solidFill>
                  <a:srgbClr val="FF0000"/>
                </a:solidFill>
              </a:rPr>
              <a:t>vivo’s</a:t>
            </a:r>
            <a:r>
              <a:rPr lang="en-US" altLang="zh-CN" sz="2800" b="1" dirty="0">
                <a:solidFill>
                  <a:srgbClr val="FF0000"/>
                </a:solidFill>
              </a:rPr>
              <a:t> view</a:t>
            </a:r>
            <a:r>
              <a:rPr lang="en-US" altLang="zh-CN" sz="2800" b="1" dirty="0"/>
              <a:t>)</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14234" y="3557505"/>
            <a:ext cx="12127494" cy="4135075"/>
          </a:xfrm>
        </p:spPr>
        <p:txBody>
          <a:bodyPr/>
          <a:lstStyle/>
          <a:p>
            <a:pPr marL="457200" lvl="1" indent="0">
              <a:lnSpc>
                <a:spcPct val="100000"/>
              </a:lnSpc>
              <a:spcBef>
                <a:spcPts val="0"/>
              </a:spcBef>
              <a:spcAft>
                <a:spcPts val="0"/>
              </a:spcAft>
              <a:buNone/>
            </a:pPr>
            <a:endParaRPr lang="en-GB" altLang="zh-CN" sz="18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GB" altLang="zh-CN" sz="1800" dirty="0">
                <a:latin typeface="Calibri" panose="020F0502020204030204" pitchFamily="34" charset="0"/>
                <a:cs typeface="Calibri" panose="020F0502020204030204" pitchFamily="34" charset="0"/>
              </a:rPr>
              <a:t>Background: </a:t>
            </a:r>
            <a:r>
              <a:rPr lang="en-GB" altLang="zh-CN" sz="1400" dirty="0">
                <a:latin typeface="Calibri" panose="020F0502020204030204" pitchFamily="34" charset="0"/>
                <a:cs typeface="Calibri" panose="020F0502020204030204" pitchFamily="34" charset="0"/>
              </a:rPr>
              <a:t>According to the </a:t>
            </a:r>
            <a:r>
              <a:rPr lang="en-GB" altLang="zh-CN" sz="1400" dirty="0" err="1">
                <a:latin typeface="Calibri" panose="020F0502020204030204" pitchFamily="34" charset="0"/>
                <a:cs typeface="Calibri" panose="020F0502020204030204" pitchFamily="34" charset="0"/>
              </a:rPr>
              <a:t>Nnrf_NFDiscovery</a:t>
            </a:r>
            <a:r>
              <a:rPr lang="en-GB" altLang="zh-CN" sz="1400" dirty="0">
                <a:latin typeface="Calibri" panose="020F0502020204030204" pitchFamily="34" charset="0"/>
                <a:cs typeface="Calibri" panose="020F0502020204030204" pitchFamily="34" charset="0"/>
              </a:rPr>
              <a:t> service as defined in TS 23.502, the consumer should find a NWDAF for an analytics results with NF type = NWDAF, target NF service name = </a:t>
            </a:r>
            <a:r>
              <a:rPr lang="en-GB" altLang="zh-CN" sz="1400" dirty="0" err="1">
                <a:latin typeface="Calibri" panose="020F0502020204030204" pitchFamily="34" charset="0"/>
                <a:cs typeface="Calibri" panose="020F0502020204030204" pitchFamily="34" charset="0"/>
              </a:rPr>
              <a:t>Nnwdaf_AnalyticsInfo_Request</a:t>
            </a:r>
            <a:r>
              <a:rPr lang="en-GB" altLang="zh-CN" sz="1400" dirty="0">
                <a:latin typeface="Calibri" panose="020F0502020204030204" pitchFamily="34" charset="0"/>
                <a:cs typeface="Calibri" panose="020F0502020204030204" pitchFamily="34" charset="0"/>
              </a:rPr>
              <a:t>, analytics ID, etc. </a:t>
            </a:r>
          </a:p>
          <a:p>
            <a:pPr lvl="1">
              <a:lnSpc>
                <a:spcPct val="100000"/>
              </a:lnSpc>
              <a:spcBef>
                <a:spcPts val="0"/>
              </a:spcBef>
              <a:spcAft>
                <a:spcPts val="0"/>
              </a:spcAft>
            </a:pPr>
            <a:endParaRPr lang="en-GB" altLang="zh-CN" sz="1400" dirty="0">
              <a:latin typeface="Calibri" panose="020F0502020204030204" pitchFamily="34" charset="0"/>
              <a:cs typeface="Calibri" panose="020F0502020204030204" pitchFamily="34" charset="0"/>
            </a:endParaRPr>
          </a:p>
          <a:p>
            <a:pPr lvl="1">
              <a:lnSpc>
                <a:spcPct val="100000"/>
              </a:lnSpc>
              <a:spcBef>
                <a:spcPts val="0"/>
              </a:spcBef>
              <a:spcAft>
                <a:spcPts val="0"/>
              </a:spcAft>
            </a:pPr>
            <a:endParaRPr lang="en-GB" altLang="zh-CN" sz="14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GB" altLang="zh-CN" sz="1400" dirty="0">
                <a:latin typeface="Calibri" panose="020F0502020204030204" pitchFamily="34" charset="0"/>
                <a:cs typeface="Calibri" panose="020F0502020204030204" pitchFamily="34" charset="0"/>
              </a:rPr>
              <a:t>For the NWDAF as VFL Server case, the NF consumer (e.g. PCF) could possibly discover the NWDAF from NRF </a:t>
            </a:r>
            <a:r>
              <a:rPr lang="en-GB" altLang="zh-CN" sz="1400" strike="sngStrike" dirty="0">
                <a:latin typeface="Calibri" panose="020F0502020204030204" pitchFamily="34" charset="0"/>
                <a:cs typeface="Calibri" panose="020F0502020204030204" pitchFamily="34" charset="0"/>
              </a:rPr>
              <a:t>directly</a:t>
            </a:r>
            <a:r>
              <a:rPr lang="en-US" altLang="zh-CN" sz="1400" dirty="0">
                <a:latin typeface="Calibri" panose="020F0502020204030204" pitchFamily="34" charset="0"/>
                <a:cs typeface="Calibri" panose="020F0502020204030204" pitchFamily="34" charset="0"/>
              </a:rPr>
              <a:t>,</a:t>
            </a:r>
            <a:r>
              <a:rPr lang="zh-CN" altLang="en-US" sz="1400" dirty="0">
                <a:latin typeface="Calibri" panose="020F0502020204030204" pitchFamily="34" charset="0"/>
                <a:cs typeface="Calibri" panose="020F0502020204030204" pitchFamily="34" charset="0"/>
              </a:rPr>
              <a:t> </a:t>
            </a:r>
            <a:r>
              <a:rPr lang="en-US" altLang="zh-CN" sz="1400" dirty="0"/>
              <a:t>as the NWDAF registers </a:t>
            </a:r>
            <a:r>
              <a:rPr lang="en-US" altLang="zh-CN" sz="1400" strike="sngStrike" dirty="0"/>
              <a:t>its profile and</a:t>
            </a:r>
            <a:r>
              <a:rPr lang="en-US" altLang="zh-CN" sz="1400" dirty="0"/>
              <a:t> supported analytics ID and supported </a:t>
            </a:r>
            <a:r>
              <a:rPr lang="en-GB" altLang="zh-CN" sz="1400" dirty="0">
                <a:latin typeface="Calibri" panose="020F0502020204030204" pitchFamily="34" charset="0"/>
                <a:cs typeface="Calibri" panose="020F0502020204030204" pitchFamily="34" charset="0"/>
              </a:rPr>
              <a:t>NF service name = </a:t>
            </a:r>
            <a:r>
              <a:rPr lang="en-GB" altLang="zh-CN" sz="1400" dirty="0" err="1">
                <a:latin typeface="Calibri" panose="020F0502020204030204" pitchFamily="34" charset="0"/>
                <a:cs typeface="Calibri" panose="020F0502020204030204" pitchFamily="34" charset="0"/>
              </a:rPr>
              <a:t>Nnwdaf_AnalyticsInfo_Request</a:t>
            </a:r>
            <a:r>
              <a:rPr lang="en-GB" altLang="zh-CN" sz="1400" dirty="0">
                <a:latin typeface="Calibri" panose="020F0502020204030204" pitchFamily="34" charset="0"/>
                <a:cs typeface="Calibri" panose="020F0502020204030204" pitchFamily="34" charset="0"/>
              </a:rPr>
              <a:t> in its NF profile </a:t>
            </a:r>
            <a:r>
              <a:rPr lang="en-US" altLang="zh-CN" sz="1400" dirty="0"/>
              <a:t>before the discovery procedure. Then, NF consumer requests the NWDAF as  VFL server to provide analytics by invoking </a:t>
            </a:r>
            <a:r>
              <a:rPr lang="en-GB" altLang="zh-CN" sz="1400" dirty="0" err="1">
                <a:latin typeface="Calibri" panose="020F0502020204030204" pitchFamily="34" charset="0"/>
                <a:cs typeface="Calibri" panose="020F0502020204030204" pitchFamily="34" charset="0"/>
              </a:rPr>
              <a:t>Nnwdaf_AnalyticsInfo_Request</a:t>
            </a:r>
            <a:r>
              <a:rPr lang="en-GB" altLang="zh-CN" sz="1400" dirty="0">
                <a:latin typeface="Calibri" panose="020F0502020204030204" pitchFamily="34" charset="0"/>
                <a:cs typeface="Calibri" panose="020F0502020204030204" pitchFamily="34" charset="0"/>
              </a:rPr>
              <a:t>  with a specific analytics ID. </a:t>
            </a:r>
            <a:r>
              <a:rPr lang="en-GB" altLang="zh-CN" sz="1400" dirty="0">
                <a:solidFill>
                  <a:srgbClr val="FF0000"/>
                </a:solidFill>
                <a:highlight>
                  <a:srgbClr val="FFFF00"/>
                </a:highlight>
                <a:latin typeface="Calibri" panose="020F0502020204030204" pitchFamily="34" charset="0"/>
                <a:cs typeface="Calibri" panose="020F0502020204030204" pitchFamily="34" charset="0"/>
              </a:rPr>
              <a:t>(This is opt 2)</a:t>
            </a:r>
            <a:endParaRPr lang="en-US" altLang="zh-CN" sz="1400" dirty="0">
              <a:solidFill>
                <a:srgbClr val="FF0000"/>
              </a:solidFill>
              <a:highlight>
                <a:srgbClr val="FFFF00"/>
              </a:highlight>
            </a:endParaRPr>
          </a:p>
        </p:txBody>
      </p:sp>
      <p:grpSp>
        <p:nvGrpSpPr>
          <p:cNvPr id="7" name="组合 6">
            <a:extLst>
              <a:ext uri="{FF2B5EF4-FFF2-40B4-BE49-F238E27FC236}">
                <a16:creationId xmlns:a16="http://schemas.microsoft.com/office/drawing/2014/main" id="{8348CFA8-EF31-4F0D-9A78-74B6CFF3EBEB}"/>
              </a:ext>
            </a:extLst>
          </p:cNvPr>
          <p:cNvGrpSpPr/>
          <p:nvPr/>
        </p:nvGrpSpPr>
        <p:grpSpPr>
          <a:xfrm>
            <a:off x="3476081" y="2009489"/>
            <a:ext cx="1053874" cy="1025939"/>
            <a:chOff x="242047" y="4710282"/>
            <a:chExt cx="914400" cy="923646"/>
          </a:xfrm>
        </p:grpSpPr>
        <p:pic>
          <p:nvPicPr>
            <p:cNvPr id="3" name="图形 2" descr="服务器">
              <a:extLst>
                <a:ext uri="{FF2B5EF4-FFF2-40B4-BE49-F238E27FC236}">
                  <a16:creationId xmlns:a16="http://schemas.microsoft.com/office/drawing/2014/main" id="{F8EB7D1A-A0A0-489E-91A4-C601C22B7B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6" name="文本框 5">
              <a:extLst>
                <a:ext uri="{FF2B5EF4-FFF2-40B4-BE49-F238E27FC236}">
                  <a16:creationId xmlns:a16="http://schemas.microsoft.com/office/drawing/2014/main" id="{F31C81A7-DD28-430F-BB00-B4A11BC9FCB1}"/>
                </a:ext>
              </a:extLst>
            </p:cNvPr>
            <p:cNvSpPr txBox="1"/>
            <p:nvPr/>
          </p:nvSpPr>
          <p:spPr>
            <a:xfrm>
              <a:off x="242047" y="5353218"/>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8" name="组合 7">
            <a:extLst>
              <a:ext uri="{FF2B5EF4-FFF2-40B4-BE49-F238E27FC236}">
                <a16:creationId xmlns:a16="http://schemas.microsoft.com/office/drawing/2014/main" id="{F70A3316-4EE3-47DE-A2F7-FB28A65E6F36}"/>
              </a:ext>
            </a:extLst>
          </p:cNvPr>
          <p:cNvGrpSpPr/>
          <p:nvPr/>
        </p:nvGrpSpPr>
        <p:grpSpPr>
          <a:xfrm>
            <a:off x="7351912" y="1427619"/>
            <a:ext cx="846681" cy="934848"/>
            <a:chOff x="242047" y="4723492"/>
            <a:chExt cx="636494" cy="944866"/>
          </a:xfrm>
        </p:grpSpPr>
        <p:pic>
          <p:nvPicPr>
            <p:cNvPr id="9" name="图形 8" descr="服务器">
              <a:extLst>
                <a:ext uri="{FF2B5EF4-FFF2-40B4-BE49-F238E27FC236}">
                  <a16:creationId xmlns:a16="http://schemas.microsoft.com/office/drawing/2014/main" id="{0B67FC20-11BC-4879-9AC7-45D42F2214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2047" y="4723492"/>
              <a:ext cx="636494" cy="629725"/>
            </a:xfrm>
            <a:prstGeom prst="rect">
              <a:avLst/>
            </a:prstGeom>
          </p:spPr>
        </p:pic>
        <p:sp>
          <p:nvSpPr>
            <p:cNvPr id="10" name="文本框 9">
              <a:extLst>
                <a:ext uri="{FF2B5EF4-FFF2-40B4-BE49-F238E27FC236}">
                  <a16:creationId xmlns:a16="http://schemas.microsoft.com/office/drawing/2014/main" id="{ACEE5444-4634-4378-A901-304428B9E3E2}"/>
                </a:ext>
              </a:extLst>
            </p:cNvPr>
            <p:cNvSpPr txBox="1"/>
            <p:nvPr/>
          </p:nvSpPr>
          <p:spPr>
            <a:xfrm>
              <a:off x="242047" y="5353219"/>
              <a:ext cx="636494" cy="315139"/>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18" name="直接箭头连接符 17">
            <a:extLst>
              <a:ext uri="{FF2B5EF4-FFF2-40B4-BE49-F238E27FC236}">
                <a16:creationId xmlns:a16="http://schemas.microsoft.com/office/drawing/2014/main" id="{095659B0-3454-4BE1-A645-690BEF320D44}"/>
              </a:ext>
            </a:extLst>
          </p:cNvPr>
          <p:cNvCxnSpPr>
            <a:cxnSpLocks/>
          </p:cNvCxnSpPr>
          <p:nvPr/>
        </p:nvCxnSpPr>
        <p:spPr>
          <a:xfrm>
            <a:off x="4399154" y="2073466"/>
            <a:ext cx="345303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9" name="组合 18">
            <a:extLst>
              <a:ext uri="{FF2B5EF4-FFF2-40B4-BE49-F238E27FC236}">
                <a16:creationId xmlns:a16="http://schemas.microsoft.com/office/drawing/2014/main" id="{4FA223AD-2639-493F-8BB0-2FB7E1E48CFD}"/>
              </a:ext>
            </a:extLst>
          </p:cNvPr>
          <p:cNvGrpSpPr/>
          <p:nvPr/>
        </p:nvGrpSpPr>
        <p:grpSpPr>
          <a:xfrm>
            <a:off x="7277944" y="2370120"/>
            <a:ext cx="1018504" cy="933792"/>
            <a:chOff x="242047" y="4710282"/>
            <a:chExt cx="914400" cy="965231"/>
          </a:xfrm>
        </p:grpSpPr>
        <p:pic>
          <p:nvPicPr>
            <p:cNvPr id="20" name="图形 19" descr="服务器">
              <a:extLst>
                <a:ext uri="{FF2B5EF4-FFF2-40B4-BE49-F238E27FC236}">
                  <a16:creationId xmlns:a16="http://schemas.microsoft.com/office/drawing/2014/main" id="{9BABDCD3-9F9F-4C23-A67C-D5FFADE6B8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21" name="文本框 20">
              <a:extLst>
                <a:ext uri="{FF2B5EF4-FFF2-40B4-BE49-F238E27FC236}">
                  <a16:creationId xmlns:a16="http://schemas.microsoft.com/office/drawing/2014/main" id="{BB4EC0B5-B2B0-4FB8-9A86-51823FE59300}"/>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a:t>NWDAF</a:t>
              </a:r>
              <a:endParaRPr lang="en-GB" sz="1100" dirty="0"/>
            </a:p>
          </p:txBody>
        </p:sp>
      </p:grpSp>
      <p:sp>
        <p:nvSpPr>
          <p:cNvPr id="28" name="文本框 27">
            <a:extLst>
              <a:ext uri="{FF2B5EF4-FFF2-40B4-BE49-F238E27FC236}">
                <a16:creationId xmlns:a16="http://schemas.microsoft.com/office/drawing/2014/main" id="{894CBD26-1CC4-4AAE-BB3B-17C5AD884416}"/>
              </a:ext>
            </a:extLst>
          </p:cNvPr>
          <p:cNvSpPr txBox="1"/>
          <p:nvPr/>
        </p:nvSpPr>
        <p:spPr>
          <a:xfrm>
            <a:off x="4291576" y="1645658"/>
            <a:ext cx="3713763"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NWDAF, target 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29" name="直接箭头连接符 28">
            <a:extLst>
              <a:ext uri="{FF2B5EF4-FFF2-40B4-BE49-F238E27FC236}">
                <a16:creationId xmlns:a16="http://schemas.microsoft.com/office/drawing/2014/main" id="{1188A38C-9EF6-4C2A-966D-6E18561EAEEA}"/>
              </a:ext>
            </a:extLst>
          </p:cNvPr>
          <p:cNvCxnSpPr>
            <a:cxnSpLocks/>
          </p:cNvCxnSpPr>
          <p:nvPr/>
        </p:nvCxnSpPr>
        <p:spPr>
          <a:xfrm>
            <a:off x="4677509" y="2826521"/>
            <a:ext cx="29914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直接箭头连接符 29">
            <a:extLst>
              <a:ext uri="{FF2B5EF4-FFF2-40B4-BE49-F238E27FC236}">
                <a16:creationId xmlns:a16="http://schemas.microsoft.com/office/drawing/2014/main" id="{0E2AF6B5-AB0C-4118-99FC-91811C2A1BCC}"/>
              </a:ext>
            </a:extLst>
          </p:cNvPr>
          <p:cNvCxnSpPr>
            <a:cxnSpLocks/>
          </p:cNvCxnSpPr>
          <p:nvPr/>
        </p:nvCxnSpPr>
        <p:spPr>
          <a:xfrm>
            <a:off x="7256766" y="2239510"/>
            <a:ext cx="629534" cy="8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文本框 32">
            <a:extLst>
              <a:ext uri="{FF2B5EF4-FFF2-40B4-BE49-F238E27FC236}">
                <a16:creationId xmlns:a16="http://schemas.microsoft.com/office/drawing/2014/main" id="{8C78F6AE-732A-4838-90C1-2334D4EBD8D6}"/>
              </a:ext>
            </a:extLst>
          </p:cNvPr>
          <p:cNvSpPr txBox="1"/>
          <p:nvPr/>
        </p:nvSpPr>
        <p:spPr>
          <a:xfrm>
            <a:off x="4547071" y="2068630"/>
            <a:ext cx="3713763" cy="261610"/>
          </a:xfrm>
          <a:prstGeom prst="rect">
            <a:avLst/>
          </a:prstGeom>
          <a:noFill/>
        </p:spPr>
        <p:txBody>
          <a:bodyPr wrap="square" rtlCol="0">
            <a:spAutoFit/>
          </a:bodyPr>
          <a:lstStyle/>
          <a:p>
            <a:r>
              <a:rPr lang="en-US" altLang="zh-CN" sz="1100" dirty="0"/>
              <a:t>NWDAF ID, profile..</a:t>
            </a:r>
            <a:endParaRPr lang="en-GB" sz="1100" dirty="0"/>
          </a:p>
        </p:txBody>
      </p:sp>
      <p:sp>
        <p:nvSpPr>
          <p:cNvPr id="35" name="文本框 34">
            <a:extLst>
              <a:ext uri="{FF2B5EF4-FFF2-40B4-BE49-F238E27FC236}">
                <a16:creationId xmlns:a16="http://schemas.microsoft.com/office/drawing/2014/main" id="{265B0736-4669-4852-947F-1D226EF745A7}"/>
              </a:ext>
            </a:extLst>
          </p:cNvPr>
          <p:cNvSpPr txBox="1"/>
          <p:nvPr/>
        </p:nvSpPr>
        <p:spPr>
          <a:xfrm>
            <a:off x="4579660" y="2549522"/>
            <a:ext cx="3026527"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sp>
        <p:nvSpPr>
          <p:cNvPr id="47" name="矩形: 圆角 46">
            <a:extLst>
              <a:ext uri="{FF2B5EF4-FFF2-40B4-BE49-F238E27FC236}">
                <a16:creationId xmlns:a16="http://schemas.microsoft.com/office/drawing/2014/main" id="{239C87B3-72C8-42CE-BED5-3D07E9806931}"/>
              </a:ext>
            </a:extLst>
          </p:cNvPr>
          <p:cNvSpPr/>
          <p:nvPr/>
        </p:nvSpPr>
        <p:spPr>
          <a:xfrm>
            <a:off x="3256565" y="1306779"/>
            <a:ext cx="6092707" cy="22507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48" name="文本框 47">
            <a:extLst>
              <a:ext uri="{FF2B5EF4-FFF2-40B4-BE49-F238E27FC236}">
                <a16:creationId xmlns:a16="http://schemas.microsoft.com/office/drawing/2014/main" id="{68828302-4463-423A-9CEC-B805F05509E3}"/>
              </a:ext>
            </a:extLst>
          </p:cNvPr>
          <p:cNvSpPr txBox="1"/>
          <p:nvPr/>
        </p:nvSpPr>
        <p:spPr>
          <a:xfrm>
            <a:off x="3680298" y="1382227"/>
            <a:ext cx="3867222" cy="261610"/>
          </a:xfrm>
          <a:prstGeom prst="rect">
            <a:avLst/>
          </a:prstGeom>
          <a:noFill/>
        </p:spPr>
        <p:txBody>
          <a:bodyPr wrap="square" rtlCol="0">
            <a:spAutoFit/>
          </a:bodyPr>
          <a:lstStyle/>
          <a:p>
            <a:r>
              <a:rPr lang="en-GB" sz="1100" dirty="0"/>
              <a:t>NWDAF as VFL Server</a:t>
            </a:r>
          </a:p>
        </p:txBody>
      </p:sp>
      <p:cxnSp>
        <p:nvCxnSpPr>
          <p:cNvPr id="69" name="直接箭头连接符 68">
            <a:extLst>
              <a:ext uri="{FF2B5EF4-FFF2-40B4-BE49-F238E27FC236}">
                <a16:creationId xmlns:a16="http://schemas.microsoft.com/office/drawing/2014/main" id="{EC1C36C7-E76B-4A2F-8025-47A4FE1FF509}"/>
              </a:ext>
            </a:extLst>
          </p:cNvPr>
          <p:cNvCxnSpPr>
            <a:cxnSpLocks/>
          </p:cNvCxnSpPr>
          <p:nvPr/>
        </p:nvCxnSpPr>
        <p:spPr>
          <a:xfrm>
            <a:off x="7120393" y="2924057"/>
            <a:ext cx="570554" cy="9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89CA8544-8CA8-47F7-98E0-B2AC34E607AC}"/>
              </a:ext>
            </a:extLst>
          </p:cNvPr>
          <p:cNvSpPr txBox="1"/>
          <p:nvPr/>
        </p:nvSpPr>
        <p:spPr>
          <a:xfrm>
            <a:off x="3237528" y="1349776"/>
            <a:ext cx="809929"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2</a:t>
            </a:r>
            <a:endParaRPr lang="zh-CN" altLang="en-US" sz="1400" dirty="0">
              <a:solidFill>
                <a:srgbClr val="FF0000"/>
              </a:solidFill>
              <a:highlight>
                <a:srgbClr val="FFFF00"/>
              </a:highlight>
            </a:endParaRPr>
          </a:p>
        </p:txBody>
      </p:sp>
    </p:spTree>
    <p:extLst>
      <p:ext uri="{BB962C8B-B14F-4D97-AF65-F5344CB8AC3E}">
        <p14:creationId xmlns:p14="http://schemas.microsoft.com/office/powerpoint/2010/main" val="1778530736"/>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US" altLang="zh-CN" sz="2800" b="1" dirty="0"/>
              <a:t>4. Interaction between the VFL server and the consumer(</a:t>
            </a:r>
            <a:r>
              <a:rPr lang="en-US" altLang="zh-CN" sz="2800" b="1" dirty="0" err="1">
                <a:solidFill>
                  <a:srgbClr val="FF0000"/>
                </a:solidFill>
              </a:rPr>
              <a:t>vivo’s</a:t>
            </a:r>
            <a:r>
              <a:rPr lang="en-US" altLang="zh-CN" sz="2800" b="1" dirty="0">
                <a:solidFill>
                  <a:srgbClr val="FF0000"/>
                </a:solidFill>
              </a:rPr>
              <a:t> view</a:t>
            </a:r>
            <a:r>
              <a:rPr lang="en-US" altLang="zh-CN" sz="2800" b="1" dirty="0"/>
              <a:t>)</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14234" y="3352467"/>
            <a:ext cx="12127494" cy="3497710"/>
          </a:xfrm>
        </p:spPr>
        <p:txBody>
          <a:bodyPr/>
          <a:lstStyle/>
          <a:p>
            <a:pPr marL="457200" lvl="1" indent="0">
              <a:lnSpc>
                <a:spcPct val="100000"/>
              </a:lnSpc>
              <a:spcBef>
                <a:spcPts val="0"/>
              </a:spcBef>
              <a:spcAft>
                <a:spcPts val="0"/>
              </a:spcAft>
              <a:buNone/>
            </a:pPr>
            <a:endParaRPr lang="en-GB" altLang="zh-CN" sz="14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GB" altLang="zh-CN" sz="1400" dirty="0">
                <a:latin typeface="Calibri" panose="020F0502020204030204" pitchFamily="34" charset="0"/>
                <a:cs typeface="Calibri" panose="020F0502020204030204" pitchFamily="34" charset="0"/>
              </a:rPr>
              <a:t>For the AF as VFL Server case:</a:t>
            </a:r>
          </a:p>
          <a:p>
            <a:pPr marL="914400" lvl="2" indent="0">
              <a:lnSpc>
                <a:spcPct val="100000"/>
              </a:lnSpc>
              <a:spcBef>
                <a:spcPts val="0"/>
              </a:spcBef>
              <a:spcAft>
                <a:spcPts val="0"/>
              </a:spcAft>
              <a:buNone/>
            </a:pPr>
            <a:r>
              <a:rPr lang="en-GB" altLang="zh-CN" sz="1400" dirty="0">
                <a:latin typeface="Calibri" panose="020F0502020204030204" pitchFamily="34" charset="0"/>
                <a:cs typeface="Calibri" panose="020F0502020204030204" pitchFamily="34" charset="0"/>
              </a:rPr>
              <a:t> 1) besides NWDAF type, if NF consumer </a:t>
            </a:r>
            <a:r>
              <a:rPr lang="en-GB" altLang="zh-CN" sz="1400" dirty="0">
                <a:highlight>
                  <a:srgbClr val="FFFF00"/>
                </a:highlight>
                <a:latin typeface="Calibri" panose="020F0502020204030204" pitchFamily="34" charset="0"/>
                <a:cs typeface="Calibri" panose="020F0502020204030204" pitchFamily="34" charset="0"/>
              </a:rPr>
              <a:t>is allowed by MNO to </a:t>
            </a:r>
            <a:r>
              <a:rPr lang="en-GB" altLang="zh-CN" sz="1400" dirty="0">
                <a:latin typeface="Calibri" panose="020F0502020204030204" pitchFamily="34" charset="0"/>
                <a:cs typeface="Calibri" panose="020F0502020204030204" pitchFamily="34" charset="0"/>
              </a:rPr>
              <a:t>be extended  to discover AF type, from whom to get analytics result, then similar things happen as the above 2</a:t>
            </a:r>
            <a:r>
              <a:rPr lang="en-GB" altLang="zh-CN" sz="1400" baseline="30000" dirty="0">
                <a:latin typeface="Calibri" panose="020F0502020204030204" pitchFamily="34" charset="0"/>
                <a:cs typeface="Calibri" panose="020F0502020204030204" pitchFamily="34" charset="0"/>
              </a:rPr>
              <a:t>nd</a:t>
            </a:r>
            <a:r>
              <a:rPr lang="en-GB" altLang="zh-CN" sz="1400" dirty="0">
                <a:latin typeface="Calibri" panose="020F0502020204030204" pitchFamily="34" charset="0"/>
                <a:cs typeface="Calibri" panose="020F0502020204030204" pitchFamily="34" charset="0"/>
              </a:rPr>
              <a:t> bullet,  </a:t>
            </a:r>
            <a:r>
              <a:rPr lang="en-US" altLang="zh-CN" sz="1400" dirty="0">
                <a:latin typeface="Calibri" panose="020F0502020204030204" pitchFamily="34" charset="0"/>
                <a:cs typeface="Calibri" panose="020F0502020204030204" pitchFamily="34" charset="0"/>
              </a:rPr>
              <a:t>i.e. NF consumer can discovers AF, then interacts with AF to get analytics result (may via NEF</a:t>
            </a:r>
            <a:r>
              <a:rPr lang="en-US" altLang="zh-CN" sz="1400" dirty="0">
                <a:solidFill>
                  <a:srgbClr val="FF0000"/>
                </a:solidFill>
                <a:latin typeface="Calibri" panose="020F0502020204030204" pitchFamily="34" charset="0"/>
                <a:cs typeface="Calibri" panose="020F0502020204030204" pitchFamily="34" charset="0"/>
              </a:rPr>
              <a:t>);</a:t>
            </a:r>
            <a:r>
              <a:rPr lang="en-US" altLang="zh-CN" sz="1600" dirty="0">
                <a:solidFill>
                  <a:srgbClr val="FF0000"/>
                </a:solidFill>
                <a:highlight>
                  <a:srgbClr val="FFFF00"/>
                </a:highlight>
                <a:latin typeface="Calibri" panose="020F0502020204030204" pitchFamily="34" charset="0"/>
                <a:cs typeface="Calibri" panose="020F0502020204030204" pitchFamily="34" charset="0"/>
              </a:rPr>
              <a:t>(This is opt 3)</a:t>
            </a:r>
          </a:p>
          <a:p>
            <a:pPr marL="914400" lvl="2" indent="0">
              <a:lnSpc>
                <a:spcPct val="100000"/>
              </a:lnSpc>
              <a:spcBef>
                <a:spcPts val="0"/>
              </a:spcBef>
              <a:spcAft>
                <a:spcPts val="0"/>
              </a:spcAft>
              <a:buNone/>
            </a:pPr>
            <a:r>
              <a:rPr lang="en-US" altLang="zh-CN" sz="1400" dirty="0">
                <a:latin typeface="Calibri" panose="020F0502020204030204" pitchFamily="34" charset="0"/>
                <a:cs typeface="Calibri" panose="020F0502020204030204" pitchFamily="34" charset="0"/>
              </a:rPr>
              <a:t>2) If that </a:t>
            </a:r>
            <a:r>
              <a:rPr lang="en-US" altLang="zh-CN" sz="1400" dirty="0">
                <a:highlight>
                  <a:srgbClr val="FFFF00"/>
                </a:highlight>
                <a:latin typeface="Calibri" panose="020F0502020204030204" pitchFamily="34" charset="0"/>
                <a:cs typeface="Calibri" panose="020F0502020204030204" pitchFamily="34" charset="0"/>
              </a:rPr>
              <a:t>is not allowed by the MNO</a:t>
            </a:r>
            <a:r>
              <a:rPr lang="en-US" altLang="zh-CN" sz="1400" dirty="0">
                <a:latin typeface="Calibri" panose="020F0502020204030204" pitchFamily="34" charset="0"/>
                <a:cs typeface="Calibri" panose="020F0502020204030204" pitchFamily="34" charset="0"/>
              </a:rPr>
              <a:t>, then as usual in background, the NF consumer can only find an NWDAF (i.e.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to get analytics ID from NRF, this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is acting as the delegate of AF, it registers to NRF declaring supports of specific analytics ID, however, the output is actually generated by the behind AF as VFL server. IMO, why the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can play a role like this , because there is some agreement negotiated between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and AF. in other words, the inference output from an AF can be shared and used by some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(s),  just like model interoperatorlilty rationale</a:t>
            </a:r>
            <a:r>
              <a:rPr lang="en-US" altLang="zh-CN" sz="1600" dirty="0">
                <a:solidFill>
                  <a:srgbClr val="FF0000"/>
                </a:solidFill>
                <a:highlight>
                  <a:srgbClr val="FFFF00"/>
                </a:highlight>
                <a:latin typeface="Calibri" panose="020F0502020204030204" pitchFamily="34" charset="0"/>
                <a:cs typeface="Calibri" panose="020F0502020204030204" pitchFamily="34" charset="0"/>
              </a:rPr>
              <a:t>.(This </a:t>
            </a:r>
            <a:r>
              <a:rPr lang="en-US" altLang="zh-CN" sz="1600" dirty="0" err="1">
                <a:solidFill>
                  <a:srgbClr val="FF0000"/>
                </a:solidFill>
                <a:highlight>
                  <a:srgbClr val="FFFF00"/>
                </a:highlight>
                <a:latin typeface="Calibri" panose="020F0502020204030204" pitchFamily="34" charset="0"/>
                <a:cs typeface="Calibri" panose="020F0502020204030204" pitchFamily="34" charset="0"/>
              </a:rPr>
              <a:t>Opt</a:t>
            </a:r>
            <a:r>
              <a:rPr lang="en-US" altLang="zh-CN" sz="1600" dirty="0">
                <a:solidFill>
                  <a:srgbClr val="FF0000"/>
                </a:solidFill>
                <a:highlight>
                  <a:srgbClr val="FFFF00"/>
                </a:highlight>
                <a:latin typeface="Calibri" panose="020F0502020204030204" pitchFamily="34" charset="0"/>
                <a:cs typeface="Calibri" panose="020F0502020204030204" pitchFamily="34" charset="0"/>
              </a:rPr>
              <a:t> 4)</a:t>
            </a:r>
            <a:endParaRPr lang="en-GB" altLang="zh-CN" sz="1400" dirty="0">
              <a:solidFill>
                <a:srgbClr val="FF0000"/>
              </a:solidFill>
              <a:highlight>
                <a:srgbClr val="FFFF00"/>
              </a:highlight>
              <a:latin typeface="Calibri" panose="020F0502020204030204" pitchFamily="34" charset="0"/>
              <a:cs typeface="Calibri" panose="020F0502020204030204" pitchFamily="34" charset="0"/>
            </a:endParaRPr>
          </a:p>
        </p:txBody>
      </p:sp>
      <p:sp>
        <p:nvSpPr>
          <p:cNvPr id="2" name="文本框 1">
            <a:extLst>
              <a:ext uri="{FF2B5EF4-FFF2-40B4-BE49-F238E27FC236}">
                <a16:creationId xmlns:a16="http://schemas.microsoft.com/office/drawing/2014/main" id="{305B8452-4586-4EC9-97DB-FC8C1D31C69E}"/>
              </a:ext>
            </a:extLst>
          </p:cNvPr>
          <p:cNvSpPr txBox="1"/>
          <p:nvPr/>
        </p:nvSpPr>
        <p:spPr>
          <a:xfrm>
            <a:off x="620653" y="5638900"/>
            <a:ext cx="10950693" cy="646331"/>
          </a:xfrm>
          <a:prstGeom prst="rect">
            <a:avLst/>
          </a:prstGeom>
          <a:solidFill>
            <a:srgbClr val="C00000"/>
          </a:solidFill>
        </p:spPr>
        <p:txBody>
          <a:bodyPr wrap="square" rtlCol="0">
            <a:spAutoFit/>
          </a:bodyPr>
          <a:lstStyle/>
          <a:p>
            <a:r>
              <a:rPr lang="en-US" altLang="zh-CN" dirty="0">
                <a:solidFill>
                  <a:schemeClr val="bg1"/>
                </a:solidFill>
              </a:rPr>
              <a:t>We don’t have strong preference between </a:t>
            </a:r>
            <a:r>
              <a:rPr lang="en-US" altLang="zh-CN" strike="sngStrike" dirty="0">
                <a:solidFill>
                  <a:srgbClr val="FF0000"/>
                </a:solidFill>
                <a:highlight>
                  <a:srgbClr val="FFFF00"/>
                </a:highlight>
              </a:rPr>
              <a:t>1) and 2). </a:t>
            </a:r>
            <a:r>
              <a:rPr lang="en-US" altLang="zh-CN" dirty="0" err="1">
                <a:solidFill>
                  <a:srgbClr val="FF0000"/>
                </a:solidFill>
                <a:highlight>
                  <a:srgbClr val="FFFF00"/>
                </a:highlight>
              </a:rPr>
              <a:t>Opt</a:t>
            </a:r>
            <a:r>
              <a:rPr lang="en-US" altLang="zh-CN" dirty="0">
                <a:solidFill>
                  <a:srgbClr val="FF0000"/>
                </a:solidFill>
                <a:highlight>
                  <a:srgbClr val="FFFF00"/>
                </a:highlight>
              </a:rPr>
              <a:t> 3 and </a:t>
            </a:r>
            <a:r>
              <a:rPr lang="en-US" altLang="zh-CN" dirty="0" err="1">
                <a:solidFill>
                  <a:srgbClr val="FF0000"/>
                </a:solidFill>
                <a:highlight>
                  <a:srgbClr val="FFFF00"/>
                </a:highlight>
              </a:rPr>
              <a:t>Opt</a:t>
            </a:r>
            <a:r>
              <a:rPr lang="en-US" altLang="zh-CN" dirty="0">
                <a:solidFill>
                  <a:srgbClr val="FF0000"/>
                </a:solidFill>
                <a:highlight>
                  <a:srgbClr val="FFFF00"/>
                </a:highlight>
              </a:rPr>
              <a:t> 4. </a:t>
            </a:r>
            <a:r>
              <a:rPr lang="en-US" altLang="zh-CN"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 Depending on operator’s</a:t>
            </a:r>
            <a:r>
              <a:rPr lang="zh-CN" altLang="en-US"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decision,</a:t>
            </a:r>
            <a:r>
              <a:rPr lang="zh-CN" altLang="en-US"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finally only one will be chosen</a:t>
            </a:r>
            <a:endParaRPr lang="zh-CN" altLang="en-US" dirty="0">
              <a:solidFill>
                <a:srgbClr val="FF0000"/>
              </a:solidFill>
            </a:endParaRPr>
          </a:p>
        </p:txBody>
      </p:sp>
      <p:grpSp>
        <p:nvGrpSpPr>
          <p:cNvPr id="68" name="组合 67">
            <a:extLst>
              <a:ext uri="{FF2B5EF4-FFF2-40B4-BE49-F238E27FC236}">
                <a16:creationId xmlns:a16="http://schemas.microsoft.com/office/drawing/2014/main" id="{5678A2F0-3C12-4E14-B294-11A6102BAE06}"/>
              </a:ext>
            </a:extLst>
          </p:cNvPr>
          <p:cNvGrpSpPr/>
          <p:nvPr/>
        </p:nvGrpSpPr>
        <p:grpSpPr>
          <a:xfrm>
            <a:off x="5684415" y="1374745"/>
            <a:ext cx="6493146" cy="2023690"/>
            <a:chOff x="46950" y="4368146"/>
            <a:chExt cx="6493146" cy="2023690"/>
          </a:xfrm>
        </p:grpSpPr>
        <p:grpSp>
          <p:nvGrpSpPr>
            <p:cNvPr id="70" name="组合 69">
              <a:extLst>
                <a:ext uri="{FF2B5EF4-FFF2-40B4-BE49-F238E27FC236}">
                  <a16:creationId xmlns:a16="http://schemas.microsoft.com/office/drawing/2014/main" id="{FD803568-BFF1-4FE5-912D-0A6F7787574F}"/>
                </a:ext>
              </a:extLst>
            </p:cNvPr>
            <p:cNvGrpSpPr/>
            <p:nvPr/>
          </p:nvGrpSpPr>
          <p:grpSpPr>
            <a:xfrm>
              <a:off x="151521" y="4803215"/>
              <a:ext cx="860612" cy="860801"/>
              <a:chOff x="242047" y="4710282"/>
              <a:chExt cx="914400" cy="923646"/>
            </a:xfrm>
          </p:grpSpPr>
          <p:pic>
            <p:nvPicPr>
              <p:cNvPr id="105" name="图形 104" descr="服务器">
                <a:extLst>
                  <a:ext uri="{FF2B5EF4-FFF2-40B4-BE49-F238E27FC236}">
                    <a16:creationId xmlns:a16="http://schemas.microsoft.com/office/drawing/2014/main" id="{8C5CDB35-B5BC-4A58-8D27-6BA0C8171B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6" name="文本框 105">
                <a:extLst>
                  <a:ext uri="{FF2B5EF4-FFF2-40B4-BE49-F238E27FC236}">
                    <a16:creationId xmlns:a16="http://schemas.microsoft.com/office/drawing/2014/main" id="{55745EC8-28C6-432D-A204-5CA9146BD863}"/>
                  </a:ext>
                </a:extLst>
              </p:cNvPr>
              <p:cNvSpPr txBox="1"/>
              <p:nvPr/>
            </p:nvSpPr>
            <p:spPr>
              <a:xfrm>
                <a:off x="242047" y="5353218"/>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71" name="组合 70">
              <a:extLst>
                <a:ext uri="{FF2B5EF4-FFF2-40B4-BE49-F238E27FC236}">
                  <a16:creationId xmlns:a16="http://schemas.microsoft.com/office/drawing/2014/main" id="{DDCB7526-87BA-4813-AD9C-A0AB32B60BF9}"/>
                </a:ext>
              </a:extLst>
            </p:cNvPr>
            <p:cNvGrpSpPr/>
            <p:nvPr/>
          </p:nvGrpSpPr>
          <p:grpSpPr>
            <a:xfrm>
              <a:off x="3798046" y="4399235"/>
              <a:ext cx="852542" cy="778904"/>
              <a:chOff x="242047" y="4710282"/>
              <a:chExt cx="914400" cy="968089"/>
            </a:xfrm>
          </p:grpSpPr>
          <p:pic>
            <p:nvPicPr>
              <p:cNvPr id="103" name="图形 102" descr="服务器">
                <a:extLst>
                  <a:ext uri="{FF2B5EF4-FFF2-40B4-BE49-F238E27FC236}">
                    <a16:creationId xmlns:a16="http://schemas.microsoft.com/office/drawing/2014/main" id="{B8E205FB-FFA3-49A4-A60B-3680DE0C44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4" name="文本框 103">
                <a:extLst>
                  <a:ext uri="{FF2B5EF4-FFF2-40B4-BE49-F238E27FC236}">
                    <a16:creationId xmlns:a16="http://schemas.microsoft.com/office/drawing/2014/main" id="{F47FB85B-A71C-4DA0-B512-F640F69A687C}"/>
                  </a:ext>
                </a:extLst>
              </p:cNvPr>
              <p:cNvSpPr txBox="1"/>
              <p:nvPr/>
            </p:nvSpPr>
            <p:spPr>
              <a:xfrm>
                <a:off x="242047" y="5353219"/>
                <a:ext cx="914400" cy="325152"/>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73" name="直接箭头连接符 72">
              <a:extLst>
                <a:ext uri="{FF2B5EF4-FFF2-40B4-BE49-F238E27FC236}">
                  <a16:creationId xmlns:a16="http://schemas.microsoft.com/office/drawing/2014/main" id="{3BEFC7B1-65CA-4727-8B5B-D982633056D7}"/>
                </a:ext>
              </a:extLst>
            </p:cNvPr>
            <p:cNvCxnSpPr>
              <a:cxnSpLocks/>
            </p:cNvCxnSpPr>
            <p:nvPr/>
          </p:nvCxnSpPr>
          <p:spPr>
            <a:xfrm>
              <a:off x="955543" y="5050209"/>
              <a:ext cx="28198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4" name="文本框 73">
              <a:extLst>
                <a:ext uri="{FF2B5EF4-FFF2-40B4-BE49-F238E27FC236}">
                  <a16:creationId xmlns:a16="http://schemas.microsoft.com/office/drawing/2014/main" id="{D29DC9C1-B73E-4395-B4A6-D739939D831F}"/>
                </a:ext>
              </a:extLst>
            </p:cNvPr>
            <p:cNvSpPr txBox="1"/>
            <p:nvPr/>
          </p:nvSpPr>
          <p:spPr>
            <a:xfrm>
              <a:off x="847966" y="4622401"/>
              <a:ext cx="3032724"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NWDAF, target 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75" name="直接箭头连接符 74">
              <a:extLst>
                <a:ext uri="{FF2B5EF4-FFF2-40B4-BE49-F238E27FC236}">
                  <a16:creationId xmlns:a16="http://schemas.microsoft.com/office/drawing/2014/main" id="{F8EB77E2-EE38-46E5-B96C-CA2AD467027C}"/>
                </a:ext>
              </a:extLst>
            </p:cNvPr>
            <p:cNvCxnSpPr>
              <a:cxnSpLocks/>
            </p:cNvCxnSpPr>
            <p:nvPr/>
          </p:nvCxnSpPr>
          <p:spPr>
            <a:xfrm flipH="1">
              <a:off x="955543" y="5341104"/>
              <a:ext cx="284670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文本框 76">
              <a:extLst>
                <a:ext uri="{FF2B5EF4-FFF2-40B4-BE49-F238E27FC236}">
                  <a16:creationId xmlns:a16="http://schemas.microsoft.com/office/drawing/2014/main" id="{0E888043-839A-43B8-B562-EDA9AD24F13B}"/>
                </a:ext>
              </a:extLst>
            </p:cNvPr>
            <p:cNvSpPr txBox="1"/>
            <p:nvPr/>
          </p:nvSpPr>
          <p:spPr>
            <a:xfrm>
              <a:off x="1103461" y="5117088"/>
              <a:ext cx="2591211" cy="261610"/>
            </a:xfrm>
            <a:prstGeom prst="rect">
              <a:avLst/>
            </a:prstGeom>
            <a:noFill/>
          </p:spPr>
          <p:txBody>
            <a:bodyPr wrap="square" rtlCol="0">
              <a:spAutoFit/>
            </a:bodyPr>
            <a:lstStyle/>
            <a:p>
              <a:r>
                <a:rPr lang="en-US" sz="1100" dirty="0"/>
                <a:t>NWDAF(</a:t>
              </a:r>
              <a:r>
                <a:rPr lang="en-US" sz="1100" dirty="0" err="1"/>
                <a:t>AnLF</a:t>
              </a:r>
              <a:r>
                <a:rPr lang="en-US" sz="1100" dirty="0"/>
                <a:t>) ID, profile.. </a:t>
              </a:r>
              <a:endParaRPr lang="en-GB" sz="1100" dirty="0"/>
            </a:p>
          </p:txBody>
        </p:sp>
        <p:sp>
          <p:nvSpPr>
            <p:cNvPr id="78" name="矩形: 圆角 77">
              <a:extLst>
                <a:ext uri="{FF2B5EF4-FFF2-40B4-BE49-F238E27FC236}">
                  <a16:creationId xmlns:a16="http://schemas.microsoft.com/office/drawing/2014/main" id="{C34B1978-36FD-4315-87E7-D28F18D045A3}"/>
                </a:ext>
              </a:extLst>
            </p:cNvPr>
            <p:cNvSpPr/>
            <p:nvPr/>
          </p:nvSpPr>
          <p:spPr>
            <a:xfrm>
              <a:off x="46950" y="4382157"/>
              <a:ext cx="6328845" cy="200967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79" name="矩形 78">
              <a:extLst>
                <a:ext uri="{FF2B5EF4-FFF2-40B4-BE49-F238E27FC236}">
                  <a16:creationId xmlns:a16="http://schemas.microsoft.com/office/drawing/2014/main" id="{923783C9-A2A7-49E4-A353-848AA9D1AC71}"/>
                </a:ext>
              </a:extLst>
            </p:cNvPr>
            <p:cNvSpPr/>
            <p:nvPr/>
          </p:nvSpPr>
          <p:spPr>
            <a:xfrm>
              <a:off x="147481" y="4368146"/>
              <a:ext cx="2861681" cy="261610"/>
            </a:xfrm>
            <a:prstGeom prst="rect">
              <a:avLst/>
            </a:prstGeom>
          </p:spPr>
          <p:txBody>
            <a:bodyPr wrap="none">
              <a:spAutoFit/>
            </a:bodyPr>
            <a:lstStyle/>
            <a:p>
              <a:r>
                <a:rPr lang="en-GB" altLang="zh-CN" sz="1100" dirty="0" err="1"/>
                <a:t>AnLF</a:t>
              </a:r>
              <a:r>
                <a:rPr lang="en-GB" altLang="zh-CN" sz="1100" dirty="0"/>
                <a:t> acts as a delegate of AF(VFL server)</a:t>
              </a:r>
            </a:p>
          </p:txBody>
        </p:sp>
        <p:grpSp>
          <p:nvGrpSpPr>
            <p:cNvPr id="82" name="组合 81">
              <a:extLst>
                <a:ext uri="{FF2B5EF4-FFF2-40B4-BE49-F238E27FC236}">
                  <a16:creationId xmlns:a16="http://schemas.microsoft.com/office/drawing/2014/main" id="{BCE2D7AB-9AAA-4C6B-85B5-113BAB3CF9C9}"/>
                </a:ext>
              </a:extLst>
            </p:cNvPr>
            <p:cNvGrpSpPr/>
            <p:nvPr/>
          </p:nvGrpSpPr>
          <p:grpSpPr>
            <a:xfrm>
              <a:off x="3534997" y="5578998"/>
              <a:ext cx="831728" cy="783486"/>
              <a:chOff x="242047" y="4710282"/>
              <a:chExt cx="914400" cy="965231"/>
            </a:xfrm>
          </p:grpSpPr>
          <p:pic>
            <p:nvPicPr>
              <p:cNvPr id="101" name="图形 100" descr="服务器">
                <a:extLst>
                  <a:ext uri="{FF2B5EF4-FFF2-40B4-BE49-F238E27FC236}">
                    <a16:creationId xmlns:a16="http://schemas.microsoft.com/office/drawing/2014/main" id="{0013A9DD-D618-49AD-B350-8E9DDC8AD7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2" name="文本框 101">
                <a:extLst>
                  <a:ext uri="{FF2B5EF4-FFF2-40B4-BE49-F238E27FC236}">
                    <a16:creationId xmlns:a16="http://schemas.microsoft.com/office/drawing/2014/main" id="{E4BEBCFD-72BC-4940-879E-AADBB1BA1D74}"/>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err="1"/>
                  <a:t>AnLF</a:t>
                </a:r>
                <a:endParaRPr lang="en-GB" sz="1100" dirty="0"/>
              </a:p>
            </p:txBody>
          </p:sp>
        </p:grpSp>
        <p:cxnSp>
          <p:nvCxnSpPr>
            <p:cNvPr id="83" name="直接箭头连接符 82">
              <a:extLst>
                <a:ext uri="{FF2B5EF4-FFF2-40B4-BE49-F238E27FC236}">
                  <a16:creationId xmlns:a16="http://schemas.microsoft.com/office/drawing/2014/main" id="{126B6147-B60B-4C61-A3EB-448C54B1B62A}"/>
                </a:ext>
              </a:extLst>
            </p:cNvPr>
            <p:cNvCxnSpPr>
              <a:cxnSpLocks/>
            </p:cNvCxnSpPr>
            <p:nvPr/>
          </p:nvCxnSpPr>
          <p:spPr>
            <a:xfrm>
              <a:off x="976948" y="5893989"/>
              <a:ext cx="2515120" cy="725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8" name="文本框 87">
              <a:extLst>
                <a:ext uri="{FF2B5EF4-FFF2-40B4-BE49-F238E27FC236}">
                  <a16:creationId xmlns:a16="http://schemas.microsoft.com/office/drawing/2014/main" id="{8BEF098F-D15B-4FED-9405-5788EB228FCF}"/>
                </a:ext>
              </a:extLst>
            </p:cNvPr>
            <p:cNvSpPr txBox="1"/>
            <p:nvPr/>
          </p:nvSpPr>
          <p:spPr>
            <a:xfrm>
              <a:off x="1103461" y="5672736"/>
              <a:ext cx="2471515"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cxnSp>
          <p:nvCxnSpPr>
            <p:cNvPr id="90" name="直接箭头连接符 89">
              <a:extLst>
                <a:ext uri="{FF2B5EF4-FFF2-40B4-BE49-F238E27FC236}">
                  <a16:creationId xmlns:a16="http://schemas.microsoft.com/office/drawing/2014/main" id="{4B8E095F-3693-4405-A4E0-20DC19FFA610}"/>
                </a:ext>
              </a:extLst>
            </p:cNvPr>
            <p:cNvCxnSpPr>
              <a:cxnSpLocks/>
            </p:cNvCxnSpPr>
            <p:nvPr/>
          </p:nvCxnSpPr>
          <p:spPr>
            <a:xfrm flipH="1" flipV="1">
              <a:off x="976949" y="6019493"/>
              <a:ext cx="2450278" cy="64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1" name="直接箭头连接符 90">
              <a:extLst>
                <a:ext uri="{FF2B5EF4-FFF2-40B4-BE49-F238E27FC236}">
                  <a16:creationId xmlns:a16="http://schemas.microsoft.com/office/drawing/2014/main" id="{148C571B-7743-4410-B7A1-BD3294B398E1}"/>
                </a:ext>
              </a:extLst>
            </p:cNvPr>
            <p:cNvCxnSpPr>
              <a:cxnSpLocks/>
            </p:cNvCxnSpPr>
            <p:nvPr/>
          </p:nvCxnSpPr>
          <p:spPr>
            <a:xfrm flipV="1">
              <a:off x="4003309" y="5190187"/>
              <a:ext cx="0" cy="393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3" name="矩形 92">
              <a:extLst>
                <a:ext uri="{FF2B5EF4-FFF2-40B4-BE49-F238E27FC236}">
                  <a16:creationId xmlns:a16="http://schemas.microsoft.com/office/drawing/2014/main" id="{D693ADDB-4866-4A4C-870D-FFC3F66EA80B}"/>
                </a:ext>
              </a:extLst>
            </p:cNvPr>
            <p:cNvSpPr/>
            <p:nvPr/>
          </p:nvSpPr>
          <p:spPr>
            <a:xfrm>
              <a:off x="4108480" y="5102807"/>
              <a:ext cx="2240232" cy="600164"/>
            </a:xfrm>
            <a:prstGeom prst="rect">
              <a:avLst/>
            </a:prstGeom>
          </p:spPr>
          <p:txBody>
            <a:bodyPr wrap="square">
              <a:spAutoFit/>
            </a:bodyPr>
            <a:lstStyle/>
            <a:p>
              <a:r>
                <a:rPr lang="en-GB" altLang="zh-CN" sz="1100" dirty="0">
                  <a:latin typeface="Calibri" panose="020F0502020204030204" pitchFamily="34" charset="0"/>
                  <a:cs typeface="Calibri" panose="020F0502020204030204" pitchFamily="34" charset="0"/>
                </a:rPr>
                <a:t>NF type = </a:t>
              </a:r>
              <a:r>
                <a:rPr lang="en-GB" altLang="zh-CN" sz="1100" dirty="0">
                  <a:solidFill>
                    <a:srgbClr val="FF6600"/>
                  </a:solidFill>
                  <a:latin typeface="Calibri" panose="020F0502020204030204" pitchFamily="34" charset="0"/>
                  <a:cs typeface="Calibri" panose="020F0502020204030204" pitchFamily="34" charset="0"/>
                </a:rPr>
                <a:t>AF</a:t>
              </a:r>
              <a:r>
                <a:rPr lang="en-GB" altLang="zh-CN" sz="1100" dirty="0">
                  <a:latin typeface="Calibri" panose="020F0502020204030204" pitchFamily="34" charset="0"/>
                  <a:cs typeface="Calibri" panose="020F0502020204030204" pitchFamily="34" charset="0"/>
                </a:rPr>
                <a:t>, target NF service name = </a:t>
              </a:r>
              <a:r>
                <a:rPr lang="en-GB" altLang="zh-CN" sz="1100" dirty="0" err="1">
                  <a:latin typeface="Calibri" panose="020F0502020204030204" pitchFamily="34" charset="0"/>
                  <a:cs typeface="Calibri" panose="020F0502020204030204" pitchFamily="34" charset="0"/>
                </a:rPr>
                <a:t>Naf_AnalyticsInfo_Request</a:t>
              </a:r>
              <a:r>
                <a:rPr lang="en-GB" altLang="zh-CN" sz="1100" dirty="0">
                  <a:latin typeface="Calibri" panose="020F0502020204030204" pitchFamily="34" charset="0"/>
                  <a:cs typeface="Calibri" panose="020F0502020204030204" pitchFamily="34" charset="0"/>
                </a:rPr>
                <a:t>, analytics ID</a:t>
              </a:r>
              <a:endParaRPr lang="en-GB" altLang="zh-CN" sz="1100" dirty="0"/>
            </a:p>
          </p:txBody>
        </p:sp>
        <p:cxnSp>
          <p:nvCxnSpPr>
            <p:cNvPr id="94" name="直接箭头连接符 93">
              <a:extLst>
                <a:ext uri="{FF2B5EF4-FFF2-40B4-BE49-F238E27FC236}">
                  <a16:creationId xmlns:a16="http://schemas.microsoft.com/office/drawing/2014/main" id="{A88E7A96-BE76-447C-A02A-87A9CF7E28B8}"/>
                </a:ext>
              </a:extLst>
            </p:cNvPr>
            <p:cNvCxnSpPr>
              <a:cxnSpLocks/>
            </p:cNvCxnSpPr>
            <p:nvPr/>
          </p:nvCxnSpPr>
          <p:spPr>
            <a:xfrm flipH="1">
              <a:off x="4068581" y="5200093"/>
              <a:ext cx="12955" cy="383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95" name="组合 94">
              <a:extLst>
                <a:ext uri="{FF2B5EF4-FFF2-40B4-BE49-F238E27FC236}">
                  <a16:creationId xmlns:a16="http://schemas.microsoft.com/office/drawing/2014/main" id="{053A7CE6-7D6B-4198-9C76-DD6991D5C534}"/>
                </a:ext>
              </a:extLst>
            </p:cNvPr>
            <p:cNvGrpSpPr/>
            <p:nvPr/>
          </p:nvGrpSpPr>
          <p:grpSpPr>
            <a:xfrm>
              <a:off x="5772208" y="5523860"/>
              <a:ext cx="603587" cy="774052"/>
              <a:chOff x="399210" y="4710282"/>
              <a:chExt cx="663582" cy="953609"/>
            </a:xfrm>
          </p:grpSpPr>
          <p:pic>
            <p:nvPicPr>
              <p:cNvPr id="99" name="图形 98" descr="服务器">
                <a:extLst>
                  <a:ext uri="{FF2B5EF4-FFF2-40B4-BE49-F238E27FC236}">
                    <a16:creationId xmlns:a16="http://schemas.microsoft.com/office/drawing/2014/main" id="{25534BA2-978D-40B7-831F-0293F01499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0" name="文本框 99">
                <a:extLst>
                  <a:ext uri="{FF2B5EF4-FFF2-40B4-BE49-F238E27FC236}">
                    <a16:creationId xmlns:a16="http://schemas.microsoft.com/office/drawing/2014/main" id="{24E588B2-308C-474B-8566-3CE5243976B5}"/>
                  </a:ext>
                </a:extLst>
              </p:cNvPr>
              <p:cNvSpPr txBox="1"/>
              <p:nvPr/>
            </p:nvSpPr>
            <p:spPr>
              <a:xfrm>
                <a:off x="419856" y="5341595"/>
                <a:ext cx="642936" cy="322296"/>
              </a:xfrm>
              <a:prstGeom prst="rect">
                <a:avLst/>
              </a:prstGeom>
              <a:solidFill>
                <a:schemeClr val="accent1">
                  <a:lumMod val="60000"/>
                  <a:lumOff val="40000"/>
                </a:schemeClr>
              </a:solidFill>
            </p:spPr>
            <p:txBody>
              <a:bodyPr wrap="square" rtlCol="0">
                <a:spAutoFit/>
              </a:bodyPr>
              <a:lstStyle/>
              <a:p>
                <a:r>
                  <a:rPr lang="en-US" altLang="zh-CN" sz="1100" dirty="0"/>
                  <a:t>AF</a:t>
                </a:r>
                <a:endParaRPr lang="en-GB" sz="1100" dirty="0"/>
              </a:p>
            </p:txBody>
          </p:sp>
        </p:grpSp>
        <p:cxnSp>
          <p:nvCxnSpPr>
            <p:cNvPr id="96" name="直接箭头连接符 95">
              <a:extLst>
                <a:ext uri="{FF2B5EF4-FFF2-40B4-BE49-F238E27FC236}">
                  <a16:creationId xmlns:a16="http://schemas.microsoft.com/office/drawing/2014/main" id="{09C01732-FCAF-40EA-95CC-6836BA703A41}"/>
                </a:ext>
              </a:extLst>
            </p:cNvPr>
            <p:cNvCxnSpPr>
              <a:cxnSpLocks/>
            </p:cNvCxnSpPr>
            <p:nvPr/>
          </p:nvCxnSpPr>
          <p:spPr>
            <a:xfrm flipV="1">
              <a:off x="4513483" y="5938682"/>
              <a:ext cx="1228188" cy="83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7" name="直接箭头连接符 96">
              <a:extLst>
                <a:ext uri="{FF2B5EF4-FFF2-40B4-BE49-F238E27FC236}">
                  <a16:creationId xmlns:a16="http://schemas.microsoft.com/office/drawing/2014/main" id="{B242B8C0-6DEC-43DB-B28E-B7764B4902D9}"/>
                </a:ext>
              </a:extLst>
            </p:cNvPr>
            <p:cNvCxnSpPr>
              <a:cxnSpLocks/>
            </p:cNvCxnSpPr>
            <p:nvPr/>
          </p:nvCxnSpPr>
          <p:spPr>
            <a:xfrm flipH="1">
              <a:off x="4513483" y="6029288"/>
              <a:ext cx="1115772" cy="29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8" name="文本框 97">
              <a:extLst>
                <a:ext uri="{FF2B5EF4-FFF2-40B4-BE49-F238E27FC236}">
                  <a16:creationId xmlns:a16="http://schemas.microsoft.com/office/drawing/2014/main" id="{5118B451-F79B-4292-AE99-2473DAFE6EE4}"/>
                </a:ext>
              </a:extLst>
            </p:cNvPr>
            <p:cNvSpPr txBox="1"/>
            <p:nvPr/>
          </p:nvSpPr>
          <p:spPr>
            <a:xfrm>
              <a:off x="4068581" y="5664197"/>
              <a:ext cx="2471515" cy="261610"/>
            </a:xfrm>
            <a:prstGeom prst="rect">
              <a:avLst/>
            </a:prstGeom>
            <a:noFill/>
          </p:spPr>
          <p:txBody>
            <a:bodyPr wrap="square" rtlCol="0">
              <a:spAutoFit/>
            </a:bodyPr>
            <a:lstStyle/>
            <a:p>
              <a:r>
                <a:rPr lang="en-US" altLang="zh-CN" sz="1100" dirty="0" err="1"/>
                <a:t>Naf_AnalyticsInfo_Request</a:t>
              </a:r>
              <a:r>
                <a:rPr lang="en-US" altLang="zh-CN" sz="1100" dirty="0"/>
                <a:t> ..</a:t>
              </a:r>
              <a:endParaRPr lang="en-GB" sz="1100" dirty="0"/>
            </a:p>
          </p:txBody>
        </p:sp>
      </p:grpSp>
      <p:grpSp>
        <p:nvGrpSpPr>
          <p:cNvPr id="107" name="组合 106">
            <a:extLst>
              <a:ext uri="{FF2B5EF4-FFF2-40B4-BE49-F238E27FC236}">
                <a16:creationId xmlns:a16="http://schemas.microsoft.com/office/drawing/2014/main" id="{1F0AE3D5-E36C-4267-8E29-E0E388BFE4A1}"/>
              </a:ext>
            </a:extLst>
          </p:cNvPr>
          <p:cNvGrpSpPr/>
          <p:nvPr/>
        </p:nvGrpSpPr>
        <p:grpSpPr>
          <a:xfrm>
            <a:off x="469289" y="2000506"/>
            <a:ext cx="860612" cy="860801"/>
            <a:chOff x="242047" y="4710282"/>
            <a:chExt cx="914400" cy="923646"/>
          </a:xfrm>
        </p:grpSpPr>
        <p:pic>
          <p:nvPicPr>
            <p:cNvPr id="108" name="图形 107" descr="服务器">
              <a:extLst>
                <a:ext uri="{FF2B5EF4-FFF2-40B4-BE49-F238E27FC236}">
                  <a16:creationId xmlns:a16="http://schemas.microsoft.com/office/drawing/2014/main" id="{219634C4-1945-437F-B56B-5A199B5EF69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9" name="文本框 108">
              <a:extLst>
                <a:ext uri="{FF2B5EF4-FFF2-40B4-BE49-F238E27FC236}">
                  <a16:creationId xmlns:a16="http://schemas.microsoft.com/office/drawing/2014/main" id="{A4EE862C-ACEF-40A5-8FD5-F46700A26B52}"/>
                </a:ext>
              </a:extLst>
            </p:cNvPr>
            <p:cNvSpPr txBox="1"/>
            <p:nvPr/>
          </p:nvSpPr>
          <p:spPr>
            <a:xfrm>
              <a:off x="242047" y="5353218"/>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110" name="组合 109">
            <a:extLst>
              <a:ext uri="{FF2B5EF4-FFF2-40B4-BE49-F238E27FC236}">
                <a16:creationId xmlns:a16="http://schemas.microsoft.com/office/drawing/2014/main" id="{82332508-2E07-4D38-9B65-0F79AA4204B3}"/>
              </a:ext>
            </a:extLst>
          </p:cNvPr>
          <p:cNvGrpSpPr/>
          <p:nvPr/>
        </p:nvGrpSpPr>
        <p:grpSpPr>
          <a:xfrm>
            <a:off x="4345120" y="1418636"/>
            <a:ext cx="691415" cy="784372"/>
            <a:chOff x="242047" y="4723492"/>
            <a:chExt cx="636494" cy="944866"/>
          </a:xfrm>
        </p:grpSpPr>
        <p:pic>
          <p:nvPicPr>
            <p:cNvPr id="111" name="图形 110" descr="服务器">
              <a:extLst>
                <a:ext uri="{FF2B5EF4-FFF2-40B4-BE49-F238E27FC236}">
                  <a16:creationId xmlns:a16="http://schemas.microsoft.com/office/drawing/2014/main" id="{F3E43D49-CDCC-4D49-9878-2C07692968E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2047" y="4723492"/>
              <a:ext cx="636494" cy="629725"/>
            </a:xfrm>
            <a:prstGeom prst="rect">
              <a:avLst/>
            </a:prstGeom>
          </p:spPr>
        </p:pic>
        <p:sp>
          <p:nvSpPr>
            <p:cNvPr id="112" name="文本框 111">
              <a:extLst>
                <a:ext uri="{FF2B5EF4-FFF2-40B4-BE49-F238E27FC236}">
                  <a16:creationId xmlns:a16="http://schemas.microsoft.com/office/drawing/2014/main" id="{4F9BBDDB-2E93-4C59-9978-6C35DD742F1F}"/>
                </a:ext>
              </a:extLst>
            </p:cNvPr>
            <p:cNvSpPr txBox="1"/>
            <p:nvPr/>
          </p:nvSpPr>
          <p:spPr>
            <a:xfrm>
              <a:off x="242047" y="5353219"/>
              <a:ext cx="636494" cy="315139"/>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113" name="直接箭头连接符 112">
            <a:extLst>
              <a:ext uri="{FF2B5EF4-FFF2-40B4-BE49-F238E27FC236}">
                <a16:creationId xmlns:a16="http://schemas.microsoft.com/office/drawing/2014/main" id="{E6E956A9-F0B2-4AB7-9B49-87AED28F5A5E}"/>
              </a:ext>
            </a:extLst>
          </p:cNvPr>
          <p:cNvCxnSpPr>
            <a:cxnSpLocks/>
          </p:cNvCxnSpPr>
          <p:nvPr/>
        </p:nvCxnSpPr>
        <p:spPr>
          <a:xfrm>
            <a:off x="1392362" y="2064483"/>
            <a:ext cx="28198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14" name="组合 113">
            <a:extLst>
              <a:ext uri="{FF2B5EF4-FFF2-40B4-BE49-F238E27FC236}">
                <a16:creationId xmlns:a16="http://schemas.microsoft.com/office/drawing/2014/main" id="{83E03005-F17B-4870-A4F7-9A5C5CCDD8E4}"/>
              </a:ext>
            </a:extLst>
          </p:cNvPr>
          <p:cNvGrpSpPr/>
          <p:nvPr/>
        </p:nvGrpSpPr>
        <p:grpSpPr>
          <a:xfrm>
            <a:off x="4271152" y="2361137"/>
            <a:ext cx="831728" cy="783486"/>
            <a:chOff x="242047" y="4710282"/>
            <a:chExt cx="914400" cy="965231"/>
          </a:xfrm>
        </p:grpSpPr>
        <p:pic>
          <p:nvPicPr>
            <p:cNvPr id="115" name="图形 114" descr="服务器">
              <a:extLst>
                <a:ext uri="{FF2B5EF4-FFF2-40B4-BE49-F238E27FC236}">
                  <a16:creationId xmlns:a16="http://schemas.microsoft.com/office/drawing/2014/main" id="{5D31DC59-115F-4C3C-BE88-4D496D195D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16" name="文本框 115">
              <a:extLst>
                <a:ext uri="{FF2B5EF4-FFF2-40B4-BE49-F238E27FC236}">
                  <a16:creationId xmlns:a16="http://schemas.microsoft.com/office/drawing/2014/main" id="{A26BFBE6-A8CE-4852-8644-D81E82D47C74}"/>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a:t>AF</a:t>
              </a:r>
              <a:endParaRPr lang="en-GB" sz="1100" dirty="0"/>
            </a:p>
          </p:txBody>
        </p:sp>
      </p:grpSp>
      <p:sp>
        <p:nvSpPr>
          <p:cNvPr id="117" name="文本框 116">
            <a:extLst>
              <a:ext uri="{FF2B5EF4-FFF2-40B4-BE49-F238E27FC236}">
                <a16:creationId xmlns:a16="http://schemas.microsoft.com/office/drawing/2014/main" id="{C61EA360-C935-401C-97DD-401A887CB6C9}"/>
              </a:ext>
            </a:extLst>
          </p:cNvPr>
          <p:cNvSpPr txBox="1"/>
          <p:nvPr/>
        </p:nvSpPr>
        <p:spPr>
          <a:xfrm>
            <a:off x="1284785" y="1636675"/>
            <a:ext cx="3032724"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a:t>
            </a:r>
            <a:r>
              <a:rPr lang="en-GB" altLang="zh-CN" sz="1100" strike="sngStrike" dirty="0">
                <a:latin typeface="Calibri" panose="020F0502020204030204" pitchFamily="34" charset="0"/>
                <a:cs typeface="Calibri" panose="020F0502020204030204" pitchFamily="34" charset="0"/>
              </a:rPr>
              <a:t>NWD</a:t>
            </a:r>
            <a:r>
              <a:rPr lang="en-GB" altLang="zh-CN" sz="1100" dirty="0">
                <a:latin typeface="Calibri" panose="020F0502020204030204" pitchFamily="34" charset="0"/>
                <a:cs typeface="Calibri" panose="020F0502020204030204" pitchFamily="34" charset="0"/>
              </a:rPr>
              <a:t>AF, target NF service name = </a:t>
            </a:r>
            <a:r>
              <a:rPr lang="en-GB" altLang="zh-CN" sz="1100" dirty="0" err="1">
                <a:latin typeface="Calibri" panose="020F0502020204030204" pitchFamily="34" charset="0"/>
                <a:cs typeface="Calibri" panose="020F0502020204030204" pitchFamily="34" charset="0"/>
              </a:rPr>
              <a:t>N</a:t>
            </a:r>
            <a:r>
              <a:rPr lang="en-GB" altLang="zh-CN" sz="1100" strike="sngStrike" dirty="0" err="1">
                <a:latin typeface="Calibri" panose="020F0502020204030204" pitchFamily="34" charset="0"/>
                <a:cs typeface="Calibri" panose="020F0502020204030204" pitchFamily="34" charset="0"/>
              </a:rPr>
              <a:t>nwd</a:t>
            </a:r>
            <a:r>
              <a:rPr lang="en-GB" altLang="zh-CN" sz="1100" dirty="0" err="1">
                <a:latin typeface="Calibri" panose="020F0502020204030204" pitchFamily="34" charset="0"/>
                <a:cs typeface="Calibri" panose="020F0502020204030204" pitchFamily="34" charset="0"/>
              </a:rPr>
              <a:t>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118" name="直接箭头连接符 117">
            <a:extLst>
              <a:ext uri="{FF2B5EF4-FFF2-40B4-BE49-F238E27FC236}">
                <a16:creationId xmlns:a16="http://schemas.microsoft.com/office/drawing/2014/main" id="{745AB2DC-3A8F-4F59-85EE-B6F6C50FC55A}"/>
              </a:ext>
            </a:extLst>
          </p:cNvPr>
          <p:cNvCxnSpPr>
            <a:cxnSpLocks/>
          </p:cNvCxnSpPr>
          <p:nvPr/>
        </p:nvCxnSpPr>
        <p:spPr>
          <a:xfrm>
            <a:off x="1670717" y="2817538"/>
            <a:ext cx="244288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9" name="直接箭头连接符 118">
            <a:extLst>
              <a:ext uri="{FF2B5EF4-FFF2-40B4-BE49-F238E27FC236}">
                <a16:creationId xmlns:a16="http://schemas.microsoft.com/office/drawing/2014/main" id="{DBC0A3F5-045E-4C63-ACF4-1AB6A481BD77}"/>
              </a:ext>
            </a:extLst>
          </p:cNvPr>
          <p:cNvCxnSpPr>
            <a:cxnSpLocks/>
          </p:cNvCxnSpPr>
          <p:nvPr/>
        </p:nvCxnSpPr>
        <p:spPr>
          <a:xfrm flipH="1">
            <a:off x="1446600" y="2230527"/>
            <a:ext cx="2803373" cy="69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0" name="文本框 119">
            <a:extLst>
              <a:ext uri="{FF2B5EF4-FFF2-40B4-BE49-F238E27FC236}">
                <a16:creationId xmlns:a16="http://schemas.microsoft.com/office/drawing/2014/main" id="{EFBBD46C-E62E-4B0A-AED0-121C8ADC5152}"/>
              </a:ext>
            </a:extLst>
          </p:cNvPr>
          <p:cNvSpPr txBox="1"/>
          <p:nvPr/>
        </p:nvSpPr>
        <p:spPr>
          <a:xfrm>
            <a:off x="1540280" y="2059647"/>
            <a:ext cx="3032724" cy="261610"/>
          </a:xfrm>
          <a:prstGeom prst="rect">
            <a:avLst/>
          </a:prstGeom>
          <a:noFill/>
        </p:spPr>
        <p:txBody>
          <a:bodyPr wrap="square" rtlCol="0">
            <a:spAutoFit/>
          </a:bodyPr>
          <a:lstStyle/>
          <a:p>
            <a:r>
              <a:rPr lang="en-US" altLang="zh-CN" sz="1100" strike="sngStrike" dirty="0"/>
              <a:t>NWD</a:t>
            </a:r>
            <a:r>
              <a:rPr lang="en-US" altLang="zh-CN" sz="1100" dirty="0"/>
              <a:t>AF ID, profile..</a:t>
            </a:r>
            <a:endParaRPr lang="en-GB" sz="1100" dirty="0"/>
          </a:p>
        </p:txBody>
      </p:sp>
      <p:sp>
        <p:nvSpPr>
          <p:cNvPr id="121" name="文本框 120">
            <a:extLst>
              <a:ext uri="{FF2B5EF4-FFF2-40B4-BE49-F238E27FC236}">
                <a16:creationId xmlns:a16="http://schemas.microsoft.com/office/drawing/2014/main" id="{15AC9DD1-4461-49C6-82C9-70792413D2F3}"/>
              </a:ext>
            </a:extLst>
          </p:cNvPr>
          <p:cNvSpPr txBox="1"/>
          <p:nvPr/>
        </p:nvSpPr>
        <p:spPr>
          <a:xfrm>
            <a:off x="1572868" y="2540539"/>
            <a:ext cx="2471515" cy="261610"/>
          </a:xfrm>
          <a:prstGeom prst="rect">
            <a:avLst/>
          </a:prstGeom>
          <a:noFill/>
        </p:spPr>
        <p:txBody>
          <a:bodyPr wrap="square" rtlCol="0">
            <a:spAutoFit/>
          </a:bodyPr>
          <a:lstStyle/>
          <a:p>
            <a:r>
              <a:rPr lang="en-US" altLang="zh-CN" sz="1100" dirty="0" err="1"/>
              <a:t>N</a:t>
            </a:r>
            <a:r>
              <a:rPr lang="en-US" altLang="zh-CN" sz="1100" strike="sngStrike" dirty="0" err="1"/>
              <a:t>nwd</a:t>
            </a:r>
            <a:r>
              <a:rPr lang="en-US" altLang="zh-CN" sz="1100" dirty="0" err="1"/>
              <a:t>af_AnalyticsInfo_Request</a:t>
            </a:r>
            <a:r>
              <a:rPr lang="en-US" altLang="zh-CN" sz="1100" dirty="0"/>
              <a:t> ..</a:t>
            </a:r>
            <a:endParaRPr lang="en-GB" sz="1100" dirty="0"/>
          </a:p>
        </p:txBody>
      </p:sp>
      <p:sp>
        <p:nvSpPr>
          <p:cNvPr id="122" name="矩形: 圆角 121">
            <a:extLst>
              <a:ext uri="{FF2B5EF4-FFF2-40B4-BE49-F238E27FC236}">
                <a16:creationId xmlns:a16="http://schemas.microsoft.com/office/drawing/2014/main" id="{087D23CD-F483-4656-BE39-4F227904E206}"/>
              </a:ext>
            </a:extLst>
          </p:cNvPr>
          <p:cNvSpPr/>
          <p:nvPr/>
        </p:nvSpPr>
        <p:spPr>
          <a:xfrm>
            <a:off x="249774" y="1297796"/>
            <a:ext cx="4975412" cy="1888443"/>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123" name="文本框 122">
            <a:extLst>
              <a:ext uri="{FF2B5EF4-FFF2-40B4-BE49-F238E27FC236}">
                <a16:creationId xmlns:a16="http://schemas.microsoft.com/office/drawing/2014/main" id="{159A9FEC-5B7B-4247-A4A2-A946737B8F23}"/>
              </a:ext>
            </a:extLst>
          </p:cNvPr>
          <p:cNvSpPr txBox="1"/>
          <p:nvPr/>
        </p:nvSpPr>
        <p:spPr>
          <a:xfrm>
            <a:off x="673506" y="1373244"/>
            <a:ext cx="3158042" cy="261610"/>
          </a:xfrm>
          <a:prstGeom prst="rect">
            <a:avLst/>
          </a:prstGeom>
          <a:noFill/>
        </p:spPr>
        <p:txBody>
          <a:bodyPr wrap="square" rtlCol="0">
            <a:spAutoFit/>
          </a:bodyPr>
          <a:lstStyle/>
          <a:p>
            <a:r>
              <a:rPr lang="en-GB" sz="1100" dirty="0"/>
              <a:t> AF as VFL Server</a:t>
            </a:r>
          </a:p>
        </p:txBody>
      </p:sp>
      <p:cxnSp>
        <p:nvCxnSpPr>
          <p:cNvPr id="124" name="直接箭头连接符 123">
            <a:extLst>
              <a:ext uri="{FF2B5EF4-FFF2-40B4-BE49-F238E27FC236}">
                <a16:creationId xmlns:a16="http://schemas.microsoft.com/office/drawing/2014/main" id="{E460D97B-68FC-496E-B44D-DF5E62E3600A}"/>
              </a:ext>
            </a:extLst>
          </p:cNvPr>
          <p:cNvCxnSpPr>
            <a:cxnSpLocks/>
          </p:cNvCxnSpPr>
          <p:nvPr/>
        </p:nvCxnSpPr>
        <p:spPr>
          <a:xfrm flipH="1" flipV="1">
            <a:off x="1572869" y="2867534"/>
            <a:ext cx="2540731" cy="47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5" name="文本框 124">
            <a:extLst>
              <a:ext uri="{FF2B5EF4-FFF2-40B4-BE49-F238E27FC236}">
                <a16:creationId xmlns:a16="http://schemas.microsoft.com/office/drawing/2014/main" id="{52DBA8C3-398F-46EC-93D0-E7CFAB1BC830}"/>
              </a:ext>
            </a:extLst>
          </p:cNvPr>
          <p:cNvSpPr txBox="1"/>
          <p:nvPr/>
        </p:nvSpPr>
        <p:spPr>
          <a:xfrm>
            <a:off x="230737" y="1340793"/>
            <a:ext cx="661402"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3</a:t>
            </a:r>
            <a:endParaRPr lang="zh-CN" altLang="en-US" sz="1400" dirty="0">
              <a:solidFill>
                <a:srgbClr val="FF0000"/>
              </a:solidFill>
              <a:highlight>
                <a:srgbClr val="FFFF00"/>
              </a:highlight>
            </a:endParaRPr>
          </a:p>
        </p:txBody>
      </p:sp>
      <p:sp>
        <p:nvSpPr>
          <p:cNvPr id="126" name="文本框 125">
            <a:extLst>
              <a:ext uri="{FF2B5EF4-FFF2-40B4-BE49-F238E27FC236}">
                <a16:creationId xmlns:a16="http://schemas.microsoft.com/office/drawing/2014/main" id="{D6AABEF1-D3D2-4237-B73A-7F1956EA27B2}"/>
              </a:ext>
            </a:extLst>
          </p:cNvPr>
          <p:cNvSpPr txBox="1"/>
          <p:nvPr/>
        </p:nvSpPr>
        <p:spPr>
          <a:xfrm>
            <a:off x="5364866" y="1274027"/>
            <a:ext cx="661402"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4</a:t>
            </a:r>
            <a:endParaRPr lang="zh-CN" altLang="en-US" sz="1400" dirty="0">
              <a:solidFill>
                <a:srgbClr val="FF0000"/>
              </a:solidFill>
              <a:highlight>
                <a:srgbClr val="FFFF00"/>
              </a:highlight>
            </a:endParaRPr>
          </a:p>
        </p:txBody>
      </p:sp>
    </p:spTree>
    <p:extLst>
      <p:ext uri="{BB962C8B-B14F-4D97-AF65-F5344CB8AC3E}">
        <p14:creationId xmlns:p14="http://schemas.microsoft.com/office/powerpoint/2010/main" val="2280952867"/>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E52D6BE0-77AE-4003-9DC3-38D665BF4D5C}"/>
              </a:ext>
            </a:extLst>
          </p:cNvPr>
          <p:cNvGrpSpPr/>
          <p:nvPr/>
        </p:nvGrpSpPr>
        <p:grpSpPr>
          <a:xfrm>
            <a:off x="1138801" y="1782181"/>
            <a:ext cx="8739027" cy="2222743"/>
            <a:chOff x="46950" y="4169093"/>
            <a:chExt cx="8739027" cy="2222743"/>
          </a:xfrm>
        </p:grpSpPr>
        <p:grpSp>
          <p:nvGrpSpPr>
            <p:cNvPr id="5" name="组合 4">
              <a:extLst>
                <a:ext uri="{FF2B5EF4-FFF2-40B4-BE49-F238E27FC236}">
                  <a16:creationId xmlns:a16="http://schemas.microsoft.com/office/drawing/2014/main" id="{066634B0-AE2F-4D80-99C1-8C3579CB850D}"/>
                </a:ext>
              </a:extLst>
            </p:cNvPr>
            <p:cNvGrpSpPr/>
            <p:nvPr/>
          </p:nvGrpSpPr>
          <p:grpSpPr>
            <a:xfrm>
              <a:off x="57607" y="4934211"/>
              <a:ext cx="860612" cy="1149678"/>
              <a:chOff x="142263" y="4850841"/>
              <a:chExt cx="914400" cy="1233613"/>
            </a:xfrm>
          </p:grpSpPr>
          <p:pic>
            <p:nvPicPr>
              <p:cNvPr id="30" name="图形 29" descr="服务器">
                <a:extLst>
                  <a:ext uri="{FF2B5EF4-FFF2-40B4-BE49-F238E27FC236}">
                    <a16:creationId xmlns:a16="http://schemas.microsoft.com/office/drawing/2014/main" id="{FD177E18-4D8C-4AB5-A386-EA996BAE7E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817" y="4850841"/>
                <a:ext cx="642937" cy="642935"/>
              </a:xfrm>
              <a:prstGeom prst="rect">
                <a:avLst/>
              </a:prstGeom>
            </p:spPr>
          </p:pic>
          <p:sp>
            <p:nvSpPr>
              <p:cNvPr id="31" name="文本框 30">
                <a:extLst>
                  <a:ext uri="{FF2B5EF4-FFF2-40B4-BE49-F238E27FC236}">
                    <a16:creationId xmlns:a16="http://schemas.microsoft.com/office/drawing/2014/main" id="{F18C59C3-6F43-4BD2-912B-536B281BCA7C}"/>
                  </a:ext>
                </a:extLst>
              </p:cNvPr>
              <p:cNvSpPr txBox="1"/>
              <p:nvPr/>
            </p:nvSpPr>
            <p:spPr>
              <a:xfrm>
                <a:off x="142263" y="5803744"/>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6" name="组合 5">
              <a:extLst>
                <a:ext uri="{FF2B5EF4-FFF2-40B4-BE49-F238E27FC236}">
                  <a16:creationId xmlns:a16="http://schemas.microsoft.com/office/drawing/2014/main" id="{AF61638D-2864-468A-A1D3-5F9441578783}"/>
                </a:ext>
              </a:extLst>
            </p:cNvPr>
            <p:cNvGrpSpPr/>
            <p:nvPr/>
          </p:nvGrpSpPr>
          <p:grpSpPr>
            <a:xfrm>
              <a:off x="3644831" y="4380720"/>
              <a:ext cx="603364" cy="797420"/>
              <a:chOff x="77713" y="4687269"/>
              <a:chExt cx="647143" cy="991102"/>
            </a:xfrm>
          </p:grpSpPr>
          <p:pic>
            <p:nvPicPr>
              <p:cNvPr id="28" name="图形 27" descr="服务器">
                <a:extLst>
                  <a:ext uri="{FF2B5EF4-FFF2-40B4-BE49-F238E27FC236}">
                    <a16:creationId xmlns:a16="http://schemas.microsoft.com/office/drawing/2014/main" id="{CB0FC2C6-EBC5-4109-9EED-22EBA48A1B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713" y="4687269"/>
                <a:ext cx="642937" cy="642936"/>
              </a:xfrm>
              <a:prstGeom prst="rect">
                <a:avLst/>
              </a:prstGeom>
            </p:spPr>
          </p:pic>
          <p:sp>
            <p:nvSpPr>
              <p:cNvPr id="29" name="文本框 28">
                <a:extLst>
                  <a:ext uri="{FF2B5EF4-FFF2-40B4-BE49-F238E27FC236}">
                    <a16:creationId xmlns:a16="http://schemas.microsoft.com/office/drawing/2014/main" id="{74384D4B-9366-46D8-97A0-3A57AF360EF9}"/>
                  </a:ext>
                </a:extLst>
              </p:cNvPr>
              <p:cNvSpPr txBox="1"/>
              <p:nvPr/>
            </p:nvSpPr>
            <p:spPr>
              <a:xfrm>
                <a:off x="106103" y="5353220"/>
                <a:ext cx="618753" cy="325151"/>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7" name="直接箭头连接符 6">
              <a:extLst>
                <a:ext uri="{FF2B5EF4-FFF2-40B4-BE49-F238E27FC236}">
                  <a16:creationId xmlns:a16="http://schemas.microsoft.com/office/drawing/2014/main" id="{3997E1AD-B826-410F-9D69-E86990A6C656}"/>
                </a:ext>
              </a:extLst>
            </p:cNvPr>
            <p:cNvCxnSpPr>
              <a:cxnSpLocks/>
            </p:cNvCxnSpPr>
            <p:nvPr/>
          </p:nvCxnSpPr>
          <p:spPr>
            <a:xfrm>
              <a:off x="955543" y="5050209"/>
              <a:ext cx="27157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0AF77BD0-3711-46E4-A6BE-59BFE3856EEC}"/>
                </a:ext>
              </a:extLst>
            </p:cNvPr>
            <p:cNvSpPr txBox="1"/>
            <p:nvPr/>
          </p:nvSpPr>
          <p:spPr>
            <a:xfrm>
              <a:off x="784668" y="4541326"/>
              <a:ext cx="2918880"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NWDAF, target 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9" name="直接箭头连接符 8">
              <a:extLst>
                <a:ext uri="{FF2B5EF4-FFF2-40B4-BE49-F238E27FC236}">
                  <a16:creationId xmlns:a16="http://schemas.microsoft.com/office/drawing/2014/main" id="{A5604C4A-2030-46AF-9287-BB412C889086}"/>
                </a:ext>
              </a:extLst>
            </p:cNvPr>
            <p:cNvCxnSpPr>
              <a:cxnSpLocks/>
            </p:cNvCxnSpPr>
            <p:nvPr/>
          </p:nvCxnSpPr>
          <p:spPr>
            <a:xfrm flipH="1">
              <a:off x="918219" y="5173151"/>
              <a:ext cx="284670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a16="http://schemas.microsoft.com/office/drawing/2014/main" id="{495255D1-B530-416C-A887-CEC84BDBFA3F}"/>
                </a:ext>
              </a:extLst>
            </p:cNvPr>
            <p:cNvSpPr txBox="1"/>
            <p:nvPr/>
          </p:nvSpPr>
          <p:spPr>
            <a:xfrm>
              <a:off x="1204266" y="5180822"/>
              <a:ext cx="2591211" cy="261610"/>
            </a:xfrm>
            <a:prstGeom prst="rect">
              <a:avLst/>
            </a:prstGeom>
            <a:noFill/>
          </p:spPr>
          <p:txBody>
            <a:bodyPr wrap="square" rtlCol="0">
              <a:spAutoFit/>
            </a:bodyPr>
            <a:lstStyle/>
            <a:p>
              <a:r>
                <a:rPr lang="en-US" sz="1100" dirty="0"/>
                <a:t>NWDAF(</a:t>
              </a:r>
              <a:r>
                <a:rPr lang="en-US" sz="1100" dirty="0" err="1"/>
                <a:t>AnLF</a:t>
              </a:r>
              <a:r>
                <a:rPr lang="en-US" sz="1100" dirty="0"/>
                <a:t>) ID, profile.. </a:t>
              </a:r>
              <a:endParaRPr lang="en-GB" sz="1100" dirty="0"/>
            </a:p>
          </p:txBody>
        </p:sp>
        <p:sp>
          <p:nvSpPr>
            <p:cNvPr id="11" name="矩形: 圆角 10">
              <a:extLst>
                <a:ext uri="{FF2B5EF4-FFF2-40B4-BE49-F238E27FC236}">
                  <a16:creationId xmlns:a16="http://schemas.microsoft.com/office/drawing/2014/main" id="{7A5E9855-D14B-4B17-857C-9DC202E8D27E}"/>
                </a:ext>
              </a:extLst>
            </p:cNvPr>
            <p:cNvSpPr/>
            <p:nvPr/>
          </p:nvSpPr>
          <p:spPr>
            <a:xfrm>
              <a:off x="46950" y="4169093"/>
              <a:ext cx="8600752" cy="2222743"/>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12" name="矩形 11">
              <a:extLst>
                <a:ext uri="{FF2B5EF4-FFF2-40B4-BE49-F238E27FC236}">
                  <a16:creationId xmlns:a16="http://schemas.microsoft.com/office/drawing/2014/main" id="{EB735CF8-525B-4876-BB03-B4A04D095DBA}"/>
                </a:ext>
              </a:extLst>
            </p:cNvPr>
            <p:cNvSpPr/>
            <p:nvPr/>
          </p:nvSpPr>
          <p:spPr>
            <a:xfrm>
              <a:off x="212064" y="4195694"/>
              <a:ext cx="3350597" cy="261610"/>
            </a:xfrm>
            <a:prstGeom prst="rect">
              <a:avLst/>
            </a:prstGeom>
          </p:spPr>
          <p:txBody>
            <a:bodyPr wrap="none">
              <a:spAutoFit/>
            </a:bodyPr>
            <a:lstStyle/>
            <a:p>
              <a:r>
                <a:rPr lang="en-GB" altLang="zh-CN" sz="1100" b="1" dirty="0" err="1"/>
                <a:t>AnLF</a:t>
              </a:r>
              <a:r>
                <a:rPr lang="en-GB" altLang="zh-CN" sz="1100" b="1" dirty="0"/>
                <a:t> acts as a delegate of NWDAF(VFL server)</a:t>
              </a:r>
            </a:p>
          </p:txBody>
        </p:sp>
        <p:grpSp>
          <p:nvGrpSpPr>
            <p:cNvPr id="13" name="组合 12">
              <a:extLst>
                <a:ext uri="{FF2B5EF4-FFF2-40B4-BE49-F238E27FC236}">
                  <a16:creationId xmlns:a16="http://schemas.microsoft.com/office/drawing/2014/main" id="{6BF64996-5C76-4754-8702-56E8698A917E}"/>
                </a:ext>
              </a:extLst>
            </p:cNvPr>
            <p:cNvGrpSpPr/>
            <p:nvPr/>
          </p:nvGrpSpPr>
          <p:grpSpPr>
            <a:xfrm>
              <a:off x="3534997" y="5578998"/>
              <a:ext cx="831728" cy="783486"/>
              <a:chOff x="242047" y="4710282"/>
              <a:chExt cx="914400" cy="965231"/>
            </a:xfrm>
          </p:grpSpPr>
          <p:pic>
            <p:nvPicPr>
              <p:cNvPr id="26" name="图形 25" descr="服务器">
                <a:extLst>
                  <a:ext uri="{FF2B5EF4-FFF2-40B4-BE49-F238E27FC236}">
                    <a16:creationId xmlns:a16="http://schemas.microsoft.com/office/drawing/2014/main" id="{278D4D9C-D3B1-48E1-B829-EB368C3D38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27" name="文本框 26">
                <a:extLst>
                  <a:ext uri="{FF2B5EF4-FFF2-40B4-BE49-F238E27FC236}">
                    <a16:creationId xmlns:a16="http://schemas.microsoft.com/office/drawing/2014/main" id="{A8BB7BBD-EF7C-4935-BDA6-533BFB8D943B}"/>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err="1"/>
                  <a:t>AnLF</a:t>
                </a:r>
                <a:endParaRPr lang="en-GB" sz="1100" dirty="0"/>
              </a:p>
            </p:txBody>
          </p:sp>
        </p:grpSp>
        <p:cxnSp>
          <p:nvCxnSpPr>
            <p:cNvPr id="14" name="直接箭头连接符 13">
              <a:extLst>
                <a:ext uri="{FF2B5EF4-FFF2-40B4-BE49-F238E27FC236}">
                  <a16:creationId xmlns:a16="http://schemas.microsoft.com/office/drawing/2014/main" id="{B848A910-FFEF-434A-85DA-298C5ADE419E}"/>
                </a:ext>
              </a:extLst>
            </p:cNvPr>
            <p:cNvCxnSpPr>
              <a:cxnSpLocks/>
            </p:cNvCxnSpPr>
            <p:nvPr/>
          </p:nvCxnSpPr>
          <p:spPr>
            <a:xfrm flipV="1">
              <a:off x="976948" y="5882950"/>
              <a:ext cx="2426310" cy="110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6C20EFD8-E264-40C9-A775-A9875658AE31}"/>
                </a:ext>
              </a:extLst>
            </p:cNvPr>
            <p:cNvSpPr txBox="1"/>
            <p:nvPr/>
          </p:nvSpPr>
          <p:spPr>
            <a:xfrm>
              <a:off x="1018074" y="6083889"/>
              <a:ext cx="2471515"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cxnSp>
          <p:nvCxnSpPr>
            <p:cNvPr id="16" name="直接箭头连接符 15">
              <a:extLst>
                <a:ext uri="{FF2B5EF4-FFF2-40B4-BE49-F238E27FC236}">
                  <a16:creationId xmlns:a16="http://schemas.microsoft.com/office/drawing/2014/main" id="{F2BF1C5E-8088-45EF-8A6C-CE77855E2A10}"/>
                </a:ext>
              </a:extLst>
            </p:cNvPr>
            <p:cNvCxnSpPr>
              <a:cxnSpLocks/>
            </p:cNvCxnSpPr>
            <p:nvPr/>
          </p:nvCxnSpPr>
          <p:spPr>
            <a:xfrm flipH="1">
              <a:off x="918219" y="6083889"/>
              <a:ext cx="2509008" cy="169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B4BC1E4B-C87E-4CA5-83C0-628546F6BCFC}"/>
                </a:ext>
              </a:extLst>
            </p:cNvPr>
            <p:cNvCxnSpPr>
              <a:cxnSpLocks/>
            </p:cNvCxnSpPr>
            <p:nvPr/>
          </p:nvCxnSpPr>
          <p:spPr>
            <a:xfrm flipV="1">
              <a:off x="4003309" y="5190187"/>
              <a:ext cx="0" cy="393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矩形 17">
              <a:extLst>
                <a:ext uri="{FF2B5EF4-FFF2-40B4-BE49-F238E27FC236}">
                  <a16:creationId xmlns:a16="http://schemas.microsoft.com/office/drawing/2014/main" id="{C4CE5ABB-4656-403F-9281-5B33FD029D6C}"/>
                </a:ext>
              </a:extLst>
            </p:cNvPr>
            <p:cNvSpPr/>
            <p:nvPr/>
          </p:nvSpPr>
          <p:spPr>
            <a:xfrm>
              <a:off x="4337279" y="4479460"/>
              <a:ext cx="4448698" cy="430887"/>
            </a:xfrm>
            <a:prstGeom prst="rect">
              <a:avLst/>
            </a:prstGeom>
          </p:spPr>
          <p:txBody>
            <a:bodyPr wrap="square">
              <a:spAutoFit/>
            </a:bodyPr>
            <a:lstStyle/>
            <a:p>
              <a:r>
                <a:rPr lang="en-GB" altLang="zh-CN" sz="1100" dirty="0">
                  <a:latin typeface="Calibri" panose="020F0502020204030204" pitchFamily="34" charset="0"/>
                  <a:cs typeface="Calibri" panose="020F0502020204030204" pitchFamily="34" charset="0"/>
                </a:rPr>
                <a:t>NF type = NWDAF,</a:t>
              </a:r>
              <a:r>
                <a:rPr lang="en-GB" altLang="zh-CN" sz="1100" b="1" dirty="0">
                  <a:solidFill>
                    <a:srgbClr val="FF0000"/>
                  </a:solidFill>
                  <a:latin typeface="Calibri" panose="020F0502020204030204" pitchFamily="34" charset="0"/>
                  <a:cs typeface="Calibri" panose="020F0502020204030204" pitchFamily="34" charset="0"/>
                </a:rPr>
                <a:t>VFL server</a:t>
              </a:r>
              <a:r>
                <a:rPr lang="en-GB" altLang="zh-CN" sz="1100" dirty="0">
                  <a:latin typeface="Calibri" panose="020F0502020204030204" pitchFamily="34" charset="0"/>
                  <a:cs typeface="Calibri" panose="020F0502020204030204" pitchFamily="34" charset="0"/>
                </a:rPr>
                <a:t>, </a:t>
              </a:r>
            </a:p>
            <a:p>
              <a:r>
                <a:rPr lang="en-US" altLang="zh-CN" sz="1100" dirty="0">
                  <a:latin typeface="Calibri" panose="020F0502020204030204" pitchFamily="34" charset="0"/>
                  <a:cs typeface="Calibri" panose="020F0502020204030204" pitchFamily="34" charset="0"/>
                </a:rPr>
                <a:t>target </a:t>
              </a:r>
              <a:r>
                <a:rPr lang="en-GB" altLang="zh-CN" sz="1100" dirty="0">
                  <a:latin typeface="Calibri" panose="020F0502020204030204" pitchFamily="34" charset="0"/>
                  <a:cs typeface="Calibri" panose="020F0502020204030204" pitchFamily="34" charset="0"/>
                </a:rPr>
                <a:t>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altLang="zh-CN" sz="1100" dirty="0"/>
            </a:p>
          </p:txBody>
        </p:sp>
        <p:cxnSp>
          <p:nvCxnSpPr>
            <p:cNvPr id="19" name="直接箭头连接符 18">
              <a:extLst>
                <a:ext uri="{FF2B5EF4-FFF2-40B4-BE49-F238E27FC236}">
                  <a16:creationId xmlns:a16="http://schemas.microsoft.com/office/drawing/2014/main" id="{664BDAC0-E264-44EB-BC12-1D058F3911C8}"/>
                </a:ext>
              </a:extLst>
            </p:cNvPr>
            <p:cNvCxnSpPr>
              <a:cxnSpLocks/>
            </p:cNvCxnSpPr>
            <p:nvPr/>
          </p:nvCxnSpPr>
          <p:spPr>
            <a:xfrm flipH="1">
              <a:off x="4162793" y="5210317"/>
              <a:ext cx="12955" cy="383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0" name="组合 19">
              <a:extLst>
                <a:ext uri="{FF2B5EF4-FFF2-40B4-BE49-F238E27FC236}">
                  <a16:creationId xmlns:a16="http://schemas.microsoft.com/office/drawing/2014/main" id="{E8E334F8-1700-4123-B523-3AF3FC42C813}"/>
                </a:ext>
              </a:extLst>
            </p:cNvPr>
            <p:cNvGrpSpPr/>
            <p:nvPr/>
          </p:nvGrpSpPr>
          <p:grpSpPr>
            <a:xfrm>
              <a:off x="6762578" y="5334908"/>
              <a:ext cx="977086" cy="989966"/>
              <a:chOff x="1488019" y="4477500"/>
              <a:chExt cx="1074205" cy="1219609"/>
            </a:xfrm>
          </p:grpSpPr>
          <p:pic>
            <p:nvPicPr>
              <p:cNvPr id="24" name="图形 23" descr="服务器">
                <a:extLst>
                  <a:ext uri="{FF2B5EF4-FFF2-40B4-BE49-F238E27FC236}">
                    <a16:creationId xmlns:a16="http://schemas.microsoft.com/office/drawing/2014/main" id="{63348E4F-9509-46D4-98E4-6BBC501447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3653" y="4477500"/>
                <a:ext cx="642937" cy="642936"/>
              </a:xfrm>
              <a:prstGeom prst="rect">
                <a:avLst/>
              </a:prstGeom>
            </p:spPr>
          </p:pic>
          <p:sp>
            <p:nvSpPr>
              <p:cNvPr id="25" name="文本框 24">
                <a:extLst>
                  <a:ext uri="{FF2B5EF4-FFF2-40B4-BE49-F238E27FC236}">
                    <a16:creationId xmlns:a16="http://schemas.microsoft.com/office/drawing/2014/main" id="{F7D202A5-DAD4-400E-BC7D-FC017B547A37}"/>
                  </a:ext>
                </a:extLst>
              </p:cNvPr>
              <p:cNvSpPr txBox="1"/>
              <p:nvPr/>
            </p:nvSpPr>
            <p:spPr>
              <a:xfrm>
                <a:off x="1488019" y="5166269"/>
                <a:ext cx="1074205" cy="530840"/>
              </a:xfrm>
              <a:prstGeom prst="rect">
                <a:avLst/>
              </a:prstGeom>
              <a:solidFill>
                <a:schemeClr val="accent1">
                  <a:lumMod val="60000"/>
                  <a:lumOff val="40000"/>
                </a:schemeClr>
              </a:solidFill>
            </p:spPr>
            <p:txBody>
              <a:bodyPr wrap="square" rtlCol="0">
                <a:spAutoFit/>
              </a:bodyPr>
              <a:lstStyle/>
              <a:p>
                <a:r>
                  <a:rPr lang="en-US" sz="1100" dirty="0"/>
                  <a:t>NWDAF</a:t>
                </a:r>
              </a:p>
              <a:p>
                <a:r>
                  <a:rPr lang="en-US" sz="1100" dirty="0"/>
                  <a:t>(VFL server)</a:t>
                </a:r>
                <a:endParaRPr lang="en-GB" sz="1100" dirty="0"/>
              </a:p>
            </p:txBody>
          </p:sp>
        </p:grpSp>
        <p:cxnSp>
          <p:nvCxnSpPr>
            <p:cNvPr id="21" name="直接箭头连接符 20">
              <a:extLst>
                <a:ext uri="{FF2B5EF4-FFF2-40B4-BE49-F238E27FC236}">
                  <a16:creationId xmlns:a16="http://schemas.microsoft.com/office/drawing/2014/main" id="{ABDFEEF0-979F-40BF-8194-8BF1F9517DDB}"/>
                </a:ext>
              </a:extLst>
            </p:cNvPr>
            <p:cNvCxnSpPr>
              <a:cxnSpLocks/>
            </p:cNvCxnSpPr>
            <p:nvPr/>
          </p:nvCxnSpPr>
          <p:spPr>
            <a:xfrm>
              <a:off x="4513483" y="5946994"/>
              <a:ext cx="22490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a:extLst>
                <a:ext uri="{FF2B5EF4-FFF2-40B4-BE49-F238E27FC236}">
                  <a16:creationId xmlns:a16="http://schemas.microsoft.com/office/drawing/2014/main" id="{3C2AA9A6-2143-405B-B4B1-940A748EE9BC}"/>
                </a:ext>
              </a:extLst>
            </p:cNvPr>
            <p:cNvCxnSpPr>
              <a:cxnSpLocks/>
            </p:cNvCxnSpPr>
            <p:nvPr/>
          </p:nvCxnSpPr>
          <p:spPr>
            <a:xfrm flipH="1">
              <a:off x="4513483" y="6032232"/>
              <a:ext cx="21763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文本框 22">
              <a:extLst>
                <a:ext uri="{FF2B5EF4-FFF2-40B4-BE49-F238E27FC236}">
                  <a16:creationId xmlns:a16="http://schemas.microsoft.com/office/drawing/2014/main" id="{3401ABF7-D13E-4BE3-8E0E-775DC46B43C8}"/>
                </a:ext>
              </a:extLst>
            </p:cNvPr>
            <p:cNvSpPr txBox="1"/>
            <p:nvPr/>
          </p:nvSpPr>
          <p:spPr>
            <a:xfrm>
              <a:off x="4561028" y="6072231"/>
              <a:ext cx="2471515"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grpSp>
      <p:sp>
        <p:nvSpPr>
          <p:cNvPr id="32" name="文本框 31">
            <a:extLst>
              <a:ext uri="{FF2B5EF4-FFF2-40B4-BE49-F238E27FC236}">
                <a16:creationId xmlns:a16="http://schemas.microsoft.com/office/drawing/2014/main" id="{D6EA5B37-2DC4-42D4-908B-D1DBFDF92917}"/>
              </a:ext>
            </a:extLst>
          </p:cNvPr>
          <p:cNvSpPr txBox="1"/>
          <p:nvPr/>
        </p:nvSpPr>
        <p:spPr>
          <a:xfrm>
            <a:off x="869544" y="1257325"/>
            <a:ext cx="9254170"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5 is needed or not??? ( when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can not act as VFL server, it will find VFL server )</a:t>
            </a:r>
            <a:endParaRPr lang="zh-CN" altLang="en-US" sz="1400" dirty="0">
              <a:solidFill>
                <a:srgbClr val="FF0000"/>
              </a:solidFill>
              <a:highlight>
                <a:srgbClr val="FFFF00"/>
              </a:highlight>
            </a:endParaRPr>
          </a:p>
        </p:txBody>
      </p:sp>
      <p:cxnSp>
        <p:nvCxnSpPr>
          <p:cNvPr id="33" name="直接箭头连接符 32">
            <a:extLst>
              <a:ext uri="{FF2B5EF4-FFF2-40B4-BE49-F238E27FC236}">
                <a16:creationId xmlns:a16="http://schemas.microsoft.com/office/drawing/2014/main" id="{11991898-9A14-415F-B36E-11928953715D}"/>
              </a:ext>
            </a:extLst>
          </p:cNvPr>
          <p:cNvCxnSpPr>
            <a:cxnSpLocks/>
          </p:cNvCxnSpPr>
          <p:nvPr/>
        </p:nvCxnSpPr>
        <p:spPr>
          <a:xfrm flipV="1">
            <a:off x="5085281" y="2525830"/>
            <a:ext cx="365571" cy="524946"/>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94C9BD8D-C2DC-466A-8885-F426932AB768}"/>
              </a:ext>
            </a:extLst>
          </p:cNvPr>
          <p:cNvSpPr txBox="1"/>
          <p:nvPr/>
        </p:nvSpPr>
        <p:spPr>
          <a:xfrm>
            <a:off x="5555599" y="2910477"/>
            <a:ext cx="2591211" cy="261610"/>
          </a:xfrm>
          <a:prstGeom prst="rect">
            <a:avLst/>
          </a:prstGeom>
          <a:noFill/>
        </p:spPr>
        <p:txBody>
          <a:bodyPr wrap="square" rtlCol="0">
            <a:spAutoFit/>
          </a:bodyPr>
          <a:lstStyle/>
          <a:p>
            <a:r>
              <a:rPr lang="en-US" sz="1100" dirty="0"/>
              <a:t>NWDAF(VFL server) ID, profile.. </a:t>
            </a:r>
            <a:endParaRPr lang="en-GB" sz="1100" dirty="0"/>
          </a:p>
        </p:txBody>
      </p:sp>
      <p:cxnSp>
        <p:nvCxnSpPr>
          <p:cNvPr id="35" name="直接箭头连接符 34">
            <a:extLst>
              <a:ext uri="{FF2B5EF4-FFF2-40B4-BE49-F238E27FC236}">
                <a16:creationId xmlns:a16="http://schemas.microsoft.com/office/drawing/2014/main" id="{2BE76BF1-D756-4CCE-8055-10E754C014A7}"/>
              </a:ext>
            </a:extLst>
          </p:cNvPr>
          <p:cNvCxnSpPr>
            <a:cxnSpLocks/>
            <a:endCxn id="34" idx="1"/>
          </p:cNvCxnSpPr>
          <p:nvPr/>
        </p:nvCxnSpPr>
        <p:spPr>
          <a:xfrm>
            <a:off x="5313623" y="3007586"/>
            <a:ext cx="241976" cy="33696"/>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6" name="矩形 35">
            <a:extLst>
              <a:ext uri="{FF2B5EF4-FFF2-40B4-BE49-F238E27FC236}">
                <a16:creationId xmlns:a16="http://schemas.microsoft.com/office/drawing/2014/main" id="{8F7FDDF6-7E53-4725-8AB9-7CE92D1CFA9E}"/>
              </a:ext>
            </a:extLst>
          </p:cNvPr>
          <p:cNvSpPr/>
          <p:nvPr/>
        </p:nvSpPr>
        <p:spPr>
          <a:xfrm>
            <a:off x="387689" y="250668"/>
            <a:ext cx="9974377" cy="369332"/>
          </a:xfrm>
          <a:prstGeom prst="rect">
            <a:avLst/>
          </a:prstGeom>
        </p:spPr>
        <p:txBody>
          <a:bodyPr wrap="square">
            <a:spAutoFit/>
          </a:bodyPr>
          <a:lstStyle/>
          <a:p>
            <a:r>
              <a:rPr lang="en-US" altLang="zh-CN" b="1" dirty="0"/>
              <a:t>4. Interaction between the VFL server and the consumer(</a:t>
            </a:r>
            <a:r>
              <a:rPr lang="en-US" altLang="zh-CN" b="1" dirty="0" err="1">
                <a:solidFill>
                  <a:srgbClr val="FF0000"/>
                </a:solidFill>
              </a:rPr>
              <a:t>vivo’s</a:t>
            </a:r>
            <a:r>
              <a:rPr lang="en-US" altLang="zh-CN" b="1" dirty="0">
                <a:solidFill>
                  <a:srgbClr val="FF0000"/>
                </a:solidFill>
              </a:rPr>
              <a:t> view</a:t>
            </a:r>
            <a:r>
              <a:rPr lang="en-US" altLang="zh-CN" b="1" dirty="0"/>
              <a:t>)</a:t>
            </a:r>
            <a:endParaRPr lang="zh-CN" altLang="en-US" dirty="0"/>
          </a:p>
        </p:txBody>
      </p:sp>
      <p:sp>
        <p:nvSpPr>
          <p:cNvPr id="41" name="文本框 40">
            <a:extLst>
              <a:ext uri="{FF2B5EF4-FFF2-40B4-BE49-F238E27FC236}">
                <a16:creationId xmlns:a16="http://schemas.microsoft.com/office/drawing/2014/main" id="{C8322A2D-D408-44B7-87B4-469793D356F7}"/>
              </a:ext>
            </a:extLst>
          </p:cNvPr>
          <p:cNvSpPr txBox="1"/>
          <p:nvPr/>
        </p:nvSpPr>
        <p:spPr>
          <a:xfrm>
            <a:off x="720587" y="4715435"/>
            <a:ext cx="10942678" cy="1169551"/>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5 has been included in VFL inference procedure as a corner case</a:t>
            </a:r>
            <a:r>
              <a:rPr lang="zh-CN" altLang="en-US" sz="1400" dirty="0">
                <a:solidFill>
                  <a:srgbClr val="FF0000"/>
                </a:solidFill>
                <a:highlight>
                  <a:srgbClr val="FFFF00"/>
                </a:highlight>
              </a:rPr>
              <a:t>：</a:t>
            </a:r>
            <a:endParaRPr lang="en-US" altLang="zh-CN" sz="1400" dirty="0">
              <a:solidFill>
                <a:srgbClr val="FF0000"/>
              </a:solidFill>
              <a:highlight>
                <a:srgbClr val="FFFF00"/>
              </a:highlight>
            </a:endParaRPr>
          </a:p>
          <a:p>
            <a:pPr marL="285750" indent="-285750">
              <a:buFontTx/>
              <a:buChar char="-"/>
            </a:pPr>
            <a:r>
              <a:rPr lang="en-US" altLang="zh-CN" sz="1400" dirty="0">
                <a:solidFill>
                  <a:srgbClr val="FF0000"/>
                </a:solidFill>
                <a:highlight>
                  <a:srgbClr val="FFFF00"/>
                </a:highlight>
              </a:rPr>
              <a:t>First, consumer (e.g. PCF) finds an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from whom to get a specific analytics ID. However,  the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can not act as VFL server;</a:t>
            </a:r>
          </a:p>
          <a:p>
            <a:pPr marL="285750" indent="-285750">
              <a:buFontTx/>
              <a:buChar char="-"/>
            </a:pPr>
            <a:r>
              <a:rPr lang="en-US" altLang="zh-CN" sz="1400" dirty="0">
                <a:solidFill>
                  <a:srgbClr val="FF0000"/>
                </a:solidFill>
                <a:highlight>
                  <a:srgbClr val="FFFF00"/>
                </a:highlight>
              </a:rPr>
              <a:t>Then, the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discovers an NWDAF from NRF as VFL server</a:t>
            </a:r>
            <a:r>
              <a:rPr lang="en-US" altLang="zh-CN" sz="1400" dirty="0">
                <a:solidFill>
                  <a:srgbClr val="FF0000"/>
                </a:solidFill>
                <a:highlight>
                  <a:srgbClr val="00FF00"/>
                </a:highlight>
              </a:rPr>
              <a:t>; (</a:t>
            </a:r>
            <a:r>
              <a:rPr lang="en-US" altLang="zh-CN" sz="1400" dirty="0">
                <a:solidFill>
                  <a:srgbClr val="0000FF"/>
                </a:solidFill>
                <a:highlight>
                  <a:srgbClr val="00FF00"/>
                </a:highlight>
              </a:rPr>
              <a:t>Q: how to find VFL server by the </a:t>
            </a:r>
            <a:r>
              <a:rPr lang="en-US" altLang="zh-CN" sz="1400" dirty="0" err="1">
                <a:solidFill>
                  <a:srgbClr val="0000FF"/>
                </a:solidFill>
                <a:highlight>
                  <a:srgbClr val="00FF00"/>
                </a:highlight>
              </a:rPr>
              <a:t>AnLF</a:t>
            </a:r>
            <a:r>
              <a:rPr lang="en-US" altLang="zh-CN" sz="1400" dirty="0">
                <a:solidFill>
                  <a:srgbClr val="0000FF"/>
                </a:solidFill>
                <a:highlight>
                  <a:srgbClr val="00FF00"/>
                </a:highlight>
              </a:rPr>
              <a:t>, what factors and service operation should be based on? )</a:t>
            </a:r>
          </a:p>
          <a:p>
            <a:pPr marL="285750" indent="-285750">
              <a:buFontTx/>
              <a:buChar char="-"/>
            </a:pPr>
            <a:r>
              <a:rPr lang="en-US" altLang="zh-CN" sz="1400" dirty="0">
                <a:solidFill>
                  <a:srgbClr val="FF0000"/>
                </a:solidFill>
                <a:highlight>
                  <a:srgbClr val="FFFF00"/>
                </a:highlight>
              </a:rPr>
              <a:t>The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asks the NWDAF as VFL server to provide analytics result by invoking </a:t>
            </a:r>
            <a:r>
              <a:rPr lang="en-US" altLang="zh-CN" sz="1400" dirty="0" err="1">
                <a:solidFill>
                  <a:srgbClr val="FF0000"/>
                </a:solidFill>
                <a:highlight>
                  <a:srgbClr val="FFFF00"/>
                </a:highlight>
              </a:rPr>
              <a:t>Nnwdaf_Analyitcsinfo_request</a:t>
            </a:r>
            <a:r>
              <a:rPr lang="en-US" altLang="zh-CN" sz="1400" dirty="0">
                <a:solidFill>
                  <a:srgbClr val="FF0000"/>
                </a:solidFill>
                <a:highlight>
                  <a:srgbClr val="FFFF00"/>
                </a:highlight>
              </a:rPr>
              <a:t>.</a:t>
            </a:r>
            <a:r>
              <a:rPr lang="zh-CN" altLang="en-US" sz="1400" dirty="0">
                <a:solidFill>
                  <a:srgbClr val="FF0000"/>
                </a:solidFill>
                <a:highlight>
                  <a:srgbClr val="FFFF00"/>
                </a:highlight>
              </a:rPr>
              <a:t> </a:t>
            </a:r>
          </a:p>
        </p:txBody>
      </p:sp>
    </p:spTree>
    <p:extLst>
      <p:ext uri="{BB962C8B-B14F-4D97-AF65-F5344CB8AC3E}">
        <p14:creationId xmlns:p14="http://schemas.microsoft.com/office/powerpoint/2010/main" val="361338341"/>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2800" b="1" dirty="0"/>
              <a:t>Issue 3:Whether the VFL server capability is to be registered in NRF </a:t>
            </a:r>
            <a:endParaRPr lang="zh-CN" altLang="en-US" sz="2800" b="1" dirty="0"/>
          </a:p>
        </p:txBody>
      </p:sp>
      <p:sp>
        <p:nvSpPr>
          <p:cNvPr id="12" name="Content Placeholder 2">
            <a:extLst>
              <a:ext uri="{FF2B5EF4-FFF2-40B4-BE49-F238E27FC236}">
                <a16:creationId xmlns:a16="http://schemas.microsoft.com/office/drawing/2014/main" id="{60D2881E-0D12-4FC6-ABE1-DF614EF3DED9}"/>
              </a:ext>
            </a:extLst>
          </p:cNvPr>
          <p:cNvSpPr>
            <a:spLocks noGrp="1"/>
          </p:cNvSpPr>
          <p:nvPr>
            <p:ph idx="1"/>
          </p:nvPr>
        </p:nvSpPr>
        <p:spPr>
          <a:xfrm>
            <a:off x="127420" y="4195316"/>
            <a:ext cx="11906055" cy="1208432"/>
          </a:xfrm>
        </p:spPr>
        <p:txBody>
          <a:bodyPr/>
          <a:lstStyle/>
          <a:p>
            <a:pPr lvl="0">
              <a:spcBef>
                <a:spcPts val="600"/>
              </a:spcBef>
              <a:spcAft>
                <a:spcPts val="600"/>
              </a:spcAft>
            </a:pPr>
            <a:r>
              <a:rPr lang="en-US" altLang="en-US" sz="2000" b="1" dirty="0">
                <a:latin typeface="Calibri" panose="020F0502020204030204" pitchFamily="34" charset="0"/>
                <a:cs typeface="Calibri" panose="020F0502020204030204" pitchFamily="34" charset="0"/>
              </a:rPr>
              <a:t> </a:t>
            </a:r>
            <a:r>
              <a:rPr lang="en-US" altLang="en-US" sz="2000" dirty="0">
                <a:cs typeface="Calibri" panose="020F0502020204030204" pitchFamily="34" charset="0"/>
              </a:rPr>
              <a:t>Based on the above ENs, the following question has been proposed by the rapporteurs:</a:t>
            </a:r>
          </a:p>
          <a:p>
            <a:pPr marL="914400" lvl="1" indent="-457200">
              <a:spcBef>
                <a:spcPts val="600"/>
              </a:spcBef>
              <a:spcAft>
                <a:spcPts val="600"/>
              </a:spcAft>
              <a:buAutoNum type="arabicPeriod"/>
            </a:pPr>
            <a:r>
              <a:rPr lang="en-US" altLang="en-US" sz="2000" dirty="0">
                <a:cs typeface="Calibri" panose="020F0502020204030204" pitchFamily="34" charset="0"/>
              </a:rPr>
              <a:t>Whether and which info should be registered to NRF by the VFL server, e.g. only supported analytics ID like other normal </a:t>
            </a:r>
            <a:r>
              <a:rPr lang="en-US" altLang="en-US" sz="2000" dirty="0" err="1">
                <a:cs typeface="Calibri" panose="020F0502020204030204" pitchFamily="34" charset="0"/>
              </a:rPr>
              <a:t>AnLF</a:t>
            </a:r>
            <a:r>
              <a:rPr lang="en-US" altLang="en-US" sz="2000" dirty="0">
                <a:cs typeface="Calibri" panose="020F0502020204030204" pitchFamily="34" charset="0"/>
              </a:rPr>
              <a:t>, or VFL capability info of VFL server?</a:t>
            </a:r>
          </a:p>
          <a:p>
            <a:pPr marL="457200" lvl="1" indent="0">
              <a:spcBef>
                <a:spcPts val="600"/>
              </a:spcBef>
              <a:spcAft>
                <a:spcPts val="600"/>
              </a:spcAft>
              <a:buNone/>
            </a:pPr>
            <a:endParaRPr lang="en-US" altLang="en-US" sz="2000" dirty="0">
              <a:cs typeface="Calibri" panose="020F0502020204030204" pitchFamily="34" charset="0"/>
            </a:endParaRPr>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1" y="1136914"/>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sz="3200" b="1" dirty="0">
                <a:latin typeface="Calibri" panose="020F0502020204030204" pitchFamily="34" charset="0"/>
                <a:cs typeface="Calibri" panose="020F0502020204030204" pitchFamily="34" charset="0"/>
              </a:rPr>
              <a:t>Current status:</a:t>
            </a:r>
          </a:p>
          <a:p>
            <a:pPr lvl="1">
              <a:lnSpc>
                <a:spcPct val="100000"/>
              </a:lnSpc>
              <a:spcBef>
                <a:spcPts val="0"/>
              </a:spcBef>
              <a:spcAft>
                <a:spcPts val="0"/>
              </a:spcAft>
            </a:pPr>
            <a:r>
              <a:rPr lang="en-GB" altLang="zh-CN" dirty="0">
                <a:latin typeface="Calibri" panose="020F0502020204030204" pitchFamily="34" charset="0"/>
                <a:cs typeface="Calibri" panose="020F0502020204030204" pitchFamily="34" charset="0"/>
              </a:rPr>
              <a:t>The following editor’s notes are captured in the CRs agreed at SA2#165:</a:t>
            </a:r>
            <a:endParaRPr lang="en-US" sz="1400" kern="100" dirty="0">
              <a:effectLst/>
              <a:latin typeface="DengXian" panose="02010600030101010101" pitchFamily="2" charset="-122"/>
              <a:ea typeface="DengXian" panose="02010600030101010101" pitchFamily="2" charset="-122"/>
              <a:cs typeface="Times New Roman" panose="02020603050405020304" pitchFamily="18" charset="0"/>
            </a:endParaRPr>
          </a:p>
          <a:p>
            <a:pPr lvl="2" indent="-540385">
              <a:spcAft>
                <a:spcPts val="900"/>
              </a:spcAft>
            </a:pPr>
            <a:r>
              <a:rPr lang="en-GB" sz="1400" dirty="0">
                <a:solidFill>
                  <a:srgbClr val="FF0000"/>
                </a:solidFill>
                <a:latin typeface="Times New Roman" panose="02020603050405020304" pitchFamily="18" charset="0"/>
                <a:ea typeface="DengXian" panose="02010600030101010101" pitchFamily="2" charset="-122"/>
              </a:rPr>
              <a:t>Editor’s Note</a:t>
            </a:r>
            <a:r>
              <a:rPr lang="en-US" sz="1400" dirty="0">
                <a:solidFill>
                  <a:srgbClr val="FF0000"/>
                </a:solidFill>
                <a:latin typeface="Times New Roman" panose="02020603050405020304" pitchFamily="18" charset="0"/>
                <a:ea typeface="DengXian" panose="02010600030101010101" pitchFamily="2" charset="-122"/>
              </a:rPr>
              <a:t>：</a:t>
            </a:r>
            <a:r>
              <a:rPr lang="en-GB" sz="1400" dirty="0">
                <a:solidFill>
                  <a:srgbClr val="FF0000"/>
                </a:solidFill>
                <a:latin typeface="Times New Roman" panose="02020603050405020304" pitchFamily="18" charset="0"/>
                <a:ea typeface="DengXian" panose="02010600030101010101" pitchFamily="2" charset="-122"/>
              </a:rPr>
              <a:t>Whether NWDAF as VFL server registers to NRF with VFL capability information is needed is FFS. (CR: 2411193 – vivo; Clause: 5.2)</a:t>
            </a:r>
            <a:endParaRPr lang="en-US" sz="1400" dirty="0">
              <a:solidFill>
                <a:srgbClr val="FF0000"/>
              </a:solidFill>
              <a:latin typeface="Times New Roman" panose="02020603050405020304" pitchFamily="18" charset="0"/>
              <a:ea typeface="DengXian" panose="02010600030101010101" pitchFamily="2" charset="-122"/>
            </a:endParaRPr>
          </a:p>
          <a:p>
            <a:pPr marL="1177925" lvl="1" indent="-540385">
              <a:spcAft>
                <a:spcPts val="900"/>
              </a:spcAft>
            </a:pPr>
            <a:r>
              <a:rPr lang="en-GB" sz="1400" dirty="0">
                <a:solidFill>
                  <a:srgbClr val="FF0000"/>
                </a:solidFill>
                <a:effectLst/>
                <a:latin typeface="Times New Roman" panose="02020603050405020304" pitchFamily="18" charset="0"/>
                <a:ea typeface="DengXian" panose="02010600030101010101" pitchFamily="2" charset="-122"/>
              </a:rPr>
              <a:t>Editor’s Note</a:t>
            </a:r>
            <a:r>
              <a:rPr lang="en-US" sz="1400" dirty="0">
                <a:solidFill>
                  <a:srgbClr val="FF0000"/>
                </a:solidFill>
                <a:effectLst/>
                <a:latin typeface="DengXian" panose="02010600030101010101" pitchFamily="2" charset="-122"/>
                <a:ea typeface="DengXian" panose="02010600030101010101" pitchFamily="2" charset="-122"/>
              </a:rPr>
              <a:t>：</a:t>
            </a:r>
            <a:r>
              <a:rPr lang="en-GB" sz="1400" dirty="0">
                <a:solidFill>
                  <a:srgbClr val="FF0000"/>
                </a:solidFill>
                <a:effectLst/>
                <a:latin typeface="Times New Roman" panose="02020603050405020304" pitchFamily="18" charset="0"/>
                <a:ea typeface="DengXian" panose="02010600030101010101" pitchFamily="2" charset="-122"/>
              </a:rPr>
              <a:t>Whether AF as VFL server registers to NRF with VFL capability information is needed is FFS. (CR: 2411193 – vivo; Clause: 5.X)</a:t>
            </a:r>
            <a:endParaRPr lang="en-US" sz="1400" dirty="0">
              <a:solidFill>
                <a:srgbClr val="FF0000"/>
              </a:solidFill>
              <a:effectLst/>
              <a:latin typeface="Times New Roman" panose="02020603050405020304" pitchFamily="18" charset="0"/>
              <a:ea typeface="DengXian" panose="02010600030101010101" pitchFamily="2" charset="-122"/>
            </a:endParaRPr>
          </a:p>
          <a:p>
            <a:pPr marL="1177925" lvl="1" indent="-540385">
              <a:spcAft>
                <a:spcPts val="900"/>
              </a:spcAft>
            </a:pPr>
            <a:r>
              <a:rPr lang="en-GB" sz="1400" dirty="0">
                <a:solidFill>
                  <a:srgbClr val="FF0000"/>
                </a:solidFill>
                <a:effectLst/>
                <a:latin typeface="Times New Roman" panose="02020603050405020304" pitchFamily="18" charset="0"/>
                <a:ea typeface="DengXian" panose="02010600030101010101" pitchFamily="2" charset="-122"/>
              </a:rPr>
              <a:t>Editor’s Note</a:t>
            </a:r>
            <a:r>
              <a:rPr lang="en-US" sz="1400" dirty="0">
                <a:solidFill>
                  <a:srgbClr val="FF0000"/>
                </a:solidFill>
                <a:effectLst/>
                <a:latin typeface="DengXian" panose="02010600030101010101" pitchFamily="2" charset="-122"/>
                <a:ea typeface="DengXian" panose="02010600030101010101" pitchFamily="2" charset="-122"/>
              </a:rPr>
              <a:t>：</a:t>
            </a:r>
            <a:r>
              <a:rPr lang="en-GB" sz="1400" dirty="0">
                <a:solidFill>
                  <a:srgbClr val="FF0000"/>
                </a:solidFill>
                <a:effectLst/>
                <a:latin typeface="Times New Roman" panose="02020603050405020304" pitchFamily="18" charset="0"/>
                <a:ea typeface="DengXian" panose="02010600030101010101" pitchFamily="2" charset="-122"/>
              </a:rPr>
              <a:t>Whether a discovery of an AF acting as VFL server is required and how it can be done is FFS. (CR: 2411193 – vivo; Clause: 6.2H.2.1.2)</a:t>
            </a:r>
            <a:endParaRPr lang="en-US" sz="1400" dirty="0">
              <a:solidFill>
                <a:srgbClr val="FF0000"/>
              </a:solidFill>
              <a:effectLst/>
              <a:latin typeface="Times New Roman" panose="02020603050405020304" pitchFamily="18" charset="0"/>
              <a:ea typeface="DengXian" panose="02010600030101010101" pitchFamily="2" charset="-122"/>
            </a:endParaRPr>
          </a:p>
          <a:p>
            <a:pPr marL="1177925" lvl="1" indent="-540385">
              <a:spcAft>
                <a:spcPts val="900"/>
              </a:spcAft>
            </a:pPr>
            <a:r>
              <a:rPr lang="en-GB" sz="1400" dirty="0">
                <a:solidFill>
                  <a:srgbClr val="FF0000"/>
                </a:solidFill>
                <a:effectLst/>
                <a:latin typeface="Times New Roman" panose="02020603050405020304" pitchFamily="18" charset="0"/>
                <a:ea typeface="DengXian" panose="02010600030101010101" pitchFamily="2" charset="-122"/>
              </a:rPr>
              <a:t>Editor’s note: whether to register and discover VFL server is FFS. (CR: 2410096 – ICS; Clause: 6.3.13, TS 23.501)</a:t>
            </a:r>
            <a:endParaRPr lang="en-US" sz="1400" dirty="0">
              <a:solidFill>
                <a:srgbClr val="FF0000"/>
              </a:solidFill>
              <a:effectLst/>
              <a:latin typeface="Times New Roman" panose="02020603050405020304" pitchFamily="18" charset="0"/>
              <a:ea typeface="DengXian"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095669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2800" b="1" dirty="0"/>
              <a:t>Issue 4: Interaction between the VFL server and the consumer</a:t>
            </a:r>
            <a:endParaRPr lang="zh-CN" altLang="en-US" sz="2800" b="1" dirty="0"/>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215964" y="1136914"/>
            <a:ext cx="11303638" cy="485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b="1" dirty="0">
                <a:latin typeface="Calibri" panose="020F0502020204030204" pitchFamily="34" charset="0"/>
                <a:cs typeface="Calibri" panose="020F0502020204030204" pitchFamily="34" charset="0"/>
              </a:rPr>
              <a:t>Current status:</a:t>
            </a:r>
          </a:p>
          <a:p>
            <a:pPr lvl="1">
              <a:spcAft>
                <a:spcPts val="900"/>
              </a:spcAft>
            </a:pPr>
            <a:r>
              <a:rPr lang="en-US" dirty="0">
                <a:latin typeface="Calibri" panose="020F0502020204030204" pitchFamily="34" charset="0"/>
                <a:cs typeface="Calibri" panose="020F0502020204030204" pitchFamily="34" charset="0"/>
              </a:rPr>
              <a:t>The following editor’s notes are captured in the CRs agreed at SA2#165:</a:t>
            </a:r>
          </a:p>
          <a:p>
            <a:pPr lvl="2" indent="-540385">
              <a:spcAft>
                <a:spcPts val="900"/>
              </a:spcAft>
            </a:pPr>
            <a:r>
              <a:rPr lang="en-GB" sz="1400" dirty="0">
                <a:solidFill>
                  <a:srgbClr val="FF0000"/>
                </a:solidFill>
                <a:effectLst/>
                <a:latin typeface="Times New Roman" panose="02020603050405020304" pitchFamily="18" charset="0"/>
                <a:ea typeface="Malgun Gothic" panose="020B0503020000020004" pitchFamily="34" charset="-127"/>
              </a:rPr>
              <a:t>Editor's note:	Whether the case that the </a:t>
            </a:r>
            <a:r>
              <a:rPr lang="en-GB" sz="1400" dirty="0" err="1">
                <a:solidFill>
                  <a:srgbClr val="FF0000"/>
                </a:solidFill>
                <a:effectLst/>
                <a:latin typeface="Times New Roman" panose="02020603050405020304" pitchFamily="18" charset="0"/>
                <a:ea typeface="Malgun Gothic" panose="020B0503020000020004" pitchFamily="34" charset="-127"/>
              </a:rPr>
              <a:t>AnLF</a:t>
            </a:r>
            <a:r>
              <a:rPr lang="en-GB" sz="1400" dirty="0">
                <a:solidFill>
                  <a:srgbClr val="FF0000"/>
                </a:solidFill>
                <a:effectLst/>
                <a:latin typeface="Times New Roman" panose="02020603050405020304" pitchFamily="18" charset="0"/>
                <a:ea typeface="Malgun Gothic" panose="020B0503020000020004" pitchFamily="34" charset="-127"/>
              </a:rPr>
              <a:t> can not </a:t>
            </a:r>
            <a:r>
              <a:rPr lang="en-GB" sz="1400" dirty="0" err="1">
                <a:solidFill>
                  <a:srgbClr val="FF0000"/>
                </a:solidFill>
                <a:effectLst/>
                <a:latin typeface="Times New Roman" panose="02020603050405020304" pitchFamily="18" charset="0"/>
                <a:ea typeface="Malgun Gothic" panose="020B0503020000020004" pitchFamily="34" charset="-127"/>
              </a:rPr>
              <a:t>generathe</a:t>
            </a:r>
            <a:r>
              <a:rPr lang="en-GB" sz="1400" dirty="0">
                <a:solidFill>
                  <a:srgbClr val="FF0000"/>
                </a:solidFill>
                <a:effectLst/>
                <a:latin typeface="Times New Roman" panose="02020603050405020304" pitchFamily="18" charset="0"/>
                <a:ea typeface="Malgun Gothic" panose="020B0503020000020004" pitchFamily="34" charset="-127"/>
              </a:rPr>
              <a:t> the analytics output but can determines the VFL server for the requested analytics is exist is FFS. Whether and how such NWDAF is capable to determine the NWDAF as VFL server is FFS. (CR: 2411192 – OPPO; Clause: 6.2H.2.4.1)</a:t>
            </a:r>
            <a:endParaRPr lang="en-US" sz="1400" dirty="0">
              <a:solidFill>
                <a:srgbClr val="FF0000"/>
              </a:solidFill>
              <a:effectLst/>
              <a:latin typeface="Times New Roman" panose="02020603050405020304" pitchFamily="18" charset="0"/>
              <a:ea typeface="Malgun Gothic" panose="020B0503020000020004" pitchFamily="34" charset="-127"/>
            </a:endParaRPr>
          </a:p>
          <a:p>
            <a:pPr lvl="2" indent="-540385">
              <a:spcAft>
                <a:spcPts val="900"/>
              </a:spcAft>
            </a:pPr>
            <a:r>
              <a:rPr lang="en-GB" sz="1400" dirty="0">
                <a:solidFill>
                  <a:srgbClr val="FF0000"/>
                </a:solidFill>
                <a:effectLst/>
                <a:latin typeface="Times New Roman" panose="02020603050405020304" pitchFamily="18" charset="0"/>
                <a:ea typeface="Malgun Gothic" panose="020B0503020000020004" pitchFamily="34" charset="-127"/>
              </a:rPr>
              <a:t>Editor’s Note: Further extensions are needed to show the interaction between consumer and VFL server. For example, how the consumer (i.e., NWDAF containing </a:t>
            </a:r>
            <a:r>
              <a:rPr lang="en-GB" sz="1400" dirty="0" err="1">
                <a:solidFill>
                  <a:srgbClr val="FF0000"/>
                </a:solidFill>
                <a:effectLst/>
                <a:latin typeface="Times New Roman" panose="02020603050405020304" pitchFamily="18" charset="0"/>
                <a:ea typeface="Malgun Gothic" panose="020B0503020000020004" pitchFamily="34" charset="-127"/>
              </a:rPr>
              <a:t>AnLF</a:t>
            </a:r>
            <a:r>
              <a:rPr lang="en-GB" sz="1400" dirty="0">
                <a:solidFill>
                  <a:srgbClr val="FF0000"/>
                </a:solidFill>
                <a:effectLst/>
                <a:latin typeface="Times New Roman" panose="02020603050405020304" pitchFamily="18" charset="0"/>
                <a:ea typeface="Malgun Gothic" panose="020B0503020000020004" pitchFamily="34" charset="-127"/>
              </a:rPr>
              <a:t>) sends a subscription request to VFL server</a:t>
            </a:r>
            <a:r>
              <a:rPr lang="en-GB" sz="1400" dirty="0">
                <a:solidFill>
                  <a:srgbClr val="FF0000"/>
                </a:solidFill>
                <a:effectLst/>
                <a:latin typeface="Times New Roman" panose="02020603050405020304" pitchFamily="18" charset="0"/>
                <a:ea typeface="SimSun" panose="02010600030101010101" pitchFamily="2" charset="-122"/>
              </a:rPr>
              <a:t> (CR: 2411194 – CMCC; Clause: 6.2H.2.3.1)</a:t>
            </a:r>
            <a:endParaRPr lang="en-US" sz="2400" dirty="0">
              <a:solidFill>
                <a:srgbClr val="000000"/>
              </a:solidFill>
              <a:effectLst/>
              <a:latin typeface="Times New Roman" panose="02020603050405020304" pitchFamily="18" charset="0"/>
              <a:ea typeface="Malgun Gothic" panose="020B0503020000020004" pitchFamily="34" charset="-127"/>
            </a:endParaRPr>
          </a:p>
          <a:p>
            <a:pPr lvl="0">
              <a:spcBef>
                <a:spcPts val="600"/>
              </a:spcBef>
              <a:spcAft>
                <a:spcPts val="600"/>
              </a:spcAft>
            </a:pPr>
            <a:r>
              <a:rPr lang="en-US" altLang="en-US" sz="1800" dirty="0">
                <a:cs typeface="Calibri" panose="020F0502020204030204" pitchFamily="34" charset="0"/>
              </a:rPr>
              <a:t>Based on the above Ens (the first one for the inference and the second one for the training), the following question has been proposed by the rapporteurs:</a:t>
            </a:r>
          </a:p>
          <a:p>
            <a:pPr marL="800100" lvl="1" indent="-342900" algn="just" fontAlgn="auto" hangingPunct="1">
              <a:spcAft>
                <a:spcPts val="900"/>
              </a:spcAft>
              <a:buFont typeface="+mj-lt"/>
              <a:buAutoNum type="arabicPeriod"/>
            </a:pPr>
            <a:r>
              <a:rPr lang="en-GB"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rPr>
              <a:t>Who can be the consumer of VFL server?</a:t>
            </a:r>
            <a:endParaRPr lang="en-US"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endParaRPr>
          </a:p>
          <a:p>
            <a:pPr marL="800100" lvl="1" indent="-342900" algn="just" fontAlgn="auto" hangingPunct="1">
              <a:spcAft>
                <a:spcPts val="900"/>
              </a:spcAft>
              <a:buFont typeface="+mj-lt"/>
              <a:buAutoNum type="arabicPeriod"/>
            </a:pPr>
            <a:r>
              <a:rPr lang="en-GB"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rPr>
              <a:t>Under which condition the consumer will interact with the VFL server?</a:t>
            </a:r>
            <a:endParaRPr lang="en-US"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endParaRPr>
          </a:p>
          <a:p>
            <a:pPr marL="800100" lvl="1" indent="-342900" algn="just" fontAlgn="auto" hangingPunct="1">
              <a:spcAft>
                <a:spcPts val="900"/>
              </a:spcAft>
              <a:buFont typeface="+mj-lt"/>
              <a:buAutoNum type="arabicPeriod"/>
            </a:pPr>
            <a:r>
              <a:rPr lang="en-GB"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rPr>
              <a:t>What (e.g. analytics output, ML model or other new info) and how to interact with VFL server by the consumer?</a:t>
            </a:r>
            <a:endParaRPr lang="en-US"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endParaRPr>
          </a:p>
          <a:p>
            <a:pPr hangingPunct="0">
              <a:spcAft>
                <a:spcPts val="900"/>
              </a:spcAft>
            </a:pPr>
            <a:endParaRPr lang="en-US" sz="1800" dirty="0">
              <a:solidFill>
                <a:srgbClr val="000000"/>
              </a:solidFill>
              <a:effectLst/>
              <a:latin typeface="Times New Roman" panose="02020603050405020304" pitchFamily="18" charset="0"/>
              <a:ea typeface="Malgun Gothic" panose="020B0503020000020004" pitchFamily="34" charset="-127"/>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3463237"/>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Training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489408" y="1184602"/>
            <a:ext cx="10515600" cy="3247697"/>
          </a:xfrm>
        </p:spPr>
        <p:txBody>
          <a:bodyPr/>
          <a:lstStyle/>
          <a:p>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For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training </a:t>
            </a:r>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a VFL server is either an NWDAF containing MTLF or an AF. </a:t>
            </a:r>
          </a:p>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1: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then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may retrieve a ML Model from MTLF. The MTLF knows that the AF does not provide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QoE</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but it knows that AF will do VFL. </a:t>
            </a:r>
            <a:r>
              <a:rPr lang="en-US" sz="1800" dirty="0">
                <a:solidFill>
                  <a:schemeClr val="accent5"/>
                </a:solidFill>
                <a:latin typeface="Times New Roman" panose="02020603050405020304" pitchFamily="18" charset="0"/>
                <a:ea typeface="Malgun Gothic" panose="020B0503020000020004" pitchFamily="34" charset="-127"/>
                <a:cs typeface="Times New Roman" panose="02020603050405020304" pitchFamily="18" charset="0"/>
              </a:rPr>
              <a:t>VFL Server capability needs to be registered to NRF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7459BAD0-BCBA-DE3F-6189-C8A61A297AC0}"/>
              </a:ext>
            </a:extLst>
          </p:cNvPr>
          <p:cNvSpPr txBox="1"/>
          <p:nvPr/>
        </p:nvSpPr>
        <p:spPr>
          <a:xfrm>
            <a:off x="736076" y="3902076"/>
            <a:ext cx="10423688" cy="369332"/>
          </a:xfrm>
          <a:prstGeom prst="rect">
            <a:avLst/>
          </a:prstGeom>
          <a:noFill/>
        </p:spPr>
        <p:txBody>
          <a:bodyPr wrap="square">
            <a:spAutoFit/>
          </a:bodyPr>
          <a:lstStyle/>
          <a:p>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AF do training</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 reference to the trained ML Model (VFL Correlation ID) is available to the </a:t>
            </a:r>
            <a:r>
              <a:rPr lang="en-US"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t>
            </a: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42" name="Content Placeholder 2">
            <a:extLst>
              <a:ext uri="{FF2B5EF4-FFF2-40B4-BE49-F238E27FC236}">
                <a16:creationId xmlns:a16="http://schemas.microsoft.com/office/drawing/2014/main" id="{32A68155-C9EC-301B-0BEE-2667B9917F26}"/>
              </a:ext>
            </a:extLst>
          </p:cNvPr>
          <p:cNvSpPr txBox="1">
            <a:spLocks/>
          </p:cNvSpPr>
          <p:nvPr/>
        </p:nvSpPr>
        <p:spPr bwMode="auto">
          <a:xfrm>
            <a:off x="552255" y="4622238"/>
            <a:ext cx="10515600" cy="1063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2: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then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is also MTLF and VFL Server. Everything is internal. </a:t>
            </a:r>
            <a:r>
              <a:rPr lang="en-US" sz="1800" dirty="0">
                <a:solidFill>
                  <a:schemeClr val="accent5"/>
                </a:solidFill>
                <a:latin typeface="Times New Roman" panose="02020603050405020304" pitchFamily="18" charset="0"/>
                <a:ea typeface="Malgun Gothic" panose="020B0503020000020004" pitchFamily="34" charset="-127"/>
                <a:cs typeface="Times New Roman" panose="02020603050405020304" pitchFamily="18" charset="0"/>
              </a:rPr>
              <a:t>No need to register VFL Server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capability</a:t>
            </a:r>
            <a:r>
              <a:rPr lang="en-US" altLang="zh-CN" sz="1800"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1800" dirty="0">
                <a:solidFill>
                  <a:schemeClr val="accent5"/>
                </a:solidFill>
                <a:latin typeface="Times New Roman" panose="02020603050405020304" pitchFamily="18" charset="0"/>
                <a:ea typeface="Malgun Gothic" panose="020B0503020000020004" pitchFamily="34" charset="-127"/>
                <a:cs typeface="Times New Roman" panose="02020603050405020304" pitchFamily="18" charset="0"/>
              </a:rPr>
              <a:t>to NRF</a:t>
            </a:r>
            <a:r>
              <a:rPr lang="zh-CN" altLang="en-US" sz="1800"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a:t>
            </a:r>
            <a:r>
              <a:rPr lang="en-US" altLang="zh-CN" sz="1800"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discovery of NWDAF based on analytics ID and analytics service operation</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p>
          <a:p>
            <a:pPr marL="0" indent="0">
              <a:buFontTx/>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graphicFrame>
        <p:nvGraphicFramePr>
          <p:cNvPr id="7" name="Object 6">
            <a:extLst>
              <a:ext uri="{FF2B5EF4-FFF2-40B4-BE49-F238E27FC236}">
                <a16:creationId xmlns:a16="http://schemas.microsoft.com/office/drawing/2014/main" id="{150106A2-0582-A80B-59BA-6D608DA82072}"/>
              </a:ext>
            </a:extLst>
          </p:cNvPr>
          <p:cNvGraphicFramePr>
            <a:graphicFrameLocks noChangeAspect="1"/>
          </p:cNvGraphicFramePr>
          <p:nvPr>
            <p:extLst>
              <p:ext uri="{D42A27DB-BD31-4B8C-83A1-F6EECF244321}">
                <p14:modId xmlns:p14="http://schemas.microsoft.com/office/powerpoint/2010/main" val="3426471816"/>
              </p:ext>
            </p:extLst>
          </p:nvPr>
        </p:nvGraphicFramePr>
        <p:xfrm>
          <a:off x="2131982" y="5381229"/>
          <a:ext cx="6130925" cy="1250950"/>
        </p:xfrm>
        <a:graphic>
          <a:graphicData uri="http://schemas.openxmlformats.org/presentationml/2006/ole">
            <mc:AlternateContent xmlns:mc="http://schemas.openxmlformats.org/markup-compatibility/2006">
              <mc:Choice xmlns:v="urn:schemas-microsoft-com:vml" Requires="v">
                <p:oleObj name="Visio" r:id="rId3" imgW="4127387" imgH="971342" progId="Visio.Drawing.15">
                  <p:embed/>
                </p:oleObj>
              </mc:Choice>
              <mc:Fallback>
                <p:oleObj name="Visio" r:id="rId3" imgW="4127387" imgH="971342" progId="Visio.Drawing.15">
                  <p:embed/>
                  <p:pic>
                    <p:nvPicPr>
                      <p:cNvPr id="7" name="Object 6">
                        <a:extLst>
                          <a:ext uri="{FF2B5EF4-FFF2-40B4-BE49-F238E27FC236}">
                            <a16:creationId xmlns:a16="http://schemas.microsoft.com/office/drawing/2014/main" id="{150106A2-0582-A80B-59BA-6D608DA82072}"/>
                          </a:ext>
                        </a:extLst>
                      </p:cNvPr>
                      <p:cNvPicPr/>
                      <p:nvPr/>
                    </p:nvPicPr>
                    <p:blipFill>
                      <a:blip r:embed="rId4"/>
                      <a:stretch>
                        <a:fillRect/>
                      </a:stretch>
                    </p:blipFill>
                    <p:spPr>
                      <a:xfrm>
                        <a:off x="2131982" y="5381229"/>
                        <a:ext cx="6130925" cy="125095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EDDB4D93-D4DF-9189-817F-2FD6816EFD4A}"/>
              </a:ext>
            </a:extLst>
          </p:cNvPr>
          <p:cNvGraphicFramePr>
            <a:graphicFrameLocks noChangeAspect="1"/>
          </p:cNvGraphicFramePr>
          <p:nvPr>
            <p:extLst>
              <p:ext uri="{D42A27DB-BD31-4B8C-83A1-F6EECF244321}">
                <p14:modId xmlns:p14="http://schemas.microsoft.com/office/powerpoint/2010/main" val="4064516955"/>
              </p:ext>
            </p:extLst>
          </p:nvPr>
        </p:nvGraphicFramePr>
        <p:xfrm>
          <a:off x="1949450" y="2922588"/>
          <a:ext cx="8293100" cy="1009650"/>
        </p:xfrm>
        <a:graphic>
          <a:graphicData uri="http://schemas.openxmlformats.org/presentationml/2006/ole">
            <mc:AlternateContent xmlns:mc="http://schemas.openxmlformats.org/markup-compatibility/2006">
              <mc:Choice xmlns:v="urn:schemas-microsoft-com:vml" Requires="v">
                <p:oleObj name="Visio" r:id="rId5" imgW="8293057" imgH="1009581" progId="Visio.Drawing.15">
                  <p:embed/>
                </p:oleObj>
              </mc:Choice>
              <mc:Fallback>
                <p:oleObj name="Visio" r:id="rId5" imgW="8293057" imgH="1009581" progId="Visio.Drawing.15">
                  <p:embed/>
                  <p:pic>
                    <p:nvPicPr>
                      <p:cNvPr id="8" name="Object 7">
                        <a:extLst>
                          <a:ext uri="{FF2B5EF4-FFF2-40B4-BE49-F238E27FC236}">
                            <a16:creationId xmlns:a16="http://schemas.microsoft.com/office/drawing/2014/main" id="{EDDB4D93-D4DF-9189-817F-2FD6816EFD4A}"/>
                          </a:ext>
                        </a:extLst>
                      </p:cNvPr>
                      <p:cNvPicPr/>
                      <p:nvPr/>
                    </p:nvPicPr>
                    <p:blipFill>
                      <a:blip r:embed="rId6"/>
                      <a:stretch>
                        <a:fillRect/>
                      </a:stretch>
                    </p:blipFill>
                    <p:spPr>
                      <a:xfrm>
                        <a:off x="1949450" y="2922588"/>
                        <a:ext cx="8293100" cy="1009650"/>
                      </a:xfrm>
                      <a:prstGeom prst="rect">
                        <a:avLst/>
                      </a:prstGeom>
                    </p:spPr>
                  </p:pic>
                </p:oleObj>
              </mc:Fallback>
            </mc:AlternateContent>
          </a:graphicData>
        </a:graphic>
      </p:graphicFrame>
    </p:spTree>
    <p:extLst>
      <p:ext uri="{BB962C8B-B14F-4D97-AF65-F5344CB8AC3E}">
        <p14:creationId xmlns:p14="http://schemas.microsoft.com/office/powerpoint/2010/main" val="1320007058"/>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18">
            <a:extLst>
              <a:ext uri="{FF2B5EF4-FFF2-40B4-BE49-F238E27FC236}">
                <a16:creationId xmlns:a16="http://schemas.microsoft.com/office/drawing/2014/main" id="{E8A25EBE-68C5-4C46-86F0-62193457DFF6}"/>
              </a:ext>
            </a:extLst>
          </p:cNvPr>
          <p:cNvSpPr>
            <a:spLocks noChangeArrowheads="1"/>
          </p:cNvSpPr>
          <p:nvPr/>
        </p:nvSpPr>
        <p:spPr bwMode="auto">
          <a:xfrm>
            <a:off x="6340476" y="5638789"/>
            <a:ext cx="1868488" cy="5603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Training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632382" y="1076229"/>
            <a:ext cx="10515600" cy="1311372"/>
          </a:xfrm>
        </p:spPr>
        <p:txBody>
          <a:bodyPr/>
          <a:lstStyle/>
          <a:p>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For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training </a:t>
            </a:r>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a VFL server is either an NWDAF containing MTLF or an AF. </a:t>
            </a:r>
          </a:p>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3: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the analytics provider that is the AF, then the AF may need to train the ML Model, </a:t>
            </a:r>
            <a:r>
              <a:rPr lang="en-US" sz="1800" dirty="0">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so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No need to register VFL Server capability to NRF</a:t>
            </a:r>
            <a:r>
              <a:rPr lang="zh-CN" alt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r>
              <a:rPr lang="en-US" altLang="zh-CN"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a:t>
            </a:r>
            <a:r>
              <a:rPr lang="en-US" sz="1800" strike="sngStrike"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no </a:t>
            </a:r>
            <a:r>
              <a:rPr 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discovery of </a:t>
            </a:r>
            <a:r>
              <a:rPr lang="en-US" sz="1800" strike="sngStrike"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VFL Server </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AF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based on analytics ID and analytics server operation</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p>
          <a:p>
            <a:pPr marL="0" indent="0">
              <a:buNone/>
            </a:pPr>
            <a:endPar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42" name="Content Placeholder 2">
            <a:extLst>
              <a:ext uri="{FF2B5EF4-FFF2-40B4-BE49-F238E27FC236}">
                <a16:creationId xmlns:a16="http://schemas.microsoft.com/office/drawing/2014/main" id="{32A68155-C9EC-301B-0BEE-2667B9917F26}"/>
              </a:ext>
            </a:extLst>
          </p:cNvPr>
          <p:cNvSpPr txBox="1">
            <a:spLocks/>
          </p:cNvSpPr>
          <p:nvPr/>
        </p:nvSpPr>
        <p:spPr bwMode="auto">
          <a:xfrm>
            <a:off x="632382" y="3990642"/>
            <a:ext cx="10515600" cy="619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4: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then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knows that the AnalyticsId is provided by an AF. </a:t>
            </a:r>
            <a:r>
              <a:rPr 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No need to</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register VFL Server capability to NRF</a:t>
            </a:r>
            <a:r>
              <a:rPr lang="zh-CN" alt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a:t>
            </a:r>
            <a:r>
              <a:rPr 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discover the </a:t>
            </a:r>
            <a:r>
              <a:rPr lang="en-US" sz="1800" strike="sngStrike"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VFL Server  </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AF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based on analytics ID and analytics server operation</a:t>
            </a:r>
            <a:r>
              <a:rPr lang="en-US" sz="1800" dirty="0">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the </a:t>
            </a:r>
            <a:r>
              <a:rPr lang="en-US" sz="1800" dirty="0" err="1">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AnalyticsID</a:t>
            </a:r>
            <a:r>
              <a:rPr lang="en-US" sz="1800" dirty="0">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is used instead.</a:t>
            </a:r>
          </a:p>
          <a:p>
            <a:pPr marL="0" indent="0">
              <a:buFontTx/>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11" name="AutoShape 3">
            <a:extLst>
              <a:ext uri="{FF2B5EF4-FFF2-40B4-BE49-F238E27FC236}">
                <a16:creationId xmlns:a16="http://schemas.microsoft.com/office/drawing/2014/main" id="{D3DC3C3D-C28A-83BB-AC0B-DB1B8E5B579B}"/>
              </a:ext>
            </a:extLst>
          </p:cNvPr>
          <p:cNvSpPr>
            <a:spLocks noChangeAspect="1" noChangeArrowheads="1" noTextEdit="1"/>
          </p:cNvSpPr>
          <p:nvPr/>
        </p:nvSpPr>
        <p:spPr bwMode="auto">
          <a:xfrm>
            <a:off x="1300163" y="2592388"/>
            <a:ext cx="73215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Line 5">
            <a:extLst>
              <a:ext uri="{FF2B5EF4-FFF2-40B4-BE49-F238E27FC236}">
                <a16:creationId xmlns:a16="http://schemas.microsoft.com/office/drawing/2014/main" id="{F0816039-C116-6610-9D6E-21BF60D0B186}"/>
              </a:ext>
            </a:extLst>
          </p:cNvPr>
          <p:cNvSpPr>
            <a:spLocks noChangeShapeType="1"/>
          </p:cNvSpPr>
          <p:nvPr/>
        </p:nvSpPr>
        <p:spPr bwMode="auto">
          <a:xfrm>
            <a:off x="7712076" y="2695576"/>
            <a:ext cx="0" cy="33338"/>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76199CD9-3F32-947D-B47B-B6B6B510411C}"/>
              </a:ext>
            </a:extLst>
          </p:cNvPr>
          <p:cNvSpPr>
            <a:spLocks/>
          </p:cNvSpPr>
          <p:nvPr/>
        </p:nvSpPr>
        <p:spPr bwMode="auto">
          <a:xfrm>
            <a:off x="7658101" y="2620963"/>
            <a:ext cx="107950" cy="107950"/>
          </a:xfrm>
          <a:custGeom>
            <a:avLst/>
            <a:gdLst>
              <a:gd name="T0" fmla="*/ 68 w 68"/>
              <a:gd name="T1" fmla="*/ 0 h 68"/>
              <a:gd name="T2" fmla="*/ 34 w 68"/>
              <a:gd name="T3" fmla="*/ 68 h 68"/>
              <a:gd name="T4" fmla="*/ 0 w 68"/>
              <a:gd name="T5" fmla="*/ 0 h 68"/>
              <a:gd name="T6" fmla="*/ 68 w 68"/>
              <a:gd name="T7" fmla="*/ 0 h 68"/>
            </a:gdLst>
            <a:ahLst/>
            <a:cxnLst>
              <a:cxn ang="0">
                <a:pos x="T0" y="T1"/>
              </a:cxn>
              <a:cxn ang="0">
                <a:pos x="T2" y="T3"/>
              </a:cxn>
              <a:cxn ang="0">
                <a:pos x="T4" y="T5"/>
              </a:cxn>
              <a:cxn ang="0">
                <a:pos x="T6" y="T7"/>
              </a:cxn>
            </a:cxnLst>
            <a:rect l="0" t="0" r="r" b="b"/>
            <a:pathLst>
              <a:path w="68" h="68">
                <a:moveTo>
                  <a:pt x="68" y="0"/>
                </a:moveTo>
                <a:lnTo>
                  <a:pt x="34" y="68"/>
                </a:lnTo>
                <a:lnTo>
                  <a:pt x="0" y="0"/>
                </a:lnTo>
                <a:lnTo>
                  <a:pt x="6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7">
            <a:extLst>
              <a:ext uri="{FF2B5EF4-FFF2-40B4-BE49-F238E27FC236}">
                <a16:creationId xmlns:a16="http://schemas.microsoft.com/office/drawing/2014/main" id="{533B471D-C1E7-C442-CCC4-62A4EDFA5572}"/>
              </a:ext>
            </a:extLst>
          </p:cNvPr>
          <p:cNvSpPr>
            <a:spLocks noChangeArrowheads="1"/>
          </p:cNvSpPr>
          <p:nvPr/>
        </p:nvSpPr>
        <p:spPr bwMode="auto">
          <a:xfrm>
            <a:off x="1344613" y="2636838"/>
            <a:ext cx="1938338" cy="700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0508F68F-1ED8-77FA-1231-6C68A8801609}"/>
              </a:ext>
            </a:extLst>
          </p:cNvPr>
          <p:cNvSpPr>
            <a:spLocks noChangeArrowheads="1"/>
          </p:cNvSpPr>
          <p:nvPr/>
        </p:nvSpPr>
        <p:spPr bwMode="auto">
          <a:xfrm>
            <a:off x="1344613" y="2636838"/>
            <a:ext cx="1938338" cy="700088"/>
          </a:xfrm>
          <a:prstGeom prst="rect">
            <a:avLst/>
          </a:prstGeom>
          <a:noFill/>
          <a:ln w="444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9">
            <a:extLst>
              <a:ext uri="{FF2B5EF4-FFF2-40B4-BE49-F238E27FC236}">
                <a16:creationId xmlns:a16="http://schemas.microsoft.com/office/drawing/2014/main" id="{D27F9EFF-C019-2ED1-1516-FA17A74DEE44}"/>
              </a:ext>
            </a:extLst>
          </p:cNvPr>
          <p:cNvSpPr>
            <a:spLocks noChangeArrowheads="1"/>
          </p:cNvSpPr>
          <p:nvPr/>
        </p:nvSpPr>
        <p:spPr bwMode="auto">
          <a:xfrm>
            <a:off x="1914526" y="2778126"/>
            <a:ext cx="9302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70C0"/>
                </a:solidFill>
                <a:effectLst/>
                <a:latin typeface="Arial" panose="020B0604020202020204" pitchFamily="34" charset="0"/>
              </a:rPr>
              <a:t>Consumer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10">
            <a:extLst>
              <a:ext uri="{FF2B5EF4-FFF2-40B4-BE49-F238E27FC236}">
                <a16:creationId xmlns:a16="http://schemas.microsoft.com/office/drawing/2014/main" id="{7FF82FD2-236A-D78C-55F1-1D650D7C46BD}"/>
              </a:ext>
            </a:extLst>
          </p:cNvPr>
          <p:cNvSpPr>
            <a:spLocks noChangeArrowheads="1"/>
          </p:cNvSpPr>
          <p:nvPr/>
        </p:nvSpPr>
        <p:spPr bwMode="auto">
          <a:xfrm>
            <a:off x="1798638" y="2990851"/>
            <a:ext cx="1109663"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70C0"/>
                </a:solidFill>
                <a:effectLst/>
                <a:latin typeface="Arial" panose="020B0604020202020204" pitchFamily="34" charset="0"/>
              </a:rPr>
              <a:t>(Analytics ID)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11">
            <a:extLst>
              <a:ext uri="{FF2B5EF4-FFF2-40B4-BE49-F238E27FC236}">
                <a16:creationId xmlns:a16="http://schemas.microsoft.com/office/drawing/2014/main" id="{34A013F3-BE14-F8A0-97E6-84BD8819EEB1}"/>
              </a:ext>
            </a:extLst>
          </p:cNvPr>
          <p:cNvSpPr>
            <a:spLocks noChangeArrowheads="1"/>
          </p:cNvSpPr>
          <p:nvPr/>
        </p:nvSpPr>
        <p:spPr bwMode="auto">
          <a:xfrm>
            <a:off x="7548563" y="2636838"/>
            <a:ext cx="1035050" cy="700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12">
            <a:extLst>
              <a:ext uri="{FF2B5EF4-FFF2-40B4-BE49-F238E27FC236}">
                <a16:creationId xmlns:a16="http://schemas.microsoft.com/office/drawing/2014/main" id="{E1C1C37E-2ACF-284D-6326-15C458A5436B}"/>
              </a:ext>
            </a:extLst>
          </p:cNvPr>
          <p:cNvSpPr>
            <a:spLocks noChangeArrowheads="1"/>
          </p:cNvSpPr>
          <p:nvPr/>
        </p:nvSpPr>
        <p:spPr bwMode="auto">
          <a:xfrm>
            <a:off x="7548563" y="2636838"/>
            <a:ext cx="1035050" cy="700088"/>
          </a:xfrm>
          <a:prstGeom prst="rect">
            <a:avLst/>
          </a:prstGeom>
          <a:noFill/>
          <a:ln w="444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13">
            <a:extLst>
              <a:ext uri="{FF2B5EF4-FFF2-40B4-BE49-F238E27FC236}">
                <a16:creationId xmlns:a16="http://schemas.microsoft.com/office/drawing/2014/main" id="{96695BBE-4AFA-2675-1351-EC9B45BBEF83}"/>
              </a:ext>
            </a:extLst>
          </p:cNvPr>
          <p:cNvSpPr>
            <a:spLocks noChangeArrowheads="1"/>
          </p:cNvSpPr>
          <p:nvPr/>
        </p:nvSpPr>
        <p:spPr bwMode="auto">
          <a:xfrm>
            <a:off x="7958138" y="2673351"/>
            <a:ext cx="3476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70C0"/>
                </a:solidFill>
                <a:effectLst/>
                <a:latin typeface="Arial" panose="020B0604020202020204" pitchFamily="34" charset="0"/>
              </a:rPr>
              <a:t>AF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4">
            <a:extLst>
              <a:ext uri="{FF2B5EF4-FFF2-40B4-BE49-F238E27FC236}">
                <a16:creationId xmlns:a16="http://schemas.microsoft.com/office/drawing/2014/main" id="{5A3AD9F0-3F20-CFCA-893E-25298A3527AE}"/>
              </a:ext>
            </a:extLst>
          </p:cNvPr>
          <p:cNvSpPr>
            <a:spLocks noChangeArrowheads="1"/>
          </p:cNvSpPr>
          <p:nvPr/>
        </p:nvSpPr>
        <p:spPr bwMode="auto">
          <a:xfrm>
            <a:off x="7880351" y="2886076"/>
            <a:ext cx="500063"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70C0"/>
                </a:solidFill>
                <a:effectLst/>
                <a:latin typeface="Arial" panose="020B0604020202020204" pitchFamily="34" charset="0"/>
              </a:rPr>
              <a:t>(VFL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15">
            <a:extLst>
              <a:ext uri="{FF2B5EF4-FFF2-40B4-BE49-F238E27FC236}">
                <a16:creationId xmlns:a16="http://schemas.microsoft.com/office/drawing/2014/main" id="{256DBF8C-84A6-989C-DC88-E011482AACE7}"/>
              </a:ext>
            </a:extLst>
          </p:cNvPr>
          <p:cNvSpPr>
            <a:spLocks noChangeArrowheads="1"/>
          </p:cNvSpPr>
          <p:nvPr/>
        </p:nvSpPr>
        <p:spPr bwMode="auto">
          <a:xfrm>
            <a:off x="7783513" y="3095626"/>
            <a:ext cx="6508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70C0"/>
                </a:solidFill>
                <a:effectLst/>
                <a:latin typeface="Arial" panose="020B0604020202020204" pitchFamily="34" charset="0"/>
              </a:rPr>
              <a:t>Server)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Line 16">
            <a:extLst>
              <a:ext uri="{FF2B5EF4-FFF2-40B4-BE49-F238E27FC236}">
                <a16:creationId xmlns:a16="http://schemas.microsoft.com/office/drawing/2014/main" id="{F870051B-3E5C-41FC-8F29-2B2919F22E0C}"/>
              </a:ext>
            </a:extLst>
          </p:cNvPr>
          <p:cNvSpPr>
            <a:spLocks noChangeShapeType="1"/>
          </p:cNvSpPr>
          <p:nvPr/>
        </p:nvSpPr>
        <p:spPr bwMode="auto">
          <a:xfrm>
            <a:off x="3282951" y="2987676"/>
            <a:ext cx="4154488"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F8333264-72BD-E9C3-27E3-CFDDF41C0517}"/>
              </a:ext>
            </a:extLst>
          </p:cNvPr>
          <p:cNvSpPr>
            <a:spLocks/>
          </p:cNvSpPr>
          <p:nvPr/>
        </p:nvSpPr>
        <p:spPr bwMode="auto">
          <a:xfrm>
            <a:off x="7421563" y="2924176"/>
            <a:ext cx="127000" cy="127000"/>
          </a:xfrm>
          <a:custGeom>
            <a:avLst/>
            <a:gdLst>
              <a:gd name="T0" fmla="*/ 0 w 80"/>
              <a:gd name="T1" fmla="*/ 0 h 80"/>
              <a:gd name="T2" fmla="*/ 80 w 80"/>
              <a:gd name="T3" fmla="*/ 40 h 80"/>
              <a:gd name="T4" fmla="*/ 0 w 80"/>
              <a:gd name="T5" fmla="*/ 80 h 80"/>
              <a:gd name="T6" fmla="*/ 0 w 80"/>
              <a:gd name="T7" fmla="*/ 0 h 80"/>
            </a:gdLst>
            <a:ahLst/>
            <a:cxnLst>
              <a:cxn ang="0">
                <a:pos x="T0" y="T1"/>
              </a:cxn>
              <a:cxn ang="0">
                <a:pos x="T2" y="T3"/>
              </a:cxn>
              <a:cxn ang="0">
                <a:pos x="T4" y="T5"/>
              </a:cxn>
              <a:cxn ang="0">
                <a:pos x="T6" y="T7"/>
              </a:cxn>
            </a:cxnLst>
            <a:rect l="0" t="0" r="r" b="b"/>
            <a:pathLst>
              <a:path w="80" h="80">
                <a:moveTo>
                  <a:pt x="0" y="0"/>
                </a:moveTo>
                <a:lnTo>
                  <a:pt x="80" y="40"/>
                </a:lnTo>
                <a:lnTo>
                  <a:pt x="0" y="8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Rectangle 18">
            <a:extLst>
              <a:ext uri="{FF2B5EF4-FFF2-40B4-BE49-F238E27FC236}">
                <a16:creationId xmlns:a16="http://schemas.microsoft.com/office/drawing/2014/main" id="{B8FDAB98-F87F-FC93-A999-421ADA11BC76}"/>
              </a:ext>
            </a:extLst>
          </p:cNvPr>
          <p:cNvSpPr>
            <a:spLocks noChangeArrowheads="1"/>
          </p:cNvSpPr>
          <p:nvPr/>
        </p:nvSpPr>
        <p:spPr bwMode="auto">
          <a:xfrm>
            <a:off x="4481513" y="2706688"/>
            <a:ext cx="1868488" cy="5603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19">
            <a:extLst>
              <a:ext uri="{FF2B5EF4-FFF2-40B4-BE49-F238E27FC236}">
                <a16:creationId xmlns:a16="http://schemas.microsoft.com/office/drawing/2014/main" id="{AACA4F3D-1E83-2467-CD75-7C897BABDE32}"/>
              </a:ext>
            </a:extLst>
          </p:cNvPr>
          <p:cNvSpPr>
            <a:spLocks noChangeArrowheads="1"/>
          </p:cNvSpPr>
          <p:nvPr/>
        </p:nvSpPr>
        <p:spPr bwMode="auto">
          <a:xfrm>
            <a:off x="4879976" y="2709863"/>
            <a:ext cx="12493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Arial" panose="020B0604020202020204" pitchFamily="34" charset="0"/>
              </a:rPr>
              <a:t>Find provider of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 name="Rectangle 20">
            <a:extLst>
              <a:ext uri="{FF2B5EF4-FFF2-40B4-BE49-F238E27FC236}">
                <a16:creationId xmlns:a16="http://schemas.microsoft.com/office/drawing/2014/main" id="{10690FB2-16BD-C85B-0D4C-69F7DA802DFC}"/>
              </a:ext>
            </a:extLst>
          </p:cNvPr>
          <p:cNvSpPr>
            <a:spLocks noChangeArrowheads="1"/>
          </p:cNvSpPr>
          <p:nvPr/>
        </p:nvSpPr>
        <p:spPr bwMode="auto">
          <a:xfrm>
            <a:off x="5030788" y="2897188"/>
            <a:ext cx="8842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rgbClr val="000000"/>
                </a:solidFill>
                <a:effectLst/>
                <a:latin typeface="Arial" panose="020B0604020202020204" pitchFamily="34" charset="0"/>
              </a:rPr>
              <a:t>AnalyticsID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8" name="Rectangle 21">
            <a:extLst>
              <a:ext uri="{FF2B5EF4-FFF2-40B4-BE49-F238E27FC236}">
                <a16:creationId xmlns:a16="http://schemas.microsoft.com/office/drawing/2014/main" id="{2809F849-83A1-506C-4611-BDB49197A8EA}"/>
              </a:ext>
            </a:extLst>
          </p:cNvPr>
          <p:cNvSpPr>
            <a:spLocks noChangeArrowheads="1"/>
          </p:cNvSpPr>
          <p:nvPr/>
        </p:nvSpPr>
        <p:spPr bwMode="auto">
          <a:xfrm>
            <a:off x="4911726" y="3146426"/>
            <a:ext cx="8350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New service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60" name="Object 6">
            <a:extLst>
              <a:ext uri="{FF2B5EF4-FFF2-40B4-BE49-F238E27FC236}">
                <a16:creationId xmlns:a16="http://schemas.microsoft.com/office/drawing/2014/main" id="{CDD75A21-3CB7-4E10-AECC-FACE4C435C33}"/>
              </a:ext>
            </a:extLst>
          </p:cNvPr>
          <p:cNvGraphicFramePr>
            <a:graphicFrameLocks noChangeAspect="1"/>
          </p:cNvGraphicFramePr>
          <p:nvPr>
            <p:extLst>
              <p:ext uri="{D42A27DB-BD31-4B8C-83A1-F6EECF244321}">
                <p14:modId xmlns:p14="http://schemas.microsoft.com/office/powerpoint/2010/main" val="1188545805"/>
              </p:ext>
            </p:extLst>
          </p:nvPr>
        </p:nvGraphicFramePr>
        <p:xfrm>
          <a:off x="1478245" y="4855437"/>
          <a:ext cx="7375429" cy="1506438"/>
        </p:xfrm>
        <a:graphic>
          <a:graphicData uri="http://schemas.openxmlformats.org/presentationml/2006/ole">
            <mc:AlternateContent xmlns:mc="http://schemas.openxmlformats.org/markup-compatibility/2006">
              <mc:Choice xmlns:v="urn:schemas-microsoft-com:vml" Requires="v">
                <p:oleObj name="Visio" r:id="rId3" imgW="4124280" imgH="971448" progId="Visio.Drawing.15">
                  <p:embed/>
                </p:oleObj>
              </mc:Choice>
              <mc:Fallback>
                <p:oleObj name="Visio" r:id="rId3" imgW="4124280" imgH="971448" progId="Visio.Drawing.15">
                  <p:embed/>
                  <p:pic>
                    <p:nvPicPr>
                      <p:cNvPr id="60" name="Object 6">
                        <a:extLst>
                          <a:ext uri="{FF2B5EF4-FFF2-40B4-BE49-F238E27FC236}">
                            <a16:creationId xmlns:a16="http://schemas.microsoft.com/office/drawing/2014/main" id="{CDD75A21-3CB7-4E10-AECC-FACE4C435C33}"/>
                          </a:ext>
                        </a:extLst>
                      </p:cNvPr>
                      <p:cNvPicPr/>
                      <p:nvPr/>
                    </p:nvPicPr>
                    <p:blipFill>
                      <a:blip r:embed="rId4"/>
                      <a:stretch>
                        <a:fillRect/>
                      </a:stretch>
                    </p:blipFill>
                    <p:spPr>
                      <a:xfrm>
                        <a:off x="1478245" y="4855437"/>
                        <a:ext cx="7375429" cy="1506438"/>
                      </a:xfrm>
                      <a:prstGeom prst="rect">
                        <a:avLst/>
                      </a:prstGeom>
                    </p:spPr>
                  </p:pic>
                </p:oleObj>
              </mc:Fallback>
            </mc:AlternateContent>
          </a:graphicData>
        </a:graphic>
      </p:graphicFrame>
      <p:sp>
        <p:nvSpPr>
          <p:cNvPr id="4" name="文本框 3">
            <a:extLst>
              <a:ext uri="{FF2B5EF4-FFF2-40B4-BE49-F238E27FC236}">
                <a16:creationId xmlns:a16="http://schemas.microsoft.com/office/drawing/2014/main" id="{41D2511A-9D5A-43F6-B5DF-9F7364CB993B}"/>
              </a:ext>
            </a:extLst>
          </p:cNvPr>
          <p:cNvSpPr txBox="1"/>
          <p:nvPr/>
        </p:nvSpPr>
        <p:spPr>
          <a:xfrm rot="20711103">
            <a:off x="9043095" y="5070270"/>
            <a:ext cx="2410798" cy="646331"/>
          </a:xfrm>
          <a:prstGeom prst="rect">
            <a:avLst/>
          </a:prstGeom>
          <a:noFill/>
        </p:spPr>
        <p:txBody>
          <a:bodyPr wrap="square" rtlCol="0">
            <a:spAutoFit/>
          </a:bodyPr>
          <a:lstStyle/>
          <a:p>
            <a:r>
              <a:rPr lang="en-US" altLang="zh-CN" dirty="0">
                <a:solidFill>
                  <a:srgbClr val="FF0000"/>
                </a:solidFill>
                <a:highlight>
                  <a:srgbClr val="FFFF00"/>
                </a:highlight>
              </a:rPr>
              <a:t>Updated this figure</a:t>
            </a:r>
            <a:r>
              <a:rPr lang="zh-CN" altLang="en-US" dirty="0">
                <a:solidFill>
                  <a:srgbClr val="FF0000"/>
                </a:solidFill>
                <a:highlight>
                  <a:srgbClr val="FFFF00"/>
                </a:highlight>
              </a:rPr>
              <a:t>，</a:t>
            </a:r>
            <a:r>
              <a:rPr lang="en-US" altLang="zh-CN" dirty="0">
                <a:solidFill>
                  <a:srgbClr val="FF0000"/>
                </a:solidFill>
                <a:highlight>
                  <a:srgbClr val="FFFF00"/>
                </a:highlight>
              </a:rPr>
              <a:t>adding </a:t>
            </a:r>
            <a:r>
              <a:rPr lang="en-US" altLang="zh-CN" dirty="0" err="1">
                <a:solidFill>
                  <a:srgbClr val="FF0000"/>
                </a:solidFill>
                <a:highlight>
                  <a:srgbClr val="FFFF00"/>
                </a:highlight>
              </a:rPr>
              <a:t>AnLF</a:t>
            </a:r>
            <a:endParaRPr lang="zh-CN" altLang="en-US" dirty="0">
              <a:solidFill>
                <a:srgbClr val="FF0000"/>
              </a:solidFill>
              <a:highlight>
                <a:srgbClr val="FFFF00"/>
              </a:highlight>
            </a:endParaRPr>
          </a:p>
        </p:txBody>
      </p:sp>
      <p:sp>
        <p:nvSpPr>
          <p:cNvPr id="5" name="箭头: 右 4">
            <a:extLst>
              <a:ext uri="{FF2B5EF4-FFF2-40B4-BE49-F238E27FC236}">
                <a16:creationId xmlns:a16="http://schemas.microsoft.com/office/drawing/2014/main" id="{6E4DDD9D-BFD5-473E-9B4A-871C3E4214F1}"/>
              </a:ext>
            </a:extLst>
          </p:cNvPr>
          <p:cNvSpPr/>
          <p:nvPr/>
        </p:nvSpPr>
        <p:spPr>
          <a:xfrm rot="11640608">
            <a:off x="8621713" y="5522614"/>
            <a:ext cx="467966" cy="199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054245334"/>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Inference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489408" y="1236455"/>
            <a:ext cx="10515600" cy="502141"/>
          </a:xfrm>
        </p:spPr>
        <p:txBody>
          <a:body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1: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knows that there is a VFL Server, it learned it during training. No need to discover a VFL Server, the VFL Server discovery happened during training.</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7459BAD0-BCBA-DE3F-6189-C8A61A297AC0}"/>
              </a:ext>
            </a:extLst>
          </p:cNvPr>
          <p:cNvSpPr txBox="1"/>
          <p:nvPr/>
        </p:nvSpPr>
        <p:spPr>
          <a:xfrm>
            <a:off x="736076" y="3585581"/>
            <a:ext cx="10423688" cy="369332"/>
          </a:xfrm>
          <a:prstGeom prst="rect">
            <a:avLst/>
          </a:prstGeom>
          <a:noFill/>
        </p:spPr>
        <p:txBody>
          <a:bodyPr wrap="square">
            <a:spAutoFit/>
          </a:bodyPr>
          <a:lstStyle/>
          <a:p>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AF doing training</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 reference to the trained ML Model (VFL Correlation ID) is available to the </a:t>
            </a:r>
            <a:r>
              <a:rPr lang="en-US"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t>
            </a: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p:txBody>
      </p:sp>
      <p:graphicFrame>
        <p:nvGraphicFramePr>
          <p:cNvPr id="4" name="Object 3">
            <a:extLst>
              <a:ext uri="{FF2B5EF4-FFF2-40B4-BE49-F238E27FC236}">
                <a16:creationId xmlns:a16="http://schemas.microsoft.com/office/drawing/2014/main" id="{ACF5FF2D-2182-28D6-EC4D-133985A524EF}"/>
              </a:ext>
            </a:extLst>
          </p:cNvPr>
          <p:cNvGraphicFramePr>
            <a:graphicFrameLocks noChangeAspect="1"/>
          </p:cNvGraphicFramePr>
          <p:nvPr>
            <p:extLst>
              <p:ext uri="{D42A27DB-BD31-4B8C-83A1-F6EECF244321}">
                <p14:modId xmlns:p14="http://schemas.microsoft.com/office/powerpoint/2010/main" val="130122362"/>
              </p:ext>
            </p:extLst>
          </p:nvPr>
        </p:nvGraphicFramePr>
        <p:xfrm>
          <a:off x="736076" y="1738596"/>
          <a:ext cx="8056562" cy="2092325"/>
        </p:xfrm>
        <a:graphic>
          <a:graphicData uri="http://schemas.openxmlformats.org/presentationml/2006/ole">
            <mc:AlternateContent xmlns:mc="http://schemas.openxmlformats.org/markup-compatibility/2006">
              <mc:Choice xmlns:v="urn:schemas-microsoft-com:vml" Requires="v">
                <p:oleObj name="Visio" r:id="rId2" imgW="5463434" imgH="1421091" progId="Visio.Drawing.15">
                  <p:embed/>
                </p:oleObj>
              </mc:Choice>
              <mc:Fallback>
                <p:oleObj name="Visio" r:id="rId2" imgW="5463434" imgH="1421091" progId="Visio.Drawing.15">
                  <p:embed/>
                  <p:pic>
                    <p:nvPicPr>
                      <p:cNvPr id="4" name="Object 3">
                        <a:extLst>
                          <a:ext uri="{FF2B5EF4-FFF2-40B4-BE49-F238E27FC236}">
                            <a16:creationId xmlns:a16="http://schemas.microsoft.com/office/drawing/2014/main" id="{ACF5FF2D-2182-28D6-EC4D-133985A524EF}"/>
                          </a:ext>
                        </a:extLst>
                      </p:cNvPr>
                      <p:cNvPicPr/>
                      <p:nvPr/>
                    </p:nvPicPr>
                    <p:blipFill>
                      <a:blip r:embed="rId3"/>
                      <a:stretch>
                        <a:fillRect/>
                      </a:stretch>
                    </p:blipFill>
                    <p:spPr>
                      <a:xfrm>
                        <a:off x="736076" y="1738596"/>
                        <a:ext cx="8056562" cy="2092325"/>
                      </a:xfrm>
                      <a:prstGeom prst="rect">
                        <a:avLst/>
                      </a:prstGeom>
                    </p:spPr>
                  </p:pic>
                </p:oleObj>
              </mc:Fallback>
            </mc:AlternateContent>
          </a:graphicData>
        </a:graphic>
      </p:graphicFrame>
      <p:sp>
        <p:nvSpPr>
          <p:cNvPr id="5" name="Content Placeholder 2">
            <a:extLst>
              <a:ext uri="{FF2B5EF4-FFF2-40B4-BE49-F238E27FC236}">
                <a16:creationId xmlns:a16="http://schemas.microsoft.com/office/drawing/2014/main" id="{C221DAF1-8839-156C-57E1-DD5D4014E002}"/>
              </a:ext>
            </a:extLst>
          </p:cNvPr>
          <p:cNvSpPr txBox="1">
            <a:spLocks/>
          </p:cNvSpPr>
          <p:nvPr/>
        </p:nvSpPr>
        <p:spPr bwMode="auto">
          <a:xfrm>
            <a:off x="655950" y="4461989"/>
            <a:ext cx="10515600" cy="462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4"/>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2: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is the VFL Server. No need to discover a VFL Server, this is internal to NWDAF.</a:t>
            </a: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graphicFrame>
        <p:nvGraphicFramePr>
          <p:cNvPr id="7" name="Object 6">
            <a:extLst>
              <a:ext uri="{FF2B5EF4-FFF2-40B4-BE49-F238E27FC236}">
                <a16:creationId xmlns:a16="http://schemas.microsoft.com/office/drawing/2014/main" id="{A971E907-2B54-42F6-EABB-D80F45D76780}"/>
              </a:ext>
            </a:extLst>
          </p:cNvPr>
          <p:cNvGraphicFramePr>
            <a:graphicFrameLocks noChangeAspect="1"/>
          </p:cNvGraphicFramePr>
          <p:nvPr>
            <p:extLst>
              <p:ext uri="{D42A27DB-BD31-4B8C-83A1-F6EECF244321}">
                <p14:modId xmlns:p14="http://schemas.microsoft.com/office/powerpoint/2010/main" val="2089624786"/>
              </p:ext>
            </p:extLst>
          </p:nvPr>
        </p:nvGraphicFramePr>
        <p:xfrm>
          <a:off x="1430338" y="4786313"/>
          <a:ext cx="7078662" cy="1420812"/>
        </p:xfrm>
        <a:graphic>
          <a:graphicData uri="http://schemas.openxmlformats.org/presentationml/2006/ole">
            <mc:AlternateContent xmlns:mc="http://schemas.openxmlformats.org/markup-compatibility/2006">
              <mc:Choice xmlns:v="urn:schemas-microsoft-com:vml" Requires="v">
                <p:oleObj name="Visio" r:id="rId5" imgW="4800813" imgH="963796" progId="Visio.Drawing.15">
                  <p:embed/>
                </p:oleObj>
              </mc:Choice>
              <mc:Fallback>
                <p:oleObj name="Visio" r:id="rId5" imgW="4800813" imgH="963796" progId="Visio.Drawing.15">
                  <p:embed/>
                  <p:pic>
                    <p:nvPicPr>
                      <p:cNvPr id="7" name="Object 6">
                        <a:extLst>
                          <a:ext uri="{FF2B5EF4-FFF2-40B4-BE49-F238E27FC236}">
                            <a16:creationId xmlns:a16="http://schemas.microsoft.com/office/drawing/2014/main" id="{A971E907-2B54-42F6-EABB-D80F45D76780}"/>
                          </a:ext>
                        </a:extLst>
                      </p:cNvPr>
                      <p:cNvPicPr/>
                      <p:nvPr/>
                    </p:nvPicPr>
                    <p:blipFill>
                      <a:blip r:embed="rId6"/>
                      <a:stretch>
                        <a:fillRect/>
                      </a:stretch>
                    </p:blipFill>
                    <p:spPr>
                      <a:xfrm>
                        <a:off x="1430338" y="4786313"/>
                        <a:ext cx="7078662" cy="1420812"/>
                      </a:xfrm>
                      <a:prstGeom prst="rect">
                        <a:avLst/>
                      </a:prstGeom>
                    </p:spPr>
                  </p:pic>
                </p:oleObj>
              </mc:Fallback>
            </mc:AlternateContent>
          </a:graphicData>
        </a:graphic>
      </p:graphicFrame>
    </p:spTree>
    <p:extLst>
      <p:ext uri="{BB962C8B-B14F-4D97-AF65-F5344CB8AC3E}">
        <p14:creationId xmlns:p14="http://schemas.microsoft.com/office/powerpoint/2010/main" val="2569572288"/>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Inference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545969" y="1409423"/>
            <a:ext cx="10515600" cy="554642"/>
          </a:xfrm>
        </p:spPr>
        <p:txBody>
          <a:body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3: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The consumer requests Analytics from the Analytic provider. AF in the figure.</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42" name="Content Placeholder 2">
            <a:extLst>
              <a:ext uri="{FF2B5EF4-FFF2-40B4-BE49-F238E27FC236}">
                <a16:creationId xmlns:a16="http://schemas.microsoft.com/office/drawing/2014/main" id="{32A68155-C9EC-301B-0BEE-2667B9917F26}"/>
              </a:ext>
            </a:extLst>
          </p:cNvPr>
          <p:cNvSpPr txBox="1">
            <a:spLocks/>
          </p:cNvSpPr>
          <p:nvPr/>
        </p:nvSpPr>
        <p:spPr bwMode="auto">
          <a:xfrm>
            <a:off x="632382" y="3990642"/>
            <a:ext cx="10515600" cy="619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4: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The consumer requests Analytics from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as the consumer is not authorized to contact the AF.</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graphicFrame>
        <p:nvGraphicFramePr>
          <p:cNvPr id="4" name="Object 3">
            <a:extLst>
              <a:ext uri="{FF2B5EF4-FFF2-40B4-BE49-F238E27FC236}">
                <a16:creationId xmlns:a16="http://schemas.microsoft.com/office/drawing/2014/main" id="{85874265-549F-7D22-5668-3B81AF48AF7A}"/>
              </a:ext>
            </a:extLst>
          </p:cNvPr>
          <p:cNvGraphicFramePr>
            <a:graphicFrameLocks noChangeAspect="1"/>
          </p:cNvGraphicFramePr>
          <p:nvPr>
            <p:extLst>
              <p:ext uri="{D42A27DB-BD31-4B8C-83A1-F6EECF244321}">
                <p14:modId xmlns:p14="http://schemas.microsoft.com/office/powerpoint/2010/main" val="1296429275"/>
              </p:ext>
            </p:extLst>
          </p:nvPr>
        </p:nvGraphicFramePr>
        <p:xfrm>
          <a:off x="1664223" y="2609615"/>
          <a:ext cx="6631611" cy="721494"/>
        </p:xfrm>
        <a:graphic>
          <a:graphicData uri="http://schemas.openxmlformats.org/presentationml/2006/ole">
            <mc:AlternateContent xmlns:mc="http://schemas.openxmlformats.org/markup-compatibility/2006">
              <mc:Choice xmlns:v="urn:schemas-microsoft-com:vml" Requires="v">
                <p:oleObj name="Visio" r:id="rId3" imgW="4800813" imgH="563770" progId="Visio.Drawing.15">
                  <p:embed/>
                </p:oleObj>
              </mc:Choice>
              <mc:Fallback>
                <p:oleObj name="Visio" r:id="rId3" imgW="4800813" imgH="563770" progId="Visio.Drawing.15">
                  <p:embed/>
                  <p:pic>
                    <p:nvPicPr>
                      <p:cNvPr id="4" name="Object 3">
                        <a:extLst>
                          <a:ext uri="{FF2B5EF4-FFF2-40B4-BE49-F238E27FC236}">
                            <a16:creationId xmlns:a16="http://schemas.microsoft.com/office/drawing/2014/main" id="{85874265-549F-7D22-5668-3B81AF48AF7A}"/>
                          </a:ext>
                        </a:extLst>
                      </p:cNvPr>
                      <p:cNvPicPr/>
                      <p:nvPr/>
                    </p:nvPicPr>
                    <p:blipFill>
                      <a:blip r:embed="rId4"/>
                      <a:stretch>
                        <a:fillRect/>
                      </a:stretch>
                    </p:blipFill>
                    <p:spPr>
                      <a:xfrm>
                        <a:off x="1664223" y="2609615"/>
                        <a:ext cx="6631611" cy="721494"/>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CC0253AB-62B9-16B3-8212-56C527FAC8E2}"/>
              </a:ext>
            </a:extLst>
          </p:cNvPr>
          <p:cNvGraphicFramePr>
            <a:graphicFrameLocks noChangeAspect="1"/>
          </p:cNvGraphicFramePr>
          <p:nvPr>
            <p:extLst>
              <p:ext uri="{D42A27DB-BD31-4B8C-83A1-F6EECF244321}">
                <p14:modId xmlns:p14="http://schemas.microsoft.com/office/powerpoint/2010/main" val="1516159663"/>
              </p:ext>
            </p:extLst>
          </p:nvPr>
        </p:nvGraphicFramePr>
        <p:xfrm>
          <a:off x="1646238" y="4646613"/>
          <a:ext cx="6632575" cy="779462"/>
        </p:xfrm>
        <a:graphic>
          <a:graphicData uri="http://schemas.openxmlformats.org/presentationml/2006/ole">
            <mc:AlternateContent xmlns:mc="http://schemas.openxmlformats.org/markup-compatibility/2006">
              <mc:Choice xmlns:v="urn:schemas-microsoft-com:vml" Requires="v">
                <p:oleObj name="Visio" r:id="rId5" imgW="4800813" imgH="563770" progId="Visio.Drawing.15">
                  <p:embed/>
                </p:oleObj>
              </mc:Choice>
              <mc:Fallback>
                <p:oleObj name="Visio" r:id="rId5" imgW="4800813" imgH="563770" progId="Visio.Drawing.15">
                  <p:embed/>
                  <p:pic>
                    <p:nvPicPr>
                      <p:cNvPr id="5" name="Object 4">
                        <a:extLst>
                          <a:ext uri="{FF2B5EF4-FFF2-40B4-BE49-F238E27FC236}">
                            <a16:creationId xmlns:a16="http://schemas.microsoft.com/office/drawing/2014/main" id="{CC0253AB-62B9-16B3-8212-56C527FAC8E2}"/>
                          </a:ext>
                        </a:extLst>
                      </p:cNvPr>
                      <p:cNvPicPr/>
                      <p:nvPr/>
                    </p:nvPicPr>
                    <p:blipFill>
                      <a:blip r:embed="rId6"/>
                      <a:stretch>
                        <a:fillRect/>
                      </a:stretch>
                    </p:blipFill>
                    <p:spPr>
                      <a:xfrm>
                        <a:off x="1646238" y="4646613"/>
                        <a:ext cx="6632575" cy="779462"/>
                      </a:xfrm>
                      <a:prstGeom prst="rect">
                        <a:avLst/>
                      </a:prstGeom>
                    </p:spPr>
                  </p:pic>
                </p:oleObj>
              </mc:Fallback>
            </mc:AlternateContent>
          </a:graphicData>
        </a:graphic>
      </p:graphicFrame>
    </p:spTree>
    <p:extLst>
      <p:ext uri="{BB962C8B-B14F-4D97-AF65-F5344CB8AC3E}">
        <p14:creationId xmlns:p14="http://schemas.microsoft.com/office/powerpoint/2010/main" val="398641094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Companies views for Options. (1/2)</a:t>
            </a:r>
            <a:endParaRPr lang="zh-CN" altLang="en-US" sz="2800" dirty="0"/>
          </a:p>
        </p:txBody>
      </p:sp>
      <p:graphicFrame>
        <p:nvGraphicFramePr>
          <p:cNvPr id="3" name="表格 2">
            <a:extLst>
              <a:ext uri="{FF2B5EF4-FFF2-40B4-BE49-F238E27FC236}">
                <a16:creationId xmlns:a16="http://schemas.microsoft.com/office/drawing/2014/main" id="{AE690D5E-0E71-19E4-971C-E03B0ED8ED7F}"/>
              </a:ext>
            </a:extLst>
          </p:cNvPr>
          <p:cNvGraphicFramePr>
            <a:graphicFrameLocks noGrp="1"/>
          </p:cNvGraphicFramePr>
          <p:nvPr>
            <p:extLst>
              <p:ext uri="{D42A27DB-BD31-4B8C-83A1-F6EECF244321}">
                <p14:modId xmlns:p14="http://schemas.microsoft.com/office/powerpoint/2010/main" val="498908422"/>
              </p:ext>
            </p:extLst>
          </p:nvPr>
        </p:nvGraphicFramePr>
        <p:xfrm>
          <a:off x="617316" y="1136914"/>
          <a:ext cx="10989227" cy="3847788"/>
        </p:xfrm>
        <a:graphic>
          <a:graphicData uri="http://schemas.openxmlformats.org/drawingml/2006/table">
            <a:tbl>
              <a:tblPr firstRow="1" bandRow="1">
                <a:tableStyleId>{5C22544A-7EE6-4342-B048-85BDC9FD1C3A}</a:tableStyleId>
              </a:tblPr>
              <a:tblGrid>
                <a:gridCol w="1096253">
                  <a:extLst>
                    <a:ext uri="{9D8B030D-6E8A-4147-A177-3AD203B41FA5}">
                      <a16:colId xmlns:a16="http://schemas.microsoft.com/office/drawing/2014/main" val="2890343580"/>
                    </a:ext>
                  </a:extLst>
                </a:gridCol>
                <a:gridCol w="1213692">
                  <a:extLst>
                    <a:ext uri="{9D8B030D-6E8A-4147-A177-3AD203B41FA5}">
                      <a16:colId xmlns:a16="http://schemas.microsoft.com/office/drawing/2014/main" val="438584649"/>
                    </a:ext>
                  </a:extLst>
                </a:gridCol>
                <a:gridCol w="1379482">
                  <a:extLst>
                    <a:ext uri="{9D8B030D-6E8A-4147-A177-3AD203B41FA5}">
                      <a16:colId xmlns:a16="http://schemas.microsoft.com/office/drawing/2014/main" val="1760235431"/>
                    </a:ext>
                  </a:extLst>
                </a:gridCol>
                <a:gridCol w="2433267">
                  <a:extLst>
                    <a:ext uri="{9D8B030D-6E8A-4147-A177-3AD203B41FA5}">
                      <a16:colId xmlns:a16="http://schemas.microsoft.com/office/drawing/2014/main" val="4198580669"/>
                    </a:ext>
                  </a:extLst>
                </a:gridCol>
                <a:gridCol w="1399055">
                  <a:extLst>
                    <a:ext uri="{9D8B030D-6E8A-4147-A177-3AD203B41FA5}">
                      <a16:colId xmlns:a16="http://schemas.microsoft.com/office/drawing/2014/main" val="2983957407"/>
                    </a:ext>
                  </a:extLst>
                </a:gridCol>
                <a:gridCol w="3467478">
                  <a:extLst>
                    <a:ext uri="{9D8B030D-6E8A-4147-A177-3AD203B41FA5}">
                      <a16:colId xmlns:a16="http://schemas.microsoft.com/office/drawing/2014/main" val="2693148122"/>
                    </a:ext>
                  </a:extLst>
                </a:gridCol>
              </a:tblGrid>
              <a:tr h="598041">
                <a:tc>
                  <a:txBody>
                    <a:bodyPr/>
                    <a:lstStyle/>
                    <a:p>
                      <a:r>
                        <a:rPr lang="en-US" altLang="zh-CN" sz="1200" dirty="0"/>
                        <a:t>Companies</a:t>
                      </a:r>
                      <a:endParaRPr lang="zh-CN" altLang="en-US" sz="1200" dirty="0"/>
                    </a:p>
                  </a:txBody>
                  <a:tcPr/>
                </a:tc>
                <a:tc>
                  <a:txBody>
                    <a:bodyPr/>
                    <a:lstStyle/>
                    <a:p>
                      <a:r>
                        <a:rPr lang="en-US" altLang="zh-CN" sz="1200" dirty="0"/>
                        <a:t>Option 1</a:t>
                      </a:r>
                      <a:endParaRPr lang="zh-CN" altLang="en-US" sz="1200" dirty="0"/>
                    </a:p>
                  </a:txBody>
                  <a:tcPr/>
                </a:tc>
                <a:tc>
                  <a:txBody>
                    <a:bodyPr/>
                    <a:lstStyle/>
                    <a:p>
                      <a:r>
                        <a:rPr lang="en-US" altLang="zh-CN" sz="1200" dirty="0"/>
                        <a:t>Option 2</a:t>
                      </a:r>
                      <a:endParaRPr lang="zh-CN" altLang="en-US" sz="1200" dirty="0"/>
                    </a:p>
                  </a:txBody>
                  <a:tcPr/>
                </a:tc>
                <a:tc>
                  <a:txBody>
                    <a:bodyPr/>
                    <a:lstStyle/>
                    <a:p>
                      <a:r>
                        <a:rPr lang="en-US" altLang="zh-CN" sz="1200" dirty="0"/>
                        <a:t>Option 3</a:t>
                      </a:r>
                      <a:endParaRPr lang="zh-CN" altLang="en-US" sz="1200" dirty="0"/>
                    </a:p>
                  </a:txBody>
                  <a:tcPr/>
                </a:tc>
                <a:tc>
                  <a:txBody>
                    <a:bodyPr/>
                    <a:lstStyle/>
                    <a:p>
                      <a:r>
                        <a:rPr lang="en-US" altLang="zh-CN" sz="1200" dirty="0"/>
                        <a:t>Option 4</a:t>
                      </a:r>
                      <a:endParaRPr lang="zh-CN" altLang="en-US" sz="1200" dirty="0"/>
                    </a:p>
                  </a:txBody>
                  <a:tcPr/>
                </a:tc>
                <a:tc>
                  <a:txBody>
                    <a:bodyPr/>
                    <a:lstStyle/>
                    <a:p>
                      <a:r>
                        <a:rPr lang="en-US" altLang="zh-CN" sz="1200" dirty="0"/>
                        <a:t>Comments</a:t>
                      </a:r>
                      <a:endParaRPr lang="zh-CN" altLang="en-US" sz="1200" dirty="0"/>
                    </a:p>
                  </a:txBody>
                  <a:tcPr/>
                </a:tc>
                <a:extLst>
                  <a:ext uri="{0D108BD9-81ED-4DB2-BD59-A6C34878D82A}">
                    <a16:rowId xmlns:a16="http://schemas.microsoft.com/office/drawing/2014/main" val="2409666087"/>
                  </a:ext>
                </a:extLst>
              </a:tr>
              <a:tr h="430879">
                <a:tc>
                  <a:txBody>
                    <a:bodyPr/>
                    <a:lstStyle/>
                    <a:p>
                      <a:r>
                        <a:rPr lang="en-US" altLang="zh-CN" sz="1200" b="1" dirty="0"/>
                        <a:t>Ericsson</a:t>
                      </a:r>
                      <a:endParaRPr lang="zh-CN" altLang="en-US"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t>Yes</a:t>
                      </a:r>
                    </a:p>
                  </a:txBody>
                  <a:tcPr/>
                </a:tc>
                <a:tc>
                  <a:txBody>
                    <a:bodyPr/>
                    <a:lstStyle/>
                    <a:p>
                      <a:pPr marL="0" indent="0">
                        <a:buFontTx/>
                        <a:buNone/>
                      </a:pPr>
                      <a:r>
                        <a:rPr lang="en-US" altLang="zh-CN" sz="1400" b="1" kern="1200" dirty="0">
                          <a:solidFill>
                            <a:schemeClr val="dk1"/>
                          </a:solidFill>
                          <a:latin typeface="+mn-lt"/>
                          <a:ea typeface="+mn-ea"/>
                          <a:cs typeface="+mn-cs"/>
                        </a:rPr>
                        <a:t>Yes</a:t>
                      </a:r>
                      <a:endParaRPr lang="zh-CN" altLang="en-US" sz="1400" b="1" kern="1200" dirty="0">
                        <a:solidFill>
                          <a:schemeClr val="dk1"/>
                        </a:solidFill>
                        <a:latin typeface="+mn-lt"/>
                        <a:ea typeface="+mn-ea"/>
                        <a:cs typeface="+mn-cs"/>
                      </a:endParaRPr>
                    </a:p>
                  </a:txBody>
                  <a:tcPr/>
                </a:tc>
                <a:tc>
                  <a:txBody>
                    <a:bodyPr/>
                    <a:lstStyle/>
                    <a:p>
                      <a:pPr marL="0" indent="0">
                        <a:buFontTx/>
                        <a:buNone/>
                      </a:pPr>
                      <a:r>
                        <a:rPr lang="en-US" altLang="zh-CN" sz="1200" dirty="0"/>
                        <a:t>No impact on Analytics consumer preferred</a:t>
                      </a:r>
                      <a:endParaRPr lang="zh-CN" altLang="en-US" sz="1200" dirty="0"/>
                    </a:p>
                  </a:txBody>
                  <a:tcPr/>
                </a:tc>
                <a:tc>
                  <a:txBody>
                    <a:bodyPr/>
                    <a:lstStyle/>
                    <a:p>
                      <a:pPr marL="0" indent="0">
                        <a:buFontTx/>
                        <a:buNone/>
                      </a:pPr>
                      <a:r>
                        <a:rPr lang="en-US" altLang="zh-CN" sz="1200" dirty="0"/>
                        <a:t>No impact on NWDAF(</a:t>
                      </a:r>
                      <a:r>
                        <a:rPr lang="en-US" altLang="zh-CN" sz="1200" dirty="0" err="1"/>
                        <a:t>AnLF</a:t>
                      </a:r>
                      <a:r>
                        <a:rPr lang="en-US" altLang="zh-CN" sz="1200" dirty="0"/>
                        <a:t>) preferred</a:t>
                      </a:r>
                      <a:endParaRPr lang="zh-CN" altLang="en-US" sz="1200" dirty="0"/>
                    </a:p>
                  </a:txBody>
                  <a:tcPr/>
                </a:tc>
                <a:tc>
                  <a:txBody>
                    <a:bodyPr/>
                    <a:lstStyle/>
                    <a:p>
                      <a:pPr marL="0" indent="0">
                        <a:buFontTx/>
                        <a:buNone/>
                      </a:pPr>
                      <a:r>
                        <a:rPr lang="en-US" altLang="zh-CN" sz="1200" dirty="0"/>
                        <a:t>The different options do not rule out each other, can exists in parallel.</a:t>
                      </a:r>
                      <a:endParaRPr lang="zh-CN" altLang="en-US" sz="1200" dirty="0"/>
                    </a:p>
                  </a:txBody>
                  <a:tcPr/>
                </a:tc>
                <a:extLst>
                  <a:ext uri="{0D108BD9-81ED-4DB2-BD59-A6C34878D82A}">
                    <a16:rowId xmlns:a16="http://schemas.microsoft.com/office/drawing/2014/main" val="2513737651"/>
                  </a:ext>
                </a:extLst>
              </a:tr>
              <a:tr h="430879">
                <a:tc>
                  <a:txBody>
                    <a:bodyPr/>
                    <a:lstStyle/>
                    <a:p>
                      <a:r>
                        <a:rPr lang="en-US" altLang="zh-CN" sz="1200" b="1" dirty="0"/>
                        <a:t>Interdigital </a:t>
                      </a:r>
                      <a:endParaRPr lang="zh-CN" altLang="en-US" sz="1200" b="1" dirty="0"/>
                    </a:p>
                  </a:txBody>
                  <a:tcPr/>
                </a:tc>
                <a:tc>
                  <a:txBody>
                    <a:bodyPr/>
                    <a:lstStyle/>
                    <a:p>
                      <a:r>
                        <a:rPr lang="en-US" altLang="zh-CN" sz="1400" b="1" dirty="0"/>
                        <a:t>Yes</a:t>
                      </a:r>
                      <a:endParaRPr lang="zh-CN" altLang="en-US" sz="1400" b="1" dirty="0"/>
                    </a:p>
                  </a:txBody>
                  <a:tcPr/>
                </a:tc>
                <a:tc>
                  <a:txBody>
                    <a:bodyPr/>
                    <a:lstStyle/>
                    <a:p>
                      <a:pPr marL="0" indent="0" algn="l" defTabSz="914400" rtl="0" eaLnBrk="1" latinLnBrk="0" hangingPunct="1">
                        <a:buFontTx/>
                        <a:buNone/>
                      </a:pPr>
                      <a:r>
                        <a:rPr lang="en-US" altLang="zh-CN" sz="1400" b="1" kern="1200" dirty="0">
                          <a:solidFill>
                            <a:schemeClr val="dk1"/>
                          </a:solidFill>
                          <a:latin typeface="+mn-lt"/>
                          <a:ea typeface="+mn-ea"/>
                          <a:cs typeface="+mn-cs"/>
                        </a:rPr>
                        <a:t>Yes</a:t>
                      </a:r>
                      <a:endParaRPr lang="zh-CN" altLang="en-US" sz="1400" b="1" kern="1200" dirty="0">
                        <a:solidFill>
                          <a:schemeClr val="dk1"/>
                        </a:solidFill>
                        <a:latin typeface="+mn-lt"/>
                        <a:ea typeface="+mn-ea"/>
                        <a:cs typeface="+mn-cs"/>
                      </a:endParaRPr>
                    </a:p>
                  </a:txBody>
                  <a:tcPr/>
                </a:tc>
                <a:tc>
                  <a:txBody>
                    <a:bodyPr/>
                    <a:lstStyle/>
                    <a:p>
                      <a:r>
                        <a:rPr lang="en-US" altLang="zh-CN" sz="1200" dirty="0"/>
                        <a:t>Analytics consumer should not need to know about VFL capability. No impact on Analytics consumer is preferred</a:t>
                      </a:r>
                      <a:endParaRPr lang="zh-CN" altLang="en-US" sz="1200" dirty="0"/>
                    </a:p>
                  </a:txBody>
                  <a:tcPr/>
                </a:tc>
                <a:tc>
                  <a:txBody>
                    <a:bodyPr/>
                    <a:lstStyle/>
                    <a:p>
                      <a:r>
                        <a:rPr lang="en-US" altLang="zh-CN" sz="1200" dirty="0"/>
                        <a:t>No impact on </a:t>
                      </a:r>
                      <a:r>
                        <a:rPr lang="en-US" altLang="zh-CN" sz="1200" dirty="0" err="1"/>
                        <a:t>AnLF</a:t>
                      </a:r>
                      <a:r>
                        <a:rPr lang="en-US" altLang="zh-CN" sz="1200" dirty="0"/>
                        <a:t> is preferred.</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We assume that when </a:t>
                      </a:r>
                      <a:r>
                        <a:rPr lang="en-US" altLang="zh-CN" sz="1200" dirty="0" err="1"/>
                        <a:t>AnLF</a:t>
                      </a:r>
                      <a:r>
                        <a:rPr lang="en-US" altLang="zh-CN" sz="1200" dirty="0"/>
                        <a:t>  request Analytics from AF, AF is acting a NF consumer and as such does not need to know the VFL capability of the AF</a:t>
                      </a:r>
                      <a:endParaRPr lang="zh-CN" altLang="en-US" sz="1200" dirty="0"/>
                    </a:p>
                    <a:p>
                      <a:endParaRPr lang="zh-CN" altLang="en-US" sz="1200" dirty="0"/>
                    </a:p>
                  </a:txBody>
                  <a:tcPr/>
                </a:tc>
                <a:extLst>
                  <a:ext uri="{0D108BD9-81ED-4DB2-BD59-A6C34878D82A}">
                    <a16:rowId xmlns:a16="http://schemas.microsoft.com/office/drawing/2014/main" val="2833328703"/>
                  </a:ext>
                </a:extLst>
              </a:tr>
              <a:tr h="430879">
                <a:tc>
                  <a:txBody>
                    <a:bodyPr/>
                    <a:lstStyle/>
                    <a:p>
                      <a:r>
                        <a:rPr lang="en-US" altLang="zh-CN" sz="1200" b="1" dirty="0"/>
                        <a:t>Vivo</a:t>
                      </a:r>
                      <a:endParaRPr lang="zh-CN" altLang="en-US" sz="1200" b="1" dirty="0"/>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No</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Yes </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Yes </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Yes</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l">
                        <a:spcAft>
                          <a:spcPts val="0"/>
                        </a:spcAft>
                      </a:pP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Opt</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3 and 4 are either one or the other. </a:t>
                      </a:r>
                      <a:r>
                        <a:rPr lang="en-US" altLang="zh-CN"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depending on operator’s</a:t>
                      </a:r>
                      <a:r>
                        <a:rPr lang="zh-CN" alt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decision,</a:t>
                      </a:r>
                      <a:r>
                        <a:rPr lang="zh-CN" alt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finally only one will be chosen .</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p>
                      <a:pPr algn="l">
                        <a:spcAft>
                          <a:spcPts val="0"/>
                        </a:spcAft>
                      </a:pP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O</a:t>
                      </a:r>
                      <a:r>
                        <a:rPr lang="en-US" altLang="zh-CN"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pt</a:t>
                      </a:r>
                      <a:r>
                        <a:rPr lang="en-US" altLang="zh-CN"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1</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does not work, because no such MTLF (between </a:t>
                      </a: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AnLF</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and AF ) exists without supporting model provision for </a:t>
                      </a: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analyticsID</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but only the agent.</a:t>
                      </a:r>
                    </a:p>
                    <a:p>
                      <a:pPr algn="l">
                        <a:spcAft>
                          <a:spcPts val="0"/>
                        </a:spcAft>
                      </a:pPr>
                      <a:b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br>
                      <a:r>
                        <a:rPr lang="en-US" sz="1100" b="1" dirty="0" err="1">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Opt</a:t>
                      </a:r>
                      <a:r>
                        <a:rPr lang="zh-CN" altLang="en-US"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5</a:t>
                      </a:r>
                      <a:r>
                        <a:rPr lang="zh-CN" altLang="en-US"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as</a:t>
                      </a:r>
                      <a:r>
                        <a:rPr lang="zh-CN" altLang="en-US"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depicted in P13 should also be discussed whether to involve.</a:t>
                      </a:r>
                      <a:endParaRPr lang="zh-CN" sz="1600" dirty="0">
                        <a:solidFill>
                          <a:srgbClr val="FF0000"/>
                        </a:solidFill>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extLst>
                  <a:ext uri="{0D108BD9-81ED-4DB2-BD59-A6C34878D82A}">
                    <a16:rowId xmlns:a16="http://schemas.microsoft.com/office/drawing/2014/main" val="4225729785"/>
                  </a:ext>
                </a:extLst>
              </a:tr>
              <a:tr h="354147">
                <a:tc>
                  <a:txBody>
                    <a:bodyPr/>
                    <a:lstStyle/>
                    <a:p>
                      <a:r>
                        <a:rPr lang="en-US" altLang="zh-CN" sz="1200" b="1" dirty="0"/>
                        <a:t>Nokia</a:t>
                      </a:r>
                      <a:endParaRPr lang="zh-CN" altLang="en-US" sz="1200" b="1" dirty="0"/>
                    </a:p>
                  </a:txBody>
                  <a:tcPr/>
                </a:tc>
                <a:tc>
                  <a:txBody>
                    <a:bodyPr/>
                    <a:lstStyle/>
                    <a:p>
                      <a:endParaRPr lang="zh-CN" altLang="en-US" sz="1400" b="1" dirty="0"/>
                    </a:p>
                  </a:txBody>
                  <a:tcPr/>
                </a:tc>
                <a:tc>
                  <a:txBody>
                    <a:bodyPr/>
                    <a:lstStyle/>
                    <a:p>
                      <a:pPr marL="0" indent="0" algn="l" defTabSz="914400" rtl="0" eaLnBrk="1" latinLnBrk="0" hangingPunct="1">
                        <a:buFontTx/>
                        <a:buNone/>
                      </a:pPr>
                      <a:endParaRPr lang="zh-CN" altLang="en-US" sz="1400" b="1" kern="1200" dirty="0">
                        <a:solidFill>
                          <a:schemeClr val="dk1"/>
                        </a:solidFill>
                        <a:latin typeface="+mn-lt"/>
                        <a:ea typeface="+mn-ea"/>
                        <a:cs typeface="+mn-cs"/>
                      </a:endParaRPr>
                    </a:p>
                  </a:txBody>
                  <a:tcPr/>
                </a:tc>
                <a:tc>
                  <a:txBody>
                    <a:bodyPr/>
                    <a:lstStyle/>
                    <a:p>
                      <a:endParaRPr lang="zh-CN" altLang="en-US" sz="1200" b="1" dirty="0"/>
                    </a:p>
                  </a:txBody>
                  <a:tcPr/>
                </a:tc>
                <a:tc>
                  <a:txBody>
                    <a:bodyPr/>
                    <a:lstStyle/>
                    <a:p>
                      <a:endParaRPr lang="zh-CN" altLang="en-US" sz="1200" b="1" dirty="0"/>
                    </a:p>
                  </a:txBody>
                  <a:tcPr/>
                </a:tc>
                <a:tc>
                  <a:txBody>
                    <a:bodyPr/>
                    <a:lstStyle/>
                    <a:p>
                      <a:endParaRPr lang="zh-CN" altLang="en-US" sz="1200" b="1" dirty="0"/>
                    </a:p>
                  </a:txBody>
                  <a:tcPr/>
                </a:tc>
                <a:extLst>
                  <a:ext uri="{0D108BD9-81ED-4DB2-BD59-A6C34878D82A}">
                    <a16:rowId xmlns:a16="http://schemas.microsoft.com/office/drawing/2014/main" val="1934969235"/>
                  </a:ext>
                </a:extLst>
              </a:tr>
            </a:tbl>
          </a:graphicData>
        </a:graphic>
      </p:graphicFrame>
    </p:spTree>
    <p:extLst>
      <p:ext uri="{BB962C8B-B14F-4D97-AF65-F5344CB8AC3E}">
        <p14:creationId xmlns:p14="http://schemas.microsoft.com/office/powerpoint/2010/main" val="3709527453"/>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7FD30516-A2CC-1CE6-942C-1281726ECB8E}"/>
              </a:ext>
            </a:extLst>
          </p:cNvPr>
          <p:cNvGraphicFramePr>
            <a:graphicFrameLocks noGrp="1"/>
          </p:cNvGraphicFramePr>
          <p:nvPr>
            <p:extLst>
              <p:ext uri="{D42A27DB-BD31-4B8C-83A1-F6EECF244321}">
                <p14:modId xmlns:p14="http://schemas.microsoft.com/office/powerpoint/2010/main" val="2213013696"/>
              </p:ext>
            </p:extLst>
          </p:nvPr>
        </p:nvGraphicFramePr>
        <p:xfrm>
          <a:off x="233547" y="1136914"/>
          <a:ext cx="11589920" cy="5189220"/>
        </p:xfrm>
        <a:graphic>
          <a:graphicData uri="http://schemas.openxmlformats.org/drawingml/2006/table">
            <a:tbl>
              <a:tblPr firstRow="1" bandRow="1">
                <a:tableStyleId>{5C22544A-7EE6-4342-B048-85BDC9FD1C3A}</a:tableStyleId>
              </a:tblPr>
              <a:tblGrid>
                <a:gridCol w="1156176">
                  <a:extLst>
                    <a:ext uri="{9D8B030D-6E8A-4147-A177-3AD203B41FA5}">
                      <a16:colId xmlns:a16="http://schemas.microsoft.com/office/drawing/2014/main" val="654358217"/>
                    </a:ext>
                  </a:extLst>
                </a:gridCol>
                <a:gridCol w="1280035">
                  <a:extLst>
                    <a:ext uri="{9D8B030D-6E8A-4147-A177-3AD203B41FA5}">
                      <a16:colId xmlns:a16="http://schemas.microsoft.com/office/drawing/2014/main" val="1724818999"/>
                    </a:ext>
                  </a:extLst>
                </a:gridCol>
                <a:gridCol w="1454887">
                  <a:extLst>
                    <a:ext uri="{9D8B030D-6E8A-4147-A177-3AD203B41FA5}">
                      <a16:colId xmlns:a16="http://schemas.microsoft.com/office/drawing/2014/main" val="1595577863"/>
                    </a:ext>
                  </a:extLst>
                </a:gridCol>
                <a:gridCol w="2566274">
                  <a:extLst>
                    <a:ext uri="{9D8B030D-6E8A-4147-A177-3AD203B41FA5}">
                      <a16:colId xmlns:a16="http://schemas.microsoft.com/office/drawing/2014/main" val="3998961647"/>
                    </a:ext>
                  </a:extLst>
                </a:gridCol>
                <a:gridCol w="1475530">
                  <a:extLst>
                    <a:ext uri="{9D8B030D-6E8A-4147-A177-3AD203B41FA5}">
                      <a16:colId xmlns:a16="http://schemas.microsoft.com/office/drawing/2014/main" val="539315489"/>
                    </a:ext>
                  </a:extLst>
                </a:gridCol>
                <a:gridCol w="3657018">
                  <a:extLst>
                    <a:ext uri="{9D8B030D-6E8A-4147-A177-3AD203B41FA5}">
                      <a16:colId xmlns:a16="http://schemas.microsoft.com/office/drawing/2014/main" val="1856465437"/>
                    </a:ext>
                  </a:extLst>
                </a:gridCol>
              </a:tblGrid>
              <a:tr h="189164">
                <a:tc>
                  <a:txBody>
                    <a:bodyPr/>
                    <a:lstStyle/>
                    <a:p>
                      <a:r>
                        <a:rPr lang="en-US" altLang="zh-CN" sz="1200" dirty="0"/>
                        <a:t>Companies</a:t>
                      </a:r>
                      <a:endParaRPr lang="zh-CN" altLang="en-US" sz="1200" dirty="0"/>
                    </a:p>
                  </a:txBody>
                  <a:tcPr/>
                </a:tc>
                <a:tc>
                  <a:txBody>
                    <a:bodyPr/>
                    <a:lstStyle/>
                    <a:p>
                      <a:r>
                        <a:rPr lang="en-US" altLang="zh-CN" sz="1200" dirty="0"/>
                        <a:t>Option 1</a:t>
                      </a:r>
                      <a:endParaRPr lang="zh-CN" altLang="en-US" sz="1200" dirty="0"/>
                    </a:p>
                  </a:txBody>
                  <a:tcPr/>
                </a:tc>
                <a:tc>
                  <a:txBody>
                    <a:bodyPr/>
                    <a:lstStyle/>
                    <a:p>
                      <a:r>
                        <a:rPr lang="en-US" altLang="zh-CN" sz="1200" dirty="0"/>
                        <a:t>Option 2</a:t>
                      </a:r>
                      <a:endParaRPr lang="zh-CN" altLang="en-US" sz="1200" dirty="0"/>
                    </a:p>
                  </a:txBody>
                  <a:tcPr/>
                </a:tc>
                <a:tc>
                  <a:txBody>
                    <a:bodyPr/>
                    <a:lstStyle/>
                    <a:p>
                      <a:r>
                        <a:rPr lang="en-US" altLang="zh-CN" sz="1200" dirty="0"/>
                        <a:t>Option 3</a:t>
                      </a:r>
                      <a:endParaRPr lang="zh-CN" altLang="en-US" sz="1200" dirty="0"/>
                    </a:p>
                  </a:txBody>
                  <a:tcPr/>
                </a:tc>
                <a:tc>
                  <a:txBody>
                    <a:bodyPr/>
                    <a:lstStyle/>
                    <a:p>
                      <a:r>
                        <a:rPr lang="en-US" altLang="zh-CN" sz="1200" dirty="0"/>
                        <a:t>Option 4</a:t>
                      </a:r>
                      <a:endParaRPr lang="zh-CN" altLang="en-US" sz="1200" dirty="0"/>
                    </a:p>
                  </a:txBody>
                  <a:tcPr/>
                </a:tc>
                <a:tc>
                  <a:txBody>
                    <a:bodyPr/>
                    <a:lstStyle/>
                    <a:p>
                      <a:r>
                        <a:rPr lang="en-US" altLang="zh-CN" sz="1200" dirty="0"/>
                        <a:t>Comments</a:t>
                      </a:r>
                      <a:endParaRPr lang="zh-CN" altLang="en-US" sz="1200" dirty="0"/>
                    </a:p>
                  </a:txBody>
                  <a:tcPr/>
                </a:tc>
                <a:extLst>
                  <a:ext uri="{0D108BD9-81ED-4DB2-BD59-A6C34878D82A}">
                    <a16:rowId xmlns:a16="http://schemas.microsoft.com/office/drawing/2014/main" val="622926228"/>
                  </a:ext>
                </a:extLst>
              </a:tr>
              <a:tr h="578641">
                <a:tc>
                  <a:txBody>
                    <a:bodyPr/>
                    <a:lstStyle/>
                    <a:p>
                      <a:r>
                        <a:rPr lang="en-US" altLang="zh-CN" sz="1200" b="1" dirty="0"/>
                        <a:t>Huawei</a:t>
                      </a:r>
                      <a:endParaRPr lang="zh-CN" altLang="en-US" sz="1200" b="1" dirty="0"/>
                    </a:p>
                  </a:txBody>
                  <a:tcPr/>
                </a:tc>
                <a:tc>
                  <a:txBody>
                    <a:bodyPr/>
                    <a:lstStyle/>
                    <a:p>
                      <a:r>
                        <a:rPr lang="en-US" altLang="zh-CN" sz="1400" b="1" dirty="0">
                          <a:solidFill>
                            <a:schemeClr val="tx1"/>
                          </a:solidFill>
                        </a:rPr>
                        <a:t>No</a:t>
                      </a:r>
                      <a:endParaRPr lang="zh-CN" altLang="en-US" sz="1400" b="1"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b="1" dirty="0">
                          <a:solidFill>
                            <a:schemeClr val="tx1"/>
                          </a:solidFill>
                        </a:rPr>
                        <a:t>Yes </a:t>
                      </a:r>
                      <a:r>
                        <a:rPr lang="en-US" altLang="zh-CN" sz="1000" b="1" kern="1200" dirty="0">
                          <a:solidFill>
                            <a:schemeClr val="tx1"/>
                          </a:solidFill>
                          <a:latin typeface="+mn-lt"/>
                          <a:ea typeface="+mn-ea"/>
                          <a:cs typeface="+mn-cs"/>
                        </a:rPr>
                        <a:t>(with the assumption that the Consumer does not need to know that NWDAF is the VFL Server)</a:t>
                      </a:r>
                      <a:endParaRPr lang="zh-CN" altLang="en-US" sz="1000" b="1" kern="1200" dirty="0">
                        <a:solidFill>
                          <a:schemeClr val="tx1"/>
                        </a:solidFill>
                        <a:latin typeface="+mn-lt"/>
                        <a:ea typeface="+mn-ea"/>
                        <a:cs typeface="+mn-cs"/>
                      </a:endParaRPr>
                    </a:p>
                  </a:txBody>
                  <a:tcPr/>
                </a:tc>
                <a:tc>
                  <a:txBody>
                    <a:bodyPr/>
                    <a:lstStyle/>
                    <a:p>
                      <a:r>
                        <a:rPr lang="en-US" altLang="zh-CN" sz="1200" b="1" dirty="0">
                          <a:solidFill>
                            <a:schemeClr val="tx1"/>
                          </a:solidFill>
                        </a:rPr>
                        <a:t>No (AF should not provide analytics to the Analytic consumer.</a:t>
                      </a:r>
                      <a:r>
                        <a:rPr lang="zh-CN" altLang="en-US" sz="1200" b="1" dirty="0">
                          <a:solidFill>
                            <a:schemeClr val="tx1"/>
                          </a:solidFill>
                        </a:rPr>
                        <a:t> </a:t>
                      </a:r>
                      <a:r>
                        <a:rPr lang="en-US" altLang="zh-CN" sz="1200" b="1" dirty="0">
                          <a:solidFill>
                            <a:schemeClr val="tx1"/>
                          </a:solidFill>
                        </a:rPr>
                        <a:t>It</a:t>
                      </a:r>
                      <a:r>
                        <a:rPr lang="zh-CN" altLang="en-US" sz="1200" b="1" dirty="0">
                          <a:solidFill>
                            <a:schemeClr val="tx1"/>
                          </a:solidFill>
                        </a:rPr>
                        <a:t> </a:t>
                      </a:r>
                      <a:r>
                        <a:rPr lang="en-US" altLang="zh-CN" sz="1200" b="1" dirty="0">
                          <a:solidFill>
                            <a:schemeClr val="tx1"/>
                          </a:solidFill>
                        </a:rPr>
                        <a:t>is</a:t>
                      </a:r>
                      <a:r>
                        <a:rPr lang="zh-CN" altLang="en-US" sz="1200" b="1" dirty="0">
                          <a:solidFill>
                            <a:schemeClr val="tx1"/>
                          </a:solidFill>
                        </a:rPr>
                        <a:t> </a:t>
                      </a:r>
                      <a:r>
                        <a:rPr lang="en-US" altLang="zh-CN" sz="1200" b="1" dirty="0">
                          <a:solidFill>
                            <a:schemeClr val="tx1"/>
                          </a:solidFill>
                        </a:rPr>
                        <a:t>NWDAF’s</a:t>
                      </a:r>
                      <a:r>
                        <a:rPr lang="zh-CN" altLang="en-US" sz="1200" b="1" dirty="0">
                          <a:solidFill>
                            <a:schemeClr val="tx1"/>
                          </a:solidFill>
                        </a:rPr>
                        <a:t> </a:t>
                      </a:r>
                      <a:r>
                        <a:rPr lang="en-US" altLang="zh-CN" sz="1200" b="1" dirty="0">
                          <a:solidFill>
                            <a:schemeClr val="tx1"/>
                          </a:solidFill>
                        </a:rPr>
                        <a:t>job)</a:t>
                      </a:r>
                      <a:endParaRPr lang="zh-CN" altLang="en-US" sz="1200" b="1" dirty="0">
                        <a:solidFill>
                          <a:schemeClr val="tx1"/>
                        </a:solidFill>
                      </a:endParaRPr>
                    </a:p>
                  </a:txBody>
                  <a:tcPr/>
                </a:tc>
                <a:tc>
                  <a:txBody>
                    <a:bodyPr/>
                    <a:lstStyle/>
                    <a:p>
                      <a:r>
                        <a:rPr lang="en-US" altLang="zh-CN" sz="1200" b="1" dirty="0">
                          <a:solidFill>
                            <a:schemeClr val="tx1"/>
                          </a:solidFill>
                        </a:rPr>
                        <a:t>Yes</a:t>
                      </a:r>
                      <a:endParaRPr lang="zh-CN" altLang="en-US" sz="1200" b="1" dirty="0">
                        <a:solidFill>
                          <a:schemeClr val="tx1"/>
                        </a:solidFill>
                      </a:endParaRPr>
                    </a:p>
                  </a:txBody>
                  <a:tcPr/>
                </a:tc>
                <a:tc>
                  <a:txBody>
                    <a:bodyPr/>
                    <a:lstStyle/>
                    <a:p>
                      <a:r>
                        <a:rPr lang="en-US" altLang="zh-CN" sz="1200" b="1" dirty="0">
                          <a:solidFill>
                            <a:schemeClr val="tx1"/>
                          </a:solidFill>
                        </a:rPr>
                        <a:t>OK with Option 5.</a:t>
                      </a:r>
                    </a:p>
                    <a:p>
                      <a:r>
                        <a:rPr lang="en-US" altLang="zh-CN" sz="1200" b="1" dirty="0">
                          <a:solidFill>
                            <a:schemeClr val="tx1"/>
                          </a:solidFill>
                        </a:rPr>
                        <a:t>Assuming there is no split </a:t>
                      </a:r>
                      <a:r>
                        <a:rPr lang="en-US" altLang="zh-CN" sz="1200" b="1" dirty="0" err="1">
                          <a:solidFill>
                            <a:schemeClr val="tx1"/>
                          </a:solidFill>
                        </a:rPr>
                        <a:t>AnLF</a:t>
                      </a:r>
                      <a:r>
                        <a:rPr lang="en-US" altLang="zh-CN" sz="1200" b="1" dirty="0">
                          <a:solidFill>
                            <a:schemeClr val="tx1"/>
                          </a:solidFill>
                        </a:rPr>
                        <a:t> and MTLF in this release.</a:t>
                      </a:r>
                      <a:endParaRPr lang="zh-CN" altLang="en-US" sz="1200" b="1" dirty="0">
                        <a:solidFill>
                          <a:schemeClr val="tx1"/>
                        </a:solidFill>
                      </a:endParaRPr>
                    </a:p>
                  </a:txBody>
                  <a:tcPr/>
                </a:tc>
                <a:extLst>
                  <a:ext uri="{0D108BD9-81ED-4DB2-BD59-A6C34878D82A}">
                    <a16:rowId xmlns:a16="http://schemas.microsoft.com/office/drawing/2014/main" val="1303634212"/>
                  </a:ext>
                </a:extLst>
              </a:tr>
              <a:tr h="502920">
                <a:tc>
                  <a:txBody>
                    <a:bodyPr/>
                    <a:lstStyle/>
                    <a:p>
                      <a:r>
                        <a:rPr lang="en-US" altLang="zh-CN" sz="1200" b="1" dirty="0"/>
                        <a:t>OPPO</a:t>
                      </a:r>
                      <a:endParaRPr lang="zh-CN" altLang="en-US" sz="1200" b="1" dirty="0"/>
                    </a:p>
                  </a:txBody>
                  <a:tcPr/>
                </a:tc>
                <a:tc>
                  <a:txBody>
                    <a:bodyPr/>
                    <a:lstStyle/>
                    <a:p>
                      <a:r>
                        <a:rPr lang="en-US" altLang="zh-CN" sz="1400" b="1" kern="1200" dirty="0">
                          <a:solidFill>
                            <a:schemeClr val="tx1"/>
                          </a:solidFill>
                          <a:latin typeface="+mn-lt"/>
                          <a:ea typeface="+mn-ea"/>
                          <a:cs typeface="+mn-cs"/>
                        </a:rPr>
                        <a:t>No for training</a:t>
                      </a:r>
                    </a:p>
                    <a:p>
                      <a:r>
                        <a:rPr lang="en-US" altLang="zh-CN" sz="1400" b="1" kern="1200" dirty="0">
                          <a:solidFill>
                            <a:schemeClr val="tx1"/>
                          </a:solidFill>
                          <a:latin typeface="+mn-lt"/>
                          <a:ea typeface="+mn-ea"/>
                          <a:cs typeface="+mn-cs"/>
                        </a:rPr>
                        <a:t>Yes for inference</a:t>
                      </a:r>
                    </a:p>
                    <a:p>
                      <a:endParaRPr lang="zh-CN" altLang="en-US" sz="1400" b="1"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chemeClr val="tx1"/>
                          </a:solidFill>
                          <a:latin typeface="+mn-lt"/>
                          <a:ea typeface="+mn-ea"/>
                          <a:cs typeface="+mn-cs"/>
                        </a:rPr>
                        <a:t>Yes</a:t>
                      </a:r>
                      <a:endParaRPr lang="zh-CN" altLang="en-US" sz="1400" b="1" kern="1200" dirty="0">
                        <a:solidFill>
                          <a:schemeClr val="tx1"/>
                        </a:solidFill>
                        <a:latin typeface="+mn-lt"/>
                        <a:ea typeface="+mn-ea"/>
                        <a:cs typeface="+mn-cs"/>
                      </a:endParaRPr>
                    </a:p>
                  </a:txBody>
                  <a:tcPr/>
                </a:tc>
                <a:tc>
                  <a:txBody>
                    <a:bodyPr/>
                    <a:lstStyle/>
                    <a:p>
                      <a:r>
                        <a:rPr lang="en-US" altLang="zh-CN" sz="1200" b="1" dirty="0">
                          <a:solidFill>
                            <a:schemeClr val="tx1"/>
                          </a:solidFill>
                        </a:rPr>
                        <a:t>negative</a:t>
                      </a:r>
                      <a:endParaRPr lang="zh-CN" altLang="en-US" sz="1200" b="1" dirty="0">
                        <a:solidFill>
                          <a:schemeClr val="tx1"/>
                        </a:solidFill>
                      </a:endParaRPr>
                    </a:p>
                  </a:txBody>
                  <a:tcPr/>
                </a:tc>
                <a:tc>
                  <a:txBody>
                    <a:bodyPr/>
                    <a:lstStyle/>
                    <a:p>
                      <a:r>
                        <a:rPr lang="en-US" altLang="zh-CN" sz="1200" b="1" dirty="0">
                          <a:solidFill>
                            <a:schemeClr val="tx1"/>
                          </a:solidFill>
                        </a:rPr>
                        <a:t>Yes and preferred</a:t>
                      </a:r>
                      <a:endParaRPr lang="zh-CN" altLang="en-US" sz="1200" b="1" dirty="0">
                        <a:solidFill>
                          <a:schemeClr val="tx1"/>
                        </a:solidFill>
                      </a:endParaRPr>
                    </a:p>
                  </a:txBody>
                  <a:tcPr/>
                </a:tc>
                <a:tc>
                  <a:txBody>
                    <a:bodyPr/>
                    <a:lstStyle/>
                    <a:p>
                      <a:r>
                        <a:rPr lang="en-US" altLang="zh-CN" sz="1200" b="1" dirty="0">
                          <a:solidFill>
                            <a:schemeClr val="tx1"/>
                          </a:solidFill>
                        </a:rPr>
                        <a:t>Op1 for training is not ok for us. Model provision service is used for retrieval the mode. However, in VFL, no model will be shared. It will have fundamental impact to this service. Suggest to use the  analytics related service to interact with the VFL server.  </a:t>
                      </a:r>
                    </a:p>
                    <a:p>
                      <a:endParaRPr lang="en-US" altLang="zh-CN" sz="1200" b="1" dirty="0">
                        <a:solidFill>
                          <a:schemeClr val="tx1"/>
                        </a:solidFill>
                      </a:endParaRPr>
                    </a:p>
                    <a:p>
                      <a:r>
                        <a:rPr lang="en-US" altLang="zh-CN" sz="1200" b="1" dirty="0">
                          <a:solidFill>
                            <a:schemeClr val="tx1"/>
                          </a:solidFill>
                        </a:rPr>
                        <a:t>For opt3 and opt4, We should not let AF as another </a:t>
                      </a:r>
                      <a:r>
                        <a:rPr lang="en-US" altLang="zh-CN" sz="1200" b="1" dirty="0" err="1">
                          <a:solidFill>
                            <a:schemeClr val="tx1"/>
                          </a:solidFill>
                        </a:rPr>
                        <a:t>AnLF</a:t>
                      </a:r>
                      <a:r>
                        <a:rPr lang="en-US" altLang="zh-CN" sz="1200" b="1" dirty="0">
                          <a:solidFill>
                            <a:schemeClr val="tx1"/>
                          </a:solidFill>
                        </a:rPr>
                        <a:t> which can also generate the analytics  output. Suggest to go with opt4.</a:t>
                      </a:r>
                    </a:p>
                    <a:p>
                      <a:endParaRPr lang="en-US" altLang="zh-CN" sz="1200" b="1" dirty="0">
                        <a:solidFill>
                          <a:schemeClr val="tx1"/>
                        </a:solidFill>
                      </a:endParaRPr>
                    </a:p>
                    <a:p>
                      <a:r>
                        <a:rPr lang="en-US" altLang="zh-CN" sz="1200" b="1" dirty="0">
                          <a:solidFill>
                            <a:schemeClr val="tx1"/>
                          </a:solidFill>
                        </a:rPr>
                        <a:t>Opt5 in P13 should also be considered.</a:t>
                      </a:r>
                      <a:endParaRPr lang="zh-CN" altLang="en-US" sz="1200" b="1" dirty="0">
                        <a:solidFill>
                          <a:schemeClr val="tx1"/>
                        </a:solidFill>
                      </a:endParaRPr>
                    </a:p>
                  </a:txBody>
                  <a:tcPr/>
                </a:tc>
                <a:extLst>
                  <a:ext uri="{0D108BD9-81ED-4DB2-BD59-A6C34878D82A}">
                    <a16:rowId xmlns:a16="http://schemas.microsoft.com/office/drawing/2014/main" val="162465196"/>
                  </a:ext>
                </a:extLst>
              </a:tr>
              <a:tr h="502920">
                <a:tc>
                  <a:txBody>
                    <a:bodyPr/>
                    <a:lstStyle/>
                    <a:p>
                      <a:r>
                        <a:rPr lang="en-US" altLang="zh-CN" sz="1050" b="1" dirty="0"/>
                        <a:t>KDDI</a:t>
                      </a:r>
                      <a:endParaRPr lang="zh-CN" altLang="en-US" sz="1050" b="1" dirty="0"/>
                    </a:p>
                  </a:txBody>
                  <a:tcPr/>
                </a:tc>
                <a:tc>
                  <a:txBody>
                    <a:bodyPr/>
                    <a:lstStyle/>
                    <a:p>
                      <a:r>
                        <a:rPr lang="en-US" altLang="zh-CN" sz="1100" b="1" kern="1200" dirty="0">
                          <a:solidFill>
                            <a:schemeClr val="tx1"/>
                          </a:solidFill>
                          <a:latin typeface="+mn-lt"/>
                          <a:ea typeface="+mn-ea"/>
                          <a:cs typeface="+mn-cs"/>
                        </a:rPr>
                        <a:t>Unclear. </a:t>
                      </a:r>
                      <a:endParaRPr lang="zh-CN" altLang="en-US" sz="1100" b="1"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1" kern="1200" dirty="0">
                          <a:solidFill>
                            <a:schemeClr val="tx1"/>
                          </a:solidFill>
                          <a:latin typeface="+mn-lt"/>
                          <a:ea typeface="+mn-ea"/>
                          <a:cs typeface="+mn-cs"/>
                        </a:rPr>
                        <a:t>Yes</a:t>
                      </a:r>
                      <a:endParaRPr lang="zh-CN" altLang="en-US" sz="1100" b="1" kern="1200" dirty="0">
                        <a:solidFill>
                          <a:schemeClr val="tx1"/>
                        </a:solidFill>
                        <a:latin typeface="+mn-lt"/>
                        <a:ea typeface="+mn-ea"/>
                        <a:cs typeface="+mn-cs"/>
                      </a:endParaRPr>
                    </a:p>
                  </a:txBody>
                  <a:tcPr/>
                </a:tc>
                <a:tc>
                  <a:txBody>
                    <a:bodyPr/>
                    <a:lstStyle/>
                    <a:p>
                      <a:r>
                        <a:rPr lang="en-US" altLang="zh-CN" sz="1050" b="1" dirty="0">
                          <a:solidFill>
                            <a:schemeClr val="tx1"/>
                          </a:solidFill>
                        </a:rPr>
                        <a:t>Neutral (Same as Vivo)</a:t>
                      </a:r>
                      <a:endParaRPr lang="zh-CN" altLang="en-US" sz="1050" b="1" dirty="0">
                        <a:solidFill>
                          <a:schemeClr val="tx1"/>
                        </a:solidFill>
                      </a:endParaRPr>
                    </a:p>
                  </a:txBody>
                  <a:tcPr/>
                </a:tc>
                <a:tc>
                  <a:txBody>
                    <a:bodyPr/>
                    <a:lstStyle/>
                    <a:p>
                      <a:r>
                        <a:rPr lang="en-US" altLang="zh-CN" sz="1050" b="1" dirty="0">
                          <a:solidFill>
                            <a:schemeClr val="tx1"/>
                          </a:solidFill>
                        </a:rPr>
                        <a:t>Neutral (Same as Vivo)</a:t>
                      </a:r>
                      <a:endParaRPr lang="zh-CN" altLang="en-US" sz="1050" b="1" dirty="0">
                        <a:solidFill>
                          <a:schemeClr val="tx1"/>
                        </a:solidFill>
                      </a:endParaRPr>
                    </a:p>
                  </a:txBody>
                  <a:tcPr/>
                </a:tc>
                <a:tc>
                  <a:txBody>
                    <a:bodyPr/>
                    <a:lstStyle/>
                    <a:p>
                      <a:r>
                        <a:rPr lang="ja-JP" altLang="en-US" sz="1050" b="1" dirty="0">
                          <a:solidFill>
                            <a:schemeClr val="tx1"/>
                          </a:solidFill>
                        </a:rPr>
                        <a:t>・</a:t>
                      </a:r>
                      <a:r>
                        <a:rPr lang="en-US" altLang="zh-CN" sz="1050" b="1" dirty="0">
                          <a:solidFill>
                            <a:schemeClr val="tx1"/>
                          </a:solidFill>
                        </a:rPr>
                        <a:t>Before this discussion, we need to discuss whether to support </a:t>
                      </a:r>
                      <a:r>
                        <a:rPr lang="en-US" altLang="zh-CN" sz="1050" b="1" dirty="0" err="1">
                          <a:solidFill>
                            <a:schemeClr val="tx1"/>
                          </a:solidFill>
                        </a:rPr>
                        <a:t>AnLF</a:t>
                      </a:r>
                      <a:r>
                        <a:rPr lang="en-US" altLang="zh-CN" sz="1050" b="1" dirty="0">
                          <a:solidFill>
                            <a:schemeClr val="tx1"/>
                          </a:solidFill>
                        </a:rPr>
                        <a:t>/MTLF splitting and Training/Inference instances splitting.</a:t>
                      </a:r>
                    </a:p>
                    <a:p>
                      <a:endParaRPr lang="en-US" altLang="zh-CN" sz="1050" b="1" dirty="0">
                        <a:solidFill>
                          <a:schemeClr val="tx1"/>
                        </a:solidFill>
                      </a:endParaRPr>
                    </a:p>
                    <a:p>
                      <a:r>
                        <a:rPr lang="ja-JP" altLang="en-US" sz="1050" b="1" dirty="0">
                          <a:solidFill>
                            <a:schemeClr val="tx1"/>
                          </a:solidFill>
                        </a:rPr>
                        <a:t>・</a:t>
                      </a:r>
                      <a:r>
                        <a:rPr lang="en-US" altLang="zh-CN" sz="1050" b="1" dirty="0">
                          <a:solidFill>
                            <a:schemeClr val="tx1"/>
                          </a:solidFill>
                        </a:rPr>
                        <a:t>Relatively negative to Opt5. When </a:t>
                      </a:r>
                      <a:r>
                        <a:rPr lang="en-US" altLang="zh-CN" sz="1050" b="1" dirty="0" err="1">
                          <a:solidFill>
                            <a:schemeClr val="tx1"/>
                          </a:solidFill>
                        </a:rPr>
                        <a:t>AnLF</a:t>
                      </a:r>
                      <a:r>
                        <a:rPr lang="en-US" altLang="zh-CN" sz="1050" b="1" dirty="0">
                          <a:solidFill>
                            <a:schemeClr val="tx1"/>
                          </a:solidFill>
                        </a:rPr>
                        <a:t> needs an analytics, it is slightly unclear why </a:t>
                      </a:r>
                      <a:r>
                        <a:rPr lang="en-US" altLang="zh-CN" sz="1050" b="1" dirty="0" err="1">
                          <a:solidFill>
                            <a:schemeClr val="tx1"/>
                          </a:solidFill>
                        </a:rPr>
                        <a:t>AnLF</a:t>
                      </a:r>
                      <a:r>
                        <a:rPr lang="en-US" altLang="zh-CN" sz="1050" b="1" dirty="0">
                          <a:solidFill>
                            <a:schemeClr val="tx1"/>
                          </a:solidFill>
                        </a:rPr>
                        <a:t> needs to care whether the analytics is made by VFL or not.</a:t>
                      </a:r>
                      <a:endParaRPr lang="zh-CN" altLang="en-US" sz="1050" b="1" dirty="0">
                        <a:solidFill>
                          <a:schemeClr val="tx1"/>
                        </a:solidFill>
                      </a:endParaRPr>
                    </a:p>
                  </a:txBody>
                  <a:tcPr/>
                </a:tc>
                <a:extLst>
                  <a:ext uri="{0D108BD9-81ED-4DB2-BD59-A6C34878D82A}">
                    <a16:rowId xmlns:a16="http://schemas.microsoft.com/office/drawing/2014/main" val="3281807528"/>
                  </a:ext>
                </a:extLst>
              </a:tr>
              <a:tr h="502920">
                <a:tc>
                  <a:txBody>
                    <a:bodyPr/>
                    <a:lstStyle/>
                    <a:p>
                      <a:r>
                        <a:rPr lang="en-US" altLang="ko-KR" sz="1050" b="1" dirty="0"/>
                        <a:t>ETRI</a:t>
                      </a:r>
                      <a:endParaRPr lang="zh-CN" altLang="en-US" sz="1050" b="1" dirty="0"/>
                    </a:p>
                  </a:txBody>
                  <a:tcPr/>
                </a:tc>
                <a:tc>
                  <a:txBody>
                    <a:bodyPr/>
                    <a:lstStyle/>
                    <a:p>
                      <a:r>
                        <a:rPr lang="en-US" altLang="zh-CN" sz="1100" b="1" kern="1200" dirty="0">
                          <a:solidFill>
                            <a:schemeClr val="tx1"/>
                          </a:solidFill>
                          <a:latin typeface="+mn-lt"/>
                          <a:ea typeface="+mn-ea"/>
                          <a:cs typeface="+mn-cs"/>
                        </a:rPr>
                        <a:t>Yes, but clarification is needed</a:t>
                      </a:r>
                      <a:endParaRPr lang="zh-CN" altLang="en-US" sz="1100" b="1"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1" kern="1200" dirty="0">
                          <a:solidFill>
                            <a:schemeClr val="tx1"/>
                          </a:solidFill>
                          <a:latin typeface="+mn-lt"/>
                          <a:ea typeface="+mn-ea"/>
                          <a:cs typeface="+mn-cs"/>
                        </a:rPr>
                        <a:t>Yes</a:t>
                      </a:r>
                      <a:endParaRPr lang="zh-CN" altLang="en-US" sz="1100" b="1" kern="1200" dirty="0">
                        <a:solidFill>
                          <a:schemeClr val="tx1"/>
                        </a:solidFill>
                        <a:latin typeface="+mn-lt"/>
                        <a:ea typeface="+mn-ea"/>
                        <a:cs typeface="+mn-cs"/>
                      </a:endParaRPr>
                    </a:p>
                  </a:txBody>
                  <a:tcPr/>
                </a:tc>
                <a:tc>
                  <a:txBody>
                    <a:bodyPr/>
                    <a:lstStyle/>
                    <a:p>
                      <a:r>
                        <a:rPr lang="en-US" altLang="zh-CN" sz="1050" b="1" dirty="0">
                          <a:solidFill>
                            <a:schemeClr val="tx1"/>
                          </a:solidFill>
                        </a:rPr>
                        <a:t>Negative, similar to Huawei’s view (unclear how AF can serve as an analytics provider)</a:t>
                      </a:r>
                      <a:endParaRPr lang="zh-CN" altLang="en-US" sz="1050" b="1" dirty="0">
                        <a:solidFill>
                          <a:schemeClr val="tx1"/>
                        </a:solidFill>
                      </a:endParaRPr>
                    </a:p>
                  </a:txBody>
                  <a:tcPr/>
                </a:tc>
                <a:tc>
                  <a:txBody>
                    <a:bodyPr/>
                    <a:lstStyle/>
                    <a:p>
                      <a:r>
                        <a:rPr lang="en-US" altLang="zh-CN" sz="1050" b="1" dirty="0">
                          <a:solidFill>
                            <a:schemeClr val="tx1"/>
                          </a:solidFill>
                        </a:rPr>
                        <a:t>Neutral</a:t>
                      </a:r>
                      <a:endParaRPr lang="zh-CN" altLang="en-US" sz="1050" b="1" dirty="0">
                        <a:solidFill>
                          <a:schemeClr val="tx1"/>
                        </a:solidFill>
                      </a:endParaRPr>
                    </a:p>
                  </a:txBody>
                  <a:tcPr/>
                </a:tc>
                <a:tc>
                  <a:txBody>
                    <a:bodyPr/>
                    <a:lstStyle/>
                    <a:p>
                      <a:r>
                        <a:rPr lang="en-US" altLang="zh-CN" sz="1050" b="1" dirty="0">
                          <a:solidFill>
                            <a:schemeClr val="tx1"/>
                          </a:solidFill>
                        </a:rPr>
                        <a:t>As OPPO commented, there seems to be differences in handling between training and inference, which need clarification.</a:t>
                      </a:r>
                      <a:endParaRPr lang="zh-CN" altLang="en-US" sz="1050" b="1" dirty="0">
                        <a:solidFill>
                          <a:schemeClr val="tx1"/>
                        </a:solidFill>
                      </a:endParaRPr>
                    </a:p>
                  </a:txBody>
                  <a:tcPr/>
                </a:tc>
                <a:extLst>
                  <a:ext uri="{0D108BD9-81ED-4DB2-BD59-A6C34878D82A}">
                    <a16:rowId xmlns:a16="http://schemas.microsoft.com/office/drawing/2014/main" val="3483462301"/>
                  </a:ext>
                </a:extLst>
              </a:tr>
            </a:tbl>
          </a:graphicData>
        </a:graphic>
      </p:graphicFrame>
      <p:sp>
        <p:nvSpPr>
          <p:cNvPr id="6" name="Title 1">
            <a:extLst>
              <a:ext uri="{FF2B5EF4-FFF2-40B4-BE49-F238E27FC236}">
                <a16:creationId xmlns:a16="http://schemas.microsoft.com/office/drawing/2014/main" id="{6F907ECD-42A1-CD5D-7DFD-DEFD93ED2E56}"/>
              </a:ext>
            </a:extLst>
          </p:cNvPr>
          <p:cNvSpPr>
            <a:spLocks noGrp="1"/>
          </p:cNvSpPr>
          <p:nvPr>
            <p:ph type="title"/>
          </p:nvPr>
        </p:nvSpPr>
        <p:spPr>
          <a:xfrm>
            <a:off x="0" y="-188649"/>
            <a:ext cx="10515600" cy="1325563"/>
          </a:xfrm>
        </p:spPr>
        <p:txBody>
          <a:bodyPr/>
          <a:lstStyle/>
          <a:p>
            <a:r>
              <a:rPr lang="en-US" altLang="zh-CN" sz="2800" dirty="0"/>
              <a:t>Companies views for Options. (2/2)</a:t>
            </a:r>
            <a:endParaRPr lang="zh-CN" altLang="en-US" sz="2800" dirty="0"/>
          </a:p>
        </p:txBody>
      </p:sp>
    </p:spTree>
    <p:extLst>
      <p:ext uri="{BB962C8B-B14F-4D97-AF65-F5344CB8AC3E}">
        <p14:creationId xmlns:p14="http://schemas.microsoft.com/office/powerpoint/2010/main" val="998891092"/>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www.w3.org/XML/1998/namespace"/>
    <ds:schemaRef ds:uri="http://purl.org/dc/elements/1.1/"/>
    <ds:schemaRef ds:uri="http://schemas.openxmlformats.org/package/2006/metadata/core-properties"/>
    <ds:schemaRef ds:uri="280d8efa-eff2-4910-88d2-79ca146720c4"/>
    <ds:schemaRef ds:uri="http://schemas.microsoft.com/office/2006/documentManagement/types"/>
    <ds:schemaRef ds:uri="http://purl.org/dc/dcmitype/"/>
    <ds:schemaRef ds:uri="http://schemas.microsoft.com/office/2006/metadata/properties"/>
    <ds:schemaRef ds:uri="http://purl.org/dc/terms/"/>
    <ds:schemaRef ds:uri="http://schemas.microsoft.com/office/infopath/2007/PartnerControls"/>
    <ds:schemaRef ds:uri="679a257e-872f-4c98-9e8a-0a9c104f72cd"/>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2e84ceb-fbfd-47ab-be52-080c6b87953f}" enabled="0" method="" siteId="{92e84ceb-fbfd-47ab-be52-080c6b87953f}" removed="1"/>
</clbl:labelList>
</file>

<file path=docProps/app.xml><?xml version="1.0" encoding="utf-8"?>
<Properties xmlns="http://schemas.openxmlformats.org/officeDocument/2006/extended-properties" xmlns:vt="http://schemas.openxmlformats.org/officeDocument/2006/docPropsVTypes">
  <Template/>
  <TotalTime>14064</TotalTime>
  <Words>2207</Words>
  <Application>Microsoft Macintosh PowerPoint</Application>
  <PresentationFormat>와이드스크린</PresentationFormat>
  <Paragraphs>186</Paragraphs>
  <Slides>14</Slides>
  <Notes>1</Notes>
  <HiddenSlides>0</HiddenSlides>
  <MMClips>0</MMClips>
  <ScaleCrop>false</ScaleCrop>
  <HeadingPairs>
    <vt:vector size="8" baseType="variant">
      <vt:variant>
        <vt:lpstr>사용한 글꼴</vt:lpstr>
      </vt:variant>
      <vt:variant>
        <vt:i4>6</vt:i4>
      </vt:variant>
      <vt:variant>
        <vt:lpstr>테마</vt:lpstr>
      </vt:variant>
      <vt:variant>
        <vt:i4>1</vt:i4>
      </vt:variant>
      <vt:variant>
        <vt:lpstr>포함된 OLE 서버</vt:lpstr>
      </vt:variant>
      <vt:variant>
        <vt:i4>1</vt:i4>
      </vt:variant>
      <vt:variant>
        <vt:lpstr>슬라이드 제목</vt:lpstr>
      </vt:variant>
      <vt:variant>
        <vt:i4>14</vt:i4>
      </vt:variant>
    </vt:vector>
  </HeadingPairs>
  <TitlesOfParts>
    <vt:vector size="22" baseType="lpstr">
      <vt:lpstr>DengXian</vt:lpstr>
      <vt:lpstr>DengXian</vt:lpstr>
      <vt:lpstr>Arial</vt:lpstr>
      <vt:lpstr>Calibri</vt:lpstr>
      <vt:lpstr>Calibri Light</vt:lpstr>
      <vt:lpstr>Times New Roman</vt:lpstr>
      <vt:lpstr>Office Theme</vt:lpstr>
      <vt:lpstr>Visio</vt:lpstr>
      <vt:lpstr>Whether the VFL server capability needs to be registered in NRF  Interaction between the consumer and the VFL Server</vt:lpstr>
      <vt:lpstr>Issue 3:Whether the VFL server capability is to be registered in NRF </vt:lpstr>
      <vt:lpstr>Issue 4: Interaction between the VFL server and the consumer</vt:lpstr>
      <vt:lpstr>Training – Interactions between consumer and VFL Server</vt:lpstr>
      <vt:lpstr>Training – Interactions between consumer and VFL Server</vt:lpstr>
      <vt:lpstr>Inference – Interactions between consumer and VFL Server</vt:lpstr>
      <vt:lpstr>Inference – Interactions between consumer and VFL Server</vt:lpstr>
      <vt:lpstr>Companies views for Options. (1/2)</vt:lpstr>
      <vt:lpstr>Companies views for Options. (2/2)</vt:lpstr>
      <vt:lpstr>Way forward</vt:lpstr>
      <vt:lpstr>PowerPoint 프레젠테이션</vt:lpstr>
      <vt:lpstr>4. Interaction between the VFL server and the consumer(vivo’s view)</vt:lpstr>
      <vt:lpstr>4. Interaction between the VFL server and the consumer(vivo’s view)</vt:lpstr>
      <vt:lpstr>PowerPoint 프레젠테이션</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ETRI</cp:lastModifiedBy>
  <cp:revision>714</cp:revision>
  <dcterms:created xsi:type="dcterms:W3CDTF">2010-02-05T13:52:04Z</dcterms:created>
  <dcterms:modified xsi:type="dcterms:W3CDTF">2024-11-14T05:30:46Z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