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1"/>
  </p:notesMasterIdLst>
  <p:handoutMasterIdLst>
    <p:handoutMasterId r:id="rId12"/>
  </p:handoutMasterIdLst>
  <p:sldIdLst>
    <p:sldId id="341" r:id="rId5"/>
    <p:sldId id="373" r:id="rId6"/>
    <p:sldId id="386" r:id="rId7"/>
    <p:sldId id="376" r:id="rId8"/>
    <p:sldId id="387" r:id="rId9"/>
    <p:sldId id="377" r:id="rId10"/>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27" autoAdjust="0"/>
    <p:restoredTop sz="96678" autoAdjust="0"/>
  </p:normalViewPr>
  <p:slideViewPr>
    <p:cSldViewPr snapToGrid="0">
      <p:cViewPr varScale="1">
        <p:scale>
          <a:sx n="117" d="100"/>
          <a:sy n="117" d="100"/>
        </p:scale>
        <p:origin x="126" y="60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2_Arch/TSGS2_165_Hyderabad_2024-10/Docs/S2-2411191.zi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3gpp.org/ftp/tsg_sa/WG2_Arch/TSGS2_166_Orlando_2024-11/Docs/S2-2411515.zip"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www.3gpp.org/ftp/tsg_sa/WG2_Arch/TSGS2_166_Orlando_2024-11/Docs/S2-2411647.zip" TargetMode="External"/><Relationship Id="rId5" Type="http://schemas.openxmlformats.org/officeDocument/2006/relationships/hyperlink" Target="https://www.3gpp.org/ftp/tsg_sa/WG2_Arch/TSGS2_166_Orlando_2024-11/Docs/S2-2411752.zip" TargetMode="External"/><Relationship Id="rId4" Type="http://schemas.openxmlformats.org/officeDocument/2006/relationships/hyperlink" Target="https://www.3gpp.org/ftp/tsg_sa/WG2_Arch/TSGS2_166_Orlando_2024-11/Docs/S2-2411558.zi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3gpp.org/ftp/tsg_sa/WG2_Arch/TSGS2_166_Orlando_2024-11/Docs/S2-2411716.zip" TargetMode="External"/><Relationship Id="rId7" Type="http://schemas.openxmlformats.org/officeDocument/2006/relationships/hyperlink" Target="https://www.3gpp.org/ftp/tsg_sa/WG2_Arch/TSGS2_166_Orlando_2024-11/Docs/S2-2411975.zip"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www.3gpp.org/ftp/tsg_sa/WG2_Arch/TSGS2_166_Orlando_2024-11/Docs/S2-2411833.zip" TargetMode="External"/><Relationship Id="rId5" Type="http://schemas.openxmlformats.org/officeDocument/2006/relationships/hyperlink" Target="https://www.3gpp.org/ftp/tsg_sa/WG2_Arch/TSGS2_166_Orlando_2024-11/Docs/S2-2412312.zip" TargetMode="External"/><Relationship Id="rId4" Type="http://schemas.openxmlformats.org/officeDocument/2006/relationships/hyperlink" Target="https://www.3gpp.org/ftp/tsg_sa/WG2_Arch/TSGS2_166_Orlando_2024-11/Docs/S2-2412184.zip"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599577" y="1924344"/>
            <a:ext cx="8992845" cy="1033461"/>
          </a:xfrm>
        </p:spPr>
        <p:txBody>
          <a:bodyPr/>
          <a:lstStyle/>
          <a:p>
            <a:pPr algn="ctr" eaLnBrk="1" hangingPunct="1"/>
            <a:r>
              <a:rPr lang="en-US" altLang="zh-CN" sz="4800" dirty="0"/>
              <a:t>Discussion On UE-Side Data Collection Reply LS to RAN</a:t>
            </a:r>
            <a:endParaRPr lang="en-GB" altLang="en-US" sz="48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695993" y="4819426"/>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en-US" sz="3200" dirty="0"/>
              <a:t>InterDigital Inc.</a:t>
            </a:r>
            <a:endParaRPr lang="en-GB" altLang="en-US" sz="3200" dirty="0"/>
          </a:p>
        </p:txBody>
      </p:sp>
      <p:sp>
        <p:nvSpPr>
          <p:cNvPr id="4" name="Title 1">
            <a:extLst>
              <a:ext uri="{FF2B5EF4-FFF2-40B4-BE49-F238E27FC236}">
                <a16:creationId xmlns:a16="http://schemas.microsoft.com/office/drawing/2014/main" id="{C743D81E-13A3-4F41-98C2-F3FBCDA35D18}"/>
              </a:ext>
            </a:extLst>
          </p:cNvPr>
          <p:cNvSpPr txBox="1">
            <a:spLocks/>
          </p:cNvSpPr>
          <p:nvPr/>
        </p:nvSpPr>
        <p:spPr bwMode="auto">
          <a:xfrm>
            <a:off x="104500" y="364577"/>
            <a:ext cx="1495077" cy="384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1600" b="1" dirty="0"/>
              <a:t>S2-XXX</a:t>
            </a:r>
            <a:endParaRPr lang="en-GB" altLang="en-US" sz="1600" b="1" dirty="0"/>
          </a:p>
        </p:txBody>
      </p:sp>
      <p:sp>
        <p:nvSpPr>
          <p:cNvPr id="2" name="Title 1">
            <a:extLst>
              <a:ext uri="{FF2B5EF4-FFF2-40B4-BE49-F238E27FC236}">
                <a16:creationId xmlns:a16="http://schemas.microsoft.com/office/drawing/2014/main" id="{AF989406-2E7A-BF0F-5962-135F95D745F1}"/>
              </a:ext>
            </a:extLst>
          </p:cNvPr>
          <p:cNvSpPr txBox="1">
            <a:spLocks/>
          </p:cNvSpPr>
          <p:nvPr/>
        </p:nvSpPr>
        <p:spPr bwMode="auto">
          <a:xfrm>
            <a:off x="1695993" y="4292521"/>
            <a:ext cx="8992845" cy="539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US" altLang="zh-CN" sz="3200" dirty="0"/>
              <a:t>SA2#166</a:t>
            </a:r>
            <a:endParaRPr lang="en-GB" altLang="en-US" sz="32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3200" dirty="0"/>
              <a:t>RAN2 email discussion</a:t>
            </a:r>
            <a:endParaRPr lang="zh-CN" altLang="en-US" sz="3200" dirty="0"/>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0" y="116114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RAN2 is still working on the response to </a:t>
            </a:r>
            <a:r>
              <a:rPr lang="en-GB" altLang="zh-CN" sz="2200" dirty="0">
                <a:latin typeface="Calibri" panose="020F0502020204030204" pitchFamily="34" charset="0"/>
                <a:cs typeface="Calibri" panose="020F0502020204030204" pitchFamily="34" charset="0"/>
                <a:hlinkClick r:id="rId3"/>
              </a:rPr>
              <a:t>S2-2411191</a:t>
            </a:r>
            <a:r>
              <a:rPr lang="en-GB" altLang="zh-CN" sz="2200" dirty="0">
                <a:latin typeface="Calibri" panose="020F0502020204030204" pitchFamily="34" charset="0"/>
                <a:cs typeface="Calibri" panose="020F0502020204030204" pitchFamily="34" charset="0"/>
              </a:rPr>
              <a:t>, to be provided in R2-2410504:</a:t>
            </a:r>
          </a:p>
          <a:p>
            <a:pPr lvl="1">
              <a:lnSpc>
                <a:spcPct val="100000"/>
              </a:lnSpc>
              <a:spcBef>
                <a:spcPts val="0"/>
              </a:spcBef>
              <a:spcAft>
                <a:spcPts val="0"/>
              </a:spcAft>
            </a:pPr>
            <a:r>
              <a:rPr lang="en-GB" altLang="zh-CN" sz="1800" dirty="0">
                <a:latin typeface="Calibri" panose="020F0502020204030204" pitchFamily="34" charset="0"/>
                <a:cs typeface="Calibri" panose="020F0502020204030204" pitchFamily="34" charset="0"/>
              </a:rPr>
              <a:t>Note that discussion isn’t finalized, but there is certain signs on commonality of views on for questions 3 to 6, as follows:</a:t>
            </a:r>
            <a:endParaRPr lang="en-GB" altLang="zh-CN" sz="1400" dirty="0">
              <a:latin typeface="Calibri" panose="020F0502020204030204" pitchFamily="34" charset="0"/>
              <a:cs typeface="Calibri" panose="020F0502020204030204" pitchFamily="34" charset="0"/>
            </a:endParaRPr>
          </a:p>
        </p:txBody>
      </p:sp>
      <p:graphicFrame>
        <p:nvGraphicFramePr>
          <p:cNvPr id="3" name="Table 2">
            <a:extLst>
              <a:ext uri="{FF2B5EF4-FFF2-40B4-BE49-F238E27FC236}">
                <a16:creationId xmlns:a16="http://schemas.microsoft.com/office/drawing/2014/main" id="{12D0EDF4-6E1A-35D0-BE85-1F011E418D97}"/>
              </a:ext>
            </a:extLst>
          </p:cNvPr>
          <p:cNvGraphicFramePr>
            <a:graphicFrameLocks noGrp="1"/>
          </p:cNvGraphicFramePr>
          <p:nvPr>
            <p:extLst>
              <p:ext uri="{D42A27DB-BD31-4B8C-83A1-F6EECF244321}">
                <p14:modId xmlns:p14="http://schemas.microsoft.com/office/powerpoint/2010/main" val="1011870576"/>
              </p:ext>
            </p:extLst>
          </p:nvPr>
        </p:nvGraphicFramePr>
        <p:xfrm>
          <a:off x="352425" y="1893712"/>
          <a:ext cx="11487149" cy="4638040"/>
        </p:xfrm>
        <a:graphic>
          <a:graphicData uri="http://schemas.openxmlformats.org/drawingml/2006/table">
            <a:tbl>
              <a:tblPr firstRow="1" bandRow="1">
                <a:tableStyleId>{5C22544A-7EE6-4342-B048-85BDC9FD1C3A}</a:tableStyleId>
              </a:tblPr>
              <a:tblGrid>
                <a:gridCol w="2597350">
                  <a:extLst>
                    <a:ext uri="{9D8B030D-6E8A-4147-A177-3AD203B41FA5}">
                      <a16:colId xmlns:a16="http://schemas.microsoft.com/office/drawing/2014/main" val="985616017"/>
                    </a:ext>
                  </a:extLst>
                </a:gridCol>
                <a:gridCol w="5690480">
                  <a:extLst>
                    <a:ext uri="{9D8B030D-6E8A-4147-A177-3AD203B41FA5}">
                      <a16:colId xmlns:a16="http://schemas.microsoft.com/office/drawing/2014/main" val="2759242559"/>
                    </a:ext>
                  </a:extLst>
                </a:gridCol>
                <a:gridCol w="3199319">
                  <a:extLst>
                    <a:ext uri="{9D8B030D-6E8A-4147-A177-3AD203B41FA5}">
                      <a16:colId xmlns:a16="http://schemas.microsoft.com/office/drawing/2014/main" val="1386379114"/>
                    </a:ext>
                  </a:extLst>
                </a:gridCol>
              </a:tblGrid>
              <a:tr h="370840">
                <a:tc>
                  <a:txBody>
                    <a:bodyPr/>
                    <a:lstStyle/>
                    <a:p>
                      <a:pPr algn="ctr"/>
                      <a:r>
                        <a:rPr lang="en-US" dirty="0"/>
                        <a:t>Question from SA2</a:t>
                      </a:r>
                    </a:p>
                  </a:txBody>
                  <a:tcPr/>
                </a:tc>
                <a:tc>
                  <a:txBody>
                    <a:bodyPr/>
                    <a:lstStyle/>
                    <a:p>
                      <a:pPr algn="ctr"/>
                      <a:r>
                        <a:rPr lang="en-US" dirty="0"/>
                        <a:t>Preliminary views on RAN2 reply</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600" kern="1200" dirty="0">
                          <a:solidFill>
                            <a:schemeClr val="dk1"/>
                          </a:solidFill>
                          <a:latin typeface="+mn-lt"/>
                          <a:ea typeface="+mn-ea"/>
                          <a:cs typeface="+mn-cs"/>
                        </a:rPr>
                        <a:t>Q3 - Impact on normal UE operation</a:t>
                      </a:r>
                    </a:p>
                  </a:txBody>
                  <a:tcPr/>
                </a:tc>
                <a:tc>
                  <a:txBody>
                    <a:bodyPr/>
                    <a:lstStyle/>
                    <a:p>
                      <a:r>
                        <a:rPr lang="en-US" sz="1600" kern="1200" dirty="0">
                          <a:solidFill>
                            <a:schemeClr val="dk1"/>
                          </a:solidFill>
                          <a:latin typeface="+mn-lt"/>
                          <a:ea typeface="+mn-ea"/>
                          <a:cs typeface="+mn-cs"/>
                        </a:rPr>
                        <a:t>“RAN2 has not evaluated/analyzed the impact on UE’s normal operation due to the full controllability of the data collection process”</a:t>
                      </a:r>
                    </a:p>
                  </a:txBody>
                  <a:tcPr/>
                </a:tc>
                <a:tc>
                  <a:txBody>
                    <a:bodyPr/>
                    <a:lstStyle/>
                    <a:p>
                      <a:r>
                        <a:rPr lang="en-US" sz="1600" kern="1200" dirty="0">
                          <a:solidFill>
                            <a:schemeClr val="dk1"/>
                          </a:solidFill>
                          <a:latin typeface="+mn-lt"/>
                          <a:ea typeface="+mn-ea"/>
                          <a:cs typeface="+mn-cs"/>
                        </a:rPr>
                        <a:t>Some companies question the meaning of “normal UE operation”</a:t>
                      </a:r>
                    </a:p>
                    <a:p>
                      <a:r>
                        <a:rPr lang="en-US" sz="1600" kern="1200" dirty="0">
                          <a:solidFill>
                            <a:schemeClr val="dk1"/>
                          </a:solidFill>
                          <a:latin typeface="+mn-lt"/>
                          <a:ea typeface="+mn-ea"/>
                          <a:cs typeface="+mn-cs"/>
                        </a:rPr>
                        <a:t>17 companies responded</a:t>
                      </a:r>
                    </a:p>
                  </a:txBody>
                  <a:tcPr/>
                </a:tc>
                <a:extLst>
                  <a:ext uri="{0D108BD9-81ED-4DB2-BD59-A6C34878D82A}">
                    <a16:rowId xmlns:a16="http://schemas.microsoft.com/office/drawing/2014/main" val="1992106871"/>
                  </a:ext>
                </a:extLst>
              </a:tr>
              <a:tr h="370840">
                <a:tc>
                  <a:txBody>
                    <a:bodyPr/>
                    <a:lstStyle/>
                    <a:p>
                      <a:r>
                        <a:rPr lang="en-GB" altLang="zh-CN" sz="1600" kern="1200" dirty="0">
                          <a:solidFill>
                            <a:schemeClr val="dk1"/>
                          </a:solidFill>
                          <a:latin typeface="+mn-lt"/>
                          <a:ea typeface="+mn-ea"/>
                          <a:cs typeface="+mn-cs"/>
                        </a:rPr>
                        <a:t>Q4 - </a:t>
                      </a:r>
                      <a:r>
                        <a:rPr lang="en-US" altLang="zh-CN" sz="1600" kern="1200" dirty="0">
                          <a:solidFill>
                            <a:schemeClr val="dk1"/>
                          </a:solidFill>
                          <a:latin typeface="+mn-lt"/>
                          <a:ea typeface="+mn-ea"/>
                          <a:cs typeface="+mn-cs"/>
                        </a:rPr>
                        <a:t>Whether standardized data content refers only to data collected according to measurement configuration</a:t>
                      </a:r>
                      <a:endParaRPr lang="en-US" sz="1600" kern="1200" dirty="0">
                        <a:solidFill>
                          <a:schemeClr val="dk1"/>
                        </a:solidFill>
                        <a:latin typeface="+mn-lt"/>
                        <a:ea typeface="+mn-ea"/>
                        <a:cs typeface="+mn-cs"/>
                      </a:endParaRPr>
                    </a:p>
                  </a:txBody>
                  <a:tcPr/>
                </a:tc>
                <a:tc>
                  <a:txBody>
                    <a:bodyPr/>
                    <a:lstStyle/>
                    <a:p>
                      <a:r>
                        <a:rPr lang="en-US" sz="1600" kern="1200" dirty="0">
                          <a:solidFill>
                            <a:schemeClr val="dk1"/>
                          </a:solidFill>
                          <a:latin typeface="+mn-lt"/>
                          <a:ea typeface="+mn-ea"/>
                          <a:cs typeface="+mn-cs"/>
                        </a:rPr>
                        <a:t>“Standardized data refers to data whose format/content is explicitly defined in 3GPP specifications, allowing the network to understand its content and meaning”</a:t>
                      </a:r>
                    </a:p>
                  </a:txBody>
                  <a:tcPr/>
                </a:tc>
                <a:tc>
                  <a:txBody>
                    <a:bodyPr/>
                    <a:lstStyle/>
                    <a:p>
                      <a:r>
                        <a:rPr lang="en-US" sz="1600" kern="1200" dirty="0">
                          <a:solidFill>
                            <a:schemeClr val="dk1"/>
                          </a:solidFill>
                          <a:latin typeface="+mn-lt"/>
                          <a:ea typeface="+mn-ea"/>
                          <a:cs typeface="+mn-cs"/>
                        </a:rPr>
                        <a:t>This version of the response was agreed by 17 companies</a:t>
                      </a:r>
                    </a:p>
                  </a:txBody>
                  <a:tcPr/>
                </a:tc>
                <a:extLst>
                  <a:ext uri="{0D108BD9-81ED-4DB2-BD59-A6C34878D82A}">
                    <a16:rowId xmlns:a16="http://schemas.microsoft.com/office/drawing/2014/main" val="1983157599"/>
                  </a:ext>
                </a:extLst>
              </a:tr>
              <a:tr h="370840">
                <a:tc>
                  <a:txBody>
                    <a:bodyPr/>
                    <a:lstStyle/>
                    <a:p>
                      <a:r>
                        <a:rPr lang="en-GB" altLang="zh-CN" sz="1600" kern="1200" dirty="0">
                          <a:solidFill>
                            <a:schemeClr val="dk1"/>
                          </a:solidFill>
                          <a:latin typeface="+mn-lt"/>
                          <a:ea typeface="+mn-ea"/>
                          <a:cs typeface="+mn-cs"/>
                        </a:rPr>
                        <a:t>Q5 - Roaming considerations</a:t>
                      </a:r>
                      <a:endParaRPr lang="en-US" sz="1600" kern="1200" dirty="0">
                        <a:solidFill>
                          <a:schemeClr val="dk1"/>
                        </a:solidFill>
                        <a:latin typeface="+mn-lt"/>
                        <a:ea typeface="+mn-ea"/>
                        <a:cs typeface="+mn-cs"/>
                      </a:endParaRPr>
                    </a:p>
                  </a:txBody>
                  <a:tcPr/>
                </a:tc>
                <a:tc>
                  <a:txBody>
                    <a:bodyPr/>
                    <a:lstStyle/>
                    <a:p>
                      <a:r>
                        <a:rPr lang="en-US" sz="1600" kern="1200" dirty="0">
                          <a:solidFill>
                            <a:schemeClr val="dk1"/>
                          </a:solidFill>
                          <a:latin typeface="+mn-lt"/>
                          <a:ea typeface="+mn-ea"/>
                          <a:cs typeface="+mn-cs"/>
                        </a:rPr>
                        <a:t>“Roaming considerations are outside the scope of RAN2”</a:t>
                      </a:r>
                    </a:p>
                  </a:txBody>
                  <a:tcPr/>
                </a:tc>
                <a:tc>
                  <a:txBody>
                    <a:bodyPr/>
                    <a:lstStyle/>
                    <a:p>
                      <a:r>
                        <a:rPr lang="en-US" sz="1600" kern="1200" dirty="0">
                          <a:solidFill>
                            <a:schemeClr val="dk1"/>
                          </a:solidFill>
                          <a:latin typeface="+mn-lt"/>
                          <a:ea typeface="+mn-ea"/>
                          <a:cs typeface="+mn-cs"/>
                        </a:rPr>
                        <a:t>Although all 17 companies agreed on answer, not agreement on further RAN2 evaluation of roaming</a:t>
                      </a:r>
                    </a:p>
                  </a:txBody>
                  <a:tcPr/>
                </a:tc>
                <a:extLst>
                  <a:ext uri="{0D108BD9-81ED-4DB2-BD59-A6C34878D82A}">
                    <a16:rowId xmlns:a16="http://schemas.microsoft.com/office/drawing/2014/main" val="17561123"/>
                  </a:ext>
                </a:extLst>
              </a:tr>
              <a:tr h="370840">
                <a:tc>
                  <a:txBody>
                    <a:bodyPr/>
                    <a:lstStyle/>
                    <a:p>
                      <a:r>
                        <a:rPr lang="en-US" sz="1600" kern="1200" dirty="0">
                          <a:solidFill>
                            <a:schemeClr val="dk1"/>
                          </a:solidFill>
                          <a:latin typeface="+mn-lt"/>
                          <a:ea typeface="+mn-ea"/>
                          <a:cs typeface="+mn-cs"/>
                        </a:rPr>
                        <a:t>Q6 - What is sufficient to consider visibility (e.g., if MNO need to verify the match between collected and transferred data)</a:t>
                      </a:r>
                    </a:p>
                  </a:txBody>
                  <a:tcPr/>
                </a:tc>
                <a:tc>
                  <a:txBody>
                    <a:bodyPr/>
                    <a:lstStyle/>
                    <a:p>
                      <a:r>
                        <a:rPr lang="en-US" sz="1600" kern="1200" dirty="0">
                          <a:solidFill>
                            <a:schemeClr val="dk1"/>
                          </a:solidFill>
                          <a:latin typeface="+mn-lt"/>
                          <a:ea typeface="+mn-ea"/>
                          <a:cs typeface="+mn-cs"/>
                        </a:rPr>
                        <a:t>“As stated in the LS sent from RAN, visibility of data content signifies that the MNO will be able to be aware of, access, and comprehend the content of the collected/reported data without the need of SLA. </a:t>
                      </a:r>
                      <a:r>
                        <a:rPr lang="en-US" sz="1600" kern="1200" dirty="0">
                          <a:solidFill>
                            <a:schemeClr val="dk1"/>
                          </a:solidFill>
                          <a:highlight>
                            <a:srgbClr val="FFFF00"/>
                          </a:highlight>
                          <a:latin typeface="+mn-lt"/>
                          <a:ea typeface="+mn-ea"/>
                          <a:cs typeface="+mn-cs"/>
                        </a:rPr>
                        <a:t>Thus, full visibility </a:t>
                      </a:r>
                      <a:r>
                        <a:rPr lang="en-US" sz="1600" kern="1200" dirty="0">
                          <a:solidFill>
                            <a:schemeClr val="dk1"/>
                          </a:solidFill>
                          <a:highlight>
                            <a:srgbClr val="00FFFF"/>
                          </a:highlight>
                          <a:latin typeface="+mn-lt"/>
                          <a:ea typeface="+mn-ea"/>
                          <a:cs typeface="+mn-cs"/>
                        </a:rPr>
                        <a:t>should</a:t>
                      </a:r>
                      <a:r>
                        <a:rPr lang="en-US" sz="1600" kern="1200" dirty="0">
                          <a:solidFill>
                            <a:schemeClr val="dk1"/>
                          </a:solidFill>
                          <a:highlight>
                            <a:srgbClr val="FFFF00"/>
                          </a:highlight>
                          <a:latin typeface="+mn-lt"/>
                          <a:ea typeface="+mn-ea"/>
                          <a:cs typeface="+mn-cs"/>
                        </a:rPr>
                        <a:t> allow the MNO </a:t>
                      </a:r>
                      <a:r>
                        <a:rPr lang="en-US" sz="1600" kern="1200" dirty="0">
                          <a:solidFill>
                            <a:schemeClr val="dk1"/>
                          </a:solidFill>
                          <a:highlight>
                            <a:srgbClr val="00FFFF"/>
                          </a:highlight>
                          <a:latin typeface="+mn-lt"/>
                          <a:ea typeface="+mn-ea"/>
                          <a:cs typeface="+mn-cs"/>
                        </a:rPr>
                        <a:t>to</a:t>
                      </a:r>
                      <a:r>
                        <a:rPr lang="en-US" sz="1600" kern="1200" dirty="0">
                          <a:solidFill>
                            <a:schemeClr val="dk1"/>
                          </a:solidFill>
                          <a:highlight>
                            <a:srgbClr val="FFFF00"/>
                          </a:highlight>
                          <a:latin typeface="+mn-lt"/>
                          <a:ea typeface="+mn-ea"/>
                          <a:cs typeface="+mn-cs"/>
                        </a:rPr>
                        <a:t> verify/match </a:t>
                      </a:r>
                      <a:r>
                        <a:rPr lang="en-US" sz="1600" kern="1200" dirty="0">
                          <a:solidFill>
                            <a:schemeClr val="dk1"/>
                          </a:solidFill>
                          <a:highlight>
                            <a:srgbClr val="00FF00"/>
                          </a:highlight>
                          <a:latin typeface="+mn-lt"/>
                          <a:ea typeface="+mn-ea"/>
                          <a:cs typeface="+mn-cs"/>
                        </a:rPr>
                        <a:t>measurements configured and measurements reported</a:t>
                      </a:r>
                      <a:r>
                        <a:rPr lang="en-US" sz="1600" kern="1200" dirty="0">
                          <a:solidFill>
                            <a:schemeClr val="dk1"/>
                          </a:solidFill>
                          <a:latin typeface="+mn-lt"/>
                          <a:ea typeface="+mn-ea"/>
                          <a:cs typeface="+mn-cs"/>
                        </a:rPr>
                        <a:t>”</a:t>
                      </a:r>
                    </a:p>
                  </a:txBody>
                  <a:tcPr/>
                </a:tc>
                <a:tc>
                  <a:txBody>
                    <a:bodyPr/>
                    <a:lstStyle/>
                    <a:p>
                      <a:r>
                        <a:rPr lang="en-US" sz="1600" kern="1200" dirty="0">
                          <a:solidFill>
                            <a:schemeClr val="dk1"/>
                          </a:solidFill>
                          <a:latin typeface="+mn-lt"/>
                          <a:ea typeface="+mn-ea"/>
                          <a:cs typeface="+mn-cs"/>
                        </a:rPr>
                        <a:t>Larger spread on replies was noted, with some companies questioning whether further work may be need by RAN2 or whether the question is a requirement issue not in scope of RAN2</a:t>
                      </a:r>
                    </a:p>
                  </a:txBody>
                  <a:tcPr/>
                </a:tc>
                <a:extLst>
                  <a:ext uri="{0D108BD9-81ED-4DB2-BD59-A6C34878D82A}">
                    <a16:rowId xmlns:a16="http://schemas.microsoft.com/office/drawing/2014/main" val="2837687744"/>
                  </a:ext>
                </a:extLst>
              </a:tr>
            </a:tbl>
          </a:graphicData>
        </a:graphic>
      </p:graphicFrame>
    </p:spTree>
    <p:extLst>
      <p:ext uri="{BB962C8B-B14F-4D97-AF65-F5344CB8AC3E}">
        <p14:creationId xmlns:p14="http://schemas.microsoft.com/office/powerpoint/2010/main" val="353095669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2160896" cy="1325563"/>
          </a:xfrm>
        </p:spPr>
        <p:txBody>
          <a:bodyPr/>
          <a:lstStyle/>
          <a:p>
            <a:r>
              <a:rPr lang="en-US" altLang="zh-CN" sz="3200" dirty="0"/>
              <a:t>RAN2 email discussion</a:t>
            </a:r>
            <a:endParaRPr lang="zh-CN" altLang="en-US" sz="3200" dirty="0"/>
          </a:p>
        </p:txBody>
      </p:sp>
      <p:sp>
        <p:nvSpPr>
          <p:cNvPr id="2" name="Content Placeholder 2">
            <a:extLst>
              <a:ext uri="{FF2B5EF4-FFF2-40B4-BE49-F238E27FC236}">
                <a16:creationId xmlns:a16="http://schemas.microsoft.com/office/drawing/2014/main" id="{2DFEC051-CAD8-DF10-44D2-E165D57A6A1F}"/>
              </a:ext>
            </a:extLst>
          </p:cNvPr>
          <p:cNvSpPr txBox="1">
            <a:spLocks/>
          </p:cNvSpPr>
          <p:nvPr/>
        </p:nvSpPr>
        <p:spPr bwMode="auto">
          <a:xfrm>
            <a:off x="0" y="1161140"/>
            <a:ext cx="12094590" cy="2840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GB" altLang="zh-CN" sz="2200" dirty="0">
                <a:latin typeface="Calibri" panose="020F0502020204030204" pitchFamily="34" charset="0"/>
                <a:cs typeface="Calibri" panose="020F0502020204030204" pitchFamily="34" charset="0"/>
              </a:rPr>
              <a:t> Unfortunately for Q1 and Q2, RAN2 did not find clear consensus:</a:t>
            </a:r>
          </a:p>
          <a:p>
            <a:pPr lvl="1">
              <a:lnSpc>
                <a:spcPct val="100000"/>
              </a:lnSpc>
              <a:spcBef>
                <a:spcPts val="0"/>
              </a:spcBef>
              <a:spcAft>
                <a:spcPts val="0"/>
              </a:spcAft>
            </a:pPr>
            <a:r>
              <a:rPr lang="en-GB" altLang="zh-CN" dirty="0">
                <a:latin typeface="Calibri" panose="020F0502020204030204" pitchFamily="34" charset="0"/>
                <a:cs typeface="Calibri" panose="020F0502020204030204" pitchFamily="34" charset="0"/>
              </a:rPr>
              <a:t>However, a certain need to separate measurement configuration and data transfer, in both Q1 and Q2, was detected:</a:t>
            </a:r>
            <a:endParaRPr lang="en-GB" altLang="zh-CN" sz="1400" dirty="0">
              <a:latin typeface="Calibri" panose="020F0502020204030204" pitchFamily="34" charset="0"/>
              <a:cs typeface="Calibri" panose="020F0502020204030204" pitchFamily="34" charset="0"/>
            </a:endParaRPr>
          </a:p>
        </p:txBody>
      </p:sp>
      <p:graphicFrame>
        <p:nvGraphicFramePr>
          <p:cNvPr id="3" name="Table 2">
            <a:extLst>
              <a:ext uri="{FF2B5EF4-FFF2-40B4-BE49-F238E27FC236}">
                <a16:creationId xmlns:a16="http://schemas.microsoft.com/office/drawing/2014/main" id="{12D0EDF4-6E1A-35D0-BE85-1F011E418D97}"/>
              </a:ext>
            </a:extLst>
          </p:cNvPr>
          <p:cNvGraphicFramePr>
            <a:graphicFrameLocks noGrp="1"/>
          </p:cNvGraphicFramePr>
          <p:nvPr>
            <p:extLst>
              <p:ext uri="{D42A27DB-BD31-4B8C-83A1-F6EECF244321}">
                <p14:modId xmlns:p14="http://schemas.microsoft.com/office/powerpoint/2010/main" val="945479702"/>
              </p:ext>
            </p:extLst>
          </p:nvPr>
        </p:nvGraphicFramePr>
        <p:xfrm>
          <a:off x="336873" y="2455687"/>
          <a:ext cx="11487149" cy="3723640"/>
        </p:xfrm>
        <a:graphic>
          <a:graphicData uri="http://schemas.openxmlformats.org/drawingml/2006/table">
            <a:tbl>
              <a:tblPr firstRow="1" bandRow="1">
                <a:tableStyleId>{5C22544A-7EE6-4342-B048-85BDC9FD1C3A}</a:tableStyleId>
              </a:tblPr>
              <a:tblGrid>
                <a:gridCol w="2406327">
                  <a:extLst>
                    <a:ext uri="{9D8B030D-6E8A-4147-A177-3AD203B41FA5}">
                      <a16:colId xmlns:a16="http://schemas.microsoft.com/office/drawing/2014/main" val="985616017"/>
                    </a:ext>
                  </a:extLst>
                </a:gridCol>
                <a:gridCol w="5881503">
                  <a:extLst>
                    <a:ext uri="{9D8B030D-6E8A-4147-A177-3AD203B41FA5}">
                      <a16:colId xmlns:a16="http://schemas.microsoft.com/office/drawing/2014/main" val="2759242559"/>
                    </a:ext>
                  </a:extLst>
                </a:gridCol>
                <a:gridCol w="3199319">
                  <a:extLst>
                    <a:ext uri="{9D8B030D-6E8A-4147-A177-3AD203B41FA5}">
                      <a16:colId xmlns:a16="http://schemas.microsoft.com/office/drawing/2014/main" val="1386379114"/>
                    </a:ext>
                  </a:extLst>
                </a:gridCol>
              </a:tblGrid>
              <a:tr h="370840">
                <a:tc>
                  <a:txBody>
                    <a:bodyPr/>
                    <a:lstStyle/>
                    <a:p>
                      <a:pPr algn="ctr"/>
                      <a:r>
                        <a:rPr lang="en-US" dirty="0"/>
                        <a:t>Question from SA2</a:t>
                      </a:r>
                    </a:p>
                  </a:txBody>
                  <a:tcPr/>
                </a:tc>
                <a:tc>
                  <a:txBody>
                    <a:bodyPr/>
                    <a:lstStyle/>
                    <a:p>
                      <a:pPr algn="ctr"/>
                      <a:r>
                        <a:rPr lang="en-US" dirty="0"/>
                        <a:t>Some preliminary views on RAN2 reply</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600" kern="1200" dirty="0">
                          <a:solidFill>
                            <a:schemeClr val="dk1"/>
                          </a:solidFill>
                          <a:latin typeface="+mn-lt"/>
                          <a:ea typeface="+mn-ea"/>
                          <a:cs typeface="+mn-cs"/>
                        </a:rPr>
                        <a:t>Q1 - NG-RAN involvement</a:t>
                      </a:r>
                    </a:p>
                  </a:txBody>
                  <a:tcPr/>
                </a:tc>
                <a:tc>
                  <a:txBody>
                    <a:bodyPr/>
                    <a:lstStyle/>
                    <a:p>
                      <a:pPr marL="0" marR="0" algn="l">
                        <a:lnSpc>
                          <a:spcPct val="115000"/>
                        </a:lnSpc>
                        <a:spcBef>
                          <a:spcPts val="0"/>
                        </a:spcBef>
                        <a:spcAft>
                          <a:spcPts val="0"/>
                        </a:spcAft>
                      </a:pPr>
                      <a:r>
                        <a:rPr lang="en-US" sz="1600" kern="1200" dirty="0">
                          <a:solidFill>
                            <a:schemeClr val="dk1"/>
                          </a:solidFill>
                          <a:latin typeface="+mn-lt"/>
                          <a:ea typeface="+mn-ea"/>
                          <a:cs typeface="+mn-cs"/>
                        </a:rPr>
                        <a:t>“For the beam management use case, the NG-RAN is involved in providing required measurement configuration (i.e., how to measure the reference signals), if needed. RAN2 has not reached a consensus on whether NG-RAN is involved in data transfer from UE to the server for data collection for UE-side model training/OTT server, as it depends on different UE-side data collection solution”</a:t>
                      </a:r>
                    </a:p>
                  </a:txBody>
                  <a:tcPr marL="114300" marR="114300" marT="0" marB="0"/>
                </a:tc>
                <a:tc>
                  <a:txBody>
                    <a:bodyPr/>
                    <a:lstStyle/>
                    <a:p>
                      <a:r>
                        <a:rPr lang="en-US" sz="1600" kern="1200" dirty="0">
                          <a:solidFill>
                            <a:schemeClr val="dk1"/>
                          </a:solidFill>
                          <a:latin typeface="+mn-lt"/>
                          <a:ea typeface="+mn-ea"/>
                          <a:cs typeface="+mn-cs"/>
                        </a:rPr>
                        <a:t>Based on preliminary responses, it would appear that RAN2 still requires time to further evaluate the question. E.g., “RAN2 has not reached a consensus on whether NG-RAN is involved in data transfer from UE to the server”</a:t>
                      </a:r>
                    </a:p>
                  </a:txBody>
                  <a:tcPr/>
                </a:tc>
                <a:extLst>
                  <a:ext uri="{0D108BD9-81ED-4DB2-BD59-A6C34878D82A}">
                    <a16:rowId xmlns:a16="http://schemas.microsoft.com/office/drawing/2014/main" val="1992106871"/>
                  </a:ext>
                </a:extLst>
              </a:tr>
              <a:tr h="370840">
                <a:tc>
                  <a:txBody>
                    <a:bodyPr/>
                    <a:lstStyle/>
                    <a:p>
                      <a:r>
                        <a:rPr lang="en-US" sz="1600" kern="1200" dirty="0">
                          <a:solidFill>
                            <a:schemeClr val="dk1"/>
                          </a:solidFill>
                          <a:latin typeface="+mn-lt"/>
                          <a:ea typeface="+mn-ea"/>
                          <a:cs typeface="+mn-cs"/>
                        </a:rPr>
                        <a:t>Q2 - Which entities and under what conditions controllability is performed</a:t>
                      </a:r>
                    </a:p>
                  </a:txBody>
                  <a:tcPr/>
                </a:tc>
                <a:tc>
                  <a:txBody>
                    <a:bodyPr/>
                    <a:lstStyle/>
                    <a:p>
                      <a:r>
                        <a:rPr lang="en-US" sz="1600" kern="1200" dirty="0">
                          <a:solidFill>
                            <a:schemeClr val="dk1"/>
                          </a:solidFill>
                          <a:latin typeface="+mn-lt"/>
                          <a:ea typeface="+mn-ea"/>
                          <a:cs typeface="+mn-cs"/>
                        </a:rPr>
                        <a:t>“SA2 can assume that the </a:t>
                      </a:r>
                      <a:r>
                        <a:rPr lang="en-US" sz="1600" kern="1200" dirty="0" err="1">
                          <a:solidFill>
                            <a:schemeClr val="dk1"/>
                          </a:solidFill>
                          <a:latin typeface="+mn-lt"/>
                          <a:ea typeface="+mn-ea"/>
                          <a:cs typeface="+mn-cs"/>
                        </a:rPr>
                        <a:t>gNB</a:t>
                      </a:r>
                      <a:r>
                        <a:rPr lang="en-US" sz="1600" kern="1200" dirty="0">
                          <a:solidFill>
                            <a:schemeClr val="dk1"/>
                          </a:solidFill>
                          <a:latin typeface="+mn-lt"/>
                          <a:ea typeface="+mn-ea"/>
                          <a:cs typeface="+mn-cs"/>
                        </a:rPr>
                        <a:t> is involved in providing required radio measurement configuration (if needed) for beam management use case and LMF is involved in providing required PRS measurement configuration (if needed). However, RAN2 has not agreed that the </a:t>
                      </a:r>
                      <a:r>
                        <a:rPr lang="en-US" sz="1600" kern="1200" dirty="0" err="1">
                          <a:solidFill>
                            <a:schemeClr val="dk1"/>
                          </a:solidFill>
                          <a:latin typeface="+mn-lt"/>
                          <a:ea typeface="+mn-ea"/>
                          <a:cs typeface="+mn-cs"/>
                        </a:rPr>
                        <a:t>gNB</a:t>
                      </a:r>
                      <a:r>
                        <a:rPr lang="en-US" sz="1600" kern="1200" dirty="0">
                          <a:solidFill>
                            <a:schemeClr val="dk1"/>
                          </a:solidFill>
                          <a:latin typeface="+mn-lt"/>
                          <a:ea typeface="+mn-ea"/>
                          <a:cs typeface="+mn-cs"/>
                        </a:rPr>
                        <a:t>/LMF is in charge of “initiating, terminating and fully managing data transfer”.”</a:t>
                      </a:r>
                    </a:p>
                  </a:txBody>
                  <a:tcPr/>
                </a:tc>
                <a:tc>
                  <a:txBody>
                    <a:bodyPr/>
                    <a:lstStyle/>
                    <a:p>
                      <a:r>
                        <a:rPr lang="en-US" sz="1600" kern="1200" dirty="0">
                          <a:solidFill>
                            <a:schemeClr val="dk1"/>
                          </a:solidFill>
                          <a:latin typeface="+mn-lt"/>
                          <a:ea typeface="+mn-ea"/>
                          <a:cs typeface="+mn-cs"/>
                        </a:rPr>
                        <a:t>There’s still no consensus on what question to answer: E.g., “Q2 is asking about data transfer, why should we mention data collection process here?”</a:t>
                      </a:r>
                    </a:p>
                  </a:txBody>
                  <a:tcPr/>
                </a:tc>
                <a:extLst>
                  <a:ext uri="{0D108BD9-81ED-4DB2-BD59-A6C34878D82A}">
                    <a16:rowId xmlns:a16="http://schemas.microsoft.com/office/drawing/2014/main" val="2837687744"/>
                  </a:ext>
                </a:extLst>
              </a:tr>
            </a:tbl>
          </a:graphicData>
        </a:graphic>
      </p:graphicFrame>
    </p:spTree>
    <p:extLst>
      <p:ext uri="{BB962C8B-B14F-4D97-AF65-F5344CB8AC3E}">
        <p14:creationId xmlns:p14="http://schemas.microsoft.com/office/powerpoint/2010/main" val="486547712"/>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On the view of some SA2 companies regarding reply to RAN</a:t>
            </a:r>
            <a:endParaRPr lang="zh-CN" altLang="en-US" sz="2800" dirty="0"/>
          </a:p>
        </p:txBody>
      </p:sp>
      <p:sp>
        <p:nvSpPr>
          <p:cNvPr id="5" name="Content Placeholder 2">
            <a:extLst>
              <a:ext uri="{FF2B5EF4-FFF2-40B4-BE49-F238E27FC236}">
                <a16:creationId xmlns:a16="http://schemas.microsoft.com/office/drawing/2014/main" id="{6EDCAE93-56C2-38AF-ED5D-E0635E41E983}"/>
              </a:ext>
            </a:extLst>
          </p:cNvPr>
          <p:cNvSpPr txBox="1">
            <a:spLocks/>
          </p:cNvSpPr>
          <p:nvPr/>
        </p:nvSpPr>
        <p:spPr bwMode="auto">
          <a:xfrm>
            <a:off x="0" y="1136893"/>
            <a:ext cx="12094590" cy="787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There is no consensus on the feasibility of any of the options requested by RAN, but some common aspect may be highlighted:</a:t>
            </a:r>
            <a:endParaRPr lang="en-GB" altLang="zh-CN" sz="2200" dirty="0">
              <a:latin typeface="Calibri" panose="020F0502020204030204" pitchFamily="34" charset="0"/>
              <a:cs typeface="Calibri" panose="020F0502020204030204" pitchFamily="34" charset="0"/>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0CCFFC45-3205-90A1-636D-AF9D24BA3891}"/>
              </a:ext>
            </a:extLst>
          </p:cNvPr>
          <p:cNvGraphicFramePr>
            <a:graphicFrameLocks noGrp="1"/>
          </p:cNvGraphicFramePr>
          <p:nvPr>
            <p:extLst>
              <p:ext uri="{D42A27DB-BD31-4B8C-83A1-F6EECF244321}">
                <p14:modId xmlns:p14="http://schemas.microsoft.com/office/powerpoint/2010/main" val="1146393196"/>
              </p:ext>
            </p:extLst>
          </p:nvPr>
        </p:nvGraphicFramePr>
        <p:xfrm>
          <a:off x="303720" y="1924029"/>
          <a:ext cx="11487149" cy="4367657"/>
        </p:xfrm>
        <a:graphic>
          <a:graphicData uri="http://schemas.openxmlformats.org/drawingml/2006/table">
            <a:tbl>
              <a:tblPr firstRow="1" bandRow="1">
                <a:tableStyleId>{5C22544A-7EE6-4342-B048-85BDC9FD1C3A}</a:tableStyleId>
              </a:tblPr>
              <a:tblGrid>
                <a:gridCol w="1129977">
                  <a:extLst>
                    <a:ext uri="{9D8B030D-6E8A-4147-A177-3AD203B41FA5}">
                      <a16:colId xmlns:a16="http://schemas.microsoft.com/office/drawing/2014/main" val="985616017"/>
                    </a:ext>
                  </a:extLst>
                </a:gridCol>
                <a:gridCol w="6419850">
                  <a:extLst>
                    <a:ext uri="{9D8B030D-6E8A-4147-A177-3AD203B41FA5}">
                      <a16:colId xmlns:a16="http://schemas.microsoft.com/office/drawing/2014/main" val="2759242559"/>
                    </a:ext>
                  </a:extLst>
                </a:gridCol>
                <a:gridCol w="3937322">
                  <a:extLst>
                    <a:ext uri="{9D8B030D-6E8A-4147-A177-3AD203B41FA5}">
                      <a16:colId xmlns:a16="http://schemas.microsoft.com/office/drawing/2014/main" val="1386379114"/>
                    </a:ext>
                  </a:extLst>
                </a:gridCol>
              </a:tblGrid>
              <a:tr h="370840">
                <a:tc>
                  <a:txBody>
                    <a:bodyPr/>
                    <a:lstStyle/>
                    <a:p>
                      <a:pPr algn="ctr"/>
                      <a:r>
                        <a:rPr lang="en-US" dirty="0"/>
                        <a:t>Reply Proposal from:</a:t>
                      </a:r>
                    </a:p>
                  </a:txBody>
                  <a:tcPr/>
                </a:tc>
                <a:tc>
                  <a:txBody>
                    <a:bodyPr/>
                    <a:lstStyle/>
                    <a:p>
                      <a:pPr algn="ctr"/>
                      <a:r>
                        <a:rPr lang="en-US" dirty="0"/>
                        <a:t>Main aspects of proposal</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200" kern="1200">
                          <a:solidFill>
                            <a:schemeClr val="dk1"/>
                          </a:solidFill>
                          <a:latin typeface="+mn-lt"/>
                          <a:ea typeface="+mn-ea"/>
                          <a:cs typeface="+mn-cs"/>
                        </a:rPr>
                        <a:t>CATT</a:t>
                      </a:r>
                    </a:p>
                    <a:p>
                      <a:r>
                        <a:rPr lang="en-US" sz="1200" kern="1200">
                          <a:solidFill>
                            <a:schemeClr val="dk1"/>
                          </a:solidFill>
                          <a:latin typeface="+mn-lt"/>
                          <a:ea typeface="+mn-ea"/>
                          <a:cs typeface="+mn-cs"/>
                        </a:rPr>
                        <a:t>(</a:t>
                      </a:r>
                      <a:r>
                        <a:rPr lang="en-US" sz="1200" kern="1200">
                          <a:solidFill>
                            <a:schemeClr val="dk1"/>
                          </a:solidFill>
                          <a:latin typeface="+mn-lt"/>
                          <a:ea typeface="+mn-ea"/>
                          <a:cs typeface="+mn-cs"/>
                          <a:hlinkClick r:id="rId3"/>
                        </a:rPr>
                        <a:t>S2-2411515</a:t>
                      </a:r>
                      <a:r>
                        <a:rPr lang="en-US"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marR="0" indent="-285750" algn="l">
                        <a:lnSpc>
                          <a:spcPct val="115000"/>
                        </a:lnSpc>
                        <a:spcBef>
                          <a:spcPts val="0"/>
                        </a:spcBef>
                        <a:spcAft>
                          <a:spcPts val="0"/>
                        </a:spcAft>
                        <a:buFont typeface="Arial" panose="020B0604020202020204" pitchFamily="34" charset="0"/>
                        <a:buChar char="•"/>
                      </a:pPr>
                      <a:r>
                        <a:rPr lang="en-US" sz="1200" kern="1200" dirty="0">
                          <a:solidFill>
                            <a:schemeClr val="dk1"/>
                          </a:solidFill>
                          <a:latin typeface="+mn-lt"/>
                          <a:ea typeface="+mn-ea"/>
                          <a:cs typeface="+mn-cs"/>
                        </a:rPr>
                        <a:t>For option 1b, Option 2 (UP), full/partial visibility of UE-side data collection for UE-side model training cannot be supported by the existing specifications</a:t>
                      </a:r>
                    </a:p>
                    <a:p>
                      <a:pPr marL="285750" marR="0" indent="-285750" algn="l">
                        <a:lnSpc>
                          <a:spcPct val="115000"/>
                        </a:lnSpc>
                        <a:spcBef>
                          <a:spcPts val="0"/>
                        </a:spcBef>
                        <a:spcAft>
                          <a:spcPts val="0"/>
                        </a:spcAft>
                        <a:buFont typeface="Arial" panose="020B0604020202020204" pitchFamily="34" charset="0"/>
                        <a:buChar char="•"/>
                      </a:pPr>
                      <a:r>
                        <a:rPr lang="en-US" sz="1200" kern="1200" dirty="0">
                          <a:solidFill>
                            <a:schemeClr val="dk1"/>
                          </a:solidFill>
                          <a:latin typeface="+mn-lt"/>
                          <a:ea typeface="+mn-ea"/>
                          <a:cs typeface="+mn-cs"/>
                        </a:rPr>
                        <a:t>Option 3(UP) not feasible, form SA2 perspective</a:t>
                      </a:r>
                    </a:p>
                  </a:txBody>
                  <a:tcPr marL="114300" marR="114300" marT="0" marB="0"/>
                </a:tc>
                <a:tc>
                  <a:txBody>
                    <a:bodyPr/>
                    <a:lstStyle/>
                    <a:p>
                      <a:r>
                        <a:rPr lang="en-US" sz="1200" kern="1200" dirty="0">
                          <a:solidFill>
                            <a:schemeClr val="dk1"/>
                          </a:solidFill>
                          <a:latin typeface="+mn-lt"/>
                          <a:ea typeface="+mn-ea"/>
                          <a:cs typeface="+mn-cs"/>
                        </a:rPr>
                        <a:t>More time required to study options</a:t>
                      </a:r>
                    </a:p>
                  </a:txBody>
                  <a:tcPr/>
                </a:tc>
                <a:extLst>
                  <a:ext uri="{0D108BD9-81ED-4DB2-BD59-A6C34878D82A}">
                    <a16:rowId xmlns:a16="http://schemas.microsoft.com/office/drawing/2014/main" val="1992106871"/>
                  </a:ext>
                </a:extLst>
              </a:tr>
              <a:tr h="370840">
                <a:tc>
                  <a:txBody>
                    <a:bodyPr/>
                    <a:lstStyle/>
                    <a:p>
                      <a:r>
                        <a:rPr lang="en-US" sz="1200" kern="1200">
                          <a:solidFill>
                            <a:schemeClr val="dk1"/>
                          </a:solidFill>
                          <a:latin typeface="+mn-lt"/>
                          <a:ea typeface="+mn-ea"/>
                          <a:cs typeface="+mn-cs"/>
                        </a:rPr>
                        <a:t>Qualcomm</a:t>
                      </a:r>
                    </a:p>
                    <a:p>
                      <a:r>
                        <a:rPr lang="en-US" sz="1200" kern="1200">
                          <a:solidFill>
                            <a:schemeClr val="dk1"/>
                          </a:solidFill>
                          <a:latin typeface="+mn-lt"/>
                          <a:ea typeface="+mn-ea"/>
                          <a:cs typeface="+mn-cs"/>
                        </a:rPr>
                        <a:t>(</a:t>
                      </a:r>
                      <a:r>
                        <a:rPr lang="en-US" sz="1200" kern="1200">
                          <a:solidFill>
                            <a:schemeClr val="dk1"/>
                          </a:solidFill>
                          <a:latin typeface="+mn-lt"/>
                          <a:ea typeface="+mn-ea"/>
                          <a:cs typeface="+mn-cs"/>
                          <a:hlinkClick r:id="rId4"/>
                        </a:rPr>
                        <a:t>S2-2411558</a:t>
                      </a:r>
                      <a:r>
                        <a:rPr lang="en-US"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For option 1b, SA2 needs to study further how to tailor and enhance the existing solution defined in clause 6.2.8 in TS 23.288 based on RAN’s requirement</a:t>
                      </a:r>
                    </a:p>
                    <a:p>
                      <a:pPr marL="285750" indent="-285750">
                        <a:buFont typeface="Arial" panose="020B0604020202020204" pitchFamily="34" charset="0"/>
                        <a:buChar char="•"/>
                      </a:pPr>
                      <a:r>
                        <a:rPr lang="en-US" sz="1200" kern="1200" dirty="0">
                          <a:solidFill>
                            <a:schemeClr val="dk1"/>
                          </a:solidFill>
                          <a:latin typeface="+mn-lt"/>
                          <a:ea typeface="+mn-ea"/>
                          <a:cs typeface="+mn-cs"/>
                        </a:rPr>
                        <a:t>For option 2, if FTP is LMF, CP and UP solutions are feasible, for other UCs (i.e., CSI and beamforming) further study is required</a:t>
                      </a:r>
                    </a:p>
                    <a:p>
                      <a:pPr marL="285750" indent="-285750">
                        <a:buFont typeface="Arial" panose="020B0604020202020204" pitchFamily="34" charset="0"/>
                        <a:buChar char="•"/>
                      </a:pPr>
                      <a:r>
                        <a:rPr lang="en-US" sz="1200" kern="1200" dirty="0">
                          <a:solidFill>
                            <a:schemeClr val="dk1"/>
                          </a:solidFill>
                          <a:latin typeface="+mn-lt"/>
                          <a:ea typeface="+mn-ea"/>
                          <a:cs typeface="+mn-cs"/>
                        </a:rPr>
                        <a:t>For option 3, UP solution requires further study in SA2 and for CP, SA5 needs to address it.</a:t>
                      </a:r>
                    </a:p>
                  </a:txBody>
                  <a:tcPr/>
                </a:tc>
                <a:tc>
                  <a:txBody>
                    <a:bodyPr/>
                    <a:lstStyle/>
                    <a:p>
                      <a:r>
                        <a:rPr lang="en-US" sz="1200" kern="1200" dirty="0">
                          <a:solidFill>
                            <a:schemeClr val="dk1"/>
                          </a:solidFill>
                          <a:latin typeface="+mn-lt"/>
                          <a:ea typeface="+mn-ea"/>
                          <a:cs typeface="+mn-cs"/>
                        </a:rPr>
                        <a:t>Feasibility is possible for some of the options, based on specific use cases, for other options, a study is required</a:t>
                      </a:r>
                    </a:p>
                  </a:txBody>
                  <a:tcPr/>
                </a:tc>
                <a:extLst>
                  <a:ext uri="{0D108BD9-81ED-4DB2-BD59-A6C34878D82A}">
                    <a16:rowId xmlns:a16="http://schemas.microsoft.com/office/drawing/2014/main" val="2837687744"/>
                  </a:ext>
                </a:extLst>
              </a:tr>
              <a:tr h="370840">
                <a:tc>
                  <a:txBody>
                    <a:bodyPr/>
                    <a:lstStyle/>
                    <a:p>
                      <a:r>
                        <a:rPr lang="en-US" sz="1200" kern="1200">
                          <a:solidFill>
                            <a:schemeClr val="dk1"/>
                          </a:solidFill>
                          <a:latin typeface="+mn-lt"/>
                          <a:ea typeface="+mn-ea"/>
                          <a:cs typeface="+mn-cs"/>
                        </a:rPr>
                        <a:t>Samsung</a:t>
                      </a:r>
                    </a:p>
                    <a:p>
                      <a:r>
                        <a:rPr lang="en-US" sz="1200" kern="1200">
                          <a:solidFill>
                            <a:schemeClr val="dk1"/>
                          </a:solidFill>
                          <a:latin typeface="+mn-lt"/>
                          <a:ea typeface="+mn-ea"/>
                          <a:cs typeface="+mn-cs"/>
                        </a:rPr>
                        <a:t>(</a:t>
                      </a:r>
                      <a:r>
                        <a:rPr lang="en-US" sz="1200" kern="1200">
                          <a:solidFill>
                            <a:schemeClr val="dk1"/>
                          </a:solidFill>
                          <a:latin typeface="+mn-lt"/>
                          <a:ea typeface="+mn-ea"/>
                          <a:cs typeface="+mn-cs"/>
                          <a:hlinkClick r:id="rId5"/>
                        </a:rPr>
                        <a:t>S2-2411752</a:t>
                      </a:r>
                      <a:r>
                        <a:rPr lang="en-US"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Controllability of MNO on data transfer for Option 1a and Option 1b should be marked as “Full controllability is not possible”</a:t>
                      </a:r>
                    </a:p>
                    <a:p>
                      <a:pPr marL="285750" indent="-285750">
                        <a:buFont typeface="Arial" panose="020B0604020202020204" pitchFamily="34" charset="0"/>
                        <a:buChar char="•"/>
                      </a:pPr>
                      <a:r>
                        <a:rPr lang="en-US" sz="1200" kern="1200" dirty="0">
                          <a:solidFill>
                            <a:schemeClr val="dk1"/>
                          </a:solidFill>
                          <a:latin typeface="+mn-lt"/>
                          <a:ea typeface="+mn-ea"/>
                          <a:cs typeface="+mn-cs"/>
                        </a:rPr>
                        <a:t>For option 2, full controllability (on data transfer). NW controllability possible via NAS</a:t>
                      </a:r>
                    </a:p>
                    <a:p>
                      <a:pPr marL="285750" indent="-285750">
                        <a:buFont typeface="Arial" panose="020B0604020202020204" pitchFamily="34" charset="0"/>
                        <a:buChar char="•"/>
                      </a:pPr>
                      <a:r>
                        <a:rPr lang="en-US" sz="1200" kern="1200" dirty="0">
                          <a:solidFill>
                            <a:schemeClr val="dk1"/>
                          </a:solidFill>
                          <a:latin typeface="+mn-lt"/>
                          <a:ea typeface="+mn-ea"/>
                          <a:cs typeface="+mn-cs"/>
                        </a:rPr>
                        <a:t>For option 3, full controllability (on data transfer) . NW controllability possible via RRC.</a:t>
                      </a:r>
                    </a:p>
                  </a:txBody>
                  <a:tcPr/>
                </a:tc>
                <a:tc>
                  <a:txBody>
                    <a:bodyPr/>
                    <a:lstStyle/>
                    <a:p>
                      <a:r>
                        <a:rPr lang="en-US" sz="1200" kern="1200" dirty="0">
                          <a:solidFill>
                            <a:schemeClr val="dk1"/>
                          </a:solidFill>
                          <a:latin typeface="+mn-lt"/>
                          <a:ea typeface="+mn-ea"/>
                          <a:cs typeface="+mn-cs"/>
                        </a:rPr>
                        <a:t>This proposal also suggests that additional work is FFS</a:t>
                      </a:r>
                    </a:p>
                  </a:txBody>
                  <a:tcPr/>
                </a:tc>
                <a:extLst>
                  <a:ext uri="{0D108BD9-81ED-4DB2-BD59-A6C34878D82A}">
                    <a16:rowId xmlns:a16="http://schemas.microsoft.com/office/drawing/2014/main" val="1491764612"/>
                  </a:ext>
                </a:extLst>
              </a:tr>
              <a:tr h="370840">
                <a:tc>
                  <a:txBody>
                    <a:bodyPr/>
                    <a:lstStyle/>
                    <a:p>
                      <a:pPr marL="0" indent="0" algn="l" defTabSz="914400" rtl="0" eaLnBrk="1" latinLnBrk="0" hangingPunct="1">
                        <a:buFont typeface="Arial" panose="020B0604020202020204" pitchFamily="34" charset="0"/>
                        <a:buNone/>
                      </a:pPr>
                      <a:r>
                        <a:rPr lang="en-US" sz="1200" kern="1200">
                          <a:solidFill>
                            <a:schemeClr val="dk1"/>
                          </a:solidFill>
                          <a:latin typeface="+mn-lt"/>
                          <a:ea typeface="+mn-ea"/>
                          <a:cs typeface="+mn-cs"/>
                        </a:rPr>
                        <a:t>Ericsson</a:t>
                      </a:r>
                    </a:p>
                    <a:p>
                      <a:pPr marL="0" indent="0" algn="l" defTabSz="914400" rtl="0" eaLnBrk="1" latinLnBrk="0" hangingPunct="1">
                        <a:buFont typeface="Arial" panose="020B0604020202020204" pitchFamily="34" charset="0"/>
                        <a:buNone/>
                      </a:pPr>
                      <a:r>
                        <a:rPr lang="en-US" sz="1200" kern="1200">
                          <a:solidFill>
                            <a:schemeClr val="dk1"/>
                          </a:solidFill>
                          <a:latin typeface="+mn-lt"/>
                          <a:ea typeface="+mn-ea"/>
                          <a:cs typeface="+mn-cs"/>
                        </a:rPr>
                        <a:t>(</a:t>
                      </a:r>
                      <a:r>
                        <a:rPr lang="en-US" sz="1200" kern="1200">
                          <a:solidFill>
                            <a:schemeClr val="dk1"/>
                          </a:solidFill>
                          <a:latin typeface="+mn-lt"/>
                          <a:ea typeface="+mn-ea"/>
                          <a:cs typeface="+mn-cs"/>
                          <a:hlinkClick r:id="rId6"/>
                        </a:rPr>
                        <a:t>S2-2411647</a:t>
                      </a:r>
                      <a:r>
                        <a:rPr lang="en-US"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For option 1b, full controllability and visibility of UE-side data when server is inside CN operator domain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For UP solution for option 2 and 3, there is no indication that these options cannot work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dk1"/>
                          </a:solidFill>
                          <a:latin typeface="+mn-lt"/>
                          <a:ea typeface="+mn-ea"/>
                          <a:cs typeface="+mn-cs"/>
                        </a:rPr>
                        <a:t>There are multiple way to trigger the UE to initiate data transfer, for both CP and UP</a:t>
                      </a:r>
                    </a:p>
                    <a:p>
                      <a:pPr marL="285750" indent="-285750" algn="l" defTabSz="914400" rtl="0" eaLnBrk="1" latinLnBrk="0" hangingPunct="1">
                        <a:buFont typeface="Arial" panose="020B0604020202020204" pitchFamily="34" charset="0"/>
                        <a:buChar char="•"/>
                      </a:pPr>
                      <a:endParaRPr lang="en-US" sz="1200" kern="1200" dirty="0">
                        <a:solidFill>
                          <a:schemeClr val="dk1"/>
                        </a:solidFill>
                        <a:latin typeface="+mn-lt"/>
                        <a:ea typeface="+mn-ea"/>
                        <a:cs typeface="+mn-cs"/>
                      </a:endParaRPr>
                    </a:p>
                  </a:txBody>
                  <a:tcPr/>
                </a:tc>
                <a:tc>
                  <a:txBody>
                    <a:bodyPr/>
                    <a:lstStyle/>
                    <a:p>
                      <a:pPr marL="0" indent="0" algn="l" defTabSz="914400" rtl="0" eaLnBrk="1" latinLnBrk="0" hangingPunct="1">
                        <a:buFont typeface="Arial" panose="020B0604020202020204" pitchFamily="34" charset="0"/>
                        <a:buNone/>
                      </a:pPr>
                      <a:r>
                        <a:rPr lang="en-US" sz="1200" kern="1200" dirty="0">
                          <a:solidFill>
                            <a:schemeClr val="dk1"/>
                          </a:solidFill>
                          <a:latin typeface="+mn-lt"/>
                          <a:ea typeface="+mn-ea"/>
                          <a:cs typeface="+mn-cs"/>
                        </a:rPr>
                        <a:t>“</a:t>
                      </a:r>
                      <a:r>
                        <a:rPr lang="en-GB" sz="1200" kern="1200" dirty="0">
                          <a:solidFill>
                            <a:schemeClr val="dk1"/>
                          </a:solidFill>
                          <a:latin typeface="+mn-lt"/>
                          <a:ea typeface="+mn-ea"/>
                          <a:cs typeface="+mn-cs"/>
                        </a:rPr>
                        <a:t>…in TS 23.273 clause 5.10, support of Positioning over user plane connection between UE and LMF for non-regulatory service, similar mechanism maybe developed</a:t>
                      </a:r>
                      <a:r>
                        <a:rPr lang="en-US" sz="1200" kern="1200" dirty="0">
                          <a:solidFill>
                            <a:schemeClr val="dk1"/>
                          </a:solidFill>
                          <a:latin typeface="+mn-lt"/>
                          <a:ea typeface="+mn-ea"/>
                          <a:cs typeface="+mn-cs"/>
                        </a:rPr>
                        <a:t>” </a:t>
                      </a:r>
                    </a:p>
                    <a:p>
                      <a:pPr marL="0" indent="0" algn="l" defTabSz="914400" rtl="0" eaLnBrk="1" latinLnBrk="0" hangingPunct="1">
                        <a:buFont typeface="Arial" panose="020B0604020202020204" pitchFamily="34" charset="0"/>
                        <a:buNone/>
                      </a:pPr>
                      <a:r>
                        <a:rPr lang="en-US" sz="1200" kern="1200" dirty="0">
                          <a:solidFill>
                            <a:schemeClr val="dk1"/>
                          </a:solidFill>
                          <a:latin typeface="+mn-lt"/>
                          <a:ea typeface="+mn-ea"/>
                          <a:cs typeface="+mn-cs"/>
                        </a:rPr>
                        <a:t>This seems to indicate that work is need to develop such solution</a:t>
                      </a:r>
                    </a:p>
                  </a:txBody>
                  <a:tcPr/>
                </a:tc>
                <a:extLst>
                  <a:ext uri="{0D108BD9-81ED-4DB2-BD59-A6C34878D82A}">
                    <a16:rowId xmlns:a16="http://schemas.microsoft.com/office/drawing/2014/main" val="1043837046"/>
                  </a:ext>
                </a:extLst>
              </a:tr>
            </a:tbl>
          </a:graphicData>
        </a:graphic>
      </p:graphicFrame>
    </p:spTree>
    <p:extLst>
      <p:ext uri="{BB962C8B-B14F-4D97-AF65-F5344CB8AC3E}">
        <p14:creationId xmlns:p14="http://schemas.microsoft.com/office/powerpoint/2010/main" val="372897077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On the view of some SA2 companies regarding reply to RAN</a:t>
            </a:r>
            <a:endParaRPr lang="zh-CN" altLang="en-US" sz="2800" dirty="0"/>
          </a:p>
        </p:txBody>
      </p:sp>
      <p:sp>
        <p:nvSpPr>
          <p:cNvPr id="5" name="Content Placeholder 2">
            <a:extLst>
              <a:ext uri="{FF2B5EF4-FFF2-40B4-BE49-F238E27FC236}">
                <a16:creationId xmlns:a16="http://schemas.microsoft.com/office/drawing/2014/main" id="{6EDCAE93-56C2-38AF-ED5D-E0635E41E983}"/>
              </a:ext>
            </a:extLst>
          </p:cNvPr>
          <p:cNvSpPr txBox="1">
            <a:spLocks/>
          </p:cNvSpPr>
          <p:nvPr/>
        </p:nvSpPr>
        <p:spPr bwMode="auto">
          <a:xfrm>
            <a:off x="0" y="1081821"/>
            <a:ext cx="12094590" cy="787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There is no consensus on the feasibility of any of the options requested by RAN, but some common aspect may be </a:t>
            </a:r>
            <a:r>
              <a:rPr lang="en-US" altLang="zh-CN" sz="2200">
                <a:latin typeface="Calibri" panose="020F0502020204030204" pitchFamily="34" charset="0"/>
                <a:cs typeface="Calibri" panose="020F0502020204030204" pitchFamily="34" charset="0"/>
              </a:rPr>
              <a:t>highlighted:</a:t>
            </a: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endParaRPr lang="en-US" altLang="zh-CN" sz="2200">
              <a:latin typeface="Calibri" panose="020F0502020204030204" pitchFamily="34" charset="0"/>
              <a:cs typeface="Calibri" panose="020F0502020204030204" pitchFamily="34" charset="0"/>
            </a:endParaRPr>
          </a:p>
          <a:p>
            <a:pPr>
              <a:lnSpc>
                <a:spcPct val="100000"/>
              </a:lnSpc>
              <a:spcBef>
                <a:spcPts val="0"/>
              </a:spcBef>
              <a:spcAft>
                <a:spcPts val="0"/>
              </a:spcAft>
            </a:pPr>
            <a:r>
              <a:rPr lang="en-GB" altLang="zh-CN" sz="2200">
                <a:latin typeface="Calibri" panose="020F0502020204030204" pitchFamily="34" charset="0"/>
                <a:cs typeface="Calibri" panose="020F0502020204030204" pitchFamily="34" charset="0"/>
              </a:rPr>
              <a:t>Inputs that are not reply LS type</a:t>
            </a:r>
            <a:endParaRPr lang="en-GB" altLang="zh-CN" sz="2200" dirty="0">
              <a:latin typeface="Calibri" panose="020F0502020204030204" pitchFamily="34" charset="0"/>
              <a:cs typeface="Calibri" panose="020F0502020204030204" pitchFamily="34" charset="0"/>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graphicFrame>
        <p:nvGraphicFramePr>
          <p:cNvPr id="2" name="Table 1">
            <a:extLst>
              <a:ext uri="{FF2B5EF4-FFF2-40B4-BE49-F238E27FC236}">
                <a16:creationId xmlns:a16="http://schemas.microsoft.com/office/drawing/2014/main" id="{0CCFFC45-3205-90A1-636D-AF9D24BA3891}"/>
              </a:ext>
            </a:extLst>
          </p:cNvPr>
          <p:cNvGraphicFramePr>
            <a:graphicFrameLocks noGrp="1"/>
          </p:cNvGraphicFramePr>
          <p:nvPr>
            <p:extLst>
              <p:ext uri="{D42A27DB-BD31-4B8C-83A1-F6EECF244321}">
                <p14:modId xmlns:p14="http://schemas.microsoft.com/office/powerpoint/2010/main" val="561461938"/>
              </p:ext>
            </p:extLst>
          </p:nvPr>
        </p:nvGraphicFramePr>
        <p:xfrm>
          <a:off x="303719" y="1868978"/>
          <a:ext cx="11487149" cy="2877185"/>
        </p:xfrm>
        <a:graphic>
          <a:graphicData uri="http://schemas.openxmlformats.org/drawingml/2006/table">
            <a:tbl>
              <a:tblPr firstRow="1" bandRow="1">
                <a:tableStyleId>{5C22544A-7EE6-4342-B048-85BDC9FD1C3A}</a:tableStyleId>
              </a:tblPr>
              <a:tblGrid>
                <a:gridCol w="1663874">
                  <a:extLst>
                    <a:ext uri="{9D8B030D-6E8A-4147-A177-3AD203B41FA5}">
                      <a16:colId xmlns:a16="http://schemas.microsoft.com/office/drawing/2014/main" val="985616017"/>
                    </a:ext>
                  </a:extLst>
                </a:gridCol>
                <a:gridCol w="5885953">
                  <a:extLst>
                    <a:ext uri="{9D8B030D-6E8A-4147-A177-3AD203B41FA5}">
                      <a16:colId xmlns:a16="http://schemas.microsoft.com/office/drawing/2014/main" val="2759242559"/>
                    </a:ext>
                  </a:extLst>
                </a:gridCol>
                <a:gridCol w="3937322">
                  <a:extLst>
                    <a:ext uri="{9D8B030D-6E8A-4147-A177-3AD203B41FA5}">
                      <a16:colId xmlns:a16="http://schemas.microsoft.com/office/drawing/2014/main" val="1386379114"/>
                    </a:ext>
                  </a:extLst>
                </a:gridCol>
              </a:tblGrid>
              <a:tr h="370840">
                <a:tc>
                  <a:txBody>
                    <a:bodyPr/>
                    <a:lstStyle/>
                    <a:p>
                      <a:pPr algn="ctr"/>
                      <a:r>
                        <a:rPr lang="en-US" dirty="0"/>
                        <a:t>Reply Proposal from:</a:t>
                      </a:r>
                    </a:p>
                  </a:txBody>
                  <a:tcPr/>
                </a:tc>
                <a:tc>
                  <a:txBody>
                    <a:bodyPr/>
                    <a:lstStyle/>
                    <a:p>
                      <a:pPr algn="ctr"/>
                      <a:r>
                        <a:rPr lang="en-US" dirty="0"/>
                        <a:t>Main aspects of proposal</a:t>
                      </a:r>
                    </a:p>
                  </a:txBody>
                  <a:tcPr/>
                </a:tc>
                <a:tc>
                  <a:txBody>
                    <a:bodyPr/>
                    <a:lstStyle/>
                    <a:p>
                      <a:pPr algn="ctr"/>
                      <a:r>
                        <a:rPr lang="en-US" dirty="0"/>
                        <a:t>Observations</a:t>
                      </a:r>
                    </a:p>
                  </a:txBody>
                  <a:tcPr/>
                </a:tc>
                <a:extLst>
                  <a:ext uri="{0D108BD9-81ED-4DB2-BD59-A6C34878D82A}">
                    <a16:rowId xmlns:a16="http://schemas.microsoft.com/office/drawing/2014/main" val="1385860835"/>
                  </a:ext>
                </a:extLst>
              </a:tr>
              <a:tr h="370840">
                <a:tc>
                  <a:txBody>
                    <a:bodyPr/>
                    <a:lstStyle/>
                    <a:p>
                      <a:r>
                        <a:rPr lang="en-US" sz="1200" kern="1200">
                          <a:solidFill>
                            <a:schemeClr val="dk1"/>
                          </a:solidFill>
                          <a:latin typeface="+mn-lt"/>
                          <a:ea typeface="+mn-ea"/>
                          <a:cs typeface="+mn-cs"/>
                        </a:rPr>
                        <a:t>Apple (</a:t>
                      </a:r>
                      <a:r>
                        <a:rPr lang="en-US" sz="1200" kern="1200">
                          <a:solidFill>
                            <a:schemeClr val="dk1"/>
                          </a:solidFill>
                          <a:latin typeface="+mn-lt"/>
                          <a:ea typeface="+mn-ea"/>
                          <a:cs typeface="+mn-cs"/>
                          <a:hlinkClick r:id="rId3"/>
                        </a:rPr>
                        <a:t>S2-2411716</a:t>
                      </a:r>
                      <a:r>
                        <a:rPr lang="en-US"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marR="0" indent="-285750" algn="l">
                        <a:lnSpc>
                          <a:spcPct val="115000"/>
                        </a:lnSpc>
                        <a:spcBef>
                          <a:spcPts val="0"/>
                        </a:spcBef>
                        <a:spcAft>
                          <a:spcPts val="0"/>
                        </a:spcAft>
                        <a:buFont typeface="Arial" panose="020B0604020202020204" pitchFamily="34" charset="0"/>
                        <a:buChar char="•"/>
                      </a:pPr>
                      <a:r>
                        <a:rPr lang="en-US" sz="1200" kern="1200" dirty="0">
                          <a:solidFill>
                            <a:schemeClr val="dk1"/>
                          </a:solidFill>
                          <a:latin typeface="+mn-lt"/>
                          <a:ea typeface="+mn-ea"/>
                          <a:cs typeface="+mn-cs"/>
                        </a:rPr>
                        <a:t>SA2 needs more time to study possible solutions for option 1b and option 2 before providing a feasibility analysis on the questions raised by RAN</a:t>
                      </a:r>
                    </a:p>
                  </a:txBody>
                  <a:tcPr marL="114300" marR="114300" marT="0" marB="0"/>
                </a:tc>
                <a:tc>
                  <a:txBody>
                    <a:bodyPr/>
                    <a:lstStyle/>
                    <a:p>
                      <a:r>
                        <a:rPr lang="en-US" sz="1200" kern="1200" dirty="0">
                          <a:solidFill>
                            <a:schemeClr val="dk1"/>
                          </a:solidFill>
                          <a:latin typeface="+mn-lt"/>
                          <a:ea typeface="+mn-ea"/>
                          <a:cs typeface="+mn-cs"/>
                        </a:rPr>
                        <a:t>More time required to study options</a:t>
                      </a:r>
                    </a:p>
                  </a:txBody>
                  <a:tcPr/>
                </a:tc>
                <a:extLst>
                  <a:ext uri="{0D108BD9-81ED-4DB2-BD59-A6C34878D82A}">
                    <a16:rowId xmlns:a16="http://schemas.microsoft.com/office/drawing/2014/main" val="1992106871"/>
                  </a:ext>
                </a:extLst>
              </a:tr>
              <a:tr h="370840">
                <a:tc>
                  <a:txBody>
                    <a:bodyPr/>
                    <a:lstStyle/>
                    <a:p>
                      <a:r>
                        <a:rPr lang="en-US" sz="1200" kern="1200">
                          <a:solidFill>
                            <a:schemeClr val="dk1"/>
                          </a:solidFill>
                          <a:latin typeface="+mn-lt"/>
                          <a:ea typeface="+mn-ea"/>
                          <a:cs typeface="+mn-cs"/>
                        </a:rPr>
                        <a:t>T-Mobile </a:t>
                      </a:r>
                      <a:r>
                        <a:rPr lang="en-US" altLang="ko-KR" sz="1200" kern="1200">
                          <a:solidFill>
                            <a:schemeClr val="dk1"/>
                          </a:solidFill>
                          <a:latin typeface="+mn-lt"/>
                          <a:ea typeface="+mn-ea"/>
                          <a:cs typeface="+mn-cs"/>
                        </a:rPr>
                        <a:t>(</a:t>
                      </a:r>
                      <a:r>
                        <a:rPr lang="en-US" altLang="ko-KR" sz="1200" kern="1200">
                          <a:solidFill>
                            <a:schemeClr val="dk1"/>
                          </a:solidFill>
                          <a:latin typeface="+mn-lt"/>
                          <a:ea typeface="+mn-ea"/>
                          <a:cs typeface="+mn-cs"/>
                          <a:hlinkClick r:id="rId4"/>
                        </a:rPr>
                        <a:t>S2-2412184</a:t>
                      </a:r>
                      <a:r>
                        <a:rPr lang="en-US" altLang="ko-KR"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Initial evaluation by SA2 indicates that the UP aspects of both options 2 and 3 are technically feasible</a:t>
                      </a:r>
                    </a:p>
                    <a:p>
                      <a:pPr marL="285750" indent="-285750">
                        <a:buFont typeface="Arial" panose="020B0604020202020204" pitchFamily="34" charset="0"/>
                        <a:buChar char="•"/>
                      </a:pPr>
                      <a:r>
                        <a:rPr lang="en-US" sz="1200" kern="1200" dirty="0">
                          <a:solidFill>
                            <a:schemeClr val="dk1"/>
                          </a:solidFill>
                          <a:latin typeface="+mn-lt"/>
                          <a:ea typeface="+mn-ea"/>
                          <a:cs typeface="+mn-cs"/>
                        </a:rPr>
                        <a:t>SA2 would need further inputs from RAN2, and sufficient time as part of a full study, where concrete solutions are developed</a:t>
                      </a:r>
                    </a:p>
                  </a:txBody>
                  <a:tcPr/>
                </a:tc>
                <a:tc>
                  <a:txBody>
                    <a:bodyPr/>
                    <a:lstStyle/>
                    <a:p>
                      <a:r>
                        <a:rPr lang="en-US" sz="1200" kern="1200" dirty="0">
                          <a:solidFill>
                            <a:schemeClr val="dk1"/>
                          </a:solidFill>
                          <a:latin typeface="+mn-lt"/>
                          <a:ea typeface="+mn-ea"/>
                          <a:cs typeface="+mn-cs"/>
                        </a:rPr>
                        <a:t>Preliminary observation from some companies indicate UP aspects of both option 3 and option 3 are feasible. This is shared by other papers.</a:t>
                      </a:r>
                    </a:p>
                    <a:p>
                      <a:r>
                        <a:rPr lang="en-US" sz="1200" kern="1200" dirty="0">
                          <a:solidFill>
                            <a:schemeClr val="dk1"/>
                          </a:solidFill>
                          <a:latin typeface="+mn-lt"/>
                          <a:ea typeface="+mn-ea"/>
                          <a:cs typeface="+mn-cs"/>
                        </a:rPr>
                        <a:t>More time is required to develop concrete solutions</a:t>
                      </a:r>
                    </a:p>
                  </a:txBody>
                  <a:tcPr/>
                </a:tc>
                <a:extLst>
                  <a:ext uri="{0D108BD9-81ED-4DB2-BD59-A6C34878D82A}">
                    <a16:rowId xmlns:a16="http://schemas.microsoft.com/office/drawing/2014/main" val="2837687744"/>
                  </a:ext>
                </a:extLst>
              </a:tr>
              <a:tr h="370840">
                <a:tc>
                  <a:txBody>
                    <a:bodyPr/>
                    <a:lstStyle/>
                    <a:p>
                      <a:r>
                        <a:rPr lang="en-US" sz="1200" kern="1200">
                          <a:solidFill>
                            <a:schemeClr val="dk1"/>
                          </a:solidFill>
                          <a:latin typeface="+mn-lt"/>
                          <a:ea typeface="+mn-ea"/>
                          <a:cs typeface="+mn-cs"/>
                        </a:rPr>
                        <a:t>InterDigital </a:t>
                      </a:r>
                    </a:p>
                    <a:p>
                      <a:r>
                        <a:rPr lang="en-US" altLang="ko-KR" sz="1200" kern="1200">
                          <a:solidFill>
                            <a:schemeClr val="dk1"/>
                          </a:solidFill>
                          <a:latin typeface="+mn-lt"/>
                          <a:ea typeface="+mn-ea"/>
                          <a:cs typeface="+mn-cs"/>
                        </a:rPr>
                        <a:t>(</a:t>
                      </a:r>
                      <a:r>
                        <a:rPr lang="en-US" altLang="ko-KR" sz="1200" kern="1200">
                          <a:solidFill>
                            <a:schemeClr val="dk1"/>
                          </a:solidFill>
                          <a:latin typeface="+mn-lt"/>
                          <a:ea typeface="+mn-ea"/>
                          <a:cs typeface="+mn-cs"/>
                          <a:hlinkClick r:id="rId5"/>
                        </a:rPr>
                        <a:t>S2-2412312</a:t>
                      </a:r>
                      <a:r>
                        <a:rPr lang="en-US" altLang="ko-KR" sz="1200" kern="1200">
                          <a:solidFill>
                            <a:schemeClr val="dk1"/>
                          </a:solidFill>
                          <a:latin typeface="+mn-lt"/>
                          <a:ea typeface="+mn-ea"/>
                          <a:cs typeface="+mn-cs"/>
                        </a:rPr>
                        <a:t>)</a:t>
                      </a:r>
                      <a:endParaRPr lang="en-US" sz="12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sz="1200" kern="1200" dirty="0">
                          <a:solidFill>
                            <a:schemeClr val="dk1"/>
                          </a:solidFill>
                          <a:latin typeface="+mn-lt"/>
                          <a:ea typeface="+mn-ea"/>
                          <a:cs typeface="+mn-cs"/>
                        </a:rPr>
                        <a:t>Initial evaluation by SA2 indicates that the UP aspects of both options 2 and 3 are technically feasible, as are the possibility to address RAN requirements on data collection using option 1b, option 2 or option 3</a:t>
                      </a:r>
                    </a:p>
                    <a:p>
                      <a:pPr marL="285750" indent="-285750">
                        <a:buFont typeface="Arial" panose="020B0604020202020204" pitchFamily="34" charset="0"/>
                        <a:buChar char="•"/>
                      </a:pPr>
                      <a:r>
                        <a:rPr lang="en-US" sz="1200" kern="1200" dirty="0">
                          <a:solidFill>
                            <a:schemeClr val="dk1"/>
                          </a:solidFill>
                          <a:latin typeface="+mn-lt"/>
                          <a:ea typeface="+mn-ea"/>
                          <a:cs typeface="+mn-cs"/>
                        </a:rPr>
                        <a:t>SA2 would need further inputs from RAN2, and sufficient time as part of a full study, where concrete solutions are developed</a:t>
                      </a:r>
                    </a:p>
                  </a:txBody>
                  <a:tcPr/>
                </a:tc>
                <a:tc>
                  <a:txBody>
                    <a:bodyPr/>
                    <a:lstStyle/>
                    <a:p>
                      <a:r>
                        <a:rPr lang="en-US" sz="1200" kern="1200" dirty="0">
                          <a:solidFill>
                            <a:schemeClr val="dk1"/>
                          </a:solidFill>
                          <a:latin typeface="+mn-lt"/>
                          <a:ea typeface="+mn-ea"/>
                          <a:cs typeface="+mn-cs"/>
                        </a:rPr>
                        <a:t>We can conclude that all options are feasible, however a full evaluation is need and this will require a formal study</a:t>
                      </a:r>
                    </a:p>
                  </a:txBody>
                  <a:tcPr/>
                </a:tc>
                <a:extLst>
                  <a:ext uri="{0D108BD9-81ED-4DB2-BD59-A6C34878D82A}">
                    <a16:rowId xmlns:a16="http://schemas.microsoft.com/office/drawing/2014/main" val="1491764612"/>
                  </a:ext>
                </a:extLst>
              </a:tr>
            </a:tbl>
          </a:graphicData>
        </a:graphic>
      </p:graphicFrame>
      <p:graphicFrame>
        <p:nvGraphicFramePr>
          <p:cNvPr id="3" name="Table 1">
            <a:extLst>
              <a:ext uri="{FF2B5EF4-FFF2-40B4-BE49-F238E27FC236}">
                <a16:creationId xmlns:a16="http://schemas.microsoft.com/office/drawing/2014/main" id="{6F2C13FF-F571-90C4-D277-8AEF28123C0A}"/>
              </a:ext>
            </a:extLst>
          </p:cNvPr>
          <p:cNvGraphicFramePr>
            <a:graphicFrameLocks noGrp="1"/>
          </p:cNvGraphicFramePr>
          <p:nvPr>
            <p:extLst>
              <p:ext uri="{D42A27DB-BD31-4B8C-83A1-F6EECF244321}">
                <p14:modId xmlns:p14="http://schemas.microsoft.com/office/powerpoint/2010/main" val="2734553579"/>
              </p:ext>
            </p:extLst>
          </p:nvPr>
        </p:nvGraphicFramePr>
        <p:xfrm>
          <a:off x="303719" y="5204035"/>
          <a:ext cx="11616138" cy="1161415"/>
        </p:xfrm>
        <a:graphic>
          <a:graphicData uri="http://schemas.openxmlformats.org/drawingml/2006/table">
            <a:tbl>
              <a:tblPr firstRow="1" bandRow="1">
                <a:tableStyleId>{5C22544A-7EE6-4342-B048-85BDC9FD1C3A}</a:tableStyleId>
              </a:tblPr>
              <a:tblGrid>
                <a:gridCol w="1239331">
                  <a:extLst>
                    <a:ext uri="{9D8B030D-6E8A-4147-A177-3AD203B41FA5}">
                      <a16:colId xmlns:a16="http://schemas.microsoft.com/office/drawing/2014/main" val="985616017"/>
                    </a:ext>
                  </a:extLst>
                </a:gridCol>
                <a:gridCol w="10376807">
                  <a:extLst>
                    <a:ext uri="{9D8B030D-6E8A-4147-A177-3AD203B41FA5}">
                      <a16:colId xmlns:a16="http://schemas.microsoft.com/office/drawing/2014/main" val="2759242559"/>
                    </a:ext>
                  </a:extLst>
                </a:gridCol>
              </a:tblGrid>
              <a:tr h="0">
                <a:tc>
                  <a:txBody>
                    <a:bodyPr/>
                    <a:lstStyle/>
                    <a:p>
                      <a:pPr algn="ctr"/>
                      <a:r>
                        <a:rPr lang="en-US" sz="1600"/>
                        <a:t>Tdoc from</a:t>
                      </a:r>
                      <a:r>
                        <a:rPr lang="en-US" sz="1600" dirty="0"/>
                        <a:t>:</a:t>
                      </a:r>
                    </a:p>
                  </a:txBody>
                  <a:tcPr>
                    <a:solidFill>
                      <a:schemeClr val="accent6">
                        <a:lumMod val="75000"/>
                      </a:schemeClr>
                    </a:solidFill>
                  </a:tcPr>
                </a:tc>
                <a:tc>
                  <a:txBody>
                    <a:bodyPr/>
                    <a:lstStyle/>
                    <a:p>
                      <a:pPr algn="ctr"/>
                      <a:r>
                        <a:rPr lang="en-US" sz="1600" dirty="0"/>
                        <a:t>Main aspects of proposal</a:t>
                      </a:r>
                    </a:p>
                  </a:txBody>
                  <a:tcPr>
                    <a:solidFill>
                      <a:schemeClr val="accent6">
                        <a:lumMod val="75000"/>
                      </a:schemeClr>
                    </a:solidFill>
                  </a:tcPr>
                </a:tc>
                <a:extLst>
                  <a:ext uri="{0D108BD9-81ED-4DB2-BD59-A6C34878D82A}">
                    <a16:rowId xmlns:a16="http://schemas.microsoft.com/office/drawing/2014/main" val="1385860835"/>
                  </a:ext>
                </a:extLst>
              </a:tr>
              <a:tr h="370840">
                <a:tc>
                  <a:txBody>
                    <a:bodyPr/>
                    <a:lstStyle/>
                    <a:p>
                      <a:r>
                        <a:rPr lang="en-US" sz="1100" kern="1200">
                          <a:solidFill>
                            <a:schemeClr val="dk1"/>
                          </a:solidFill>
                          <a:latin typeface="+mn-lt"/>
                          <a:ea typeface="+mn-ea"/>
                          <a:cs typeface="+mn-cs"/>
                        </a:rPr>
                        <a:t>OPPO</a:t>
                      </a:r>
                    </a:p>
                    <a:p>
                      <a:r>
                        <a:rPr lang="en-US" sz="1100" kern="1200">
                          <a:solidFill>
                            <a:schemeClr val="dk1"/>
                          </a:solidFill>
                          <a:latin typeface="+mn-lt"/>
                          <a:ea typeface="+mn-ea"/>
                          <a:cs typeface="+mn-cs"/>
                        </a:rPr>
                        <a:t>(</a:t>
                      </a:r>
                      <a:r>
                        <a:rPr lang="en-US" altLang="ko-KR" sz="1100" kern="1200">
                          <a:solidFill>
                            <a:schemeClr val="dk1"/>
                          </a:solidFill>
                          <a:latin typeface="+mn-lt"/>
                          <a:ea typeface="+mn-ea"/>
                          <a:cs typeface="+mn-cs"/>
                          <a:hlinkClick r:id="rId6"/>
                        </a:rPr>
                        <a:t>S2-2411833</a:t>
                      </a:r>
                      <a:r>
                        <a:rPr lang="en-US" sz="1100" kern="1200">
                          <a:solidFill>
                            <a:schemeClr val="dk1"/>
                          </a:solidFill>
                          <a:latin typeface="+mn-lt"/>
                          <a:ea typeface="+mn-ea"/>
                          <a:cs typeface="+mn-cs"/>
                        </a:rPr>
                        <a:t>)</a:t>
                      </a:r>
                      <a:endParaRPr lang="en-US" sz="1100" kern="1200" dirty="0">
                        <a:solidFill>
                          <a:schemeClr val="dk1"/>
                        </a:solidFill>
                        <a:latin typeface="+mn-lt"/>
                        <a:ea typeface="+mn-ea"/>
                        <a:cs typeface="+mn-cs"/>
                      </a:endParaRPr>
                    </a:p>
                  </a:txBody>
                  <a:tcPr/>
                </a:tc>
                <a:tc>
                  <a:txBody>
                    <a:bodyPr/>
                    <a:lstStyle/>
                    <a:p>
                      <a:pPr marL="285750" marR="0" indent="-285750" algn="l">
                        <a:lnSpc>
                          <a:spcPct val="115000"/>
                        </a:lnSpc>
                        <a:spcBef>
                          <a:spcPts val="0"/>
                        </a:spcBef>
                        <a:spcAft>
                          <a:spcPts val="0"/>
                        </a:spcAft>
                        <a:buFont typeface="Arial" panose="020B0604020202020204" pitchFamily="34" charset="0"/>
                        <a:buChar char="•"/>
                      </a:pPr>
                      <a:r>
                        <a:rPr lang="en-US" sz="1100" kern="1200">
                          <a:solidFill>
                            <a:schemeClr val="dk1"/>
                          </a:solidFill>
                          <a:latin typeface="+mn-lt"/>
                          <a:ea typeface="+mn-ea"/>
                          <a:cs typeface="+mn-cs"/>
                        </a:rPr>
                        <a:t>Proposal 1: SA2 only need to focus on study and analysis the feasibility of MNO full controllability and full visibility and the feasibility of UP solution for option 2 and option 3.</a:t>
                      </a:r>
                    </a:p>
                    <a:p>
                      <a:pPr marL="285750" marR="0" indent="-285750" algn="l">
                        <a:lnSpc>
                          <a:spcPct val="115000"/>
                        </a:lnSpc>
                        <a:spcBef>
                          <a:spcPts val="0"/>
                        </a:spcBef>
                        <a:spcAft>
                          <a:spcPts val="0"/>
                        </a:spcAft>
                        <a:buFont typeface="Arial" panose="020B0604020202020204" pitchFamily="34" charset="0"/>
                        <a:buChar char="•"/>
                      </a:pPr>
                      <a:r>
                        <a:rPr lang="en-US" sz="1100" kern="1200">
                          <a:solidFill>
                            <a:schemeClr val="dk1"/>
                          </a:solidFill>
                          <a:latin typeface="+mn-lt"/>
                          <a:ea typeface="+mn-ea"/>
                          <a:cs typeface="+mn-cs"/>
                        </a:rPr>
                        <a:t>Proposal 2: For option 2/3, full visibility is guaranteed so no need to have option B/C. For option 1b) full visibility can be supported for standardized data, but cannot be supported for non-standardized data and also a mix of standardized and non-standardized data. </a:t>
                      </a:r>
                    </a:p>
                  </a:txBody>
                  <a:tcPr marL="114300" marR="114300" marT="0" marB="0"/>
                </a:tc>
                <a:extLst>
                  <a:ext uri="{0D108BD9-81ED-4DB2-BD59-A6C34878D82A}">
                    <a16:rowId xmlns:a16="http://schemas.microsoft.com/office/drawing/2014/main" val="1992106871"/>
                  </a:ext>
                </a:extLst>
              </a:tr>
              <a:tr h="0">
                <a:tc>
                  <a:txBody>
                    <a:bodyPr/>
                    <a:lstStyle/>
                    <a:p>
                      <a:r>
                        <a:rPr lang="en-US" sz="1100" kern="1200">
                          <a:solidFill>
                            <a:schemeClr val="dk1"/>
                          </a:solidFill>
                          <a:latin typeface="+mn-lt"/>
                          <a:ea typeface="+mn-ea"/>
                          <a:cs typeface="+mn-cs"/>
                        </a:rPr>
                        <a:t>LGE </a:t>
                      </a:r>
                      <a:r>
                        <a:rPr lang="en-US" altLang="ko-KR" sz="1100" kern="1200">
                          <a:solidFill>
                            <a:schemeClr val="dk1"/>
                          </a:solidFill>
                          <a:latin typeface="+mn-lt"/>
                          <a:ea typeface="+mn-ea"/>
                          <a:cs typeface="+mn-cs"/>
                        </a:rPr>
                        <a:t>(</a:t>
                      </a:r>
                      <a:r>
                        <a:rPr lang="en-US" altLang="ko-KR" sz="1100" kern="1200">
                          <a:solidFill>
                            <a:schemeClr val="dk1"/>
                          </a:solidFill>
                          <a:latin typeface="+mn-lt"/>
                          <a:ea typeface="+mn-ea"/>
                          <a:cs typeface="+mn-cs"/>
                          <a:hlinkClick r:id="rId7"/>
                        </a:rPr>
                        <a:t>S2-2411975</a:t>
                      </a:r>
                      <a:r>
                        <a:rPr lang="en-US" altLang="ko-KR" sz="1100" kern="1200">
                          <a:solidFill>
                            <a:schemeClr val="dk1"/>
                          </a:solidFill>
                          <a:latin typeface="+mn-lt"/>
                          <a:ea typeface="+mn-ea"/>
                          <a:cs typeface="+mn-cs"/>
                        </a:rPr>
                        <a:t>)</a:t>
                      </a:r>
                      <a:endParaRPr lang="en-US" sz="1100" kern="1200" dirty="0">
                        <a:solidFill>
                          <a:schemeClr val="dk1"/>
                        </a:solidFill>
                        <a:latin typeface="+mn-lt"/>
                        <a:ea typeface="+mn-ea"/>
                        <a:cs typeface="+mn-cs"/>
                      </a:endParaRPr>
                    </a:p>
                  </a:txBody>
                  <a:tcPr/>
                </a:tc>
                <a:tc>
                  <a:txBody>
                    <a:bodyPr/>
                    <a:lstStyle/>
                    <a:p>
                      <a:pPr marL="285750" indent="-285750">
                        <a:buFont typeface="Arial" panose="020B0604020202020204" pitchFamily="34" charset="0"/>
                        <a:buChar char="•"/>
                      </a:pPr>
                      <a:r>
                        <a:rPr lang="en-US" sz="1100" kern="1200">
                          <a:solidFill>
                            <a:schemeClr val="dk1"/>
                          </a:solidFill>
                          <a:latin typeface="+mn-lt"/>
                          <a:ea typeface="+mn-ea"/>
                          <a:cs typeface="+mn-cs"/>
                        </a:rPr>
                        <a:t>For Option 1b, </a:t>
                      </a:r>
                      <a:r>
                        <a:rPr lang="en-US" altLang="ko-KR" sz="1100" kern="1200">
                          <a:solidFill>
                            <a:schemeClr val="dk1"/>
                          </a:solidFill>
                          <a:latin typeface="+mn-lt"/>
                          <a:ea typeface="+mn-ea"/>
                          <a:cs typeface="+mn-cs"/>
                        </a:rPr>
                        <a:t>full controllability and full visibility for standardized data of UE-side data when data collection server is inside MNO domain.</a:t>
                      </a: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2837687744"/>
                  </a:ext>
                </a:extLst>
              </a:tr>
            </a:tbl>
          </a:graphicData>
        </a:graphic>
      </p:graphicFrame>
    </p:spTree>
    <p:extLst>
      <p:ext uri="{BB962C8B-B14F-4D97-AF65-F5344CB8AC3E}">
        <p14:creationId xmlns:p14="http://schemas.microsoft.com/office/powerpoint/2010/main" val="33614198"/>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2800" dirty="0"/>
              <a:t>Way forward:</a:t>
            </a:r>
            <a:endParaRPr lang="zh-CN" altLang="en-US" sz="2800" dirty="0"/>
          </a:p>
        </p:txBody>
      </p:sp>
      <p:sp>
        <p:nvSpPr>
          <p:cNvPr id="2" name="Content Placeholder 2">
            <a:extLst>
              <a:ext uri="{FF2B5EF4-FFF2-40B4-BE49-F238E27FC236}">
                <a16:creationId xmlns:a16="http://schemas.microsoft.com/office/drawing/2014/main" id="{162EC02E-DA11-1ECA-7710-44A23F7C75B3}"/>
              </a:ext>
            </a:extLst>
          </p:cNvPr>
          <p:cNvSpPr txBox="1">
            <a:spLocks/>
          </p:cNvSpPr>
          <p:nvPr/>
        </p:nvSpPr>
        <p:spPr bwMode="auto">
          <a:xfrm>
            <a:off x="1009650" y="1266881"/>
            <a:ext cx="9258300" cy="320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Blip>
                <a:blip r:embed="rId2"/>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 </a:t>
            </a:r>
            <a:r>
              <a:rPr lang="en-US" altLang="zh-CN" sz="2200" dirty="0">
                <a:highlight>
                  <a:srgbClr val="FFFF00"/>
                </a:highlight>
                <a:latin typeface="Calibri" panose="020F0502020204030204" pitchFamily="34" charset="0"/>
                <a:cs typeface="Calibri" panose="020F0502020204030204" pitchFamily="34" charset="0"/>
              </a:rPr>
              <a:t>Work together to bring a formal SID on UE-Side Data Collection, as part of the Rel.20</a:t>
            </a:r>
          </a:p>
          <a:p>
            <a:pPr lvl="1">
              <a:lnSpc>
                <a:spcPct val="100000"/>
              </a:lnSpc>
              <a:spcBef>
                <a:spcPts val="0"/>
              </a:spcBef>
              <a:spcAft>
                <a:spcPts val="0"/>
              </a:spcAft>
            </a:pPr>
            <a:r>
              <a:rPr lang="en-US" altLang="zh-CN" sz="1800" dirty="0">
                <a:latin typeface="Calibri" panose="020F0502020204030204" pitchFamily="34" charset="0"/>
                <a:cs typeface="Calibri" panose="020F0502020204030204" pitchFamily="34" charset="0"/>
              </a:rPr>
              <a:t>E.g., OPPO has already brought a discussion paper that highlights data collection as one aspect to be studied in Rel.20</a:t>
            </a:r>
          </a:p>
          <a:p>
            <a:pPr>
              <a:lnSpc>
                <a:spcPct val="100000"/>
              </a:lnSpc>
              <a:spcBef>
                <a:spcPts val="0"/>
              </a:spcBef>
              <a:spcAft>
                <a:spcPts val="0"/>
              </a:spcAft>
            </a:pPr>
            <a:r>
              <a:rPr lang="en-US" altLang="zh-CN" sz="2200" dirty="0">
                <a:latin typeface="Calibri" panose="020F0502020204030204" pitchFamily="34" charset="0"/>
                <a:cs typeface="Calibri" panose="020F0502020204030204" pitchFamily="34" charset="0"/>
              </a:rPr>
              <a:t>Our reply to RAN could be as simple as:</a:t>
            </a:r>
          </a:p>
          <a:p>
            <a:pPr lvl="1">
              <a:lnSpc>
                <a:spcPct val="100000"/>
              </a:lnSpc>
              <a:spcBef>
                <a:spcPts val="0"/>
              </a:spcBef>
              <a:spcAft>
                <a:spcPts val="0"/>
              </a:spcAft>
            </a:pPr>
            <a:r>
              <a:rPr lang="en-GB" sz="1800" dirty="0">
                <a:latin typeface="Arial" panose="020B0604020202020204" pitchFamily="34" charset="0"/>
                <a:ea typeface="SimSun" panose="02010600030101010101" pitchFamily="2" charset="-122"/>
              </a:rPr>
              <a:t>SA2 concluded that a </a:t>
            </a:r>
            <a:r>
              <a:rPr lang="en-GB" sz="1800" dirty="0">
                <a:effectLst/>
                <a:latin typeface="Arial" panose="020B0604020202020204" pitchFamily="34" charset="0"/>
                <a:ea typeface="SimSun" panose="02010600030101010101" pitchFamily="2" charset="-122"/>
              </a:rPr>
              <a:t>full evaluation of all options would require an SA2 study, where concrete solutions may be developed.</a:t>
            </a:r>
          </a:p>
          <a:p>
            <a:pPr lvl="1">
              <a:lnSpc>
                <a:spcPct val="100000"/>
              </a:lnSpc>
              <a:spcBef>
                <a:spcPts val="0"/>
              </a:spcBef>
              <a:spcAft>
                <a:spcPts val="0"/>
              </a:spcAft>
            </a:pPr>
            <a:r>
              <a:rPr lang="en-GB" sz="1800" dirty="0">
                <a:effectLst/>
                <a:highlight>
                  <a:srgbClr val="FFFF00"/>
                </a:highlight>
                <a:latin typeface="Arial" panose="020B0604020202020204" pitchFamily="34" charset="0"/>
                <a:ea typeface="SimSun" panose="02010600030101010101" pitchFamily="2" charset="-122"/>
              </a:rPr>
              <a:t>A formal SID on </a:t>
            </a:r>
            <a:r>
              <a:rPr lang="en-GB" sz="1800" dirty="0">
                <a:highlight>
                  <a:srgbClr val="FFFF00"/>
                </a:highlight>
                <a:latin typeface="Arial" panose="020B0604020202020204" pitchFamily="34" charset="0"/>
                <a:ea typeface="SimSun" panose="02010600030101010101" pitchFamily="2" charset="-122"/>
              </a:rPr>
              <a:t>UE-Side Data Collection, </a:t>
            </a:r>
            <a:r>
              <a:rPr lang="en-GB" sz="1800" dirty="0">
                <a:effectLst/>
                <a:highlight>
                  <a:srgbClr val="FFFF00"/>
                </a:highlight>
                <a:latin typeface="Arial" panose="020B0604020202020204" pitchFamily="34" charset="0"/>
                <a:ea typeface="SimSun" panose="02010600030101010101" pitchFamily="2" charset="-122"/>
              </a:rPr>
              <a:t>will be </a:t>
            </a:r>
            <a:r>
              <a:rPr lang="en-GB" sz="1800" dirty="0">
                <a:highlight>
                  <a:srgbClr val="FFFF00"/>
                </a:highlight>
                <a:latin typeface="Arial" panose="020B0604020202020204" pitchFamily="34" charset="0"/>
                <a:ea typeface="SimSun" panose="02010600030101010101" pitchFamily="2" charset="-122"/>
              </a:rPr>
              <a:t>proposed as part of the Rel.20</a:t>
            </a:r>
            <a:endParaRPr lang="en-US" sz="1800" dirty="0">
              <a:effectLst/>
              <a:highlight>
                <a:srgbClr val="FFFF00"/>
              </a:highlight>
              <a:latin typeface="Times New Roman" panose="02020603050405020304" pitchFamily="18" charset="0"/>
              <a:ea typeface="SimSun" panose="02010600030101010101" pitchFamily="2" charset="-122"/>
            </a:endParaRPr>
          </a:p>
          <a:p>
            <a:pPr lvl="1">
              <a:lnSpc>
                <a:spcPct val="100000"/>
              </a:lnSpc>
              <a:spcBef>
                <a:spcPts val="0"/>
              </a:spcBef>
              <a:spcAft>
                <a:spcPts val="0"/>
              </a:spcAft>
            </a:pPr>
            <a:endParaRPr lang="en-US" altLang="zh-CN" sz="1800" dirty="0">
              <a:latin typeface="Calibri" panose="020F0502020204030204" pitchFamily="34" charset="0"/>
              <a:cs typeface="Calibri" panose="020F0502020204030204" pitchFamily="34" charset="0"/>
            </a:endParaRPr>
          </a:p>
          <a:p>
            <a:pPr marL="1177925" lvl="1" indent="-540385">
              <a:spcAft>
                <a:spcPts val="900"/>
              </a:spcAft>
            </a:pPr>
            <a:endParaRPr lang="en-US" altLang="zh-CN" sz="2000" dirty="0">
              <a:effectLst/>
              <a:latin typeface="Times New Roman" panose="02020603050405020304" pitchFamily="18" charset="0"/>
              <a:ea typeface="宋体" panose="02010600030101010101" pitchFamily="2" charset="-122"/>
            </a:endParaRPr>
          </a:p>
          <a:p>
            <a:pPr lvl="1">
              <a:lnSpc>
                <a:spcPct val="100000"/>
              </a:lnSpc>
              <a:spcBef>
                <a:spcPts val="0"/>
              </a:spcBef>
              <a:spcAft>
                <a:spcPts val="0"/>
              </a:spcAft>
            </a:pPr>
            <a:endParaRPr lang="en-GB" altLang="zh-C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4630722"/>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35CA3727-A4EB-4398-9783-D0148B061093}">
  <ds:schemaRefs>
    <ds:schemaRef ds:uri="http://www.w3.org/XML/1998/namespace"/>
    <ds:schemaRef ds:uri="679a257e-872f-4c98-9e8a-0a9c104f72cd"/>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280d8efa-eff2-4910-88d2-79ca146720c4"/>
    <ds:schemaRef ds:uri="http://purl.org/dc/dcmitype/"/>
    <ds:schemaRef ds:uri="http://purl.org/dc/elements/1.1/"/>
    <ds:schemaRef ds:uri="http://purl.org/dc/te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5d471751-9675-428d-917b-70f44f9630b0}" enabled="0" method="" siteId="{5d471751-9675-428d-917b-70f44f9630b0}" removed="1"/>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
  <TotalTime>234</TotalTime>
  <Words>1432</Words>
  <Application>Microsoft Office PowerPoint</Application>
  <PresentationFormat>와이드스크린</PresentationFormat>
  <Paragraphs>108</Paragraphs>
  <Slides>6</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6</vt:i4>
      </vt:variant>
    </vt:vector>
  </HeadingPairs>
  <TitlesOfParts>
    <vt:vector size="11" baseType="lpstr">
      <vt:lpstr>Arial</vt:lpstr>
      <vt:lpstr>Calibri</vt:lpstr>
      <vt:lpstr>Calibri Light</vt:lpstr>
      <vt:lpstr>Times New Roman</vt:lpstr>
      <vt:lpstr>Office Theme</vt:lpstr>
      <vt:lpstr>Discussion On UE-Side Data Collection Reply LS to RAN</vt:lpstr>
      <vt:lpstr>RAN2 email discussion</vt:lpstr>
      <vt:lpstr>RAN2 email discussion</vt:lpstr>
      <vt:lpstr>On the view of some SA2 companies regarding reply to RAN</vt:lpstr>
      <vt:lpstr>On the view of some SA2 companies regarding reply to RAN</vt:lpstr>
      <vt:lpstr>Way forward:</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LaeYoung (LG Electronics)</cp:lastModifiedBy>
  <cp:revision>725</cp:revision>
  <dcterms:created xsi:type="dcterms:W3CDTF">2010-02-05T13:52:04Z</dcterms:created>
  <dcterms:modified xsi:type="dcterms:W3CDTF">2024-11-14T02:07:44Z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y fmtid="{D5CDD505-2E9C-101B-9397-08002B2CF9AE}" pid="5" name="MSIP_Label_4d2f777e-4347-4fc6-823a-b44ab313546a_Enabled">
    <vt:lpwstr>true</vt:lpwstr>
  </property>
  <property fmtid="{D5CDD505-2E9C-101B-9397-08002B2CF9AE}" pid="6" name="MSIP_Label_4d2f777e-4347-4fc6-823a-b44ab313546a_SetDate">
    <vt:lpwstr>2024-11-12T21:09:21Z</vt:lpwstr>
  </property>
  <property fmtid="{D5CDD505-2E9C-101B-9397-08002B2CF9AE}" pid="7" name="MSIP_Label_4d2f777e-4347-4fc6-823a-b44ab313546a_Method">
    <vt:lpwstr>Standard</vt:lpwstr>
  </property>
  <property fmtid="{D5CDD505-2E9C-101B-9397-08002B2CF9AE}" pid="8" name="MSIP_Label_4d2f777e-4347-4fc6-823a-b44ab313546a_Name">
    <vt:lpwstr>Non-Public</vt:lpwstr>
  </property>
  <property fmtid="{D5CDD505-2E9C-101B-9397-08002B2CF9AE}" pid="9" name="MSIP_Label_4d2f777e-4347-4fc6-823a-b44ab313546a_SiteId">
    <vt:lpwstr>e351b779-f6d5-4e50-8568-80e922d180ae</vt:lpwstr>
  </property>
  <property fmtid="{D5CDD505-2E9C-101B-9397-08002B2CF9AE}" pid="10" name="MSIP_Label_4d2f777e-4347-4fc6-823a-b44ab313546a_ActionId">
    <vt:lpwstr>a7acb6d0-82d5-49c1-b891-4055c5471bb4</vt:lpwstr>
  </property>
  <property fmtid="{D5CDD505-2E9C-101B-9397-08002B2CF9AE}" pid="11" name="MSIP_Label_4d2f777e-4347-4fc6-823a-b44ab313546a_ContentBits">
    <vt:lpwstr>0</vt:lpwstr>
  </property>
</Properties>
</file>