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310" r:id="rId5"/>
    <p:sldId id="306" r:id="rId6"/>
    <p:sldId id="294" r:id="rId7"/>
    <p:sldId id="296" r:id="rId8"/>
    <p:sldId id="307" r:id="rId9"/>
    <p:sldId id="316" r:id="rId10"/>
    <p:sldId id="305" r:id="rId11"/>
    <p:sldId id="299" r:id="rId12"/>
    <p:sldId id="312" r:id="rId13"/>
    <p:sldId id="288" r:id="rId14"/>
    <p:sldId id="291" r:id="rId15"/>
    <p:sldId id="287" r:id="rId16"/>
    <p:sldId id="317" r:id="rId17"/>
    <p:sldId id="290" r:id="rId18"/>
    <p:sldId id="314" r:id="rId19"/>
    <p:sldId id="30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90000"/>
    <a:srgbClr val="EC262D"/>
    <a:srgbClr val="5D5D5F"/>
    <a:srgbClr val="F2F2F2"/>
    <a:srgbClr val="6D6E71"/>
    <a:srgbClr val="509547"/>
    <a:srgbClr val="4B900E"/>
    <a:srgbClr val="969796"/>
    <a:srgbClr val="75D91E"/>
    <a:srgbClr val="292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6AC1A5-BEEF-3586-2D76-A57CFA5D7307}" v="1" dt="2024-11-14T14:45:02.835"/>
    <p1510:client id="{46E55C44-F9AB-0AFC-1D1F-52CABD7D02D3}" v="27" dt="2024-11-15T13:53:45.226"/>
    <p1510:client id="{CFC99C06-95C8-1FF1-884F-DE2AD9B833C1}" v="2" dt="2024-11-14T14:35:16.834"/>
    <p1510:client id="{D8ADB2A3-44BE-1986-F874-52E941142049}" v="3" dt="2024-11-14T15:38:05.9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38628-72D3-4895-A126-67608EC988C7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C60C5-9CDF-4B81-9F40-E34F7FF6D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69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03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Same for both hotels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48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Same for both hotels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38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Same for both hotels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81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Same for both hotels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1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40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59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Supplementary slide info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57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“if you need a visa apply now” delegates are encouraged to apply as soon as possible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52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996D9-B021-D1B8-1F04-56CBDAC22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E21047-C3F2-170F-7CC9-2B60D9030A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B0FB8F-9055-7FCE-782D-6D01F98D99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“if you need a visa apply now” delegates are encouraged to apply as soon as possible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9ACFCB-F14B-BC05-F219-DCB65106B1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6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61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52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4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5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45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97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8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0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7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>
            <a:alpha val="439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07F1-4638-487A-878F-847517F4AA6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3gppmeetings.atis.org/chicago2023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04ABF3-FF5B-EB52-F0B8-596DCD82C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5" b="10865"/>
          <a:stretch/>
        </p:blipFill>
        <p:spPr>
          <a:xfrm>
            <a:off x="-1090" y="1772"/>
            <a:ext cx="12191999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7F71D34-3941-D58C-818D-82F5E4F5980B}"/>
              </a:ext>
            </a:extLst>
          </p:cNvPr>
          <p:cNvSpPr/>
          <p:nvPr/>
        </p:nvSpPr>
        <p:spPr>
          <a:xfrm>
            <a:off x="0" y="0"/>
            <a:ext cx="12191999" cy="101026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6E701C03-C5EE-FAE4-AA0B-C893AC1BE2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40" y="168172"/>
            <a:ext cx="1719506" cy="6503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DCE4CD-CB0F-C2B4-9961-BBFAD8EDC632}"/>
              </a:ext>
            </a:extLst>
          </p:cNvPr>
          <p:cNvSpPr txBox="1"/>
          <p:nvPr/>
        </p:nvSpPr>
        <p:spPr>
          <a:xfrm>
            <a:off x="1796825" y="4617237"/>
            <a:ext cx="86260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Working Group Meetings </a:t>
            </a:r>
            <a:r>
              <a:rPr lang="en-US" sz="4400">
                <a:solidFill>
                  <a:srgbClr val="F9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Orlando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E0303B-2095-7ECD-ACE6-C881B9162362}"/>
              </a:ext>
            </a:extLst>
          </p:cNvPr>
          <p:cNvSpPr txBox="1"/>
          <p:nvPr/>
        </p:nvSpPr>
        <p:spPr>
          <a:xfrm>
            <a:off x="3081391" y="5386678"/>
            <a:ext cx="6029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November 18-22, 2024 | Orlando, FL</a:t>
            </a:r>
          </a:p>
        </p:txBody>
      </p:sp>
    </p:spTree>
    <p:extLst>
      <p:ext uri="{BB962C8B-B14F-4D97-AF65-F5344CB8AC3E}">
        <p14:creationId xmlns:p14="http://schemas.microsoft.com/office/powerpoint/2010/main" val="3714340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147993B-2E56-9127-5D81-4648277F93B5}"/>
              </a:ext>
            </a:extLst>
          </p:cNvPr>
          <p:cNvSpPr/>
          <p:nvPr/>
        </p:nvSpPr>
        <p:spPr>
          <a:xfrm>
            <a:off x="3715058" y="1698678"/>
            <a:ext cx="7902062" cy="4820994"/>
          </a:xfrm>
          <a:prstGeom prst="roundRect">
            <a:avLst>
              <a:gd name="adj" fmla="val 1370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1600" b="1" dirty="0">
                <a:solidFill>
                  <a:srgbClr val="292A28"/>
                </a:solidFill>
                <a:latin typeface="Aptos"/>
                <a:ea typeface="Roboto"/>
                <a:cs typeface="Roboto"/>
              </a:rPr>
              <a:t>Hilton Lake Buena Vista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92A28"/>
                </a:solidFill>
                <a:latin typeface="Aptos"/>
                <a:ea typeface="Roboto"/>
                <a:cs typeface="Roboto"/>
              </a:rPr>
              <a:t>Covington Mill </a:t>
            </a:r>
            <a:r>
              <a:rPr lang="en-US" sz="1600" dirty="0">
                <a:solidFill>
                  <a:srgbClr val="292A28"/>
                </a:solidFill>
                <a:latin typeface="Aptos"/>
                <a:ea typeface="Roboto"/>
                <a:cs typeface="Roboto"/>
              </a:rPr>
              <a:t>Open daily for </a:t>
            </a:r>
            <a:r>
              <a:rPr lang="de-DE" sz="1600" dirty="0">
                <a:solidFill>
                  <a:srgbClr val="292A28"/>
                </a:solidFill>
                <a:latin typeface="Aptos"/>
                <a:ea typeface="Roboto"/>
                <a:cs typeface="Roboto"/>
              </a:rPr>
              <a:t>lunch 11:30 am–2 </a:t>
            </a:r>
            <a:r>
              <a:rPr lang="de-DE" sz="1600" dirty="0" err="1">
                <a:solidFill>
                  <a:srgbClr val="292A28"/>
                </a:solidFill>
                <a:latin typeface="Aptos"/>
                <a:ea typeface="Roboto"/>
                <a:cs typeface="Roboto"/>
              </a:rPr>
              <a:t>pm</a:t>
            </a:r>
            <a:r>
              <a:rPr lang="de-DE" sz="1600" dirty="0">
                <a:solidFill>
                  <a:srgbClr val="292A28"/>
                </a:solidFill>
                <a:latin typeface="Aptos"/>
                <a:ea typeface="Roboto"/>
                <a:cs typeface="Roboto"/>
              </a:rPr>
              <a:t>; Buffet Service </a:t>
            </a:r>
            <a:r>
              <a:rPr lang="de-DE" sz="1600" dirty="0" err="1">
                <a:solidFill>
                  <a:srgbClr val="292A28"/>
                </a:solidFill>
                <a:latin typeface="Aptos"/>
                <a:ea typeface="Roboto"/>
                <a:cs typeface="Roboto"/>
              </a:rPr>
              <a:t>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92A28"/>
                </a:solidFill>
                <a:latin typeface="Aptos"/>
                <a:ea typeface="Roboto"/>
                <a:cs typeface="Roboto"/>
              </a:rPr>
              <a:t>Mainstreet Market (Grab &amp; Go) </a:t>
            </a:r>
            <a:r>
              <a:rPr lang="en-US" sz="1600" b="0" i="0" dirty="0">
                <a:solidFill>
                  <a:srgbClr val="121212"/>
                </a:solidFill>
                <a:effectLst/>
                <a:latin typeface="Aptos"/>
              </a:rPr>
              <a:t>Open daily from 6 am–1 am</a:t>
            </a:r>
            <a:endParaRPr lang="en-US" sz="1600" b="1" dirty="0">
              <a:solidFill>
                <a:srgbClr val="292A28"/>
              </a:solidFill>
              <a:latin typeface="Aptos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292A28"/>
                </a:solidFill>
                <a:latin typeface="Aptos"/>
                <a:ea typeface="Roboto"/>
                <a:cs typeface="Roboto"/>
              </a:rPr>
              <a:t>Rum Largo </a:t>
            </a:r>
            <a:r>
              <a:rPr lang="pt-BR" sz="1600" b="1" dirty="0" err="1">
                <a:solidFill>
                  <a:srgbClr val="292A28"/>
                </a:solidFill>
                <a:latin typeface="Aptos"/>
                <a:ea typeface="Roboto"/>
                <a:cs typeface="Roboto"/>
              </a:rPr>
              <a:t>Poolside</a:t>
            </a:r>
            <a:r>
              <a:rPr lang="pt-BR" sz="1600" b="1" dirty="0">
                <a:solidFill>
                  <a:srgbClr val="292A28"/>
                </a:solidFill>
                <a:latin typeface="Aptos"/>
                <a:ea typeface="Roboto"/>
                <a:cs typeface="Roboto"/>
              </a:rPr>
              <a:t> Bar &amp; Café </a:t>
            </a:r>
            <a:r>
              <a:rPr lang="en-US" sz="1600" dirty="0">
                <a:solidFill>
                  <a:srgbClr val="292A28"/>
                </a:solidFill>
                <a:latin typeface="Aptos"/>
                <a:ea typeface="Roboto"/>
                <a:cs typeface="Roboto"/>
              </a:rPr>
              <a:t>Open daily from 11 am – 6 pm, </a:t>
            </a:r>
            <a:r>
              <a:rPr lang="en-US" sz="1600" i="1" dirty="0">
                <a:solidFill>
                  <a:srgbClr val="292A28"/>
                </a:solidFill>
                <a:latin typeface="Aptos"/>
                <a:ea typeface="Roboto"/>
                <a:cs typeface="Roboto"/>
              </a:rPr>
              <a:t>Weather permitting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b="1">
              <a:solidFill>
                <a:srgbClr val="292A28"/>
              </a:solidFill>
              <a:latin typeface="Aptos" panose="020B00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600" b="1" dirty="0">
                <a:solidFill>
                  <a:srgbClr val="292A28"/>
                </a:solidFill>
                <a:latin typeface="Aptos"/>
                <a:ea typeface="Roboto"/>
                <a:cs typeface="Roboto"/>
              </a:rPr>
              <a:t>Hilton Buena Vista Palace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92A28"/>
                </a:solidFill>
                <a:latin typeface="Aptos"/>
                <a:ea typeface="Roboto"/>
                <a:cs typeface="Roboto"/>
              </a:rPr>
              <a:t>Letterpress </a:t>
            </a:r>
            <a:r>
              <a:rPr lang="en-US" sz="1600" dirty="0">
                <a:solidFill>
                  <a:srgbClr val="292A28"/>
                </a:solidFill>
                <a:latin typeface="Aptos"/>
                <a:ea typeface="Roboto"/>
                <a:cs typeface="Roboto"/>
              </a:rPr>
              <a:t>Open daily for brunch, 7 am – 2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92A28"/>
                </a:solidFill>
                <a:latin typeface="Aptos"/>
                <a:ea typeface="Roboto"/>
                <a:cs typeface="Roboto"/>
              </a:rPr>
              <a:t>Blue </a:t>
            </a:r>
            <a:r>
              <a:rPr lang="en-US" sz="1600" dirty="0">
                <a:solidFill>
                  <a:srgbClr val="292A28"/>
                </a:solidFill>
                <a:latin typeface="Aptos"/>
                <a:ea typeface="Roboto"/>
                <a:cs typeface="Roboto"/>
              </a:rPr>
              <a:t>Open Seasonally: 9 pm – 1 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92A28"/>
                </a:solidFill>
                <a:latin typeface="Aptos"/>
                <a:ea typeface="Roboto"/>
                <a:cs typeface="Roboto"/>
              </a:rPr>
              <a:t>Citrus 28 (Grab &amp; Go) </a:t>
            </a:r>
            <a:r>
              <a:rPr lang="en-US" sz="1600" dirty="0">
                <a:solidFill>
                  <a:srgbClr val="292A28"/>
                </a:solidFill>
                <a:latin typeface="Aptos"/>
                <a:ea typeface="Roboto"/>
                <a:cs typeface="Roboto"/>
              </a:rPr>
              <a:t>Open daily, 6 am – 1 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chemeClr val="tx1"/>
                </a:solidFill>
                <a:effectLst/>
                <a:latin typeface="Aptos"/>
              </a:rPr>
              <a:t>Shades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Aptos"/>
              </a:rPr>
              <a:t> Open Sunday – Thursday, 11 am – 8 pm, Friday &amp; Saturday, 11 am – 9 pm,</a:t>
            </a:r>
            <a:br>
              <a:rPr lang="en-US" sz="1600" dirty="0">
                <a:latin typeface="Aptos" panose="020B0004020202020204" pitchFamily="34" charset="0"/>
              </a:rPr>
            </a:br>
            <a:r>
              <a:rPr lang="en-US" sz="1600" b="0" i="1" dirty="0">
                <a:solidFill>
                  <a:schemeClr val="tx1"/>
                </a:solidFill>
                <a:effectLst/>
                <a:latin typeface="Aptos"/>
              </a:rPr>
              <a:t>Weather permitting</a:t>
            </a:r>
            <a:endParaRPr lang="en-US" sz="1600" b="1" dirty="0">
              <a:solidFill>
                <a:schemeClr val="tx1"/>
              </a:solidFill>
              <a:latin typeface="Aptos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800">
              <a:solidFill>
                <a:srgbClr val="292A28"/>
              </a:solidFill>
              <a:latin typeface="Aptos" panose="020B00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600" b="1" dirty="0">
                <a:solidFill>
                  <a:srgbClr val="292A28"/>
                </a:solidFill>
                <a:latin typeface="Aptos"/>
                <a:ea typeface="Roboto"/>
                <a:cs typeface="Roboto"/>
              </a:rPr>
              <a:t>Disney Springs </a:t>
            </a:r>
            <a:r>
              <a:rPr lang="en-US" sz="1600" dirty="0">
                <a:solidFill>
                  <a:srgbClr val="292A28"/>
                </a:solidFill>
                <a:latin typeface="Aptos"/>
                <a:ea typeface="Roboto"/>
                <a:cs typeface="Roboto"/>
              </a:rPr>
              <a:t>(9 min walk from Lake Buena Vista, 13 min walk from Buena Vista Palace)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92A28"/>
                </a:solidFill>
                <a:latin typeface="Aptos"/>
                <a:ea typeface="Roboto"/>
                <a:cs typeface="Roboto"/>
              </a:rPr>
              <a:t>Earl of Sandwich </a:t>
            </a:r>
            <a:r>
              <a:rPr lang="en-US" sz="1600" dirty="0">
                <a:solidFill>
                  <a:srgbClr val="292A28"/>
                </a:solidFill>
                <a:latin typeface="Aptos"/>
                <a:ea typeface="Roboto"/>
                <a:cs typeface="Roboto"/>
              </a:rPr>
              <a:t>Open 9 am-11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rgbClr val="292A28"/>
                </a:solidFill>
                <a:latin typeface="Aptos"/>
                <a:ea typeface="Roboto"/>
                <a:cs typeface="Roboto"/>
              </a:rPr>
              <a:t>eet</a:t>
            </a:r>
            <a:r>
              <a:rPr lang="en-US" sz="1600" b="1" dirty="0">
                <a:solidFill>
                  <a:srgbClr val="292A28"/>
                </a:solidFill>
                <a:latin typeface="Aptos"/>
                <a:ea typeface="Roboto"/>
                <a:cs typeface="Roboto"/>
              </a:rPr>
              <a:t> by Maneet Chauhan </a:t>
            </a:r>
            <a:r>
              <a:rPr lang="en-US" sz="1600" dirty="0">
                <a:solidFill>
                  <a:srgbClr val="292A28"/>
                </a:solidFill>
                <a:latin typeface="Aptos"/>
                <a:ea typeface="Roboto"/>
                <a:cs typeface="Roboto"/>
              </a:rPr>
              <a:t>Open 11 am-11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92A28"/>
                </a:solidFill>
                <a:latin typeface="Aptos"/>
                <a:ea typeface="Roboto"/>
                <a:cs typeface="Roboto"/>
              </a:rPr>
              <a:t>Rainforest Café </a:t>
            </a:r>
            <a:r>
              <a:rPr lang="en-US" sz="1600" dirty="0">
                <a:solidFill>
                  <a:srgbClr val="292A28"/>
                </a:solidFill>
                <a:latin typeface="Aptos"/>
                <a:ea typeface="Roboto"/>
                <a:cs typeface="Roboto"/>
              </a:rPr>
              <a:t>Open 11 am – 11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92A28"/>
                </a:solidFill>
                <a:latin typeface="Aptos"/>
                <a:ea typeface="Roboto"/>
                <a:cs typeface="Roboto"/>
              </a:rPr>
              <a:t>B.B. Wolf's Sausage Co. </a:t>
            </a:r>
            <a:r>
              <a:rPr lang="en-US" sz="1600" dirty="0">
                <a:solidFill>
                  <a:srgbClr val="292A28"/>
                </a:solidFill>
                <a:latin typeface="Aptos"/>
                <a:ea typeface="Roboto"/>
                <a:cs typeface="Roboto"/>
              </a:rPr>
              <a:t>Open 12 pm – 11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92A28"/>
                </a:solidFill>
                <a:latin typeface="Aptos"/>
                <a:ea typeface="Roboto"/>
                <a:cs typeface="Roboto"/>
              </a:rPr>
              <a:t>The Daily Poutine </a:t>
            </a:r>
            <a:r>
              <a:rPr lang="en-US" sz="1600" dirty="0">
                <a:solidFill>
                  <a:srgbClr val="292A28"/>
                </a:solidFill>
                <a:latin typeface="Aptos"/>
                <a:ea typeface="Roboto"/>
                <a:cs typeface="Roboto"/>
              </a:rPr>
              <a:t>Open 11 am – 11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92A28"/>
                </a:solidFill>
                <a:latin typeface="Aptos"/>
                <a:ea typeface="Roboto"/>
                <a:cs typeface="Roboto"/>
              </a:rPr>
              <a:t>The Polite Pig </a:t>
            </a:r>
            <a:r>
              <a:rPr lang="en-US" sz="1600" dirty="0">
                <a:solidFill>
                  <a:srgbClr val="292A28"/>
                </a:solidFill>
                <a:latin typeface="Aptos"/>
                <a:ea typeface="Roboto"/>
                <a:cs typeface="Roboto"/>
              </a:rPr>
              <a:t>Open 11 am – 1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>
              <a:solidFill>
                <a:srgbClr val="292A28"/>
              </a:solidFill>
              <a:latin typeface="Aptos" panose="020B00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7DA7737-9B0F-6873-45E7-01C397636136}"/>
              </a:ext>
            </a:extLst>
          </p:cNvPr>
          <p:cNvSpPr/>
          <p:nvPr/>
        </p:nvSpPr>
        <p:spPr>
          <a:xfrm>
            <a:off x="6815797" y="22823"/>
            <a:ext cx="4801323" cy="546920"/>
          </a:xfrm>
          <a:prstGeom prst="roundRect">
            <a:avLst>
              <a:gd name="adj" fmla="val 970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600" i="1">
                <a:solidFill>
                  <a:schemeClr val="tx1"/>
                </a:solidFill>
                <a:latin typeface="Roboto"/>
                <a:ea typeface="Roboto"/>
                <a:cs typeface="Roboto"/>
              </a:rPr>
              <a:t>For more dining options visit Hilton’s guide: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1859E58-BE57-D08F-FDDF-630432034F7F}"/>
              </a:ext>
            </a:extLst>
          </p:cNvPr>
          <p:cNvSpPr/>
          <p:nvPr/>
        </p:nvSpPr>
        <p:spPr>
          <a:xfrm>
            <a:off x="3350223" y="1033673"/>
            <a:ext cx="7103844" cy="502398"/>
          </a:xfrm>
          <a:prstGeom prst="roundRect">
            <a:avLst>
              <a:gd name="adj" fmla="val 970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60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Lunch Options</a:t>
            </a:r>
            <a:endParaRPr lang="en-US">
              <a:solidFill>
                <a:srgbClr val="FF0000"/>
              </a:solidFill>
              <a:ea typeface="Calibri"/>
              <a:cs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65E36B-021C-F9B9-EFF7-300042C13910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F9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F1B0CC-81BC-50C8-A5F7-0ACB4AD764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1753" b="3425"/>
          <a:stretch/>
        </p:blipFill>
        <p:spPr>
          <a:xfrm>
            <a:off x="1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2C2DA884-0FD1-F222-5EDF-E5AE0EC406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747" y="11927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6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A8AD729-07F4-EE45-B597-A622F6B813EF}"/>
              </a:ext>
            </a:extLst>
          </p:cNvPr>
          <p:cNvSpPr/>
          <p:nvPr/>
        </p:nvSpPr>
        <p:spPr>
          <a:xfrm>
            <a:off x="3636883" y="1987920"/>
            <a:ext cx="8144671" cy="4658594"/>
          </a:xfrm>
          <a:prstGeom prst="roundRect">
            <a:avLst>
              <a:gd name="adj" fmla="val 1370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Walt Disney World Resort</a:t>
            </a:r>
            <a:r>
              <a:rPr lang="en-US" sz="18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Just a stone’s throw away, immerse yourself in the magic of Disney with its four theme parks and countless entertainment options.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Universal Orlando Resort</a:t>
            </a:r>
            <a:r>
              <a:rPr lang="en-US" sz="18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Experience thrilling rides, shows, and attractions, including The Wizarding World of Harry Potter.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ICON Park</a:t>
            </a:r>
            <a:r>
              <a:rPr lang="en-US" sz="18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Enjoy the iconic Wheel for panoramic views, alongside various dining and entertainment venues.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Orlando Science Center</a:t>
            </a:r>
            <a:r>
              <a:rPr lang="en-US" sz="18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Engage with interactive exhibits and live science demonstrations suitable for all ages.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Lake </a:t>
            </a:r>
            <a:r>
              <a:rPr lang="en-US" sz="1800" b="1" kern="100" err="1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Eola</a:t>
            </a:r>
            <a:r>
              <a:rPr lang="en-US" sz="1800" b="1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Park</a:t>
            </a:r>
            <a:r>
              <a:rPr lang="en-US" sz="18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Take a serene walk or swan boat ride in this picturesque downtown park, surrounded by the city skyline.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Orlando Museum of Art</a:t>
            </a:r>
            <a:r>
              <a:rPr lang="en-US" sz="18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Discover contemporary and ancient works in this cultural hub of creativity and history.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Kennedy Space Center</a:t>
            </a:r>
            <a:r>
              <a:rPr lang="en-US" sz="18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Take a day trip to explore NASA’s primary launch center, just a short drive from Orlando</a:t>
            </a:r>
            <a:endParaRPr lang="en-US" sz="16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0F95F38-0662-532C-870A-2123D5B5208C}"/>
              </a:ext>
            </a:extLst>
          </p:cNvPr>
          <p:cNvSpPr/>
          <p:nvPr/>
        </p:nvSpPr>
        <p:spPr>
          <a:xfrm>
            <a:off x="3388328" y="893497"/>
            <a:ext cx="8144671" cy="1056753"/>
          </a:xfrm>
          <a:prstGeom prst="roundRect">
            <a:avLst>
              <a:gd name="adj" fmla="val 970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60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Welcome to Orlando! </a:t>
            </a:r>
            <a:endParaRPr lang="en-US" sz="360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000" i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Explore Orlando by visiting these top attractions</a:t>
            </a:r>
            <a:endParaRPr lang="en-US" sz="3600">
              <a:solidFill>
                <a:srgbClr val="292A28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F4DF3A-5D83-6F29-9C7A-D085EF48E511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F9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27CBEF-DD6E-AF95-CF39-5FF8AC5B3D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1753" b="3425"/>
          <a:stretch/>
        </p:blipFill>
        <p:spPr>
          <a:xfrm>
            <a:off x="1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38135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917274B-4C3A-7BB4-C57C-EB66795F946A}"/>
              </a:ext>
            </a:extLst>
          </p:cNvPr>
          <p:cNvSpPr txBox="1"/>
          <p:nvPr/>
        </p:nvSpPr>
        <p:spPr>
          <a:xfrm>
            <a:off x="3020924" y="324916"/>
            <a:ext cx="406262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>
                <a:solidFill>
                  <a:srgbClr val="F90000"/>
                </a:solidFill>
                <a:latin typeface="Roboto"/>
                <a:ea typeface="Roboto"/>
                <a:cs typeface="Roboto"/>
              </a:rPr>
              <a:t>Orlando Airport to Hotels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93A16D-F9E8-EE75-F8E1-9EBAA09E45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1753" b="3425"/>
          <a:stretch/>
        </p:blipFill>
        <p:spPr>
          <a:xfrm>
            <a:off x="1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1546DB-C696-199C-44ED-18E6D5065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2946" y="3659743"/>
            <a:ext cx="4760160" cy="27348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6442A82-962A-BF14-D91F-E563CF2D92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2671" y="815225"/>
            <a:ext cx="4789621" cy="275403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8DF96B-1DD9-1418-9155-5C70DE2F34EF}"/>
              </a:ext>
            </a:extLst>
          </p:cNvPr>
          <p:cNvSpPr/>
          <p:nvPr/>
        </p:nvSpPr>
        <p:spPr>
          <a:xfrm>
            <a:off x="3091295" y="921758"/>
            <a:ext cx="3564230" cy="2640279"/>
          </a:xfrm>
          <a:prstGeom prst="rect">
            <a:avLst/>
          </a:prstGeom>
          <a:solidFill>
            <a:srgbClr val="EC26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7DC0BE-6A2A-C0E4-C9C5-CC1D8EBEF635}"/>
              </a:ext>
            </a:extLst>
          </p:cNvPr>
          <p:cNvSpPr/>
          <p:nvPr/>
        </p:nvSpPr>
        <p:spPr>
          <a:xfrm>
            <a:off x="3091295" y="3754276"/>
            <a:ext cx="3564230" cy="2640279"/>
          </a:xfrm>
          <a:prstGeom prst="rect">
            <a:avLst/>
          </a:prstGeom>
          <a:solidFill>
            <a:srgbClr val="EC26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C093C8-5BBF-3DB2-5EDE-C9F9B527BAE0}"/>
              </a:ext>
            </a:extLst>
          </p:cNvPr>
          <p:cNvSpPr/>
          <p:nvPr/>
        </p:nvSpPr>
        <p:spPr>
          <a:xfrm>
            <a:off x="3065168" y="852400"/>
            <a:ext cx="3432935" cy="2720307"/>
          </a:xfrm>
          <a:prstGeom prst="roundRect">
            <a:avLst>
              <a:gd name="adj" fmla="val 2681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r"/>
            <a:endParaRPr lang="en-US" sz="1600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 algn="r"/>
            <a:r>
              <a:rPr lang="en-US" sz="1600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Hilton Orlando </a:t>
            </a:r>
            <a:br>
              <a:rPr lang="en-US" sz="1600" b="1">
                <a:solidFill>
                  <a:schemeClr val="bg1"/>
                </a:solidFill>
                <a:latin typeface="Roboto"/>
                <a:ea typeface="Roboto"/>
                <a:cs typeface="Roboto"/>
              </a:rPr>
            </a:br>
            <a:r>
              <a:rPr lang="en-US" sz="1600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Lake Buena Vista:</a:t>
            </a:r>
          </a:p>
          <a:p>
            <a:pPr algn="r"/>
            <a:endParaRPr lang="en-US" sz="1600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 algn="r"/>
            <a:r>
              <a:rPr lang="es-ES" sz="16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1751 Hotel Plaza </a:t>
            </a:r>
            <a:r>
              <a:rPr lang="es-ES" sz="1600" err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Blvd</a:t>
            </a:r>
            <a:endParaRPr lang="es-ES" sz="1600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 algn="r"/>
            <a:r>
              <a:rPr lang="es-ES" sz="16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 Lake Buena Vista, FL 32830</a:t>
            </a:r>
          </a:p>
          <a:p>
            <a:pPr algn="r"/>
            <a:r>
              <a:rPr lang="en-US" sz="16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+1(407) 827-0000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8A118E4-C4E1-87CD-55C2-23DACB4C7AD6}"/>
              </a:ext>
            </a:extLst>
          </p:cNvPr>
          <p:cNvSpPr/>
          <p:nvPr/>
        </p:nvSpPr>
        <p:spPr>
          <a:xfrm>
            <a:off x="3065168" y="3674249"/>
            <a:ext cx="3432935" cy="2720307"/>
          </a:xfrm>
          <a:prstGeom prst="roundRect">
            <a:avLst>
              <a:gd name="adj" fmla="val 2681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r"/>
            <a:endParaRPr lang="en-US" sz="1600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 algn="r"/>
            <a:r>
              <a:rPr lang="en-US" sz="1600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Hilton Orlando </a:t>
            </a:r>
            <a:br>
              <a:rPr lang="en-US" sz="1600" b="1">
                <a:solidFill>
                  <a:schemeClr val="bg1"/>
                </a:solidFill>
                <a:latin typeface="Roboto"/>
                <a:ea typeface="Roboto"/>
                <a:cs typeface="Roboto"/>
              </a:rPr>
            </a:br>
            <a:r>
              <a:rPr lang="en-US" sz="1600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Buena Vista Palace:</a:t>
            </a:r>
          </a:p>
          <a:p>
            <a:pPr algn="r"/>
            <a:endParaRPr lang="en-US" sz="1600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 algn="r"/>
            <a:r>
              <a:rPr lang="es-ES" sz="16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1900 E Buena Vista </a:t>
            </a:r>
            <a:r>
              <a:rPr lang="es-ES" sz="1600" err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Dr</a:t>
            </a:r>
            <a:endParaRPr lang="es-ES" sz="1600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 algn="r"/>
            <a:r>
              <a:rPr lang="es-ES" sz="16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Lake Buena Vista, FL 32830</a:t>
            </a:r>
          </a:p>
          <a:p>
            <a:pPr algn="r"/>
            <a:r>
              <a:rPr lang="en-US" sz="16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+1(407) 827-2727</a:t>
            </a:r>
          </a:p>
        </p:txBody>
      </p:sp>
    </p:spTree>
    <p:extLst>
      <p:ext uri="{BB962C8B-B14F-4D97-AF65-F5344CB8AC3E}">
        <p14:creationId xmlns:p14="http://schemas.microsoft.com/office/powerpoint/2010/main" val="274874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879DC-5243-4803-218A-5FD9A6855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ACD8DA-38BE-6D0A-D791-A4442D51B6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1753" b="3425"/>
          <a:stretch/>
        </p:blipFill>
        <p:spPr>
          <a:xfrm>
            <a:off x="1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FBF8C9-4655-8D9F-9777-2786159473B0}"/>
              </a:ext>
            </a:extLst>
          </p:cNvPr>
          <p:cNvSpPr txBox="1"/>
          <p:nvPr/>
        </p:nvSpPr>
        <p:spPr>
          <a:xfrm>
            <a:off x="4790584" y="534224"/>
            <a:ext cx="49680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>
                <a:solidFill>
                  <a:srgbClr val="EC262D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ATIS On-Site Team</a:t>
            </a:r>
            <a:endParaRPr lang="en-US" sz="3600">
              <a:solidFill>
                <a:srgbClr val="EC262D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9D467E-AFF7-F6D3-87C4-4E23639A7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844" y="1674738"/>
            <a:ext cx="8620125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57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DB5D53-194F-A8DD-3425-C38EF63B8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9" b="7219"/>
          <a:stretch/>
        </p:blipFill>
        <p:spPr>
          <a:xfrm>
            <a:off x="-19026" y="822768"/>
            <a:ext cx="12558604" cy="60162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0F5C3F-028C-33F6-1BB7-D234CA59F4F3}"/>
              </a:ext>
            </a:extLst>
          </p:cNvPr>
          <p:cNvSpPr/>
          <p:nvPr/>
        </p:nvSpPr>
        <p:spPr>
          <a:xfrm>
            <a:off x="0" y="18981"/>
            <a:ext cx="12558604" cy="80378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02645CB5-E70E-C20E-CB86-456AFA32D3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80" y="152420"/>
            <a:ext cx="1316804" cy="49894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EA66749-5F04-BBA2-1A90-F2A8BA246F73}"/>
              </a:ext>
            </a:extLst>
          </p:cNvPr>
          <p:cNvSpPr/>
          <p:nvPr/>
        </p:nvSpPr>
        <p:spPr>
          <a:xfrm>
            <a:off x="2478759" y="286437"/>
            <a:ext cx="9077365" cy="1171457"/>
          </a:xfrm>
          <a:prstGeom prst="roundRect">
            <a:avLst>
              <a:gd name="adj" fmla="val 296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200" i="0" u="none" strike="noStrike">
                <a:effectLst/>
                <a:latin typeface="Roboto"/>
                <a:ea typeface="Roboto"/>
                <a:cs typeface="Roboto"/>
              </a:rPr>
              <a:t>3GPP Working Group Meetings </a:t>
            </a:r>
            <a:r>
              <a:rPr lang="en-US" sz="2200">
                <a:latin typeface="Roboto"/>
                <a:ea typeface="Roboto"/>
                <a:cs typeface="Roboto"/>
              </a:rPr>
              <a:t>Dallas  |  </a:t>
            </a:r>
            <a:r>
              <a:rPr lang="en-US" sz="220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November 17-21, 2025</a:t>
            </a:r>
          </a:p>
          <a:p>
            <a:r>
              <a:rPr lang="en-US" sz="220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										</a:t>
            </a:r>
            <a:endParaRPr lang="en-US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91C2A4-49A6-DB78-F9A3-5525FD2BE087}"/>
              </a:ext>
            </a:extLst>
          </p:cNvPr>
          <p:cNvSpPr/>
          <p:nvPr/>
        </p:nvSpPr>
        <p:spPr>
          <a:xfrm>
            <a:off x="6018456" y="3722914"/>
            <a:ext cx="6521122" cy="3141769"/>
          </a:xfrm>
          <a:prstGeom prst="rect">
            <a:avLst/>
          </a:prstGeom>
          <a:solidFill>
            <a:srgbClr val="F2F2F2">
              <a:alpha val="8078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B94A7C-B124-8161-AD7D-F00BADF55325}"/>
              </a:ext>
            </a:extLst>
          </p:cNvPr>
          <p:cNvSpPr txBox="1"/>
          <p:nvPr/>
        </p:nvSpPr>
        <p:spPr>
          <a:xfrm>
            <a:off x="7165281" y="5712066"/>
            <a:ext cx="482240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Visit ATIS' 3GPP Dallas website: https://3gppmeetings.atis.org/dallas2025</a:t>
            </a:r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5AB580D-FD7E-D876-C234-DAB6CA91763E}"/>
              </a:ext>
            </a:extLst>
          </p:cNvPr>
          <p:cNvSpPr/>
          <p:nvPr/>
        </p:nvSpPr>
        <p:spPr>
          <a:xfrm>
            <a:off x="6150138" y="3643085"/>
            <a:ext cx="6257758" cy="1598286"/>
          </a:xfrm>
          <a:prstGeom prst="roundRect">
            <a:avLst>
              <a:gd name="adj" fmla="val 296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endParaRPr lang="en-US" sz="1600" b="0" i="0" u="none" strike="noStrike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 fontAlgn="base"/>
            <a:r>
              <a:rPr lang="en-US" sz="1600" b="1" i="0" u="none" strike="noStrike">
                <a:solidFill>
                  <a:schemeClr val="tx1"/>
                </a:solidFill>
                <a:effectLst/>
                <a:latin typeface="Roboto"/>
                <a:ea typeface="Roboto"/>
                <a:cs typeface="Roboto"/>
              </a:rPr>
              <a:t>Meeting Venues: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600" i="0">
                <a:solidFill>
                  <a:schemeClr val="tx1"/>
                </a:solidFill>
                <a:effectLst/>
                <a:latin typeface="Roboto"/>
                <a:ea typeface="Roboto"/>
                <a:cs typeface="Roboto"/>
              </a:rPr>
              <a:t>Sheraton Dallas (RAN/CT/SA Working Groups)</a:t>
            </a:r>
          </a:p>
          <a:p>
            <a:pPr algn="l" fontAlgn="base"/>
            <a:endParaRPr lang="en-US" sz="16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fontAlgn="base"/>
            <a:r>
              <a:rPr lang="en-US" sz="1600" b="1" i="0" u="none" strike="noStrike">
                <a:solidFill>
                  <a:schemeClr val="tx1"/>
                </a:solidFill>
                <a:effectLst/>
                <a:latin typeface="Roboto"/>
                <a:ea typeface="Roboto"/>
                <a:cs typeface="Roboto"/>
              </a:rPr>
              <a:t>Visa Invitation Letter Request:</a:t>
            </a:r>
            <a:endParaRPr lang="en-US" sz="1600">
              <a:solidFill>
                <a:schemeClr val="tx1"/>
              </a:solidFill>
              <a:latin typeface="Arial"/>
              <a:ea typeface="Roboto"/>
              <a:cs typeface="Arial"/>
            </a:endParaRPr>
          </a:p>
          <a:p>
            <a:r>
              <a:rPr lang="en-US" sz="1600">
                <a:solidFill>
                  <a:schemeClr val="tx1"/>
                </a:solidFill>
                <a:latin typeface="Arial"/>
                <a:ea typeface="Roboto"/>
                <a:cs typeface="Arial"/>
              </a:rPr>
              <a:t>Delegates requiring visas are encouraged to apply as soon as possible.  </a:t>
            </a:r>
            <a:r>
              <a:rPr lang="en-US" sz="1600" b="1">
                <a:solidFill>
                  <a:schemeClr val="tx1"/>
                </a:solidFill>
                <a:latin typeface="Arial"/>
                <a:ea typeface="Roboto"/>
                <a:cs typeface="Arial"/>
              </a:rPr>
              <a:t>Printed copies of Dallas visas will be available on-site at ATIS Registration Desk, Lake Buena Vista.  </a:t>
            </a:r>
          </a:p>
          <a:p>
            <a:endParaRPr lang="en-US" sz="1600" b="1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 fontAlgn="base"/>
            <a:endParaRPr lang="en-US" i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en-US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Picture 9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A79E0D1F-E93C-B5FD-358D-55BD303103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194" y="577770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39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3214A-37EB-A40B-3E38-7BF027521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0AA4DD-004A-42E4-BA1C-061A265265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3" b="14093"/>
          <a:stretch/>
        </p:blipFill>
        <p:spPr>
          <a:xfrm>
            <a:off x="-19026" y="822768"/>
            <a:ext cx="12558604" cy="60162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D769BF-287A-0A90-5063-C7B1C1FA8B61}"/>
              </a:ext>
            </a:extLst>
          </p:cNvPr>
          <p:cNvSpPr/>
          <p:nvPr/>
        </p:nvSpPr>
        <p:spPr>
          <a:xfrm>
            <a:off x="6018456" y="3722914"/>
            <a:ext cx="6521122" cy="3141769"/>
          </a:xfrm>
          <a:prstGeom prst="rect">
            <a:avLst/>
          </a:prstGeom>
          <a:solidFill>
            <a:srgbClr val="F2F2F2">
              <a:alpha val="8078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CFEDF8-700F-CB94-7B33-84E3E9A44B4C}"/>
              </a:ext>
            </a:extLst>
          </p:cNvPr>
          <p:cNvSpPr/>
          <p:nvPr/>
        </p:nvSpPr>
        <p:spPr>
          <a:xfrm>
            <a:off x="0" y="18981"/>
            <a:ext cx="12558604" cy="80378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23FC7334-B929-12A8-D3AF-1C72622A5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80" y="152420"/>
            <a:ext cx="1316804" cy="49894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90A8FE6-A800-FD6C-FE1F-6479E6FEEFD8}"/>
              </a:ext>
            </a:extLst>
          </p:cNvPr>
          <p:cNvSpPr/>
          <p:nvPr/>
        </p:nvSpPr>
        <p:spPr>
          <a:xfrm>
            <a:off x="2478759" y="286437"/>
            <a:ext cx="9077365" cy="1171457"/>
          </a:xfrm>
          <a:prstGeom prst="roundRect">
            <a:avLst>
              <a:gd name="adj" fmla="val 296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200" i="0" u="none" strike="noStrike">
                <a:effectLst/>
                <a:latin typeface="Roboto"/>
                <a:ea typeface="Roboto"/>
                <a:cs typeface="Roboto"/>
              </a:rPr>
              <a:t>3GPP </a:t>
            </a:r>
            <a:r>
              <a:rPr lang="en-US" sz="2200">
                <a:latin typeface="Roboto"/>
                <a:ea typeface="Roboto"/>
                <a:cs typeface="Roboto"/>
              </a:rPr>
              <a:t>TSG Meetings</a:t>
            </a:r>
            <a:r>
              <a:rPr lang="en-US" sz="2200" i="0" u="none" strike="noStrike">
                <a:effectLst/>
                <a:latin typeface="Roboto"/>
                <a:ea typeface="Roboto"/>
                <a:cs typeface="Roboto"/>
              </a:rPr>
              <a:t> </a:t>
            </a:r>
            <a:r>
              <a:rPr lang="en-US" sz="2200">
                <a:latin typeface="Roboto"/>
                <a:ea typeface="Roboto"/>
                <a:cs typeface="Roboto"/>
              </a:rPr>
              <a:t>Baltimore  |  </a:t>
            </a:r>
            <a:r>
              <a:rPr lang="en-US" sz="220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December 8-12, 2025</a:t>
            </a:r>
          </a:p>
          <a:p>
            <a:r>
              <a:rPr lang="en-US" sz="220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										</a:t>
            </a:r>
            <a:endParaRPr lang="en-US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45D23DB-6804-66CA-A300-9B7A7FC07CA6}"/>
              </a:ext>
            </a:extLst>
          </p:cNvPr>
          <p:cNvSpPr/>
          <p:nvPr/>
        </p:nvSpPr>
        <p:spPr>
          <a:xfrm>
            <a:off x="6190342" y="3599150"/>
            <a:ext cx="6081487" cy="2090449"/>
          </a:xfrm>
          <a:prstGeom prst="roundRect">
            <a:avLst>
              <a:gd name="adj" fmla="val 296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endParaRPr lang="en-US" sz="1600" b="0" i="0" u="none" strike="noStrike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 fontAlgn="base"/>
            <a:r>
              <a:rPr lang="en-US" sz="1600" b="1" i="0" u="none" strike="noStrike">
                <a:solidFill>
                  <a:schemeClr val="tx1"/>
                </a:solidFill>
                <a:effectLst/>
                <a:latin typeface="Roboto"/>
                <a:ea typeface="Roboto"/>
                <a:cs typeface="Roboto"/>
              </a:rPr>
              <a:t>Meeting Venues:</a:t>
            </a:r>
          </a:p>
          <a:p>
            <a:pPr fontAlgn="base"/>
            <a:r>
              <a:rPr lang="en-US" sz="16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Baltimore Marriott</a:t>
            </a:r>
            <a:endParaRPr lang="en-US" sz="16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160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 fontAlgn="base"/>
            <a:r>
              <a:rPr lang="en-US" sz="1600" b="1" i="0" u="none" strike="noStrike">
                <a:solidFill>
                  <a:schemeClr val="tx1"/>
                </a:solidFill>
                <a:effectLst/>
                <a:latin typeface="Roboto"/>
                <a:ea typeface="Roboto"/>
                <a:cs typeface="Roboto"/>
              </a:rPr>
              <a:t>Visa Invitation Letter Request:</a:t>
            </a:r>
            <a:endParaRPr lang="en-US" sz="1600">
              <a:solidFill>
                <a:schemeClr val="tx1"/>
              </a:solidFill>
              <a:latin typeface="Arial"/>
              <a:ea typeface="Roboto"/>
              <a:cs typeface="Arial"/>
            </a:endParaRPr>
          </a:p>
          <a:p>
            <a:r>
              <a:rPr lang="en-US" sz="1600">
                <a:solidFill>
                  <a:schemeClr val="tx1"/>
                </a:solidFill>
                <a:latin typeface="Arial"/>
                <a:ea typeface="Roboto"/>
                <a:cs typeface="Arial"/>
              </a:rPr>
              <a:t>Delegates requiring visas are encouraged to apply as soon as possible.  </a:t>
            </a:r>
            <a:r>
              <a:rPr lang="en-US" sz="1600" b="1">
                <a:solidFill>
                  <a:schemeClr val="tx1"/>
                </a:solidFill>
                <a:latin typeface="Arial"/>
                <a:ea typeface="Roboto"/>
                <a:cs typeface="Arial"/>
              </a:rPr>
              <a:t>Printed copies of Baltimore visas will be available on site at ATIS registration desk, Lake Buena Vista</a:t>
            </a:r>
            <a:r>
              <a:rPr lang="en-US" sz="1600">
                <a:solidFill>
                  <a:schemeClr val="tx1"/>
                </a:solidFill>
                <a:latin typeface="Arial"/>
                <a:ea typeface="Roboto"/>
                <a:cs typeface="Arial"/>
              </a:rPr>
              <a:t>.</a:t>
            </a:r>
          </a:p>
          <a:p>
            <a:endParaRPr lang="en-US" sz="1600" b="1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 fontAlgn="base"/>
            <a:endParaRPr lang="en-US" i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en-US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327BF1-C5D8-0B96-DED1-4FEC1663E1ED}"/>
              </a:ext>
            </a:extLst>
          </p:cNvPr>
          <p:cNvSpPr txBox="1"/>
          <p:nvPr/>
        </p:nvSpPr>
        <p:spPr>
          <a:xfrm>
            <a:off x="7266881" y="5617978"/>
            <a:ext cx="482240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Visit ATIS' 3GPP Baltimore website: https://3gppmeetings.atis.org/baltimore2025</a:t>
            </a:r>
            <a:endParaRPr lang="en-US"/>
          </a:p>
        </p:txBody>
      </p:sp>
      <p:pic>
        <p:nvPicPr>
          <p:cNvPr id="10" name="Picture 9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DC926952-1F0F-9B86-4729-61305D25B5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794" y="571521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49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F8FD1B59-21C7-0605-61E5-2EE4623A4C6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3" y="5837445"/>
            <a:ext cx="1930197" cy="9044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6F4A46-0346-C306-F8EB-E7128369BD95}"/>
              </a:ext>
            </a:extLst>
          </p:cNvPr>
          <p:cNvSpPr txBox="1"/>
          <p:nvPr/>
        </p:nvSpPr>
        <p:spPr>
          <a:xfrm>
            <a:off x="3761819" y="2133702"/>
            <a:ext cx="4114800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/>
              <a:t>ATIS Wishes </a:t>
            </a:r>
          </a:p>
          <a:p>
            <a:r>
              <a:rPr lang="en-US" sz="3600"/>
              <a:t>3GPP Delegates </a:t>
            </a:r>
          </a:p>
          <a:p>
            <a:r>
              <a:rPr lang="en-US" sz="3600"/>
              <a:t>A Successful Meeting</a:t>
            </a:r>
            <a:endParaRPr lang="en-US" sz="360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9DAB34-B3F8-95D7-FBEC-04EA3FF41AE0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F9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9AC0A0-026F-8E55-622B-967E057AE8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1753" b="3425"/>
          <a:stretch/>
        </p:blipFill>
        <p:spPr>
          <a:xfrm>
            <a:off x="1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32486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12B724-73F6-23E5-1220-E5211B1809C6}"/>
              </a:ext>
            </a:extLst>
          </p:cNvPr>
          <p:cNvSpPr/>
          <p:nvPr/>
        </p:nvSpPr>
        <p:spPr>
          <a:xfrm>
            <a:off x="7038474" y="5942264"/>
            <a:ext cx="5173578" cy="915736"/>
          </a:xfrm>
          <a:prstGeom prst="rect">
            <a:avLst/>
          </a:prstGeom>
          <a:solidFill>
            <a:srgbClr val="F9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A3F885-7EEF-A2D9-FE6E-70B905FF2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1753" b="3425"/>
          <a:stretch/>
        </p:blipFill>
        <p:spPr>
          <a:xfrm>
            <a:off x="1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CAD901-88F9-5A60-0D07-83417105765F}"/>
              </a:ext>
            </a:extLst>
          </p:cNvPr>
          <p:cNvSpPr/>
          <p:nvPr/>
        </p:nvSpPr>
        <p:spPr>
          <a:xfrm>
            <a:off x="3385945" y="483806"/>
            <a:ext cx="7855861" cy="1012500"/>
          </a:xfrm>
          <a:prstGeom prst="roundRect">
            <a:avLst>
              <a:gd name="adj" fmla="val 1370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800" i="1">
                <a:solidFill>
                  <a:schemeClr val="tx1"/>
                </a:solidFill>
                <a:latin typeface="Roboto"/>
                <a:ea typeface="Roboto"/>
                <a:cs typeface="Roboto"/>
              </a:rPr>
              <a:t>Visit the 3GPP Orlando website for updated meeting information including room assignments/maps</a:t>
            </a:r>
            <a:r>
              <a:rPr lang="en-US" sz="2800" b="1" i="1">
                <a:solidFill>
                  <a:schemeClr val="tx1"/>
                </a:solidFill>
                <a:latin typeface="Roboto"/>
                <a:ea typeface="Roboto"/>
                <a:cs typeface="Roboto"/>
              </a:rPr>
              <a:t>:</a:t>
            </a:r>
            <a:r>
              <a:rPr lang="en-US" sz="2800" i="1">
                <a:solidFill>
                  <a:schemeClr val="tx1"/>
                </a:solidFill>
                <a:latin typeface="Roboto"/>
                <a:ea typeface="Roboto"/>
                <a:cs typeface="Roboto"/>
              </a:rPr>
              <a:t> </a:t>
            </a:r>
            <a:endParaRPr lang="en-US" sz="2800" i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28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r:id="rId3" invalidUrl="http://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>
              <a:solidFill>
                <a:schemeClr val="tx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A837FFC-5A39-91AB-6A5F-D113BE2A00AA}"/>
              </a:ext>
            </a:extLst>
          </p:cNvPr>
          <p:cNvSpPr/>
          <p:nvPr/>
        </p:nvSpPr>
        <p:spPr>
          <a:xfrm>
            <a:off x="5899962" y="6050629"/>
            <a:ext cx="5872003" cy="700531"/>
          </a:xfrm>
          <a:prstGeom prst="roundRect">
            <a:avLst>
              <a:gd name="adj" fmla="val 970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r"/>
            <a:r>
              <a:rPr lang="en-US" sz="2000" i="1">
                <a:solidFill>
                  <a:srgbClr val="FFFFFF"/>
                </a:solidFill>
                <a:latin typeface="Roboto"/>
                <a:ea typeface="Roboto"/>
                <a:cs typeface="Roboto"/>
              </a:rPr>
              <a:t>For inquiries during the meeting contact:</a:t>
            </a:r>
          </a:p>
          <a:p>
            <a:pPr algn="r"/>
            <a:r>
              <a:rPr lang="en-US" sz="2000" b="1">
                <a:solidFill>
                  <a:srgbClr val="FFFFFF"/>
                </a:solidFill>
                <a:latin typeface="Roboto"/>
                <a:ea typeface="Roboto"/>
                <a:cs typeface="Roboto"/>
              </a:rPr>
              <a:t>orlando2024@atis.org</a:t>
            </a:r>
          </a:p>
          <a:p>
            <a:pPr algn="r"/>
            <a:endParaRPr lang="en-US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900185-6D83-8075-4C16-1B2E3660D52D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F9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AAAE4B-2283-FC3D-53AB-656744F868B6}"/>
              </a:ext>
            </a:extLst>
          </p:cNvPr>
          <p:cNvSpPr txBox="1"/>
          <p:nvPr/>
        </p:nvSpPr>
        <p:spPr>
          <a:xfrm>
            <a:off x="3789947" y="2052052"/>
            <a:ext cx="595563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ea typeface="+mn-lt"/>
                <a:cs typeface="+mn-lt"/>
              </a:rPr>
              <a:t>https://3gppmeetings.atis.org/orlando2024/</a:t>
            </a:r>
            <a:endParaRPr lang="en-US" b="1"/>
          </a:p>
        </p:txBody>
      </p:sp>
      <p:pic>
        <p:nvPicPr>
          <p:cNvPr id="6" name="Picture 5" descr="A qr code with black squares&#10;&#10;Description automatically generated">
            <a:extLst>
              <a:ext uri="{FF2B5EF4-FFF2-40B4-BE49-F238E27FC236}">
                <a16:creationId xmlns:a16="http://schemas.microsoft.com/office/drawing/2014/main" id="{28BEA3F6-F2A2-60B5-C569-0BD9235605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947" y="2480944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91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E29E791-23AE-F083-962E-C6371B818D10}"/>
              </a:ext>
            </a:extLst>
          </p:cNvPr>
          <p:cNvSpPr/>
          <p:nvPr/>
        </p:nvSpPr>
        <p:spPr>
          <a:xfrm>
            <a:off x="3387010" y="928959"/>
            <a:ext cx="8097946" cy="5810157"/>
          </a:xfrm>
          <a:prstGeom prst="roundRect">
            <a:avLst>
              <a:gd name="adj" fmla="val 13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360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Security/Registration</a:t>
            </a:r>
            <a:endParaRPr lang="en-US" sz="360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b="1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indent="-285750">
              <a:buFont typeface="Arial"/>
              <a:buChar char="•"/>
            </a:pP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Delegates are responsible for printing their own identity badges using the link provided in their registration acknowledgment email.</a:t>
            </a:r>
          </a:p>
          <a:p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indent="-285750">
              <a:buFont typeface="Arial"/>
              <a:buChar char="•"/>
            </a:pP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There is no QR code or scanning at the meeting rooms.</a:t>
            </a:r>
          </a:p>
          <a:p>
            <a:pPr marL="285750" indent="-285750">
              <a:buFont typeface="Arial"/>
              <a:buChar char="•"/>
            </a:pPr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indent="-285750">
              <a:buFont typeface="Arial"/>
              <a:buChar char="•"/>
            </a:pP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For security, only delegates wearing meeting lanyards with pre-printed badges will be permitted to enter the meeting rooms and coffee breaks.</a:t>
            </a:r>
          </a:p>
          <a:p>
            <a:pPr marL="285750" indent="-285750">
              <a:buFont typeface="Arial"/>
              <a:buChar char="•"/>
            </a:pPr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indent="-285750">
              <a:buFont typeface="Arial"/>
              <a:buChar char="•"/>
            </a:pP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Security is not provided in the meeting rooms; you are responsible for your own equipment.</a:t>
            </a:r>
          </a:p>
          <a:p>
            <a:pPr marL="571500" indent="-285750">
              <a:buFont typeface="Arial"/>
              <a:buChar char="•"/>
            </a:pPr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indent="-285750">
              <a:buFont typeface="Arial"/>
              <a:buChar char="•"/>
            </a:pP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Delegates who need visa letters for the 3GPP 2025 Dallas/Baltimore Meetings may submit online requests for printed copies for pickup next week at the Hilton Orlando Lake Buena Vista.</a:t>
            </a:r>
            <a:endParaRPr lang="en-US" b="1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endParaRPr lang="en-US" b="1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1BA1BC-35FF-4BD1-3976-65C752C5204A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F9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E0AFF2-D236-7D91-DAED-D05B9B188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1753" b="3425"/>
          <a:stretch/>
        </p:blipFill>
        <p:spPr>
          <a:xfrm>
            <a:off x="1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70129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F8FD1B59-21C7-0605-61E5-2EE4623A4C6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3" y="5837445"/>
            <a:ext cx="1930197" cy="9044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6F4A46-0346-C306-F8EB-E7128369BD95}"/>
              </a:ext>
            </a:extLst>
          </p:cNvPr>
          <p:cNvSpPr txBox="1"/>
          <p:nvPr/>
        </p:nvSpPr>
        <p:spPr>
          <a:xfrm>
            <a:off x="3761818" y="2133702"/>
            <a:ext cx="8442629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3600" b="1">
                <a:latin typeface="+mj-lt"/>
                <a:cs typeface="Calibri"/>
              </a:rPr>
              <a:t>Wireless LAN : 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3600">
                <a:latin typeface="+mj-lt"/>
                <a:cs typeface="Calibri"/>
              </a:rPr>
              <a:t>SSID: 3GPPWIFI</a:t>
            </a:r>
            <a:endParaRPr lang="en-US" sz="360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3600">
                <a:latin typeface="+mj-lt"/>
                <a:cs typeface="Calibri"/>
              </a:rPr>
              <a:t>Password: 3GPP3GPPM (CAPITAL LETTERS!)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3600">
                <a:latin typeface="+mj-lt"/>
                <a:cs typeface="Calibri"/>
              </a:rPr>
              <a:t>Server IP Address: 10.10.10.10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3600" b="1" u="sng">
                <a:solidFill>
                  <a:srgbClr val="FF0000"/>
                </a:solidFill>
                <a:latin typeface="+mj-lt"/>
                <a:cs typeface="Calibri"/>
              </a:rPr>
              <a:t>--&gt; USUAL SETTING</a:t>
            </a:r>
            <a:endParaRPr lang="en-US" sz="3600">
              <a:latin typeface="+mj-lt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D0A3C3F-E07A-5B75-C1A9-22687D4C9811}"/>
              </a:ext>
            </a:extLst>
          </p:cNvPr>
          <p:cNvSpPr/>
          <p:nvPr/>
        </p:nvSpPr>
        <p:spPr>
          <a:xfrm>
            <a:off x="3401912" y="905526"/>
            <a:ext cx="6620736" cy="605751"/>
          </a:xfrm>
          <a:prstGeom prst="roundRect">
            <a:avLst>
              <a:gd name="adj" fmla="val 970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600" err="1">
                <a:solidFill>
                  <a:srgbClr val="FF0000"/>
                </a:solidFill>
                <a:latin typeface="Roboto"/>
                <a:ea typeface="Roboto"/>
                <a:cs typeface="Roboto"/>
              </a:rPr>
              <a:t>WiFi</a:t>
            </a:r>
            <a:r>
              <a:rPr lang="en-US" sz="360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 Info</a:t>
            </a:r>
            <a:endParaRPr 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9DAB34-B3F8-95D7-FBEC-04EA3FF41AE0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F9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5AD69F-B6CE-A580-71CB-0D219DC0A3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1753" b="3425"/>
          <a:stretch/>
        </p:blipFill>
        <p:spPr>
          <a:xfrm>
            <a:off x="1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77073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CAD901-88F9-5A60-0D07-83417105765F}"/>
              </a:ext>
            </a:extLst>
          </p:cNvPr>
          <p:cNvSpPr/>
          <p:nvPr/>
        </p:nvSpPr>
        <p:spPr>
          <a:xfrm>
            <a:off x="3641887" y="2857158"/>
            <a:ext cx="6619693" cy="3581009"/>
          </a:xfrm>
          <a:prstGeom prst="roundRect">
            <a:avLst>
              <a:gd name="adj" fmla="val 1370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b"/>
          <a:lstStyle/>
          <a:p>
            <a:pPr>
              <a:lnSpc>
                <a:spcPct val="150000"/>
              </a:lnSpc>
            </a:pPr>
            <a:endParaRPr lang="en-US" sz="2000" b="1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</a:pPr>
            <a:endParaRPr lang="en-US" sz="2000" b="1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There are limits on meeting times:</a:t>
            </a:r>
            <a:endParaRPr lang="en-US">
              <a:solidFill>
                <a:srgbClr val="FFFFFF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Monday</a:t>
            </a:r>
            <a:r>
              <a:rPr lang="en-US" sz="2000" b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:</a:t>
            </a:r>
            <a:r>
              <a:rPr lang="en-US" sz="20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  9:00 AM – </a:t>
            </a:r>
            <a:r>
              <a:rPr lang="en-US" sz="20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7:30</a:t>
            </a:r>
            <a:r>
              <a:rPr lang="en-US" sz="20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 PM</a:t>
            </a:r>
            <a:endParaRPr lang="en-US">
              <a:latin typeface="Roboto"/>
              <a:ea typeface="Roboto"/>
              <a:cs typeface="Roboto"/>
            </a:endParaRP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Tuesday/Wednesday/Thursday:  </a:t>
            </a:r>
            <a:r>
              <a:rPr lang="en-US" sz="20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8:</a:t>
            </a:r>
            <a:r>
              <a:rPr lang="en-US" sz="20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3</a:t>
            </a:r>
            <a:r>
              <a:rPr lang="en-US" sz="20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0 AM – 7:30 PM</a:t>
            </a: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Friday:  </a:t>
            </a:r>
            <a:r>
              <a:rPr lang="en-US" sz="20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8:</a:t>
            </a:r>
            <a:r>
              <a:rPr lang="en-US" sz="20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0</a:t>
            </a:r>
            <a:r>
              <a:rPr lang="en-US" sz="20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0 AM – 4:00 PM</a:t>
            </a:r>
            <a:endParaRPr lang="en-US" sz="2000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800" i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*Please note, </a:t>
            </a:r>
            <a:r>
              <a:rPr lang="en-US" sz="1800" b="1" i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meeting times will be strictly observed </a:t>
            </a:r>
            <a:r>
              <a:rPr lang="en-US" sz="1800" i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to avoid incurring union overtime. Outside of the stipulated meeting hours, the venues’ AV, screens, projectors or microphones </a:t>
            </a:r>
            <a:r>
              <a:rPr lang="en-US" sz="1800" b="1" i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may not be used</a:t>
            </a:r>
            <a:r>
              <a:rPr lang="en-US" sz="1800" i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. Personal projectors </a:t>
            </a:r>
            <a:r>
              <a:rPr lang="en-US" sz="1800" b="1" i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may not be used </a:t>
            </a:r>
            <a:r>
              <a:rPr lang="en-US" sz="1800" i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at any time. </a:t>
            </a:r>
            <a:r>
              <a:rPr lang="en-US" i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 </a:t>
            </a:r>
            <a:endParaRPr lang="en-US" sz="1800" i="1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Please consult agenda documents for individual working groups for specific meeting times for each working group.</a:t>
            </a:r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F8ED60E-9CD3-C814-DD4F-4CE88ED10A1C}"/>
              </a:ext>
            </a:extLst>
          </p:cNvPr>
          <p:cNvSpPr/>
          <p:nvPr/>
        </p:nvSpPr>
        <p:spPr>
          <a:xfrm>
            <a:off x="3209544" y="924900"/>
            <a:ext cx="8942351" cy="502398"/>
          </a:xfrm>
          <a:prstGeom prst="roundRect">
            <a:avLst>
              <a:gd name="adj" fmla="val 970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600">
                <a:solidFill>
                  <a:srgbClr val="F90000"/>
                </a:solidFill>
                <a:latin typeface="Roboto"/>
                <a:ea typeface="Roboto"/>
                <a:cs typeface="Roboto"/>
              </a:rPr>
              <a:t>RAN/CT Meeting Hours (Lake Buena Vista)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5A2CDB-79BE-76BE-9753-6C2C72E82B22}"/>
              </a:ext>
            </a:extLst>
          </p:cNvPr>
          <p:cNvSpPr/>
          <p:nvPr/>
        </p:nvSpPr>
        <p:spPr>
          <a:xfrm>
            <a:off x="3475789" y="2139637"/>
            <a:ext cx="40105" cy="4725736"/>
          </a:xfrm>
          <a:prstGeom prst="rect">
            <a:avLst/>
          </a:prstGeom>
          <a:solidFill>
            <a:srgbClr val="F9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C2C4A7-1BA1-6B01-1FE8-C1AA256673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1753" b="3425"/>
          <a:stretch/>
        </p:blipFill>
        <p:spPr>
          <a:xfrm>
            <a:off x="0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61963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11F67-D2CC-6D49-E427-B801B0186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0D5EFE5-DCD3-AD58-0924-1EA3868AB0B1}"/>
              </a:ext>
            </a:extLst>
          </p:cNvPr>
          <p:cNvSpPr/>
          <p:nvPr/>
        </p:nvSpPr>
        <p:spPr>
          <a:xfrm>
            <a:off x="3641887" y="2857158"/>
            <a:ext cx="6619693" cy="3581009"/>
          </a:xfrm>
          <a:prstGeom prst="roundRect">
            <a:avLst>
              <a:gd name="adj" fmla="val 1370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b"/>
          <a:lstStyle/>
          <a:p>
            <a:pPr>
              <a:lnSpc>
                <a:spcPct val="150000"/>
              </a:lnSpc>
            </a:pPr>
            <a:endParaRPr lang="en-US" sz="2000" b="1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</a:pPr>
            <a:endParaRPr lang="en-US" sz="2000" b="1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There are limits on meeting times:</a:t>
            </a:r>
            <a:endParaRPr lang="en-US" dirty="0">
              <a:solidFill>
                <a:srgbClr val="FFFFFF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Monday</a:t>
            </a:r>
            <a:r>
              <a:rPr lang="en-US" sz="2000" b="1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:</a:t>
            </a:r>
            <a:r>
              <a:rPr lang="en-US" sz="2000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  9:00 AM – </a:t>
            </a:r>
            <a:r>
              <a:rPr lang="en-US" sz="2000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7:30</a:t>
            </a:r>
            <a:r>
              <a:rPr lang="en-US" sz="2000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 PM</a:t>
            </a:r>
            <a:endParaRPr lang="en-US" dirty="0">
              <a:latin typeface="Roboto"/>
              <a:ea typeface="Roboto"/>
              <a:cs typeface="Roboto"/>
            </a:endParaRP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Tuesday/Wednesday/Thursday:  </a:t>
            </a:r>
            <a:r>
              <a:rPr lang="en-US" sz="2000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8:00 AM – </a:t>
            </a:r>
            <a:r>
              <a:rPr lang="en-US" sz="2000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7:30</a:t>
            </a:r>
            <a:r>
              <a:rPr lang="en-US" sz="2000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 PM</a:t>
            </a: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Friday:  </a:t>
            </a:r>
            <a:r>
              <a:rPr lang="en-US" sz="2000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8:00 AM – 4:00 PM</a:t>
            </a:r>
            <a:endParaRPr lang="en-US" sz="2000" dirty="0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800" i="1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*Please note, </a:t>
            </a:r>
            <a:r>
              <a:rPr lang="en-US" sz="1800" b="1" i="1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meeting times will be strictly observed </a:t>
            </a:r>
            <a:r>
              <a:rPr lang="en-US" sz="1800" i="1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to avoid incurring union overtime. Outside of the stipulated meeting hours, the venues’ AV, screens, projectors or microphones </a:t>
            </a:r>
            <a:r>
              <a:rPr lang="en-US" sz="1800" b="1" i="1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may not be used</a:t>
            </a:r>
            <a:r>
              <a:rPr lang="en-US" sz="1800" i="1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. Personal projectors </a:t>
            </a:r>
            <a:r>
              <a:rPr lang="en-US" sz="1800" b="1" i="1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may not be used </a:t>
            </a:r>
            <a:r>
              <a:rPr lang="en-US" sz="1800" i="1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at any time. </a:t>
            </a:r>
            <a:r>
              <a:rPr lang="en-US" i="1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 </a:t>
            </a:r>
            <a:endParaRPr lang="en-US" sz="1800" i="1" dirty="0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Please consult agenda documents for individual working groups for specific meeting times for each working group.</a:t>
            </a:r>
            <a:endParaRPr lang="en-US" dirty="0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FDB0992-41E3-30D2-EFA3-8EE3D54BE04E}"/>
              </a:ext>
            </a:extLst>
          </p:cNvPr>
          <p:cNvSpPr/>
          <p:nvPr/>
        </p:nvSpPr>
        <p:spPr>
          <a:xfrm>
            <a:off x="3383066" y="924900"/>
            <a:ext cx="8412694" cy="502398"/>
          </a:xfrm>
          <a:prstGeom prst="roundRect">
            <a:avLst>
              <a:gd name="adj" fmla="val 970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600">
                <a:solidFill>
                  <a:srgbClr val="F90000"/>
                </a:solidFill>
                <a:latin typeface="Roboto"/>
                <a:ea typeface="Roboto"/>
                <a:cs typeface="Roboto"/>
              </a:rPr>
              <a:t>SA Meeting Hours (Buena Vista Palace)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230469-517F-CFCC-3CCC-875DF5CF7213}"/>
              </a:ext>
            </a:extLst>
          </p:cNvPr>
          <p:cNvSpPr/>
          <p:nvPr/>
        </p:nvSpPr>
        <p:spPr>
          <a:xfrm>
            <a:off x="3475789" y="2139637"/>
            <a:ext cx="40105" cy="4725736"/>
          </a:xfrm>
          <a:prstGeom prst="rect">
            <a:avLst/>
          </a:prstGeom>
          <a:solidFill>
            <a:srgbClr val="F9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431075-D7FE-B990-2E93-F7B2D7ED6D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1753" b="3425"/>
          <a:stretch/>
        </p:blipFill>
        <p:spPr>
          <a:xfrm>
            <a:off x="0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7041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CAD901-88F9-5A60-0D07-83417105765F}"/>
              </a:ext>
            </a:extLst>
          </p:cNvPr>
          <p:cNvSpPr/>
          <p:nvPr/>
        </p:nvSpPr>
        <p:spPr>
          <a:xfrm>
            <a:off x="3635860" y="2042571"/>
            <a:ext cx="6372784" cy="3695945"/>
          </a:xfrm>
          <a:prstGeom prst="roundRect">
            <a:avLst>
              <a:gd name="adj" fmla="val 1370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en-US" b="1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Monday – Thursday</a:t>
            </a:r>
            <a:endParaRPr lang="en-US">
              <a:latin typeface="Roboto"/>
              <a:ea typeface="Roboto"/>
              <a:cs typeface="Roboto"/>
            </a:endParaRPr>
          </a:p>
          <a:p>
            <a:pPr lvl="1"/>
            <a:r>
              <a:rPr lang="en-US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Morning Coffee Break:</a:t>
            </a: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10:30 AM – 11:00 AM</a:t>
            </a:r>
            <a:endParaRPr lang="en-US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 lvl="1"/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SA Afternoon Coffee Break: 3:30 PM – 4:00 PM</a:t>
            </a:r>
          </a:p>
          <a:p>
            <a:pPr lvl="1"/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CT Afternoon Coffee Break: 3:30 PM – 4:00 PM</a:t>
            </a:r>
          </a:p>
          <a:p>
            <a:pPr lvl="1"/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RAN Afternoon</a:t>
            </a:r>
            <a:r>
              <a:rPr lang="en-US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 Coffee Break</a:t>
            </a: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: 4:30 PM – 5:00 PM</a:t>
            </a:r>
          </a:p>
          <a:p>
            <a:pPr lvl="1"/>
            <a:endParaRPr lang="en-US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r>
              <a:rPr lang="en-US" sz="1800" b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Friday</a:t>
            </a:r>
            <a:r>
              <a:rPr lang="en-US" sz="18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                  </a:t>
            </a: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 </a:t>
            </a:r>
            <a:endParaRPr lang="en-US" sz="1800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    	</a:t>
            </a:r>
            <a:r>
              <a:rPr lang="en-US" sz="18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Morning Coffee Break (only</a:t>
            </a: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): </a:t>
            </a:r>
            <a:r>
              <a:rPr lang="en-US">
                <a:solidFill>
                  <a:srgbClr val="292A28"/>
                </a:solidFill>
                <a:latin typeface="Roboto"/>
                <a:ea typeface="+mn-lt"/>
                <a:cs typeface="+mn-lt"/>
              </a:rPr>
              <a:t>10:30 AM – 11:00 AM</a:t>
            </a: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  </a:t>
            </a:r>
            <a:endParaRPr lang="en-US" sz="1800">
              <a:solidFill>
                <a:srgbClr val="292A28"/>
              </a:solidFill>
              <a:effectLst/>
              <a:latin typeface="Roboto"/>
              <a:ea typeface="Roboto"/>
              <a:cs typeface="Roboto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b="1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b="1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</a:pPr>
            <a:endParaRPr lang="en-US" sz="2000" b="1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F8ED60E-9CD3-C814-DD4F-4CE88ED10A1C}"/>
              </a:ext>
            </a:extLst>
          </p:cNvPr>
          <p:cNvSpPr/>
          <p:nvPr/>
        </p:nvSpPr>
        <p:spPr>
          <a:xfrm>
            <a:off x="3401912" y="905526"/>
            <a:ext cx="6620736" cy="605751"/>
          </a:xfrm>
          <a:prstGeom prst="roundRect">
            <a:avLst>
              <a:gd name="adj" fmla="val 970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60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Coffee Breaks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A325EB-858C-3418-DE50-E864FD6CB237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F9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A38111-74F9-2637-3492-EBC78EDF4E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1753" b="3425"/>
          <a:stretch/>
        </p:blipFill>
        <p:spPr>
          <a:xfrm>
            <a:off x="1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60352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F8FD1B59-21C7-0605-61E5-2EE4623A4C6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3" y="5837445"/>
            <a:ext cx="1930197" cy="904441"/>
          </a:xfrm>
          <a:prstGeom prst="rect">
            <a:avLst/>
          </a:prstGeom>
        </p:spPr>
      </p:pic>
      <p:sp>
        <p:nvSpPr>
          <p:cNvPr id="319" name="Rectangle: Rounded Corners 318">
            <a:extLst>
              <a:ext uri="{FF2B5EF4-FFF2-40B4-BE49-F238E27FC236}">
                <a16:creationId xmlns:a16="http://schemas.microsoft.com/office/drawing/2014/main" id="{21727D90-2348-1520-20C2-E70F1A87CF69}"/>
              </a:ext>
            </a:extLst>
          </p:cNvPr>
          <p:cNvSpPr/>
          <p:nvPr/>
        </p:nvSpPr>
        <p:spPr>
          <a:xfrm>
            <a:off x="8609250" y="6137138"/>
            <a:ext cx="3530359" cy="653808"/>
          </a:xfrm>
          <a:prstGeom prst="roundRect">
            <a:avLst>
              <a:gd name="adj" fmla="val 5137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US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D317C0-AF56-8A31-A136-0214DF3EBF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1753" b="3425"/>
          <a:stretch/>
        </p:blipFill>
        <p:spPr>
          <a:xfrm>
            <a:off x="1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7F9773-EE3F-CF01-67AD-578C6C7D63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2658" y="21338"/>
            <a:ext cx="8847440" cy="683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27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F8FD1B59-21C7-0605-61E5-2EE4623A4C6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3" y="5837445"/>
            <a:ext cx="1930197" cy="904441"/>
          </a:xfrm>
          <a:prstGeom prst="rect">
            <a:avLst/>
          </a:prstGeom>
        </p:spPr>
      </p:pic>
      <p:sp>
        <p:nvSpPr>
          <p:cNvPr id="319" name="Rectangle: Rounded Corners 318">
            <a:extLst>
              <a:ext uri="{FF2B5EF4-FFF2-40B4-BE49-F238E27FC236}">
                <a16:creationId xmlns:a16="http://schemas.microsoft.com/office/drawing/2014/main" id="{21727D90-2348-1520-20C2-E70F1A87CF69}"/>
              </a:ext>
            </a:extLst>
          </p:cNvPr>
          <p:cNvSpPr/>
          <p:nvPr/>
        </p:nvSpPr>
        <p:spPr>
          <a:xfrm>
            <a:off x="8609250" y="6137138"/>
            <a:ext cx="3530359" cy="653808"/>
          </a:xfrm>
          <a:prstGeom prst="roundRect">
            <a:avLst>
              <a:gd name="adj" fmla="val 5137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US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D317C0-AF56-8A31-A136-0214DF3EBF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1753" b="3425"/>
          <a:stretch/>
        </p:blipFill>
        <p:spPr>
          <a:xfrm>
            <a:off x="1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A map of a building&#10;&#10;Description automatically generated">
            <a:extLst>
              <a:ext uri="{FF2B5EF4-FFF2-40B4-BE49-F238E27FC236}">
                <a16:creationId xmlns:a16="http://schemas.microsoft.com/office/drawing/2014/main" id="{47C28442-2D16-67F0-F669-FA86688134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9323" y="32751"/>
            <a:ext cx="9279437" cy="682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96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00F5C474C9AC4CA64E27266A3C5A5B" ma:contentTypeVersion="19" ma:contentTypeDescription="Create a new document." ma:contentTypeScope="" ma:versionID="fa37019bf65f262d0bbcc17a00ad6c93">
  <xsd:schema xmlns:xsd="http://www.w3.org/2001/XMLSchema" xmlns:xs="http://www.w3.org/2001/XMLSchema" xmlns:p="http://schemas.microsoft.com/office/2006/metadata/properties" xmlns:ns2="4041a2fb-964b-48e7-87f6-f2e9cf9f4b9a" xmlns:ns3="9edd0546-7ed9-4f56-9e74-568c7d632418" xmlns:ns4="http://schemas.microsoft.com/sharepoint/v4" targetNamespace="http://schemas.microsoft.com/office/2006/metadata/properties" ma:root="true" ma:fieldsID="fcdf9201c3fce07c2921dcd82390cc11" ns2:_="" ns3:_="" ns4:_="">
    <xsd:import namespace="4041a2fb-964b-48e7-87f6-f2e9cf9f4b9a"/>
    <xsd:import namespace="9edd0546-7ed9-4f56-9e74-568c7d632418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4:IconOverlay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41a2fb-964b-48e7-87f6-f2e9cf9f4b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453ee4a-7f1a-4dcc-b033-f5adea8312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dd0546-7ed9-4f56-9e74-568c7d63241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e520a87-30d0-41fe-b891-689db213a333}" ma:internalName="TaxCatchAll" ma:showField="CatchAllData" ma:web="9edd0546-7ed9-4f56-9e74-568c7d6324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4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edd0546-7ed9-4f56-9e74-568c7d632418" xsi:nil="true"/>
    <IconOverlay xmlns="http://schemas.microsoft.com/sharepoint/v4" xsi:nil="true"/>
    <lcf76f155ced4ddcb4097134ff3c332f xmlns="4041a2fb-964b-48e7-87f6-f2e9cf9f4b9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114AA02-8B26-46CC-9833-7F60DF5C5C2B}">
  <ds:schemaRefs>
    <ds:schemaRef ds:uri="4041a2fb-964b-48e7-87f6-f2e9cf9f4b9a"/>
    <ds:schemaRef ds:uri="9edd0546-7ed9-4f56-9e74-568c7d63241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85243D3-7575-4E12-9A1C-700BF97282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184D05-55A2-479F-A2A7-55B8FA56924E}">
  <ds:schemaRefs>
    <ds:schemaRef ds:uri="4041a2fb-964b-48e7-87f6-f2e9cf9f4b9a"/>
    <ds:schemaRef ds:uri="9edd0546-7ed9-4f56-9e74-568c7d63241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Application>Microsoft Office PowerPoint</Application>
  <PresentationFormat>Widescreen</PresentationFormat>
  <Slides>16</Slides>
  <Notes>10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Young</dc:creator>
  <cp:revision>15</cp:revision>
  <dcterms:created xsi:type="dcterms:W3CDTF">2023-10-20T12:39:08Z</dcterms:created>
  <dcterms:modified xsi:type="dcterms:W3CDTF">2024-11-15T15:51:33Z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0x0101009D00F5C474C9AC4CA64E27266A3C5A5B</vt:lpwstr>
  </property>
  <property fmtid="{D5CDD505-2E9C-101B-9397-08002B2CF9AE}" pid="3" name="MediaServiceImageTags">
    <vt:lpwstr/>
  </property>
</Properties>
</file>