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0"/>
  </p:notesMasterIdLst>
  <p:handoutMasterIdLst>
    <p:handoutMasterId r:id="rId11"/>
  </p:handoutMasterIdLst>
  <p:sldIdLst>
    <p:sldId id="341" r:id="rId5"/>
    <p:sldId id="367" r:id="rId6"/>
    <p:sldId id="373" r:id="rId7"/>
    <p:sldId id="374" r:id="rId8"/>
    <p:sldId id="375" r:id="rId9"/>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95" d="100"/>
          <a:sy n="95" d="100"/>
        </p:scale>
        <p:origin x="86" y="22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60387"/>
            <a:ext cx="10515600" cy="1130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39993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400" b="1" dirty="0">
                <a:latin typeface="Arial "/>
              </a:rPr>
              <a:t>TSG SA TSG#106 	</a:t>
            </a:r>
          </a:p>
          <a:p>
            <a:pPr eaLnBrk="1" hangingPunct="1">
              <a:defRPr/>
            </a:pPr>
            <a:r>
              <a:rPr lang="fi-FI" altLang="en-US" sz="1400" b="1" dirty="0">
                <a:latin typeface="Arial "/>
              </a:rPr>
              <a:t>Madrid, Spain, Dec 10 – 13, 2024</a:t>
            </a:r>
            <a:endParaRPr lang="sv-SE" altLang="en-US" sz="1400" b="1" dirty="0">
              <a:latin typeface="Arial "/>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308757" y="133350"/>
            <a:ext cx="204504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400" b="1" dirty="0">
                <a:solidFill>
                  <a:srgbClr val="0000FF"/>
                </a:solidFill>
                <a:latin typeface="Arial "/>
              </a:rPr>
              <a:t>SP-241899</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545430" y="1789949"/>
            <a:ext cx="11373853" cy="2852737"/>
          </a:xfrm>
        </p:spPr>
        <p:txBody>
          <a:bodyPr/>
          <a:lstStyle/>
          <a:p>
            <a:pPr eaLnBrk="1" hangingPunct="1"/>
            <a:r>
              <a:rPr lang="en-GB" altLang="zh-CN" sz="4800" dirty="0"/>
              <a:t>Way forward proposal on </a:t>
            </a:r>
            <a:br>
              <a:rPr lang="en-GB" altLang="zh-CN" sz="4800" dirty="0"/>
            </a:br>
            <a:r>
              <a:rPr lang="en-GB" altLang="zh-CN" sz="4800" dirty="0"/>
              <a:t>Architecture support of Ambient IoT</a:t>
            </a:r>
            <a:endParaRPr lang="en-GB" altLang="en-US" sz="48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AF4A90-77C1-4689-91C9-B86B7FCA02F3}"/>
              </a:ext>
            </a:extLst>
          </p:cNvPr>
          <p:cNvSpPr>
            <a:spLocks noGrp="1"/>
          </p:cNvSpPr>
          <p:nvPr>
            <p:ph type="title"/>
          </p:nvPr>
        </p:nvSpPr>
        <p:spPr/>
        <p:txBody>
          <a:bodyPr/>
          <a:lstStyle/>
          <a:p>
            <a:r>
              <a:rPr lang="en-US" altLang="zh-CN" sz="4000" dirty="0">
                <a:solidFill>
                  <a:srgbClr val="FF0000"/>
                </a:solidFill>
              </a:rPr>
              <a:t>R19 SA2 Ambient IoT work item scope</a:t>
            </a:r>
            <a:endParaRPr lang="zh-CN" altLang="en-US" sz="4000" dirty="0">
              <a:solidFill>
                <a:srgbClr val="FF0000"/>
              </a:solidFill>
            </a:endParaRPr>
          </a:p>
        </p:txBody>
      </p:sp>
      <p:sp>
        <p:nvSpPr>
          <p:cNvPr id="3" name="内容占位符 2">
            <a:extLst>
              <a:ext uri="{FF2B5EF4-FFF2-40B4-BE49-F238E27FC236}">
                <a16:creationId xmlns:a16="http://schemas.microsoft.com/office/drawing/2014/main" id="{0C8EC7E9-A02C-445C-B491-0CDF1FCFC322}"/>
              </a:ext>
            </a:extLst>
          </p:cNvPr>
          <p:cNvSpPr>
            <a:spLocks noGrp="1"/>
          </p:cNvSpPr>
          <p:nvPr>
            <p:ph idx="1"/>
          </p:nvPr>
        </p:nvSpPr>
        <p:spPr/>
        <p:txBody>
          <a:bodyPr/>
          <a:lstStyle/>
          <a:p>
            <a:r>
              <a:rPr kumimoji="1" lang="en-US" altLang="zh-CN" sz="3200" dirty="0">
                <a:solidFill>
                  <a:srgbClr val="000000"/>
                </a:solidFill>
                <a:latin typeface="Calibri" panose="020F0502020204030204" pitchFamily="34" charset="0"/>
                <a:ea typeface="Microsoft YaHei" panose="020B0503020204020204" pitchFamily="34" charset="-122"/>
                <a:cs typeface="Calibri" panose="020F0502020204030204" pitchFamily="34" charset="0"/>
              </a:rPr>
              <a:t>SA2 Rel-19 work item scope for Ambient IoT</a:t>
            </a:r>
          </a:p>
          <a:p>
            <a:pPr lvl="1"/>
            <a:r>
              <a:rPr kumimoji="1" lang="en-US" altLang="zh-CN" dirty="0">
                <a:solidFill>
                  <a:srgbClr val="000000"/>
                </a:solidFill>
                <a:latin typeface="Calibri" panose="020F0502020204030204" pitchFamily="34" charset="0"/>
                <a:ea typeface="Microsoft YaHei" panose="020B0503020204020204" pitchFamily="34" charset="-122"/>
                <a:cs typeface="Calibri" panose="020F0502020204030204" pitchFamily="34" charset="0"/>
              </a:rPr>
              <a:t>Key issue 1 - Architecture support for device 1 and D1T1: </a:t>
            </a:r>
            <a:r>
              <a:rPr lang="en-US" altLang="zh-CN" dirty="0"/>
              <a:t>Direct interface option and Indirect interface option</a:t>
            </a:r>
            <a:endParaRPr kumimoji="1" lang="en-US" altLang="zh-CN" dirty="0">
              <a:solidFill>
                <a:srgbClr val="000000"/>
              </a:solidFill>
              <a:latin typeface="Calibri" panose="020F0502020204030204" pitchFamily="34" charset="0"/>
              <a:ea typeface="Microsoft YaHei" panose="020B0503020204020204" pitchFamily="34" charset="-122"/>
              <a:cs typeface="Calibri" panose="020F0502020204030204" pitchFamily="34" charset="0"/>
            </a:endParaRPr>
          </a:p>
          <a:p>
            <a:pPr lvl="1"/>
            <a:r>
              <a:rPr kumimoji="1" lang="en-US" altLang="zh-CN" dirty="0">
                <a:solidFill>
                  <a:srgbClr val="000000"/>
                </a:solidFill>
                <a:latin typeface="Calibri" panose="020F0502020204030204" pitchFamily="34" charset="0"/>
                <a:ea typeface="Microsoft YaHei" panose="020B0503020204020204" pitchFamily="34" charset="-122"/>
                <a:cs typeface="Calibri" panose="020F0502020204030204" pitchFamily="34" charset="0"/>
              </a:rPr>
              <a:t>Key issue 2- </a:t>
            </a:r>
            <a:r>
              <a:rPr lang="en-GB" altLang="zh-CN" dirty="0"/>
              <a:t>Device management for device 1</a:t>
            </a:r>
            <a:endParaRPr kumimoji="1" lang="en-US" altLang="zh-CN" dirty="0">
              <a:solidFill>
                <a:srgbClr val="000000"/>
              </a:solidFill>
              <a:latin typeface="Calibri" panose="020F0502020204030204" pitchFamily="34" charset="0"/>
              <a:ea typeface="Microsoft YaHei" panose="020B0503020204020204" pitchFamily="34" charset="-122"/>
              <a:cs typeface="Calibri" panose="020F0502020204030204" pitchFamily="34" charset="0"/>
            </a:endParaRPr>
          </a:p>
          <a:p>
            <a:pPr lvl="1"/>
            <a:r>
              <a:rPr lang="en-GB" altLang="zh-CN" dirty="0"/>
              <a:t>Key issue 3- Service enabler for </a:t>
            </a:r>
            <a:r>
              <a:rPr lang="en-US" altLang="zh-CN" dirty="0"/>
              <a:t>Inventory and Command for device 1 including the exposure and data transfer</a:t>
            </a:r>
            <a:endParaRPr lang="zh-CN" altLang="en-US" sz="2000" dirty="0">
              <a:latin typeface="Arial "/>
            </a:endParaRPr>
          </a:p>
        </p:txBody>
      </p:sp>
    </p:spTree>
    <p:extLst>
      <p:ext uri="{BB962C8B-B14F-4D97-AF65-F5344CB8AC3E}">
        <p14:creationId xmlns:p14="http://schemas.microsoft.com/office/powerpoint/2010/main" val="68040940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AFD3DD-4766-4E25-A777-119CF7DC13D3}"/>
              </a:ext>
            </a:extLst>
          </p:cNvPr>
          <p:cNvSpPr>
            <a:spLocks noGrp="1"/>
          </p:cNvSpPr>
          <p:nvPr>
            <p:ph type="title"/>
          </p:nvPr>
        </p:nvSpPr>
        <p:spPr/>
        <p:txBody>
          <a:bodyPr/>
          <a:lstStyle/>
          <a:p>
            <a:r>
              <a:rPr lang="en-US" altLang="zh-CN" sz="4000" dirty="0">
                <a:solidFill>
                  <a:srgbClr val="FF0000"/>
                </a:solidFill>
              </a:rPr>
              <a:t>Workplan for R19</a:t>
            </a:r>
            <a:endParaRPr lang="zh-CN" altLang="en-US" sz="4000" dirty="0">
              <a:solidFill>
                <a:srgbClr val="FF0000"/>
              </a:solidFill>
            </a:endParaRPr>
          </a:p>
        </p:txBody>
      </p:sp>
      <p:sp>
        <p:nvSpPr>
          <p:cNvPr id="3" name="内容占位符 2">
            <a:extLst>
              <a:ext uri="{FF2B5EF4-FFF2-40B4-BE49-F238E27FC236}">
                <a16:creationId xmlns:a16="http://schemas.microsoft.com/office/drawing/2014/main" id="{0E309BB1-3A0D-4A2D-95C6-5B8E066A1429}"/>
              </a:ext>
            </a:extLst>
          </p:cNvPr>
          <p:cNvSpPr>
            <a:spLocks noGrp="1"/>
          </p:cNvSpPr>
          <p:nvPr>
            <p:ph idx="1"/>
          </p:nvPr>
        </p:nvSpPr>
        <p:spPr>
          <a:xfrm>
            <a:off x="838199" y="1825625"/>
            <a:ext cx="10736179" cy="4351338"/>
          </a:xfrm>
        </p:spPr>
        <p:txBody>
          <a:bodyPr/>
          <a:lstStyle/>
          <a:p>
            <a:pPr>
              <a:lnSpc>
                <a:spcPct val="100000"/>
              </a:lnSpc>
            </a:pPr>
            <a:r>
              <a:rPr kumimoji="1" lang="en-US" altLang="zh-CN" sz="2400" dirty="0">
                <a:solidFill>
                  <a:srgbClr val="000000"/>
                </a:solidFill>
                <a:latin typeface="Calibri" panose="020F0502020204030204" pitchFamily="34" charset="0"/>
                <a:ea typeface="Microsoft YaHei" panose="020B0503020204020204" pitchFamily="34" charset="-122"/>
                <a:cs typeface="Calibri" panose="020F0502020204030204" pitchFamily="34" charset="0"/>
              </a:rPr>
              <a:t>Stick to Rel-19 ASN.1 frozen time, no impact to the timeline of Rel-20. </a:t>
            </a:r>
          </a:p>
          <a:p>
            <a:pPr marL="914440" lvl="1" indent="-457200">
              <a:lnSpc>
                <a:spcPct val="100000"/>
              </a:lnSpc>
            </a:pPr>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SA2 normative work duration: 2025 Q1 + Q2</a:t>
            </a:r>
          </a:p>
          <a:p>
            <a:pPr marL="914440" lvl="1" indent="-457200">
              <a:lnSpc>
                <a:spcPct val="100000"/>
              </a:lnSpc>
            </a:pPr>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SA3 continue the study and is expected to reach conclusions in 2025 Q1. Normative work duration if any: 2025 Q2 + Q3 </a:t>
            </a:r>
          </a:p>
          <a:p>
            <a:pPr marL="914440" lvl="1" indent="-457200">
              <a:lnSpc>
                <a:spcPct val="100000"/>
              </a:lnSpc>
            </a:pPr>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SA5 is expected to agree the work item in 2025 Q1. Normative work duration: 2025 Q2 + Q3 </a:t>
            </a:r>
          </a:p>
          <a:p>
            <a:pPr marL="914440" lvl="1" indent="-457200">
              <a:lnSpc>
                <a:spcPct val="100000"/>
              </a:lnSpc>
            </a:pPr>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No further study in parallel with the R19 normative work</a:t>
            </a:r>
          </a:p>
          <a:p>
            <a:pPr marL="914440" lvl="1" indent="-457200">
              <a:lnSpc>
                <a:spcPct val="100000"/>
              </a:lnSpc>
            </a:pPr>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Rel-20 Ambient IoT starts after the completion of the Rel-19 Ambient IoT WI.</a:t>
            </a:r>
          </a:p>
          <a:p>
            <a:pPr marL="914440" lvl="1" indent="-457200">
              <a:lnSpc>
                <a:spcPct val="100000"/>
              </a:lnSpc>
            </a:pPr>
            <a:endParaRPr kumimoji="1" lang="en-US" altLang="zh-CN" sz="2000" dirty="0">
              <a:latin typeface="Calibri" panose="020F0502020204030204" pitchFamily="34" charset="0"/>
              <a:ea typeface="Microsoft YaHei"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4720221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44C6A8-679B-4657-A8A3-CEC320C07D50}"/>
              </a:ext>
            </a:extLst>
          </p:cNvPr>
          <p:cNvSpPr>
            <a:spLocks noGrp="1"/>
          </p:cNvSpPr>
          <p:nvPr>
            <p:ph type="title"/>
          </p:nvPr>
        </p:nvSpPr>
        <p:spPr>
          <a:xfrm>
            <a:off x="276727" y="624555"/>
            <a:ext cx="10515600" cy="1130301"/>
          </a:xfrm>
        </p:spPr>
        <p:txBody>
          <a:bodyPr/>
          <a:lstStyle/>
          <a:p>
            <a:r>
              <a:rPr lang="en-US" altLang="zh-CN" sz="3600" dirty="0">
                <a:solidFill>
                  <a:srgbClr val="FF0000"/>
                </a:solidFill>
              </a:rPr>
              <a:t>Aspects to be resolved during R19 normative work</a:t>
            </a:r>
            <a:endParaRPr lang="zh-CN" altLang="en-US" sz="3600" dirty="0">
              <a:solidFill>
                <a:srgbClr val="FF0000"/>
              </a:solidFill>
            </a:endParaRPr>
          </a:p>
        </p:txBody>
      </p:sp>
      <p:sp>
        <p:nvSpPr>
          <p:cNvPr id="3" name="内容占位符 2">
            <a:extLst>
              <a:ext uri="{FF2B5EF4-FFF2-40B4-BE49-F238E27FC236}">
                <a16:creationId xmlns:a16="http://schemas.microsoft.com/office/drawing/2014/main" id="{C7104ACD-C97E-4D05-BBC3-23CC35B31D27}"/>
              </a:ext>
            </a:extLst>
          </p:cNvPr>
          <p:cNvSpPr>
            <a:spLocks noGrp="1"/>
          </p:cNvSpPr>
          <p:nvPr>
            <p:ph idx="1"/>
          </p:nvPr>
        </p:nvSpPr>
        <p:spPr>
          <a:xfrm>
            <a:off x="176463" y="1690688"/>
            <a:ext cx="11806990" cy="4351338"/>
          </a:xfrm>
        </p:spPr>
        <p:txBody>
          <a:bodyPr/>
          <a:lstStyle/>
          <a:p>
            <a:r>
              <a:rPr lang="en-US" altLang="zh-CN" sz="2000" dirty="0"/>
              <a:t>Coordination among different working groups</a:t>
            </a:r>
          </a:p>
          <a:p>
            <a:pPr lvl="1"/>
            <a:r>
              <a:rPr lang="en-GB" altLang="zh-CN" sz="1800" dirty="0"/>
              <a:t>Architecture aspects to support security </a:t>
            </a:r>
            <a:r>
              <a:rPr lang="en-US" altLang="zh-CN" sz="1800" dirty="0"/>
              <a:t>if any (with SA3).</a:t>
            </a:r>
          </a:p>
          <a:p>
            <a:pPr lvl="1"/>
            <a:r>
              <a:rPr lang="en-GB" altLang="zh-CN" sz="1800" dirty="0"/>
              <a:t>Whether and how to support enabling temporarily disabled </a:t>
            </a:r>
            <a:r>
              <a:rPr lang="en-GB" altLang="zh-CN" sz="1800" dirty="0" err="1"/>
              <a:t>AIoT</a:t>
            </a:r>
            <a:r>
              <a:rPr lang="en-GB" altLang="zh-CN" sz="1800" dirty="0"/>
              <a:t> devices (with SA3)</a:t>
            </a:r>
          </a:p>
          <a:p>
            <a:pPr lvl="1"/>
            <a:r>
              <a:rPr lang="en-GB" altLang="zh-CN" sz="1800" dirty="0"/>
              <a:t>Temporary ID or not (with SA3)</a:t>
            </a:r>
          </a:p>
          <a:p>
            <a:pPr lvl="2"/>
            <a:r>
              <a:rPr lang="en-GB" altLang="zh-CN" sz="1400" dirty="0">
                <a:solidFill>
                  <a:srgbClr val="FF0000"/>
                </a:solidFill>
              </a:rPr>
              <a:t>Considering the final R19 scope only includes the device type 1 (low end device), the temporary ID is not supported for R19?</a:t>
            </a:r>
          </a:p>
          <a:p>
            <a:pPr lvl="1"/>
            <a:r>
              <a:rPr lang="en-GB" altLang="zh-CN" sz="1800" dirty="0" err="1"/>
              <a:t>AIoT</a:t>
            </a:r>
            <a:r>
              <a:rPr lang="en-GB" altLang="zh-CN" sz="1800" dirty="0"/>
              <a:t> RAN/BS reader selection (with RAN3)</a:t>
            </a:r>
          </a:p>
          <a:p>
            <a:pPr lvl="1"/>
            <a:r>
              <a:rPr lang="en-GB" altLang="zh-CN" sz="1800" dirty="0"/>
              <a:t>Protocol design for </a:t>
            </a:r>
            <a:r>
              <a:rPr lang="en-GB" altLang="zh-CN" sz="1800" dirty="0" err="1"/>
              <a:t>AIoT</a:t>
            </a:r>
            <a:r>
              <a:rPr lang="en-GB" altLang="zh-CN" sz="1800" dirty="0"/>
              <a:t> Reader control, whether using NGAP or a layer above NGAP (with RAN3).</a:t>
            </a:r>
            <a:endParaRPr lang="zh-CN" altLang="zh-CN" sz="1800" dirty="0"/>
          </a:p>
          <a:p>
            <a:pPr lvl="1"/>
            <a:r>
              <a:rPr lang="en-GB" altLang="zh-CN" sz="1800" dirty="0">
                <a:highlight>
                  <a:srgbClr val="00FFFF"/>
                </a:highlight>
              </a:rPr>
              <a:t>UL traffic addressing (i.e. how the BS Reader identifies the appropriate AMF to which to forward UL messages) in the indirect path via AMF (with RAN3). To be checked offline whether remove or keep.</a:t>
            </a:r>
          </a:p>
          <a:p>
            <a:r>
              <a:rPr lang="en-GB" altLang="zh-CN" sz="2000" dirty="0"/>
              <a:t>SA2 issues to be resolved during the normative work</a:t>
            </a:r>
          </a:p>
          <a:p>
            <a:pPr lvl="1"/>
            <a:r>
              <a:rPr lang="en-GB" altLang="zh-CN" sz="1800" dirty="0"/>
              <a:t>The entity to store the static and dynamic information</a:t>
            </a:r>
          </a:p>
          <a:p>
            <a:pPr lvl="2"/>
            <a:r>
              <a:rPr lang="en-GB" altLang="zh-CN" sz="1400" dirty="0"/>
              <a:t>There is demand from operators to introduce a new NF, and not reuse UDM</a:t>
            </a:r>
          </a:p>
          <a:p>
            <a:pPr lvl="1"/>
            <a:r>
              <a:rPr lang="en-GB" altLang="zh-CN" sz="1800" dirty="0"/>
              <a:t>The length of </a:t>
            </a:r>
            <a:r>
              <a:rPr lang="en-GB" altLang="zh-CN" sz="1800" dirty="0" err="1"/>
              <a:t>AIoT</a:t>
            </a:r>
            <a:r>
              <a:rPr lang="en-GB" altLang="zh-CN" sz="1800" dirty="0"/>
              <a:t> device ID is fixed or dynamic and its part2 information </a:t>
            </a:r>
          </a:p>
          <a:p>
            <a:pPr lvl="1"/>
            <a:r>
              <a:rPr lang="en-GB" altLang="zh-CN" sz="1600" dirty="0" err="1"/>
              <a:t>AIoT</a:t>
            </a:r>
            <a:r>
              <a:rPr lang="en-GB" altLang="zh-CN" sz="1600" dirty="0"/>
              <a:t> data aggregation or not (to be coordinated with RAN3)</a:t>
            </a:r>
          </a:p>
          <a:p>
            <a:pPr lvl="1"/>
            <a:r>
              <a:rPr lang="en-GB" altLang="zh-CN" sz="1600" dirty="0"/>
              <a:t>NF profile details</a:t>
            </a:r>
          </a:p>
          <a:p>
            <a:pPr lvl="1"/>
            <a:r>
              <a:rPr lang="en-GB" altLang="zh-CN" sz="1600" dirty="0"/>
              <a:t>Detailed procedures and parameters in the message flow</a:t>
            </a:r>
          </a:p>
          <a:p>
            <a:pPr lvl="1"/>
            <a:endParaRPr lang="en-GB" altLang="zh-CN" sz="1800" dirty="0"/>
          </a:p>
          <a:p>
            <a:pPr lvl="1"/>
            <a:endParaRPr lang="zh-CN" altLang="zh-CN" sz="1600" dirty="0"/>
          </a:p>
          <a:p>
            <a:pPr lvl="1"/>
            <a:endParaRPr lang="zh-CN" altLang="en-US" sz="2000" dirty="0"/>
          </a:p>
        </p:txBody>
      </p:sp>
    </p:spTree>
    <p:extLst>
      <p:ext uri="{BB962C8B-B14F-4D97-AF65-F5344CB8AC3E}">
        <p14:creationId xmlns:p14="http://schemas.microsoft.com/office/powerpoint/2010/main" val="383487188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4CA85B-87CC-4984-B1AC-BA75AEFFF836}"/>
              </a:ext>
            </a:extLst>
          </p:cNvPr>
          <p:cNvSpPr>
            <a:spLocks noGrp="1"/>
          </p:cNvSpPr>
          <p:nvPr>
            <p:ph type="title"/>
          </p:nvPr>
        </p:nvSpPr>
        <p:spPr/>
        <p:txBody>
          <a:bodyPr/>
          <a:lstStyle/>
          <a:p>
            <a:r>
              <a:rPr lang="en-US" altLang="zh-CN" dirty="0">
                <a:solidFill>
                  <a:srgbClr val="FF0000"/>
                </a:solidFill>
              </a:rPr>
              <a:t>Workplan for Rel-20(to be updated)</a:t>
            </a:r>
            <a:endParaRPr lang="zh-CN" altLang="en-US" dirty="0">
              <a:solidFill>
                <a:srgbClr val="FF0000"/>
              </a:solidFill>
            </a:endParaRPr>
          </a:p>
        </p:txBody>
      </p:sp>
      <p:sp>
        <p:nvSpPr>
          <p:cNvPr id="3" name="内容占位符 2">
            <a:extLst>
              <a:ext uri="{FF2B5EF4-FFF2-40B4-BE49-F238E27FC236}">
                <a16:creationId xmlns:a16="http://schemas.microsoft.com/office/drawing/2014/main" id="{90B71140-BC89-458C-A229-1DC16EC06C7A}"/>
              </a:ext>
            </a:extLst>
          </p:cNvPr>
          <p:cNvSpPr>
            <a:spLocks noGrp="1"/>
          </p:cNvSpPr>
          <p:nvPr>
            <p:ph idx="1"/>
          </p:nvPr>
        </p:nvSpPr>
        <p:spPr/>
        <p:txBody>
          <a:bodyPr/>
          <a:lstStyle/>
          <a:p>
            <a:pPr marL="457240" indent="-457200"/>
            <a:r>
              <a:rPr kumimoji="1" lang="en-US" altLang="zh-CN" sz="2600" dirty="0">
                <a:latin typeface="Calibri" panose="020F0502020204030204" pitchFamily="34" charset="0"/>
                <a:ea typeface="Microsoft YaHei" panose="020B0503020204020204" pitchFamily="34" charset="-122"/>
                <a:cs typeface="Calibri" panose="020F0502020204030204" pitchFamily="34" charset="0"/>
              </a:rPr>
              <a:t>D2T2 and Device 2</a:t>
            </a:r>
          </a:p>
          <a:p>
            <a:pPr marL="914440" lvl="1" indent="-457200"/>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Further work on D2T2, and device 2 in Rel-20 shall </a:t>
            </a:r>
            <a:r>
              <a:rPr kumimoji="1" lang="en-US" altLang="zh-CN" sz="2000" b="1" dirty="0">
                <a:latin typeface="Calibri" panose="020F0502020204030204" pitchFamily="34" charset="0"/>
                <a:ea typeface="Microsoft YaHei" panose="020B0503020204020204" pitchFamily="34" charset="-122"/>
                <a:cs typeface="Calibri" panose="020F0502020204030204" pitchFamily="34" charset="0"/>
              </a:rPr>
              <a:t>follow the Rel-19 study conclusions</a:t>
            </a:r>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a:t>
            </a:r>
            <a:endParaRPr kumimoji="1" lang="en-US" altLang="zh-CN" sz="2200" dirty="0">
              <a:latin typeface="Calibri" panose="020F0502020204030204" pitchFamily="34" charset="0"/>
              <a:ea typeface="Microsoft YaHei" panose="020B0503020204020204" pitchFamily="34" charset="-122"/>
              <a:cs typeface="Calibri" panose="020F0502020204030204" pitchFamily="34" charset="0"/>
            </a:endParaRPr>
          </a:p>
          <a:p>
            <a:pPr marL="457240" indent="-457200"/>
            <a:r>
              <a:rPr kumimoji="1" lang="en-US" altLang="zh-CN" sz="2600" dirty="0">
                <a:latin typeface="Calibri" panose="020F0502020204030204" pitchFamily="34" charset="0"/>
                <a:ea typeface="Microsoft YaHei" panose="020B0503020204020204" pitchFamily="34" charset="-122"/>
                <a:cs typeface="Calibri" panose="020F0502020204030204" pitchFamily="34" charset="0"/>
              </a:rPr>
              <a:t>A limited number of additional use cases, deployments, connectivity topologies, devices, traffic types</a:t>
            </a:r>
          </a:p>
          <a:p>
            <a:pPr marL="914440" lvl="1" indent="-457200"/>
            <a:r>
              <a:rPr kumimoji="1" lang="en-US" altLang="zh-CN" sz="2000" dirty="0">
                <a:latin typeface="Calibri" panose="020F0502020204030204" pitchFamily="34" charset="0"/>
                <a:ea typeface="Microsoft YaHei" panose="020B0503020204020204" pitchFamily="34" charset="-122"/>
                <a:cs typeface="Calibri" panose="020F0502020204030204" pitchFamily="34" charset="0"/>
              </a:rPr>
              <a:t>To be updated after WS….</a:t>
            </a:r>
          </a:p>
          <a:p>
            <a:pPr marL="40" indent="0">
              <a:buNone/>
            </a:pPr>
            <a:endParaRPr kumimoji="1" lang="en-US" altLang="zh-CN" sz="2400" dirty="0">
              <a:latin typeface="Calibri" panose="020F0502020204030204" pitchFamily="34" charset="0"/>
              <a:ea typeface="Microsoft YaHei" panose="020B0503020204020204" pitchFamily="34" charset="-122"/>
              <a:cs typeface="Calibri" panose="020F0502020204030204" pitchFamily="34" charset="0"/>
            </a:endParaRPr>
          </a:p>
          <a:p>
            <a:pPr marL="40" indent="0">
              <a:buNone/>
            </a:pPr>
            <a:r>
              <a:rPr kumimoji="1" lang="en-US" altLang="zh-CN" sz="2400" dirty="0">
                <a:latin typeface="Calibri" panose="020F0502020204030204" pitchFamily="34" charset="0"/>
                <a:ea typeface="Microsoft YaHei" panose="020B0503020204020204" pitchFamily="34" charset="-122"/>
                <a:cs typeface="Calibri" panose="020F0502020204030204" pitchFamily="34" charset="0"/>
              </a:rPr>
              <a:t>Final scope of R20 needs further discussion and alignment with RAN.</a:t>
            </a:r>
            <a:endParaRPr kumimoji="1" lang="zh-CN" altLang="en-US" sz="2400" dirty="0">
              <a:latin typeface="Calibri" panose="020F0502020204030204" pitchFamily="34" charset="0"/>
              <a:ea typeface="Microsoft YaHei"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5219865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schemas.openxmlformats.org/package/2006/metadata/core-properties"/>
    <ds:schemaRef ds:uri="280d8efa-eff2-4910-88d2-79ca146720c4"/>
    <ds:schemaRef ds:uri="http://purl.org/dc/terms/"/>
    <ds:schemaRef ds:uri="http://purl.org/dc/dcmitype/"/>
    <ds:schemaRef ds:uri="http://purl.org/dc/elements/1.1/"/>
    <ds:schemaRef ds:uri="679a257e-872f-4c98-9e8a-0a9c104f72cd"/>
    <ds:schemaRef ds:uri="http://www.w3.org/XML/1998/namespace"/>
    <ds:schemaRef ds:uri="http://schemas.microsoft.com/office/2006/documentManagement/type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8081</TotalTime>
  <Words>443</Words>
  <Application>Microsoft Office PowerPoint</Application>
  <PresentationFormat>宽屏</PresentationFormat>
  <Paragraphs>37</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 </vt:lpstr>
      <vt:lpstr>宋体</vt:lpstr>
      <vt:lpstr>Microsoft YaHei</vt:lpstr>
      <vt:lpstr>Arial</vt:lpstr>
      <vt:lpstr>Calibri</vt:lpstr>
      <vt:lpstr>Calibri Light</vt:lpstr>
      <vt:lpstr>Times New Roman</vt:lpstr>
      <vt:lpstr>Office Theme</vt:lpstr>
      <vt:lpstr>Way forward proposal on  Architecture support of Ambient IoT</vt:lpstr>
      <vt:lpstr>R19 SA2 Ambient IoT work item scope</vt:lpstr>
      <vt:lpstr>Workplan for R19</vt:lpstr>
      <vt:lpstr>Aspects to be resolved during R19 normative work</vt:lpstr>
      <vt:lpstr>Workplan for Rel-20(to be updated)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Wanqiang Zhang 张万强</cp:lastModifiedBy>
  <cp:revision>672</cp:revision>
  <dcterms:created xsi:type="dcterms:W3CDTF">2010-02-05T13:52:04Z</dcterms:created>
  <dcterms:modified xsi:type="dcterms:W3CDTF">2024-12-10T16:25:23Z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