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64"/>
  </p:notesMasterIdLst>
  <p:handoutMasterIdLst>
    <p:handoutMasterId r:id="rId65"/>
  </p:handoutMasterIdLst>
  <p:sldIdLst>
    <p:sldId id="1120" r:id="rId5"/>
    <p:sldId id="1121" r:id="rId6"/>
    <p:sldId id="1159" r:id="rId7"/>
    <p:sldId id="1123" r:id="rId8"/>
    <p:sldId id="1124" r:id="rId9"/>
    <p:sldId id="1205" r:id="rId10"/>
    <p:sldId id="1206" r:id="rId11"/>
    <p:sldId id="1207" r:id="rId12"/>
    <p:sldId id="1208" r:id="rId13"/>
    <p:sldId id="1160" r:id="rId14"/>
    <p:sldId id="1130" r:id="rId15"/>
    <p:sldId id="1161" r:id="rId16"/>
    <p:sldId id="1162" r:id="rId17"/>
    <p:sldId id="1163" r:id="rId18"/>
    <p:sldId id="1164" r:id="rId19"/>
    <p:sldId id="1165" r:id="rId20"/>
    <p:sldId id="1166" r:id="rId21"/>
    <p:sldId id="1137" r:id="rId22"/>
    <p:sldId id="1167" r:id="rId23"/>
    <p:sldId id="1139" r:id="rId24"/>
    <p:sldId id="1140" r:id="rId25"/>
    <p:sldId id="1141" r:id="rId26"/>
    <p:sldId id="1142" r:id="rId27"/>
    <p:sldId id="1143" r:id="rId28"/>
    <p:sldId id="1168" r:id="rId29"/>
    <p:sldId id="1116" r:id="rId30"/>
    <p:sldId id="1174" r:id="rId31"/>
    <p:sldId id="1176" r:id="rId32"/>
    <p:sldId id="1198" r:id="rId33"/>
    <p:sldId id="1199" r:id="rId34"/>
    <p:sldId id="1200" r:id="rId35"/>
    <p:sldId id="1201" r:id="rId36"/>
    <p:sldId id="1178" r:id="rId37"/>
    <p:sldId id="1204" r:id="rId38"/>
    <p:sldId id="1202" r:id="rId39"/>
    <p:sldId id="1181" r:id="rId40"/>
    <p:sldId id="1203" r:id="rId41"/>
    <p:sldId id="1183" r:id="rId42"/>
    <p:sldId id="1184" r:id="rId43"/>
    <p:sldId id="1185" r:id="rId44"/>
    <p:sldId id="1186" r:id="rId45"/>
    <p:sldId id="1187" r:id="rId46"/>
    <p:sldId id="1188" r:id="rId47"/>
    <p:sldId id="1189" r:id="rId48"/>
    <p:sldId id="1190" r:id="rId49"/>
    <p:sldId id="1191" r:id="rId50"/>
    <p:sldId id="1169" r:id="rId51"/>
    <p:sldId id="1146" r:id="rId52"/>
    <p:sldId id="1170" r:id="rId53"/>
    <p:sldId id="1148" r:id="rId54"/>
    <p:sldId id="1149" r:id="rId55"/>
    <p:sldId id="1171" r:id="rId56"/>
    <p:sldId id="1151" r:id="rId57"/>
    <p:sldId id="1172" r:id="rId58"/>
    <p:sldId id="1154" r:id="rId59"/>
    <p:sldId id="1155" r:id="rId60"/>
    <p:sldId id="1173" r:id="rId61"/>
    <p:sldId id="1157" r:id="rId62"/>
    <p:sldId id="1158" r:id="rId6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4" autoAdjust="0"/>
    <p:restoredTop sz="91922"/>
  </p:normalViewPr>
  <p:slideViewPr>
    <p:cSldViewPr snapToGrid="0">
      <p:cViewPr varScale="1">
        <p:scale>
          <a:sx n="112" d="100"/>
          <a:sy n="112" d="100"/>
        </p:scale>
        <p:origin x="390" y="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Attendance!$N$2:$CL$2</c:f>
              <c:strCache>
                <c:ptCount val="77"/>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pt idx="75">
                  <c:v>165</c:v>
                </c:pt>
                <c:pt idx="76">
                  <c:v>166</c:v>
                </c:pt>
              </c:strCache>
            </c:strRef>
          </c:cat>
          <c:val>
            <c:numRef>
              <c:f>Attendance!$N$3:$CL$3</c:f>
              <c:numCache>
                <c:formatCode>General</c:formatCode>
                <c:ptCount val="77"/>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pt idx="75">
                  <c:v>217</c:v>
                </c:pt>
                <c:pt idx="76">
                  <c:v>358</c:v>
                </c:pt>
              </c:numCache>
            </c:numRef>
          </c:val>
          <c:smooth val="0"/>
          <c:extLst>
            <c:ext xmlns:c16="http://schemas.microsoft.com/office/drawing/2014/chart" uri="{C3380CC4-5D6E-409C-BE32-E72D297353CC}">
              <c16:uniqueId val="{00000001-9251-470D-A10A-560D3DC64E4C}"/>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SA2#67_on'!$AK$2:$DL$2</c:f>
              <c:numCache>
                <c:formatCode>0</c:formatCode>
                <c:ptCount val="80"/>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pt idx="78" formatCode="General">
                  <c:v>300</c:v>
                </c:pt>
                <c:pt idx="79" formatCode="General">
                  <c:v>286</c:v>
                </c:pt>
              </c:numCache>
            </c:numRef>
          </c:val>
          <c:extLst>
            <c:ext xmlns:c16="http://schemas.microsoft.com/office/drawing/2014/chart" uri="{C3380CC4-5D6E-409C-BE32-E72D297353CC}">
              <c16:uniqueId val="{00000000-7A6C-422B-B727-89615624B10C}"/>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SA2#67_on'!$AK$3:$DL$3</c:f>
              <c:numCache>
                <c:formatCode>0</c:formatCode>
                <c:ptCount val="80"/>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pt idx="78" formatCode="General">
                  <c:v>537</c:v>
                </c:pt>
                <c:pt idx="79" formatCode="General">
                  <c:v>630</c:v>
                </c:pt>
              </c:numCache>
            </c:numRef>
          </c:val>
          <c:extLst>
            <c:ext xmlns:c16="http://schemas.microsoft.com/office/drawing/2014/chart" uri="{C3380CC4-5D6E-409C-BE32-E72D297353CC}">
              <c16:uniqueId val="{00000001-7A6C-422B-B727-89615624B10C}"/>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SA2#67_on'!$AK$4:$DL$4</c:f>
              <c:numCache>
                <c:formatCode>0</c:formatCode>
                <c:ptCount val="80"/>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pt idx="78" formatCode="General">
                  <c:v>109</c:v>
                </c:pt>
                <c:pt idx="79" formatCode="General">
                  <c:v>151</c:v>
                </c:pt>
              </c:numCache>
            </c:numRef>
          </c:val>
          <c:extLst>
            <c:ext xmlns:c16="http://schemas.microsoft.com/office/drawing/2014/chart" uri="{C3380CC4-5D6E-409C-BE32-E72D297353CC}">
              <c16:uniqueId val="{00000002-7A6C-422B-B727-89615624B10C}"/>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CRs'!$B$4:$BI$4</c:f>
              <c:numCache>
                <c:formatCode>General</c:formatCode>
                <c:ptCount val="60"/>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0-72F9-4109-9AAC-B77BCF67AA91}"/>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CRs'!$B$5:$BI$5</c:f>
              <c:numCache>
                <c:formatCode>General</c:formatCode>
                <c:ptCount val="60"/>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1-72F9-4109-9AAC-B77BCF67AA91}"/>
            </c:ext>
          </c:extLst>
        </c:ser>
        <c:ser>
          <c:idx val="2"/>
          <c:order val="2"/>
          <c:tx>
            <c:strRef>
              <c:f>'Rel-15_Rel-19 CRs'!$A$6</c:f>
              <c:strCache>
                <c:ptCount val="1"/>
                <c:pt idx="0">
                  <c:v>Rel-16 PCR/draftCR</c:v>
                </c:pt>
              </c:strCache>
            </c:strRef>
          </c:tx>
          <c:spPr>
            <a:solidFill>
              <a:srgbClr val="00B05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CRs'!$B$6:$BI$6</c:f>
              <c:numCache>
                <c:formatCode>General</c:formatCode>
                <c:ptCount val="60"/>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2-72F9-4109-9AAC-B77BCF67AA91}"/>
            </c:ext>
          </c:extLst>
        </c:ser>
        <c:ser>
          <c:idx val="3"/>
          <c:order val="3"/>
          <c:tx>
            <c:strRef>
              <c:f>'Rel-15_Rel-19 CRs'!$A$7</c:f>
              <c:strCache>
                <c:ptCount val="1"/>
                <c:pt idx="0">
                  <c:v>Rel-16 CR</c:v>
                </c:pt>
              </c:strCache>
            </c:strRef>
          </c:tx>
          <c:spPr>
            <a:solidFill>
              <a:srgbClr val="FF0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CRs'!$B$7:$BI$7</c:f>
              <c:numCache>
                <c:formatCode>General</c:formatCode>
                <c:ptCount val="60"/>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pt idx="53">
                  <c:v>0</c:v>
                </c:pt>
                <c:pt idx="54">
                  <c:v>3</c:v>
                </c:pt>
                <c:pt idx="55">
                  <c:v>1</c:v>
                </c:pt>
                <c:pt idx="56">
                  <c:v>0</c:v>
                </c:pt>
                <c:pt idx="57">
                  <c:v>0</c:v>
                </c:pt>
                <c:pt idx="58">
                  <c:v>1</c:v>
                </c:pt>
                <c:pt idx="59">
                  <c:v>0</c:v>
                </c:pt>
              </c:numCache>
            </c:numRef>
          </c:val>
          <c:extLst>
            <c:ext xmlns:c16="http://schemas.microsoft.com/office/drawing/2014/chart" uri="{C3380CC4-5D6E-409C-BE32-E72D297353CC}">
              <c16:uniqueId val="{00000003-72F9-4109-9AAC-B77BCF67AA91}"/>
            </c:ext>
          </c:extLst>
        </c:ser>
        <c:ser>
          <c:idx val="4"/>
          <c:order val="4"/>
          <c:tx>
            <c:strRef>
              <c:f>'Rel-15_Rel-19 CRs'!$A$8</c:f>
              <c:strCache>
                <c:ptCount val="1"/>
                <c:pt idx="0">
                  <c:v>Rel-17 PCR/draftCR</c:v>
                </c:pt>
              </c:strCache>
            </c:strRef>
          </c:tx>
          <c:spPr>
            <a:solidFill>
              <a:srgbClr val="FFC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CRs'!$B$8:$BI$8</c:f>
              <c:numCache>
                <c:formatCode>General</c:formatCode>
                <c:ptCount val="60"/>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4-72F9-4109-9AAC-B77BCF67AA91}"/>
            </c:ext>
          </c:extLst>
        </c:ser>
        <c:ser>
          <c:idx val="5"/>
          <c:order val="5"/>
          <c:tx>
            <c:strRef>
              <c:f>'Rel-15_Rel-19 CRs'!$A$9</c:f>
              <c:strCache>
                <c:ptCount val="1"/>
                <c:pt idx="0">
                  <c:v>Rel-17 CR</c:v>
                </c:pt>
              </c:strCache>
            </c:strRef>
          </c:tx>
          <c:spPr>
            <a:solidFill>
              <a:srgbClr val="00B0F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CRs'!$B$9:$BI$9</c:f>
              <c:numCache>
                <c:formatCode>General</c:formatCode>
                <c:ptCount val="60"/>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pt idx="53">
                  <c:v>4</c:v>
                </c:pt>
                <c:pt idx="54">
                  <c:v>13</c:v>
                </c:pt>
                <c:pt idx="55">
                  <c:v>6</c:v>
                </c:pt>
                <c:pt idx="56">
                  <c:v>0</c:v>
                </c:pt>
                <c:pt idx="57">
                  <c:v>4</c:v>
                </c:pt>
                <c:pt idx="58">
                  <c:v>1</c:v>
                </c:pt>
                <c:pt idx="59">
                  <c:v>0</c:v>
                </c:pt>
              </c:numCache>
            </c:numRef>
          </c:val>
          <c:extLst>
            <c:ext xmlns:c16="http://schemas.microsoft.com/office/drawing/2014/chart" uri="{C3380CC4-5D6E-409C-BE32-E72D297353CC}">
              <c16:uniqueId val="{00000005-72F9-4109-9AAC-B77BCF67AA91}"/>
            </c:ext>
          </c:extLst>
        </c:ser>
        <c:ser>
          <c:idx val="8"/>
          <c:order val="6"/>
          <c:tx>
            <c:strRef>
              <c:f>'Rel-15_Rel-19 CRs'!$A$10</c:f>
              <c:strCache>
                <c:ptCount val="1"/>
                <c:pt idx="0">
                  <c:v>Rel-18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CRs'!$B$10:$BI$10</c:f>
              <c:numCache>
                <c:formatCode>General</c:formatCode>
                <c:ptCount val="60"/>
                <c:pt idx="40">
                  <c:v>245</c:v>
                </c:pt>
                <c:pt idx="41">
                  <c:v>440</c:v>
                </c:pt>
                <c:pt idx="42">
                  <c:v>599</c:v>
                </c:pt>
                <c:pt idx="43">
                  <c:v>535</c:v>
                </c:pt>
                <c:pt idx="44">
                  <c:v>306</c:v>
                </c:pt>
                <c:pt idx="45">
                  <c:v>69</c:v>
                </c:pt>
                <c:pt idx="46">
                  <c:v>57</c:v>
                </c:pt>
                <c:pt idx="47">
                  <c:v>17</c:v>
                </c:pt>
                <c:pt idx="48">
                  <c:v>27</c:v>
                </c:pt>
                <c:pt idx="49">
                  <c:v>16</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6-72F9-4109-9AAC-B77BCF67AA91}"/>
            </c:ext>
          </c:extLst>
        </c:ser>
        <c:ser>
          <c:idx val="6"/>
          <c:order val="7"/>
          <c:tx>
            <c:strRef>
              <c:f>'Rel-15_Rel-19 CRs'!$A$11</c:f>
              <c:strCache>
                <c:ptCount val="1"/>
                <c:pt idx="0">
                  <c:v>Rel-18 CR</c:v>
                </c:pt>
              </c:strCache>
            </c:strRef>
          </c:tx>
          <c:spPr>
            <a:solidFill>
              <a:schemeClr val="tx2"/>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CRs'!$B$11:$BI$11</c:f>
              <c:numCache>
                <c:formatCode>General</c:formatCode>
                <c:ptCount val="60"/>
                <c:pt idx="40">
                  <c:v>0</c:v>
                </c:pt>
                <c:pt idx="41">
                  <c:v>0</c:v>
                </c:pt>
                <c:pt idx="42">
                  <c:v>0</c:v>
                </c:pt>
                <c:pt idx="43">
                  <c:v>0</c:v>
                </c:pt>
                <c:pt idx="44">
                  <c:v>25</c:v>
                </c:pt>
                <c:pt idx="45">
                  <c:v>83</c:v>
                </c:pt>
                <c:pt idx="46">
                  <c:v>240</c:v>
                </c:pt>
                <c:pt idx="47">
                  <c:v>215</c:v>
                </c:pt>
                <c:pt idx="48">
                  <c:v>290</c:v>
                </c:pt>
                <c:pt idx="49">
                  <c:v>272</c:v>
                </c:pt>
                <c:pt idx="50">
                  <c:v>226</c:v>
                </c:pt>
                <c:pt idx="51">
                  <c:v>184</c:v>
                </c:pt>
                <c:pt idx="52">
                  <c:v>198</c:v>
                </c:pt>
                <c:pt idx="53">
                  <c:v>208</c:v>
                </c:pt>
                <c:pt idx="54">
                  <c:v>118</c:v>
                </c:pt>
                <c:pt idx="55">
                  <c:v>75</c:v>
                </c:pt>
                <c:pt idx="56">
                  <c:v>21</c:v>
                </c:pt>
                <c:pt idx="57">
                  <c:v>88</c:v>
                </c:pt>
                <c:pt idx="58">
                  <c:v>41</c:v>
                </c:pt>
                <c:pt idx="59">
                  <c:v>2</c:v>
                </c:pt>
              </c:numCache>
            </c:numRef>
          </c:val>
          <c:extLst>
            <c:ext xmlns:c16="http://schemas.microsoft.com/office/drawing/2014/chart" uri="{C3380CC4-5D6E-409C-BE32-E72D297353CC}">
              <c16:uniqueId val="{00000007-72F9-4109-9AAC-B77BCF67AA91}"/>
            </c:ext>
          </c:extLst>
        </c:ser>
        <c:ser>
          <c:idx val="7"/>
          <c:order val="8"/>
          <c:tx>
            <c:strRef>
              <c:f>'Rel-15_Rel-19 CRs'!$A$12</c:f>
              <c:strCache>
                <c:ptCount val="1"/>
                <c:pt idx="0">
                  <c:v>Rel-19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CRs'!$B$12:$BI$12</c:f>
              <c:numCache>
                <c:formatCode>General</c:formatCode>
                <c:ptCount val="60"/>
                <c:pt idx="7">
                  <c:v>85</c:v>
                </c:pt>
                <c:pt idx="8">
                  <c:v>126</c:v>
                </c:pt>
                <c:pt idx="9">
                  <c:v>35</c:v>
                </c:pt>
                <c:pt idx="10">
                  <c:v>126</c:v>
                </c:pt>
                <c:pt idx="11">
                  <c:v>119</c:v>
                </c:pt>
                <c:pt idx="18">
                  <c:v>36</c:v>
                </c:pt>
                <c:pt idx="19">
                  <c:v>31</c:v>
                </c:pt>
                <c:pt idx="20">
                  <c:v>27</c:v>
                </c:pt>
                <c:pt idx="21">
                  <c:v>37</c:v>
                </c:pt>
                <c:pt idx="50">
                  <c:v>0</c:v>
                </c:pt>
                <c:pt idx="51">
                  <c:v>26</c:v>
                </c:pt>
                <c:pt idx="52">
                  <c:v>29</c:v>
                </c:pt>
                <c:pt idx="53">
                  <c:v>168</c:v>
                </c:pt>
                <c:pt idx="54">
                  <c:v>175</c:v>
                </c:pt>
                <c:pt idx="55">
                  <c:v>228</c:v>
                </c:pt>
                <c:pt idx="56">
                  <c:v>85</c:v>
                </c:pt>
                <c:pt idx="57">
                  <c:v>36</c:v>
                </c:pt>
                <c:pt idx="58">
                  <c:v>9</c:v>
                </c:pt>
                <c:pt idx="59">
                  <c:v>13</c:v>
                </c:pt>
              </c:numCache>
            </c:numRef>
          </c:val>
          <c:extLst>
            <c:ext xmlns:c16="http://schemas.microsoft.com/office/drawing/2014/chart" uri="{C3380CC4-5D6E-409C-BE32-E72D297353CC}">
              <c16:uniqueId val="{00000008-72F9-4109-9AAC-B77BCF67AA91}"/>
            </c:ext>
          </c:extLst>
        </c:ser>
        <c:ser>
          <c:idx val="9"/>
          <c:order val="9"/>
          <c:tx>
            <c:strRef>
              <c:f>'Rel-15_Rel-19 CRs'!$A$13</c:f>
              <c:strCache>
                <c:ptCount val="1"/>
                <c:pt idx="0">
                  <c:v>Rel-19 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CRs'!$B$13:$BI$13</c:f>
              <c:numCache>
                <c:formatCode>General</c:formatCode>
                <c:ptCount val="60"/>
                <c:pt idx="7">
                  <c:v>67</c:v>
                </c:pt>
                <c:pt idx="8">
                  <c:v>69</c:v>
                </c:pt>
                <c:pt idx="9">
                  <c:v>23</c:v>
                </c:pt>
                <c:pt idx="10">
                  <c:v>111</c:v>
                </c:pt>
                <c:pt idx="11">
                  <c:v>156</c:v>
                </c:pt>
                <c:pt idx="18">
                  <c:v>44</c:v>
                </c:pt>
                <c:pt idx="19">
                  <c:v>50</c:v>
                </c:pt>
                <c:pt idx="20">
                  <c:v>39</c:v>
                </c:pt>
                <c:pt idx="21">
                  <c:v>36</c:v>
                </c:pt>
                <c:pt idx="50">
                  <c:v>0</c:v>
                </c:pt>
                <c:pt idx="51">
                  <c:v>0</c:v>
                </c:pt>
                <c:pt idx="52">
                  <c:v>0</c:v>
                </c:pt>
                <c:pt idx="53">
                  <c:v>0</c:v>
                </c:pt>
                <c:pt idx="54">
                  <c:v>0</c:v>
                </c:pt>
                <c:pt idx="55">
                  <c:v>6</c:v>
                </c:pt>
                <c:pt idx="56">
                  <c:v>15</c:v>
                </c:pt>
                <c:pt idx="57">
                  <c:v>144</c:v>
                </c:pt>
                <c:pt idx="58">
                  <c:v>108</c:v>
                </c:pt>
                <c:pt idx="59">
                  <c:v>148</c:v>
                </c:pt>
              </c:numCache>
            </c:numRef>
          </c:val>
          <c:extLst>
            <c:ext xmlns:c16="http://schemas.microsoft.com/office/drawing/2014/chart" uri="{C3380CC4-5D6E-409C-BE32-E72D297353CC}">
              <c16:uniqueId val="{00000009-72F9-4109-9AAC-B77BCF67AA91}"/>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3280510358649347"/>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12/4/2024</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12/4/2024</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3112862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18</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31</a:t>
            </a:fld>
            <a:endParaRPr lang="en-GB" altLang="en-US"/>
          </a:p>
        </p:txBody>
      </p:sp>
    </p:spTree>
    <p:extLst>
      <p:ext uri="{BB962C8B-B14F-4D97-AF65-F5344CB8AC3E}">
        <p14:creationId xmlns:p14="http://schemas.microsoft.com/office/powerpoint/2010/main" val="415814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32</a:t>
            </a:fld>
            <a:endParaRPr lang="en-GB" altLang="en-US"/>
          </a:p>
        </p:txBody>
      </p:sp>
    </p:spTree>
    <p:extLst>
      <p:ext uri="{BB962C8B-B14F-4D97-AF65-F5344CB8AC3E}">
        <p14:creationId xmlns:p14="http://schemas.microsoft.com/office/powerpoint/2010/main" val="138004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53</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54</a:t>
            </a:fld>
            <a:endParaRPr lang="en-GB" altLang="en-US" sz="1200" smtClean="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55</a:t>
            </a:fld>
            <a:endParaRPr lang="en-GB" altLang="en-US" sz="1200" smtClean="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649B4AC5-43D2-4416-849C-B53CA383B692}" type="slidenum">
              <a:rPr lang="en-GB" altLang="en-US" sz="1200" smtClean="0">
                <a:latin typeface="Times New Roman" panose="02020603050405020304" pitchFamily="18" charset="0"/>
              </a:rPr>
              <a:pPr/>
              <a:t>56</a:t>
            </a:fld>
            <a:endParaRPr lang="en-GB" altLang="en-US" sz="1200"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04/12/2024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04/12/2024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04/12/2024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04/12/2024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04/12/2024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04/12/2024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04/12/2024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106</a:t>
            </a:r>
            <a:endParaRPr lang="de-DE" sz="900" b="1" dirty="0">
              <a:latin typeface="Arial "/>
              <a:ea typeface="+mn-ea"/>
            </a:endParaRPr>
          </a:p>
          <a:p>
            <a:pPr>
              <a:defRPr/>
            </a:pPr>
            <a:r>
              <a:rPr lang="de-DE" sz="900" b="1" dirty="0" smtClean="0">
                <a:latin typeface="Arial "/>
                <a:ea typeface="+mn-ea"/>
              </a:rPr>
              <a:t>10 </a:t>
            </a:r>
            <a:r>
              <a:rPr lang="de-DE" sz="900" b="1" dirty="0">
                <a:latin typeface="Arial "/>
                <a:ea typeface="+mn-ea"/>
              </a:rPr>
              <a:t>– </a:t>
            </a:r>
            <a:r>
              <a:rPr lang="de-DE" sz="900" b="1" dirty="0" smtClean="0">
                <a:latin typeface="Arial "/>
                <a:ea typeface="+mn-ea"/>
              </a:rPr>
              <a:t>13 December 2024, Madrid, Spain</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SP-241878</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04/12/2024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04/12/2024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04/12/2024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04/12/2024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
        <p:nvSpPr>
          <p:cNvPr id="8" name="Text Box 13"/>
          <p:cNvSpPr txBox="1">
            <a:spLocks noChangeArrowheads="1"/>
          </p:cNvSpPr>
          <p:nvPr userDrawn="1"/>
        </p:nvSpPr>
        <p:spPr bwMode="auto">
          <a:xfrm>
            <a:off x="65088" y="4803775"/>
            <a:ext cx="146367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de-DE" sz="1050" b="1" dirty="0" smtClean="0"/>
              <a:t>SP-241878</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04/12/2024</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40986.zip" TargetMode="External"/><Relationship Id="rId13" Type="http://schemas.openxmlformats.org/officeDocument/2006/relationships/hyperlink" Target="https://www.3gpp.org/ftp/Information/WI_Sheet/SP-240996.zip" TargetMode="External"/><Relationship Id="rId3" Type="http://schemas.openxmlformats.org/officeDocument/2006/relationships/hyperlink" Target="https://www.3gpp.org/ftp/Information/WI_Sheet/SP-241388.zip" TargetMode="External"/><Relationship Id="rId7" Type="http://schemas.openxmlformats.org/officeDocument/2006/relationships/hyperlink" Target="https://www.3gpp.org/ftp/Information/WI_Sheet/SP-231199.zip" TargetMode="External"/><Relationship Id="rId12" Type="http://schemas.openxmlformats.org/officeDocument/2006/relationships/hyperlink" Target="https://www.3gpp.org/ftp/Information/WI_Sheet/SP-231795.zip" TargetMode="External"/><Relationship Id="rId2" Type="http://schemas.openxmlformats.org/officeDocument/2006/relationships/hyperlink" Target="https://www.3gpp.org/ftp/Information/WI_Sheet/SP-23139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69.zip" TargetMode="External"/><Relationship Id="rId11" Type="http://schemas.openxmlformats.org/officeDocument/2006/relationships/hyperlink" Target="https://www.3gpp.org/ftp/Information/WI_Sheet/SP-240995.zip" TargetMode="External"/><Relationship Id="rId5" Type="http://schemas.openxmlformats.org/officeDocument/2006/relationships/hyperlink" Target="https://www.3gpp.org/ftp/Information/WI_Sheet/SP-231800.zip" TargetMode="External"/><Relationship Id="rId15" Type="http://schemas.openxmlformats.org/officeDocument/2006/relationships/image" Target="../media/image2.jpeg"/><Relationship Id="rId10"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40991.zip" TargetMode="External"/><Relationship Id="rId9" Type="http://schemas.openxmlformats.org/officeDocument/2006/relationships/hyperlink" Target="https://www.3gpp.org/ftp/Information/WI_Sheet/SP-231671.zip" TargetMode="External"/><Relationship Id="rId14" Type="http://schemas.openxmlformats.org/officeDocument/2006/relationships/hyperlink" Target="https://www.3gpp.org/ftp/Information/WI_Sheet/SP-240962.zip"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31797.zip" TargetMode="External"/><Relationship Id="rId13" Type="http://schemas.openxmlformats.org/officeDocument/2006/relationships/hyperlink" Target="https://www.3gpp.org/ftp/Information/WI_Sheet/SP-240989.zip" TargetMode="External"/><Relationship Id="rId18" Type="http://schemas.openxmlformats.org/officeDocument/2006/relationships/image" Target="../media/image2.jpeg"/><Relationship Id="rId3" Type="http://schemas.openxmlformats.org/officeDocument/2006/relationships/hyperlink" Target="https://www.3gpp.org/ftp/Information/WI_Sheet/SP-240467.zip" TargetMode="External"/><Relationship Id="rId7" Type="http://schemas.openxmlformats.org/officeDocument/2006/relationships/hyperlink" Target="https://www.3gpp.org/ftp/Information/WI_Sheet/SP-240997.zip" TargetMode="External"/><Relationship Id="rId12" Type="http://schemas.openxmlformats.org/officeDocument/2006/relationships/hyperlink" Target="https://www.3gpp.org/ftp/Information/WI_Sheet/SP-240493.zip" TargetMode="External"/><Relationship Id="rId17" Type="http://schemas.openxmlformats.org/officeDocument/2006/relationships/hyperlink" Target="https://www.3gpp.org/ftp/Information/WI_Sheet/SP-231197.zip" TargetMode="External"/><Relationship Id="rId2" Type="http://schemas.openxmlformats.org/officeDocument/2006/relationships/hyperlink" Target="https://www.3gpp.org/ftp/Information/WI_Sheet/SP-240994.zip" TargetMode="External"/><Relationship Id="rId16" Type="http://schemas.openxmlformats.org/officeDocument/2006/relationships/hyperlink" Target="https://www.3gpp.org/ftp/Information/WI_Sheet/SP-2409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31801.zip" TargetMode="External"/><Relationship Id="rId11"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31196.zip" TargetMode="External"/><Relationship Id="rId15" Type="http://schemas.openxmlformats.org/officeDocument/2006/relationships/hyperlink" Target="https://www.3gpp.org/ftp/Information/WI_Sheet/SP-240971.zip" TargetMode="External"/><Relationship Id="rId10" Type="http://schemas.openxmlformats.org/officeDocument/2006/relationships/hyperlink" Target="https://www.3gpp.org/ftp/Information/WI_Sheet/SP-231798.zip" TargetMode="External"/><Relationship Id="rId4" Type="http://schemas.openxmlformats.org/officeDocument/2006/relationships/hyperlink" Target="https://www.3gpp.org/ftp/Information/WI_Sheet/SP-240985.zip" TargetMode="External"/><Relationship Id="rId9" Type="http://schemas.openxmlformats.org/officeDocument/2006/relationships/hyperlink" Target="https://www.3gpp.org/ftp/Information/WI_Sheet/SP-240629.zip" TargetMode="External"/><Relationship Id="rId14" Type="http://schemas.openxmlformats.org/officeDocument/2006/relationships/hyperlink" Target="https://www.3gpp.org/ftp/Information/WI_Sheet/SP-231804.zip"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13" Type="http://schemas.openxmlformats.org/officeDocument/2006/relationships/hyperlink" Target="https://www.3gpp.org/ftp/Information/WI_Sheet/SP-240127.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12" Type="http://schemas.openxmlformats.org/officeDocument/2006/relationships/hyperlink" Target="https://www.3gpp.org/ftp/Information/WI_Sheet/SP-240961.zip" TargetMode="External"/><Relationship Id="rId2" Type="http://schemas.openxmlformats.org/officeDocument/2006/relationships/hyperlink" Target="https://www.3gpp.org/ftp/Information/WI_Sheet/SP-240487.zip" TargetMode="External"/><Relationship Id="rId16"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hyperlink" Target="https://www.3gpp.org/ftp/Information/WI_Sheet/SP-240122.zip" TargetMode="External"/><Relationship Id="rId5" Type="http://schemas.openxmlformats.org/officeDocument/2006/relationships/hyperlink" Target="https://www.3gpp.org/ftp/Information/WI_Sheet/SP-240121.zip" TargetMode="External"/><Relationship Id="rId15" Type="http://schemas.openxmlformats.org/officeDocument/2006/relationships/hyperlink" Target="https://www.3gpp.org/ftp/Information/WI_Sheet/SP-240490.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 Id="rId14" Type="http://schemas.openxmlformats.org/officeDocument/2006/relationships/hyperlink" Target="https://www.3gpp.org/ftp/Information/WI_Sheet/SP-240128.zip"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hyperlink" Target="https://www.3gpp.org/ftp/Information/WI_Sheet/SP-240985.zip" TargetMode="External"/><Relationship Id="rId4" Type="http://schemas.openxmlformats.org/officeDocument/2006/relationships/hyperlink" Target="https://www.3gpp.org/ftp/Information/WI_Sheet/SP-231196.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31671.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05_Melbourne_2024-09/INBOX/SP-241388.z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1192.zip"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4098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197.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88.zip" TargetMode="External"/><Relationship Id="rId4" Type="http://schemas.openxmlformats.org/officeDocument/2006/relationships/hyperlink" Target="https://www.3gpp.org/ftp/Information/WI_Sheet/SP-231798.zip"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71.zip" TargetMode="External"/><Relationship Id="rId4" Type="http://schemas.openxmlformats.org/officeDocument/2006/relationships/hyperlink" Target="https://www.3gpp.org/ftp/Information/WI_Sheet/SP-23180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62.zip" TargetMode="External"/><Relationship Id="rId4" Type="http://schemas.openxmlformats.org/officeDocument/2006/relationships/hyperlink" Target="https://www.3gpp.org/ftp/Information/WI_Sheet/SP-240996.zi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7.zip" TargetMode="External"/><Relationship Id="rId4" Type="http://schemas.openxmlformats.org/officeDocument/2006/relationships/hyperlink" Target="https://www.3gpp.org/ftp/Information/WI_Sheet/SP-231801.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3gpp.org/ftp/Information/WI_Sheet/SP-240629.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31797.zip" TargetMode="External"/><Relationship Id="rId5" Type="http://schemas.openxmlformats.org/officeDocument/2006/relationships/hyperlink" Target="https://www.3gpp.org/ftp/tsg_sa/WG2_Arch/TSGS2_165_Hyderabad_2024-10/Docs/S2-2411241.zip" TargetMode="External"/><Relationship Id="rId4" Type="http://schemas.openxmlformats.org/officeDocument/2006/relationships/hyperlink" Target="https://www.3gpp.org/ftp/tsg_sa/WG2_Arch/TSGS2_166_Orlando_2024-11/Docs/S2-2412752.zi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467.zip" TargetMode="External"/><Relationship Id="rId4" Type="http://schemas.openxmlformats.org/officeDocument/2006/relationships/hyperlink" Target="https://www.3gpp.org/ftp/Information/WI_Sheet/SP-240994.zip"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69.zip"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31800.zip" TargetMode="External"/><Relationship Id="rId4" Type="http://schemas.openxmlformats.org/officeDocument/2006/relationships/hyperlink" Target="https://www.3gpp.org/ftp/Information/WI_Sheet/SP-240991.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SA#106</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b="1"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2.1) Rel-14 and before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Work Progress on Corrections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endParaRPr lang="de-DE" altLang="de-DE" sz="1500" dirty="0"/>
          </a:p>
          <a:p>
            <a:pPr lvl="1" eaLnBrk="1" hangingPunct="1">
              <a:defRPr/>
            </a:pPr>
            <a:endParaRPr lang="de-DE" altLang="de-DE" sz="1500" dirty="0"/>
          </a:p>
          <a:p>
            <a:pPr lvl="1" eaLnBrk="1" hangingPunct="1">
              <a:defRPr/>
            </a:pPr>
            <a:r>
              <a:rPr lang="de-DE" altLang="de-DE" sz="1500" dirty="0"/>
              <a:t>R12:           </a:t>
            </a:r>
            <a:r>
              <a:rPr lang="de-DE" altLang="de-DE" sz="1500" dirty="0" smtClean="0"/>
              <a:t>	none</a:t>
            </a:r>
            <a:endParaRPr lang="de-DE" altLang="de-DE" sz="1500" dirty="0"/>
          </a:p>
          <a:p>
            <a:pPr lvl="1" eaLnBrk="1" hangingPunct="1">
              <a:defRPr/>
            </a:pPr>
            <a:r>
              <a:rPr lang="en-GB" altLang="de-DE" sz="1500" dirty="0"/>
              <a:t>R13: 	none</a:t>
            </a:r>
          </a:p>
          <a:p>
            <a:pPr lvl="1" eaLnBrk="1" hangingPunct="1">
              <a:defRPr/>
            </a:pPr>
            <a:r>
              <a:rPr lang="de-DE" altLang="de-DE" sz="1500" dirty="0"/>
              <a:t>R14:  	</a:t>
            </a:r>
            <a:r>
              <a:rPr lang="en-US" altLang="de-DE" sz="1500" dirty="0"/>
              <a:t>none</a:t>
            </a:r>
            <a:endParaRPr lang="en-GB"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b="1"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(1/2)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excluding 5GS_Ph1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(2/2)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a:t>
            </a:r>
            <a:r>
              <a:rPr lang="de-DE" altLang="de-DE" sz="2000" dirty="0" smtClean="0"/>
              <a:t>5GS_Ph1 </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b="1"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01688" y="171450"/>
            <a:ext cx="6515100" cy="857250"/>
          </a:xfrm>
        </p:spPr>
        <p:txBody>
          <a:bodyPr/>
          <a:lstStyle/>
          <a:p>
            <a:pPr algn="l" eaLnBrk="1" hangingPunct="1"/>
            <a:r>
              <a:rPr lang="de-DE" altLang="de-DE" sz="2800" b="1" smtClean="0">
                <a:solidFill>
                  <a:schemeClr val="tx1"/>
                </a:solidFill>
              </a:rPr>
              <a:t>2.3) Rel-16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1 CR to TS </a:t>
            </a:r>
            <a:r>
              <a:rPr lang="de-DE" altLang="de-DE" sz="1500" dirty="0"/>
              <a:t>23.273 5G_eLCS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b="1"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extLst>
              <p:ext uri="{D42A27DB-BD31-4B8C-83A1-F6EECF244321}">
                <p14:modId xmlns:p14="http://schemas.microsoft.com/office/powerpoint/2010/main" val="3963368498"/>
              </p:ext>
            </p:extLst>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4041">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23.288 (Rel-19)</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support for NB-IoT/eMTC Non-Terrestrial Networks in EPS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23.401 (Rel-18)</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u="none" strike="noStrike" dirty="0" err="1" smtClean="0">
                          <a:effectLst/>
                          <a:latin typeface="Arial" panose="020B0604020202020204" pitchFamily="34" charset="0"/>
                          <a:cs typeface="Arial" panose="020B0604020202020204" pitchFamily="34" charset="0"/>
                        </a:rPr>
                        <a:t>NR_QoE_enh</a:t>
                      </a:r>
                      <a:r>
                        <a:rPr lang="en-US" sz="700" u="none" strike="noStrike" dirty="0" smtClean="0">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700" b="0" i="0" u="none" strike="noStrike" dirty="0" err="1" smtClean="0">
                          <a:solidFill>
                            <a:srgbClr val="000000"/>
                          </a:solidFill>
                          <a:effectLst/>
                          <a:latin typeface="Arial" panose="020B0604020202020204" pitchFamily="34" charset="0"/>
                          <a:cs typeface="Arial" panose="020B0604020202020204" pitchFamily="34" charset="0"/>
                        </a:rPr>
                        <a:t>QoE</a:t>
                      </a:r>
                      <a:r>
                        <a:rPr lang="en-US" sz="7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 </a:t>
                      </a:r>
                      <a:r>
                        <a:rPr lang="en-US" sz="700" u="none" strike="noStrike" dirty="0" smtClean="0">
                          <a:effectLst/>
                          <a:latin typeface="Arial" panose="020B0604020202020204" pitchFamily="34" charset="0"/>
                          <a:cs typeface="Arial" panose="020B0604020202020204" pitchFamily="34" charset="0"/>
                        </a:rPr>
                        <a:t>RP-223488</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b="1"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1939332505"/>
              </p:ext>
            </p:extLst>
          </p:nvPr>
        </p:nvGraphicFramePr>
        <p:xfrm>
          <a:off x="604838" y="1028700"/>
          <a:ext cx="6303962" cy="3589343"/>
        </p:xfrm>
        <a:graphic>
          <a:graphicData uri="http://schemas.openxmlformats.org/drawingml/2006/table">
            <a:tbl>
              <a:tblPr/>
              <a:tblGrid>
                <a:gridCol w="1131887">
                  <a:extLst>
                    <a:ext uri="{9D8B030D-6E8A-4147-A177-3AD203B41FA5}">
                      <a16:colId xmlns:a16="http://schemas.microsoft.com/office/drawing/2014/main" val="3070449017"/>
                    </a:ext>
                  </a:extLst>
                </a:gridCol>
                <a:gridCol w="1963738">
                  <a:extLst>
                    <a:ext uri="{9D8B030D-6E8A-4147-A177-3AD203B41FA5}">
                      <a16:colId xmlns:a16="http://schemas.microsoft.com/office/drawing/2014/main" val="3178622182"/>
                    </a:ext>
                  </a:extLst>
                </a:gridCol>
                <a:gridCol w="641350">
                  <a:extLst>
                    <a:ext uri="{9D8B030D-6E8A-4147-A177-3AD203B41FA5}">
                      <a16:colId xmlns:a16="http://schemas.microsoft.com/office/drawing/2014/main" val="2821303542"/>
                    </a:ext>
                  </a:extLst>
                </a:gridCol>
                <a:gridCol w="2566987">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23.501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err="1"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23.273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4067587784"/>
              </p:ext>
            </p:extLst>
          </p:nvPr>
        </p:nvGraphicFramePr>
        <p:xfrm>
          <a:off x="588963" y="1028700"/>
          <a:ext cx="6302375" cy="35115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23.247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3 CRs to TS 23.503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23.228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1478814586"/>
              </p:ext>
            </p:extLst>
          </p:nvPr>
        </p:nvGraphicFramePr>
        <p:xfrm>
          <a:off x="588963" y="1028700"/>
          <a:ext cx="6302375" cy="3460755"/>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CRs to TS 23.548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1 CR</a:t>
                      </a:r>
                      <a:r>
                        <a:rPr lang="en-US" altLang="zh-CN" sz="900" b="0" kern="0" baseline="0" dirty="0" smtClean="0">
                          <a:solidFill>
                            <a:schemeClr val="bg1"/>
                          </a:solidFill>
                        </a:rPr>
                        <a:t> to TS 23.501</a:t>
                      </a:r>
                      <a:endParaRPr lang="en-US" altLang="zh-CN" sz="900" b="0" kern="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bg1"/>
                          </a:solidFill>
                        </a:rPr>
                        <a:t>1 CR to TS 23.501, 9</a:t>
                      </a:r>
                      <a:r>
                        <a:rPr lang="en-US" altLang="zh-CN" sz="900" b="0" baseline="0" dirty="0" smtClean="0">
                          <a:solidFill>
                            <a:schemeClr val="bg1"/>
                          </a:solidFill>
                        </a:rPr>
                        <a:t> </a:t>
                      </a:r>
                      <a:r>
                        <a:rPr lang="en-US" altLang="zh-CN" sz="900" b="0" dirty="0" smtClean="0">
                          <a:solidFill>
                            <a:schemeClr val="bg1"/>
                          </a:solidFill>
                        </a:rPr>
                        <a:t>CRs to TS 23.288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307122036"/>
              </p:ext>
            </p:extLst>
          </p:nvPr>
        </p:nvGraphicFramePr>
        <p:xfrm>
          <a:off x="579438" y="1028700"/>
          <a:ext cx="6303961" cy="2289176"/>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a:ln>
                            <a:noFill/>
                          </a:ln>
                          <a:solidFill>
                            <a:schemeClr val="bg1"/>
                          </a:solidFill>
                          <a:effectLst/>
                          <a:latin typeface="+mn-lt"/>
                          <a:ea typeface="+mn-ea"/>
                          <a:cs typeface="+mn-cs"/>
                        </a:rPr>
                        <a:t>eNPN_Ph2</a:t>
                      </a: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23.503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23.501, 1 CR to TS 23.503</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2416342234"/>
              </p:ext>
            </p:extLst>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err="1" smtClean="0">
                          <a:ln>
                            <a:noFill/>
                          </a:ln>
                          <a:solidFill>
                            <a:schemeClr val="bg1"/>
                          </a:solidFill>
                          <a:effectLst/>
                          <a:latin typeface="Calibri" panose="020F0502020204030204" pitchFamily="34" charset="0"/>
                          <a:ea typeface="MS PGothic" panose="020B0600070205080204" pitchFamily="34" charset="-128"/>
                        </a:rPr>
                        <a:t>eNSAC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1 CR on TS 23.502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b="1" dirty="0" smtClean="0"/>
              <a:t>2.6) </a:t>
            </a:r>
            <a:r>
              <a:rPr lang="en-GB" sz="1350" b="1"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816301435"/>
              </p:ext>
            </p:extLst>
          </p:nvPr>
        </p:nvGraphicFramePr>
        <p:xfrm>
          <a:off x="225425" y="1030288"/>
          <a:ext cx="8362951" cy="339548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800" b="0" i="0" u="none" strike="noStrike" dirty="0">
                          <a:solidFill>
                            <a:srgbClr val="000000"/>
                          </a:solidFill>
                          <a:effectLst/>
                          <a:latin typeface="Arial" panose="020B0604020202020204" pitchFamily="34" charset="0"/>
                        </a:rPr>
                        <a:t>1010029</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Energy Efficiency and Energy Saving</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2"/>
                        </a:rPr>
                        <a:t>SP-231391</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30">
                <a:tc>
                  <a:txBody>
                    <a:bodyPr/>
                    <a:lstStyle/>
                    <a:p>
                      <a:pPr algn="l" fontAlgn="t"/>
                      <a:r>
                        <a:rPr lang="en-GB" sz="800" b="0" i="0" u="none" strike="noStrike">
                          <a:solidFill>
                            <a:srgbClr val="000000"/>
                          </a:solidFill>
                          <a:effectLst/>
                          <a:latin typeface="Arial" panose="020B0604020202020204" pitchFamily="34" charset="0"/>
                        </a:rPr>
                        <a:t>1050112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(WA) Energy Efficiency and Energy Saving </a:t>
                      </a:r>
                    </a:p>
                  </a:txBody>
                  <a:tcPr marL="9525" marR="9525" marT="9525" marB="0"/>
                </a:tc>
                <a:tc>
                  <a:txBody>
                    <a:bodyPr/>
                    <a:lstStyle/>
                    <a:p>
                      <a:pPr algn="l" fontAlgn="t"/>
                      <a:r>
                        <a:rPr lang="en-GB" sz="800" b="0" i="0" u="none" strike="noStrike" dirty="0" err="1" smtClean="0">
                          <a:solidFill>
                            <a:srgbClr val="000000"/>
                          </a:solidFill>
                          <a:effectLst/>
                          <a:latin typeface="Arial" panose="020B0604020202020204" pitchFamily="34" charset="0"/>
                        </a:rPr>
                        <a:t>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3"/>
                        </a:rPr>
                        <a:t>SP-241388</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7410148"/>
                  </a:ext>
                </a:extLst>
              </a:tr>
              <a:tr h="253368">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85%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5336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6"/>
                        </a:rPr>
                        <a:t>SP-240969</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49727257"/>
                  </a:ext>
                </a:extLst>
              </a:tr>
              <a:tr h="253368">
                <a:tc>
                  <a:txBody>
                    <a:bodyPr/>
                    <a:lstStyle/>
                    <a:p>
                      <a:pPr algn="l" fontAlgn="t"/>
                      <a:r>
                        <a:rPr lang="en-GB" sz="800" b="0" i="0" u="none" strike="noStrike" dirty="0">
                          <a:solidFill>
                            <a:srgbClr val="000000"/>
                          </a:solidFill>
                          <a:effectLst/>
                          <a:latin typeface="Arial" panose="020B0604020202020204" pitchFamily="34" charset="0"/>
                        </a:rPr>
                        <a:t>1010033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Integration of satellite components in the 5G architecture Phase 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FS_5GSAT_Ph3_ARCH</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7"/>
                        </a:rPr>
                        <a:t>SP-231199</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780383475"/>
                  </a:ext>
                </a:extLst>
              </a:tr>
              <a:tr h="253368">
                <a:tc>
                  <a:txBody>
                    <a:bodyPr/>
                    <a:lstStyle/>
                    <a:p>
                      <a:pPr algn="l" fontAlgn="t"/>
                      <a:r>
                        <a:rPr lang="en-GB" sz="800" b="0" i="0" u="none" strike="noStrike">
                          <a:solidFill>
                            <a:srgbClr val="000000"/>
                          </a:solidFill>
                          <a:effectLst/>
                          <a:latin typeface="Arial" panose="020B0604020202020204" pitchFamily="34" charset="0"/>
                        </a:rPr>
                        <a:t>1040027</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Integration of satellite components in the 5G architecture Phase III </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5GSAT_Ph3-ARC</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8"/>
                        </a:rPr>
                        <a:t>SP-240986</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9"/>
                        </a:rPr>
                        <a:t>SP-231671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30">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0"/>
                        </a:rPr>
                        <a:t>SP-240990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30">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2"/>
                        </a:rPr>
                        <a:t>SP-231795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2976421"/>
                  </a:ext>
                </a:extLst>
              </a:tr>
              <a:tr h="253368">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eEDGE_5GC_Ph3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13"/>
                        </a:rPr>
                        <a:t>SP-240996</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97%</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68">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25" marB="0"/>
                </a:tc>
                <a:tc>
                  <a:txBody>
                    <a:bodyPr/>
                    <a:lstStyle/>
                    <a:p>
                      <a:pPr algn="l" fontAlgn="t"/>
                      <a:r>
                        <a:rPr lang="en-GB" sz="800" b="0" i="1"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4"/>
                        </a:rPr>
                        <a:t>SP-240962</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5"/>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023646507"/>
              </p:ext>
            </p:extLst>
          </p:nvPr>
        </p:nvGraphicFramePr>
        <p:xfrm>
          <a:off x="241300" y="849313"/>
          <a:ext cx="8362951" cy="3970339"/>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2"/>
                        </a:rPr>
                        <a:t>SP-240994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001"/>
                  </a:ext>
                </a:extLst>
              </a:tr>
              <a:tr h="226860">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26"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3"/>
                        </a:rPr>
                        <a:t>SP-240467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32427755"/>
                  </a:ext>
                </a:extLst>
              </a:tr>
              <a:tr h="253400">
                <a:tc>
                  <a:txBody>
                    <a:bodyPr/>
                    <a:lstStyle/>
                    <a:p>
                      <a:pPr algn="l" fontAlgn="t"/>
                      <a:r>
                        <a:rPr lang="en-GB" sz="800" b="0" i="0" u="none" strike="noStrike" dirty="0">
                          <a:solidFill>
                            <a:srgbClr val="000000"/>
                          </a:solidFill>
                          <a:effectLst/>
                          <a:latin typeface="Arial" panose="020B0604020202020204" pitchFamily="34" charset="0"/>
                        </a:rPr>
                        <a:t>1040026</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System architecture for Next Generation Real time Communication services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NG_RTC_Ph2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SP-240985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401622191"/>
                  </a:ext>
                </a:extLst>
              </a:tr>
              <a:tr h="253400">
                <a:tc>
                  <a:txBody>
                    <a:bodyPr/>
                    <a:lstStyle/>
                    <a:p>
                      <a:pPr algn="l" fontAlgn="t"/>
                      <a:r>
                        <a:rPr lang="en-GB" sz="800" b="0" i="0" u="none" strike="noStrike">
                          <a:solidFill>
                            <a:srgbClr val="000000"/>
                          </a:solidFill>
                          <a:effectLst/>
                          <a:latin typeface="Arial" panose="020B0604020202020204" pitchFamily="34" charset="0"/>
                        </a:rPr>
                        <a:t>1010030</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architecture for next generation real time communication services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FS_NG_RTC_Ph2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5"/>
                        </a:rPr>
                        <a:t>SP-231196</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549727257"/>
                  </a:ext>
                </a:extLst>
              </a:tr>
              <a:tr h="226860">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(Stage 2 of) Phase 3 for UAS, UAV and UAM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SP-231801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780383475"/>
                  </a:ext>
                </a:extLst>
              </a:tr>
              <a:tr h="226860">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7"/>
                        </a:rPr>
                        <a:t>SP-240997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99%</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aspects of 5G NR </a:t>
                      </a:r>
                      <a:r>
                        <a:rPr lang="en-GB" sz="800" b="0" i="1" u="none" strike="noStrike" dirty="0" err="1">
                          <a:solidFill>
                            <a:srgbClr val="000000"/>
                          </a:solidFill>
                          <a:effectLst/>
                          <a:latin typeface="Arial" panose="020B0604020202020204" pitchFamily="34" charset="0"/>
                        </a:rPr>
                        <a:t>Femto</a:t>
                      </a:r>
                      <a:r>
                        <a:rPr lang="en-GB" sz="800" b="0" i="1"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SP-231797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35426815"/>
                  </a:ext>
                </a:extLst>
              </a:tr>
              <a:tr h="226860">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SP-240629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904063804"/>
                  </a:ext>
                </a:extLst>
              </a:tr>
              <a:tr h="253400">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SP-231798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129348248"/>
                  </a:ext>
                </a:extLst>
              </a:tr>
              <a:tr h="22686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800" b="0" i="0" u="none" strike="noStrike" dirty="0">
                          <a:solidFill>
                            <a:srgbClr val="000000"/>
                          </a:solidFill>
                          <a:effectLst/>
                          <a:latin typeface="Arial" panose="020B0604020202020204" pitchFamily="34" charset="0"/>
                        </a:rPr>
                        <a:t>1020067</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Vehicle Mounted Relays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FS_VMR_Ph2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2"/>
                        </a:rPr>
                        <a:t>SP-240493</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986132080"/>
                  </a:ext>
                </a:extLst>
              </a:tr>
              <a:tr h="226860">
                <a:tc>
                  <a:txBody>
                    <a:bodyPr/>
                    <a:lstStyle/>
                    <a:p>
                      <a:pPr algn="l" fontAlgn="t"/>
                      <a:r>
                        <a:rPr lang="en-GB" sz="800" b="0" i="0" u="none" strike="noStrike">
                          <a:solidFill>
                            <a:srgbClr val="000000"/>
                          </a:solidFill>
                          <a:effectLst/>
                          <a:latin typeface="Arial" panose="020B0604020202020204" pitchFamily="34" charset="0"/>
                        </a:rPr>
                        <a:t>1040031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Vehicle Mounted Relays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VMR_Ph2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40%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3"/>
                        </a:rPr>
                        <a:t>SP-240989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800" b="0" i="0" u="none" strike="noStrike" dirty="0">
                          <a:solidFill>
                            <a:srgbClr val="000000"/>
                          </a:solidFill>
                          <a:effectLst/>
                          <a:latin typeface="Arial" panose="020B0604020202020204" pitchFamily="34" charset="0"/>
                        </a:rPr>
                        <a:t>1020063</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User Identities and Authentication Architecture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FS_UIA_ARC</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93%</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SP-231804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75046213"/>
                  </a:ext>
                </a:extLst>
              </a:tr>
              <a:tr h="226860">
                <a:tc>
                  <a:txBody>
                    <a:bodyPr/>
                    <a:lstStyle/>
                    <a:p>
                      <a:pPr algn="l" fontAlgn="t"/>
                      <a:r>
                        <a:rPr lang="en-GB" sz="800" b="0" i="0" u="none" strike="noStrike">
                          <a:solidFill>
                            <a:srgbClr val="000000"/>
                          </a:solidFill>
                          <a:effectLst/>
                          <a:latin typeface="Arial" panose="020B0604020202020204" pitchFamily="34" charset="0"/>
                        </a:rPr>
                        <a:t>1040085</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Identifying non-3GPP Devices Connecting behind a UE or 5G-RG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UIA_ARC</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SP-240971</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MPS4msg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6"/>
                        </a:rPr>
                        <a:t>SP-240987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119109232"/>
                  </a:ext>
                </a:extLst>
              </a:tr>
              <a:tr h="226860">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7"/>
                        </a:rPr>
                        <a:t>SP-231197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659824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 (TEI19)</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19487716"/>
              </p:ext>
            </p:extLst>
          </p:nvPr>
        </p:nvGraphicFramePr>
        <p:xfrm>
          <a:off x="225425" y="1030288"/>
          <a:ext cx="8362951" cy="3603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1">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53">
                <a:tc>
                  <a:txBody>
                    <a:bodyPr/>
                    <a:lstStyle/>
                    <a:p>
                      <a:pPr algn="l" fontAlgn="t"/>
                      <a:r>
                        <a:rPr lang="en-GB" sz="800" b="0" i="0" u="none" strike="noStrike" dirty="0">
                          <a:solidFill>
                            <a:srgbClr val="000000"/>
                          </a:solidFill>
                          <a:effectLst/>
                          <a:latin typeface="Arial" panose="020B0604020202020204" pitchFamily="34" charset="0"/>
                        </a:rPr>
                        <a:t>1030010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On-demand broadcast of GNSS assistance data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TEI19_OBGAD</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2"/>
                        </a:rPr>
                        <a:t>SP-240487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53">
                <a:tc>
                  <a:txBody>
                    <a:bodyPr/>
                    <a:lstStyle/>
                    <a:p>
                      <a:pPr algn="l" fontAlgn="t"/>
                      <a:r>
                        <a:rPr lang="en-GB" sz="800" b="0" i="0" u="none" strike="noStrike" dirty="0">
                          <a:solidFill>
                            <a:srgbClr val="000000"/>
                          </a:solidFill>
                          <a:effectLst/>
                          <a:latin typeface="Arial" panose="020B0604020202020204" pitchFamily="34" charset="0"/>
                        </a:rPr>
                        <a:t>1040078</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Minimize the Number of Policy Associations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TEI19_MINPA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03/03/2025</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3"/>
                        </a:rPr>
                        <a:t>SP-240118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26853">
                <a:tc>
                  <a:txBody>
                    <a:bodyPr/>
                    <a:lstStyle/>
                    <a:p>
                      <a:pPr algn="l" fontAlgn="t"/>
                      <a:r>
                        <a:rPr lang="en-GB" sz="800" b="0" i="0" u="none" strike="noStrike">
                          <a:solidFill>
                            <a:srgbClr val="000000"/>
                          </a:solidFill>
                          <a:effectLst/>
                          <a:latin typeface="Arial" panose="020B0604020202020204" pitchFamily="34" charset="0"/>
                        </a:rPr>
                        <a:t>1030014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Spending Limits for UE Policies in Roaming scenario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TEI19_SLUPiR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SP-240486</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800" dirty="0" smtClean="0">
                        <a:solidFill>
                          <a:srgbClr val="FF0000"/>
                        </a:solidFill>
                      </a:endParaRPr>
                    </a:p>
                  </a:txBody>
                  <a:tcPr marL="36001" marR="36001" marT="0" marB="0" anchor="ctr"/>
                </a:tc>
                <a:extLst>
                  <a:ext uri="{0D108BD9-81ED-4DB2-BD59-A6C34878D82A}">
                    <a16:rowId xmlns:a16="http://schemas.microsoft.com/office/drawing/2014/main" val="3549727257"/>
                  </a:ext>
                </a:extLst>
              </a:tr>
              <a:tr h="253393">
                <a:tc>
                  <a:txBody>
                    <a:bodyPr/>
                    <a:lstStyle/>
                    <a:p>
                      <a:pPr algn="l" fontAlgn="t"/>
                      <a:r>
                        <a:rPr lang="en-GB" sz="800" b="0" i="0" u="none" strike="noStrike" dirty="0">
                          <a:solidFill>
                            <a:srgbClr val="000000"/>
                          </a:solidFill>
                          <a:effectLst/>
                          <a:latin typeface="Arial" panose="020B0604020202020204" pitchFamily="34" charset="0"/>
                        </a:rPr>
                        <a:t>1040079</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Enhancing Parameter Provisioning with static UE IP address and UP security policy</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TEI19_IP_SP_EXP</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5"/>
                        </a:rPr>
                        <a:t>SP-240121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53">
                <a:tc>
                  <a:txBody>
                    <a:bodyPr/>
                    <a:lstStyle/>
                    <a:p>
                      <a:pPr algn="l" fontAlgn="t"/>
                      <a:r>
                        <a:rPr lang="en-GB" sz="800" b="0" i="0" u="none" strike="noStrike">
                          <a:solidFill>
                            <a:srgbClr val="000000"/>
                          </a:solidFill>
                          <a:effectLst/>
                          <a:latin typeface="Arial" panose="020B0604020202020204" pitchFamily="34" charset="0"/>
                        </a:rPr>
                        <a:t>1030017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Multiple Location Procedure for Emergency LCS Routing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TEI19_MLR4RTR</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SP-240123</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53">
                <a:tc>
                  <a:txBody>
                    <a:bodyPr/>
                    <a:lstStyle/>
                    <a:p>
                      <a:pPr algn="l" fontAlgn="t"/>
                      <a:r>
                        <a:rPr lang="en-GB" sz="800" b="0" i="0" u="none" strike="noStrike">
                          <a:solidFill>
                            <a:srgbClr val="000000"/>
                          </a:solidFill>
                          <a:effectLst/>
                          <a:latin typeface="Arial" panose="020B0604020202020204" pitchFamily="34" charset="0"/>
                        </a:rPr>
                        <a:t>1030018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Roaming traffic offloading via session breakout in HPLMN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TEI19_HSBO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7"/>
                        </a:rPr>
                        <a:t>SP-240491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53393">
                <a:tc>
                  <a:txBody>
                    <a:bodyPr/>
                    <a:lstStyle/>
                    <a:p>
                      <a:pPr algn="l" fontAlgn="t"/>
                      <a:r>
                        <a:rPr lang="en-GB" sz="800" b="0" i="0" u="none" strike="noStrike">
                          <a:solidFill>
                            <a:srgbClr val="000000"/>
                          </a:solidFill>
                          <a:effectLst/>
                          <a:latin typeface="Arial" panose="020B0604020202020204" pitchFamily="34" charset="0"/>
                        </a:rPr>
                        <a:t>1030019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Deferred 5GC-MT-LR Procedure for Periodic Location Events based </a:t>
                      </a:r>
                      <a:r>
                        <a:rPr lang="en-GB" sz="800" b="0" i="0" u="none" strike="noStrike" dirty="0" err="1">
                          <a:solidFill>
                            <a:srgbClr val="000000"/>
                          </a:solidFill>
                          <a:effectLst/>
                          <a:latin typeface="Arial" panose="020B0604020202020204" pitchFamily="34" charset="0"/>
                        </a:rPr>
                        <a:t>NRPPa</a:t>
                      </a:r>
                      <a:r>
                        <a:rPr lang="en-GB" sz="800" b="0" i="0" u="none" strike="noStrike" dirty="0">
                          <a:solidFill>
                            <a:srgbClr val="000000"/>
                          </a:solidFill>
                          <a:effectLst/>
                          <a:latin typeface="Arial" panose="020B0604020202020204" pitchFamily="34" charset="0"/>
                        </a:rPr>
                        <a:t> Periodic Measurement Reports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TEI19_DLPMR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SP-240125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2129348248"/>
                  </a:ext>
                </a:extLst>
              </a:tr>
              <a:tr h="260887">
                <a:tc>
                  <a:txBody>
                    <a:bodyPr/>
                    <a:lstStyle/>
                    <a:p>
                      <a:pPr algn="l" fontAlgn="t"/>
                      <a:r>
                        <a:rPr lang="en-GB" sz="800" b="0" i="0" u="none" strike="noStrike" dirty="0">
                          <a:solidFill>
                            <a:srgbClr val="000000"/>
                          </a:solidFill>
                          <a:effectLst/>
                          <a:latin typeface="Arial" panose="020B0604020202020204" pitchFamily="34" charset="0"/>
                        </a:rPr>
                        <a:t>1030011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Indirect Network Sharing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TEI19_NetShare</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SP-240488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316699764"/>
                  </a:ext>
                </a:extLst>
              </a:tr>
              <a:tr h="226853">
                <a:tc>
                  <a:txBody>
                    <a:bodyPr/>
                    <a:lstStyle/>
                    <a:p>
                      <a:pPr algn="l" fontAlgn="t"/>
                      <a:r>
                        <a:rPr lang="en-GB" sz="800" b="0" i="0" u="none" strike="noStrike">
                          <a:solidFill>
                            <a:srgbClr val="000000"/>
                          </a:solidFill>
                          <a:effectLst/>
                          <a:latin typeface="Arial" panose="020B0604020202020204" pitchFamily="34" charset="0"/>
                        </a:rPr>
                        <a:t>1030013</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   Architecture support of roaming value-added services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TEI19_RVAS</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SP-240119</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53">
                <a:tc>
                  <a:txBody>
                    <a:bodyPr/>
                    <a:lstStyle/>
                    <a:p>
                      <a:pPr algn="l" fontAlgn="t"/>
                      <a:r>
                        <a:rPr lang="en-GB" sz="800" b="0" i="0" u="none" strike="noStrike" dirty="0">
                          <a:solidFill>
                            <a:srgbClr val="000000"/>
                          </a:solidFill>
                          <a:effectLst/>
                          <a:latin typeface="Arial" panose="020B0604020202020204" pitchFamily="34" charset="0"/>
                        </a:rPr>
                        <a:t>1030016</a:t>
                      </a:r>
                    </a:p>
                  </a:txBody>
                  <a:tcPr marL="9525" marR="9525" marT="9526" marB="0"/>
                </a:tc>
                <a:tc>
                  <a:txBody>
                    <a:bodyPr/>
                    <a:lstStyle/>
                    <a:p>
                      <a:pPr algn="l" fontAlgn="t"/>
                      <a:r>
                        <a:rPr lang="en-GB" sz="800" b="0" i="0" u="none" strike="noStrike" dirty="0" err="1">
                          <a:solidFill>
                            <a:schemeClr val="tx1"/>
                          </a:solidFill>
                          <a:effectLst/>
                          <a:latin typeface="Arial" panose="020B0604020202020204" pitchFamily="34" charset="0"/>
                        </a:rPr>
                        <a:t>ProSe</a:t>
                      </a:r>
                      <a:r>
                        <a:rPr lang="en-GB" sz="800" b="0" i="0" u="none" strike="noStrike" dirty="0">
                          <a:solidFill>
                            <a:schemeClr val="tx1"/>
                          </a:solidFill>
                          <a:effectLst/>
                          <a:latin typeface="Arial" panose="020B0604020202020204" pitchFamily="34" charset="0"/>
                        </a:rPr>
                        <a:t> support in NPN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TEI19_ProSe_NPN</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SP-240122</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75046213"/>
                  </a:ext>
                </a:extLst>
              </a:tr>
              <a:tr h="226853">
                <a:tc>
                  <a:txBody>
                    <a:bodyPr/>
                    <a:lstStyle/>
                    <a:p>
                      <a:pPr algn="l" fontAlgn="t"/>
                      <a:r>
                        <a:rPr lang="en-GB" sz="800" b="0" i="0" u="none" strike="noStrike" dirty="0">
                          <a:solidFill>
                            <a:srgbClr val="000000"/>
                          </a:solidFill>
                          <a:effectLst/>
                          <a:latin typeface="Arial" panose="020B0604020202020204" pitchFamily="34" charset="0"/>
                        </a:rPr>
                        <a:t>1030020</a:t>
                      </a:r>
                    </a:p>
                  </a:txBody>
                  <a:tcPr marL="9525" marR="9525" marT="9526" marB="0"/>
                </a:tc>
                <a:tc>
                  <a:txBody>
                    <a:bodyPr/>
                    <a:lstStyle/>
                    <a:p>
                      <a:pPr algn="l" fontAlgn="t"/>
                      <a:r>
                        <a:rPr lang="en-GB" sz="800" b="0" i="0" u="none" strike="noStrike" dirty="0" err="1">
                          <a:solidFill>
                            <a:srgbClr val="000000"/>
                          </a:solidFill>
                          <a:effectLst/>
                          <a:latin typeface="Arial" panose="020B0604020202020204" pitchFamily="34" charset="0"/>
                        </a:rPr>
                        <a:t>QoS</a:t>
                      </a:r>
                      <a:r>
                        <a:rPr lang="en-GB" sz="800" b="0" i="0" u="none" strike="noStrike" dirty="0">
                          <a:solidFill>
                            <a:srgbClr val="000000"/>
                          </a:solidFill>
                          <a:effectLst/>
                          <a:latin typeface="Arial" panose="020B0604020202020204" pitchFamily="34" charset="0"/>
                        </a:rPr>
                        <a:t> monitoring enhancement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TEI19_QME</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2"/>
                        </a:rPr>
                        <a:t>SP-240961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a:t>
                      </a: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93">
                <a:tc>
                  <a:txBody>
                    <a:bodyPr/>
                    <a:lstStyle/>
                    <a:p>
                      <a:pPr algn="l" fontAlgn="t"/>
                      <a:r>
                        <a:rPr lang="en-GB" sz="800" b="0" i="0" u="none" strike="noStrike">
                          <a:solidFill>
                            <a:srgbClr val="000000"/>
                          </a:solidFill>
                          <a:effectLst/>
                          <a:latin typeface="Arial" panose="020B0604020202020204" pitchFamily="34" charset="0"/>
                        </a:rPr>
                        <a:t>1030021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Subscription control for reference time distribution in EPS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TEI19_TIME_SUB_EPS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3"/>
                        </a:rPr>
                        <a:t>SP-240127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r h="253393">
                <a:tc>
                  <a:txBody>
                    <a:bodyPr/>
                    <a:lstStyle/>
                    <a:p>
                      <a:pPr algn="l" fontAlgn="t"/>
                      <a:r>
                        <a:rPr lang="en-GB" sz="800" b="0" i="0" u="none" strike="noStrike" dirty="0">
                          <a:solidFill>
                            <a:srgbClr val="000000"/>
                          </a:solidFill>
                          <a:effectLst/>
                          <a:latin typeface="Arial" panose="020B0604020202020204" pitchFamily="34" charset="0"/>
                        </a:rPr>
                        <a:t>1040080</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Providing per-subscriber VLAN instructions from UDM and DN-AAA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TEI19_VLANSUB</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SP-240128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dirty="0" smtClean="0">
                          <a:solidFill>
                            <a:srgbClr val="FF0000"/>
                          </a:solidFill>
                        </a:rPr>
                        <a:t>1 CR to TS 23.501,</a:t>
                      </a:r>
                      <a:r>
                        <a:rPr lang="en-GB" sz="800" baseline="0" dirty="0" smtClean="0">
                          <a:solidFill>
                            <a:srgbClr val="FF0000"/>
                          </a:solidFill>
                        </a:rPr>
                        <a:t> 1 CR to TS 23.502</a:t>
                      </a:r>
                      <a:endParaRPr lang="en-GB" sz="800" dirty="0" smtClean="0">
                        <a:solidFill>
                          <a:srgbClr val="FF0000"/>
                        </a:solidFill>
                      </a:endParaRPr>
                    </a:p>
                  </a:txBody>
                  <a:tcPr marL="36001" marR="36001" marT="0" marB="0" anchor="ctr"/>
                </a:tc>
                <a:extLst>
                  <a:ext uri="{0D108BD9-81ED-4DB2-BD59-A6C34878D82A}">
                    <a16:rowId xmlns:a16="http://schemas.microsoft.com/office/drawing/2014/main" val="3173166473"/>
                  </a:ext>
                </a:extLst>
              </a:tr>
              <a:tr h="253393">
                <a:tc>
                  <a:txBody>
                    <a:bodyPr/>
                    <a:lstStyle/>
                    <a:p>
                      <a:pPr algn="l" fontAlgn="t"/>
                      <a:r>
                        <a:rPr lang="en-GB" sz="800" b="0" i="0" u="none" strike="noStrike">
                          <a:solidFill>
                            <a:srgbClr val="000000"/>
                          </a:solidFill>
                          <a:effectLst/>
                          <a:latin typeface="Arial" panose="020B0604020202020204" pitchFamily="34" charset="0"/>
                        </a:rPr>
                        <a:t>1030023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NF discovery and selection by target PLMN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TEI19_NFsel_by_tPLMN</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SP-240490</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2065466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6"/>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1" y="2153896"/>
            <a:ext cx="7975540" cy="2477275"/>
          </a:xfrm>
          <a:prstGeom prst="rect">
            <a:avLst/>
          </a:prstGeom>
          <a:noFill/>
          <a:ln>
            <a:no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de-DE" sz="1200" b="1" kern="0" dirty="0">
                <a:solidFill>
                  <a:prstClr val="black"/>
                </a:solidFill>
              </a:rPr>
              <a:t>Progress since SA#105 </a:t>
            </a:r>
          </a:p>
          <a:p>
            <a:pPr lvl="1">
              <a:spcBef>
                <a:spcPts val="0"/>
              </a:spcBef>
              <a:spcAft>
                <a:spcPts val="450"/>
              </a:spcAft>
            </a:pPr>
            <a:r>
              <a:rPr lang="en-US" altLang="de-DE" sz="900" kern="0" dirty="0">
                <a:solidFill>
                  <a:prstClr val="black"/>
                </a:solidFill>
              </a:rPr>
              <a:t>8 CRs and 2 </a:t>
            </a:r>
            <a:r>
              <a:rPr lang="en-US" altLang="zh-CN" sz="900" kern="0" dirty="0">
                <a:solidFill>
                  <a:prstClr val="black"/>
                </a:solidFill>
              </a:rPr>
              <a:t>LS out are approved in </a:t>
            </a:r>
            <a:r>
              <a:rPr lang="en-US" altLang="de-DE" sz="900" kern="0" dirty="0">
                <a:solidFill>
                  <a:prstClr val="black"/>
                </a:solidFill>
              </a:rPr>
              <a:t>SA2#165.</a:t>
            </a:r>
          </a:p>
          <a:p>
            <a:pPr lvl="1">
              <a:spcBef>
                <a:spcPts val="0"/>
              </a:spcBef>
              <a:spcAft>
                <a:spcPts val="450"/>
              </a:spcAft>
            </a:pPr>
            <a:r>
              <a:rPr lang="en-US" altLang="de-DE" sz="900" kern="0" dirty="0">
                <a:solidFill>
                  <a:prstClr val="black"/>
                </a:solidFill>
              </a:rPr>
              <a:t>4 CRs (including 2 revisions approved in SA2#165) and 2 LS out are </a:t>
            </a:r>
            <a:r>
              <a:rPr lang="en-US" altLang="zh-CN" sz="900" kern="0" dirty="0">
                <a:solidFill>
                  <a:prstClr val="black"/>
                </a:solidFill>
              </a:rPr>
              <a:t>approved in </a:t>
            </a:r>
            <a:r>
              <a:rPr lang="en-US" altLang="de-DE" sz="900" kern="0" dirty="0">
                <a:solidFill>
                  <a:prstClr val="black"/>
                </a:solidFill>
              </a:rPr>
              <a:t>SA2#166.</a:t>
            </a:r>
          </a:p>
          <a:p>
            <a:pPr lvl="1">
              <a:spcBef>
                <a:spcPts val="0"/>
              </a:spcBef>
              <a:spcAft>
                <a:spcPts val="450"/>
              </a:spcAft>
            </a:pPr>
            <a:r>
              <a:rPr lang="en-US" altLang="de-DE" sz="900" kern="0" dirty="0">
                <a:solidFill>
                  <a:prstClr val="black"/>
                </a:solidFill>
              </a:rPr>
              <a:t>KI#1 (Regenerative-based satellite access): 1 CR on support of regenerative based satellite access in 5GS, 2 LS Out to reply LS from RAN3.</a:t>
            </a:r>
          </a:p>
          <a:p>
            <a:pPr lvl="1">
              <a:spcBef>
                <a:spcPts val="0"/>
              </a:spcBef>
              <a:spcAft>
                <a:spcPts val="450"/>
              </a:spcAft>
            </a:pPr>
            <a:r>
              <a:rPr lang="en-US" altLang="de-DE" sz="900" kern="0" dirty="0">
                <a:solidFill>
                  <a:prstClr val="black"/>
                </a:solidFill>
              </a:rPr>
              <a:t>KI#2 (</a:t>
            </a:r>
            <a:r>
              <a:rPr lang="en-US" altLang="zh-CN" sz="900" kern="0" dirty="0">
                <a:solidFill>
                  <a:prstClr val="black"/>
                </a:solidFill>
              </a:rPr>
              <a:t>S&amp;F</a:t>
            </a:r>
            <a:r>
              <a:rPr lang="en-US" altLang="de-DE" sz="900" kern="0" dirty="0">
                <a:solidFill>
                  <a:prstClr val="black"/>
                </a:solidFill>
              </a:rPr>
              <a:t>): 1 CR for common functional description, 1 CR for procedure, 1 CR for split MME option, 1 CR for full EPC option, 1 CR for event exposure, and 1 LS Out to reply LS In from SA3.</a:t>
            </a:r>
          </a:p>
          <a:p>
            <a:pPr lvl="1">
              <a:spcBef>
                <a:spcPts val="0"/>
              </a:spcBef>
              <a:spcAft>
                <a:spcPts val="450"/>
              </a:spcAft>
            </a:pPr>
            <a:r>
              <a:rPr lang="en-US" altLang="de-DE" sz="900" kern="0" dirty="0">
                <a:solidFill>
                  <a:prstClr val="black"/>
                </a:solidFill>
              </a:rPr>
              <a:t>KI#3 (UE-satellite-UE): 4 CRs to support UE-satellite-UE communication activation with IMS-AGW onboard satellite, and 1 LS Out to reply LS from SA3-LI.</a:t>
            </a:r>
          </a:p>
          <a:p>
            <a:pPr marL="342900" lvl="1" indent="-342900">
              <a:spcBef>
                <a:spcPts val="0"/>
              </a:spcBef>
              <a:spcAft>
                <a:spcPts val="450"/>
              </a:spcAft>
              <a:buBlip>
                <a:blip r:embed="rId2"/>
              </a:buBlip>
            </a:pPr>
            <a:r>
              <a:rPr lang="en-US" altLang="zh-CN" sz="1200" b="1" dirty="0">
                <a:solidFill>
                  <a:prstClr val="black"/>
                </a:solidFill>
              </a:rPr>
              <a:t>RAN impacts and dependencies</a:t>
            </a:r>
            <a:endParaRPr lang="de-DE" altLang="zh-CN" sz="1200" b="1" dirty="0">
              <a:solidFill>
                <a:prstClr val="black"/>
              </a:solidFill>
            </a:endParaRPr>
          </a:p>
          <a:p>
            <a:pPr lvl="1">
              <a:spcBef>
                <a:spcPts val="0"/>
              </a:spcBef>
              <a:spcAft>
                <a:spcPts val="450"/>
              </a:spcAft>
            </a:pPr>
            <a:r>
              <a:rPr lang="en-US" altLang="zh-CN" sz="900" kern="0" dirty="0">
                <a:solidFill>
                  <a:prstClr val="black"/>
                </a:solidFill>
              </a:rPr>
              <a:t>Yes, KI#1 depends on RAN3 conclusion, and KI#2 has RAN impact (on SIB information and transitioning between S&amp;F mode and normal mode)</a:t>
            </a:r>
            <a:endParaRPr lang="en-US" altLang="de-DE" sz="900" kern="0" dirty="0">
              <a:solidFill>
                <a:prstClr val="black"/>
              </a:solidFill>
            </a:endParaRPr>
          </a:p>
          <a:p>
            <a:pPr lvl="1">
              <a:spcBef>
                <a:spcPts val="0"/>
              </a:spcBef>
              <a:spcAft>
                <a:spcPts val="0"/>
              </a:spcAft>
            </a:pPr>
            <a:endParaRPr lang="en-US" altLang="de-DE" sz="900" kern="0" dirty="0">
              <a:solidFill>
                <a:prstClr val="black"/>
              </a:solidFill>
            </a:endParaRPr>
          </a:p>
        </p:txBody>
      </p:sp>
      <p:graphicFrame>
        <p:nvGraphicFramePr>
          <p:cNvPr id="7"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1155024358"/>
              </p:ext>
            </p:extLst>
          </p:nvPr>
        </p:nvGraphicFramePr>
        <p:xfrm>
          <a:off x="488950" y="1113987"/>
          <a:ext cx="7975541" cy="845003"/>
        </p:xfrm>
        <a:graphic>
          <a:graphicData uri="http://schemas.openxmlformats.org/drawingml/2006/table">
            <a:tbl>
              <a:tblPr firstRow="1" firstCol="1" bandRow="1">
                <a:tableStyleId>{F5AB1C69-6EDB-4FF4-983F-18BD219EF322}</a:tableStyleId>
              </a:tblPr>
              <a:tblGrid>
                <a:gridCol w="536082">
                  <a:extLst>
                    <a:ext uri="{9D8B030D-6E8A-4147-A177-3AD203B41FA5}">
                      <a16:colId xmlns:a16="http://schemas.microsoft.com/office/drawing/2014/main" val="20000"/>
                    </a:ext>
                  </a:extLst>
                </a:gridCol>
                <a:gridCol w="2708576">
                  <a:extLst>
                    <a:ext uri="{9D8B030D-6E8A-4147-A177-3AD203B41FA5}">
                      <a16:colId xmlns:a16="http://schemas.microsoft.com/office/drawing/2014/main" val="20001"/>
                    </a:ext>
                  </a:extLst>
                </a:gridCol>
                <a:gridCol w="972132">
                  <a:extLst>
                    <a:ext uri="{9D8B030D-6E8A-4147-A177-3AD203B41FA5}">
                      <a16:colId xmlns:a16="http://schemas.microsoft.com/office/drawing/2014/main" val="20002"/>
                    </a:ext>
                  </a:extLst>
                </a:gridCol>
                <a:gridCol w="863165">
                  <a:extLst>
                    <a:ext uri="{9D8B030D-6E8A-4147-A177-3AD203B41FA5}">
                      <a16:colId xmlns:a16="http://schemas.microsoft.com/office/drawing/2014/main" val="20003"/>
                    </a:ext>
                  </a:extLst>
                </a:gridCol>
                <a:gridCol w="450389">
                  <a:extLst>
                    <a:ext uri="{9D8B030D-6E8A-4147-A177-3AD203B41FA5}">
                      <a16:colId xmlns:a16="http://schemas.microsoft.com/office/drawing/2014/main" val="20004"/>
                    </a:ext>
                  </a:extLst>
                </a:gridCol>
                <a:gridCol w="579300">
                  <a:extLst>
                    <a:ext uri="{9D8B030D-6E8A-4147-A177-3AD203B41FA5}">
                      <a16:colId xmlns:a16="http://schemas.microsoft.com/office/drawing/2014/main" val="20005"/>
                    </a:ext>
                  </a:extLst>
                </a:gridCol>
                <a:gridCol w="474517">
                  <a:extLst>
                    <a:ext uri="{9D8B030D-6E8A-4147-A177-3AD203B41FA5}">
                      <a16:colId xmlns:a16="http://schemas.microsoft.com/office/drawing/2014/main" val="20006"/>
                    </a:ext>
                  </a:extLst>
                </a:gridCol>
                <a:gridCol w="1391380">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0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1040027</a:t>
                      </a:r>
                    </a:p>
                  </a:txBody>
                  <a:tcPr marL="7144" marR="7144" marT="7109" marB="0" anchor="ctr"/>
                </a:tc>
                <a:tc>
                  <a:txBody>
                    <a:bodyPr/>
                    <a:lstStyle/>
                    <a:p>
                      <a:pPr algn="ctr" fontAlgn="t"/>
                      <a:r>
                        <a:rPr lang="en-US" altLang="zh-CN" sz="900" b="0" dirty="0"/>
                        <a:t>Integration of satellite components in the 5G architecture Phase 3 </a:t>
                      </a:r>
                    </a:p>
                  </a:txBody>
                  <a:tcPr marL="7144" marR="7144" marT="7109" marB="0" anchor="ctr"/>
                </a:tc>
                <a:tc>
                  <a:txBody>
                    <a:bodyPr/>
                    <a:lstStyle/>
                    <a:p>
                      <a:pPr algn="ctr" fontAlgn="t"/>
                      <a:r>
                        <a:rPr lang="en-GB" sz="900" dirty="0"/>
                        <a:t>5GSAT_Ph3_ARCH</a:t>
                      </a:r>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1</a:t>
                      </a:r>
                      <a:r>
                        <a:rPr lang="en-GB" sz="900" dirty="0" smtClean="0"/>
                        <a:t>5</a:t>
                      </a:r>
                      <a:endParaRPr lang="en-GB" sz="900" dirty="0"/>
                    </a:p>
                  </a:txBody>
                  <a:tcPr marL="7144" marR="7144" marT="7109" marB="0" anchor="ctr"/>
                </a:tc>
                <a:tc>
                  <a:txBody>
                    <a:bodyPr/>
                    <a:lstStyle/>
                    <a:p>
                      <a:pPr algn="ctr" fontAlgn="t"/>
                      <a:r>
                        <a:rPr lang="en-US" sz="900" kern="1200" dirty="0">
                          <a:solidFill>
                            <a:schemeClr val="dk1"/>
                          </a:solidFill>
                          <a:latin typeface="+mn-lt"/>
                          <a:ea typeface="+mn-ea"/>
                          <a:cs typeface="+mn-cs"/>
                        </a:rPr>
                        <a:t>SP-240986</a:t>
                      </a:r>
                    </a:p>
                  </a:txBody>
                  <a:tcPr marL="7144" marR="7144" marT="7109" marB="0" anchor="ctr"/>
                </a:tc>
                <a:tc>
                  <a:txBody>
                    <a:bodyPr/>
                    <a:lstStyle/>
                    <a:p>
                      <a:pPr algn="ctr">
                        <a:lnSpc>
                          <a:spcPct val="107000"/>
                        </a:lnSpc>
                        <a:spcAft>
                          <a:spcPts val="800"/>
                        </a:spcAft>
                      </a:pPr>
                      <a:r>
                        <a:rPr lang="en-GB" sz="900" dirty="0" smtClean="0">
                          <a:solidFill>
                            <a:srgbClr val="FF0000"/>
                          </a:solidFill>
                        </a:rPr>
                        <a:t>65</a:t>
                      </a:r>
                      <a:endParaRPr lang="en-GB" sz="900" dirty="0">
                        <a:solidFill>
                          <a:srgbClr val="FF0000"/>
                        </a:solidFill>
                      </a:endParaRPr>
                    </a:p>
                  </a:txBody>
                  <a:tcPr marL="27002" marR="27002"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altLang="zh-CN" sz="900" dirty="0">
                          <a:solidFill>
                            <a:srgbClr val="FF0000"/>
                          </a:solidFill>
                        </a:rPr>
                        <a:t>In progress</a:t>
                      </a:r>
                    </a:p>
                  </a:txBody>
                  <a:tcPr marL="27002" marR="27002" marT="0" marB="0" anchor="ctr"/>
                </a:tc>
                <a:extLst>
                  <a:ext uri="{0D108BD9-81ED-4DB2-BD59-A6C34878D82A}">
                    <a16:rowId xmlns:a16="http://schemas.microsoft.com/office/drawing/2014/main" val="10001"/>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1010033</a:t>
                      </a:r>
                    </a:p>
                  </a:txBody>
                  <a:tcPr marL="7144" marR="7144" marT="7109" marB="0" anchor="ctr"/>
                </a:tc>
                <a:tc>
                  <a:txBody>
                    <a:bodyPr/>
                    <a:lstStyle/>
                    <a:p>
                      <a:pPr algn="ctr" fontAlgn="t"/>
                      <a:r>
                        <a:rPr lang="en-US" sz="900" b="0" dirty="0"/>
                        <a:t>Study on Integration of satellite components in the 5G architecture Phase 3 </a:t>
                      </a:r>
                    </a:p>
                  </a:txBody>
                  <a:tcPr marL="7144" marR="7144" marT="7109" marB="0" anchor="ctr"/>
                </a:tc>
                <a:tc>
                  <a:txBody>
                    <a:bodyPr/>
                    <a:lstStyle/>
                    <a:p>
                      <a:pPr algn="ctr" fontAlgn="t"/>
                      <a:r>
                        <a:rPr lang="en-GB" sz="900" dirty="0"/>
                        <a:t>FS_5GSAT_Ph3_ARCH</a:t>
                      </a:r>
                    </a:p>
                  </a:txBody>
                  <a:tcPr marL="7144" marR="7144" marT="7109" marB="0" anchor="ctr"/>
                </a:tc>
                <a:tc>
                  <a:txBody>
                    <a:bodyPr/>
                    <a:lstStyle/>
                    <a:p>
                      <a:pPr algn="ctr" fontAlgn="t"/>
                      <a:r>
                        <a:rPr lang="en-GB" sz="900" dirty="0"/>
                        <a:t>21/06/2024</a:t>
                      </a:r>
                    </a:p>
                  </a:txBody>
                  <a:tcPr marL="7144" marR="7144" marT="7109" marB="0" anchor="ctr"/>
                </a:tc>
                <a:tc>
                  <a:txBody>
                    <a:bodyPr/>
                    <a:lstStyle/>
                    <a:p>
                      <a:pPr algn="ctr" fontAlgn="t"/>
                      <a:r>
                        <a:rPr lang="en-GB" sz="900" dirty="0"/>
                        <a:t>100</a:t>
                      </a:r>
                    </a:p>
                  </a:txBody>
                  <a:tcPr marL="7144" marR="7144" marT="7109" marB="0" anchor="ctr"/>
                </a:tc>
                <a:tc>
                  <a:txBody>
                    <a:bodyPr/>
                    <a:lstStyle/>
                    <a:p>
                      <a:pPr algn="ctr" fontAlgn="t"/>
                      <a:r>
                        <a:rPr lang="en-GB" sz="900" kern="1200" dirty="0">
                          <a:solidFill>
                            <a:schemeClr val="dk1"/>
                          </a:solidFill>
                          <a:latin typeface="+mn-lt"/>
                          <a:ea typeface="+mn-ea"/>
                          <a:cs typeface="+mn-cs"/>
                        </a:rPr>
                        <a:t>SP-231199</a:t>
                      </a:r>
                    </a:p>
                  </a:txBody>
                  <a:tcPr marL="7144" marR="7144" marT="7109" marB="0" anchor="ctr"/>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US" altLang="zh-CN" sz="900" dirty="0" smtClean="0">
                          <a:solidFill>
                            <a:srgbClr val="FF0000"/>
                          </a:solidFill>
                        </a:rPr>
                        <a:t>Complete</a:t>
                      </a:r>
                      <a:endParaRPr lang="en-GB" sz="900" dirty="0">
                        <a:solidFill>
                          <a:srgbClr val="FF0000"/>
                        </a:solidFill>
                      </a:endParaRPr>
                    </a:p>
                  </a:txBody>
                  <a:tcPr marL="27002" marR="27002" marT="0" marB="0" anchor="ct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a:t>
            </a:r>
            <a:r>
              <a:rPr lang="en-US" sz="2800" dirty="0">
                <a:solidFill>
                  <a:schemeClr val="tx1"/>
                </a:solidFill>
              </a:rPr>
              <a:t> </a:t>
            </a:r>
            <a:r>
              <a:rPr lang="en-US" sz="2800" dirty="0">
                <a:solidFill>
                  <a:schemeClr val="tx1"/>
                </a:solidFill>
              </a:rPr>
              <a:t>5GSAT_Ph3-ARC</a:t>
            </a:r>
            <a:endParaRPr lang="en-GB" altLang="en-US" sz="2800" dirty="0">
              <a:solidFill>
                <a:schemeClr val="tx1"/>
              </a:solidFill>
            </a:endParaRPr>
          </a:p>
        </p:txBody>
      </p:sp>
    </p:spTree>
    <p:extLst>
      <p:ext uri="{BB962C8B-B14F-4D97-AF65-F5344CB8AC3E}">
        <p14:creationId xmlns:p14="http://schemas.microsoft.com/office/powerpoint/2010/main" val="4010063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SA#105, </a:t>
            </a:r>
            <a:r>
              <a:rPr lang="en-GB" sz="1500" b="1"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0" y="1103479"/>
            <a:ext cx="6461649" cy="334014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zh-CN" sz="1400" b="1" kern="0" dirty="0">
                <a:solidFill>
                  <a:prstClr val="black"/>
                </a:solidFill>
              </a:rPr>
              <a:t>Contentious issues</a:t>
            </a:r>
          </a:p>
          <a:p>
            <a:pPr lvl="1">
              <a:spcBef>
                <a:spcPts val="0"/>
              </a:spcBef>
              <a:spcAft>
                <a:spcPts val="450"/>
              </a:spcAft>
            </a:pPr>
            <a:r>
              <a:rPr lang="en-US" altLang="zh-CN" sz="1000" kern="0" dirty="0">
                <a:solidFill>
                  <a:prstClr val="black"/>
                </a:solidFill>
              </a:rPr>
              <a:t>KI#2: how to support “S&amp;F Monitoring List”  and “List of satellite ID(s)”.</a:t>
            </a:r>
          </a:p>
          <a:p>
            <a:pPr lvl="1">
              <a:spcBef>
                <a:spcPts val="0"/>
              </a:spcBef>
              <a:spcAft>
                <a:spcPts val="450"/>
              </a:spcAft>
            </a:pPr>
            <a:r>
              <a:rPr lang="de-DE" altLang="zh-CN" sz="1000" kern="0" dirty="0">
                <a:solidFill>
                  <a:prstClr val="black"/>
                </a:solidFill>
              </a:rPr>
              <a:t>KI#3: </a:t>
            </a:r>
            <a:r>
              <a:rPr lang="en-US" altLang="zh-CN" sz="1000" kern="0" dirty="0">
                <a:solidFill>
                  <a:prstClr val="black"/>
                </a:solidFill>
              </a:rPr>
              <a:t>how to support procedures for change of the on-board IMS-AGW.</a:t>
            </a:r>
          </a:p>
          <a:p>
            <a:pPr marL="342900" lvl="1" indent="0">
              <a:spcBef>
                <a:spcPts val="0"/>
              </a:spcBef>
              <a:spcAft>
                <a:spcPts val="450"/>
              </a:spcAft>
              <a:buNone/>
            </a:pPr>
            <a:endParaRPr lang="de-DE" altLang="zh-CN" sz="1000" kern="0" dirty="0">
              <a:solidFill>
                <a:prstClr val="black"/>
              </a:solidFill>
            </a:endParaRPr>
          </a:p>
          <a:p>
            <a:pPr>
              <a:spcBef>
                <a:spcPts val="0"/>
              </a:spcBef>
              <a:spcAft>
                <a:spcPts val="450"/>
              </a:spcAft>
            </a:pPr>
            <a:r>
              <a:rPr lang="de-DE" sz="1400" b="1" kern="0" dirty="0"/>
              <a:t>Next steps</a:t>
            </a:r>
          </a:p>
          <a:p>
            <a:pPr lvl="1">
              <a:spcBef>
                <a:spcPts val="0"/>
              </a:spcBef>
              <a:spcAft>
                <a:spcPts val="450"/>
              </a:spcAft>
            </a:pPr>
            <a:r>
              <a:rPr lang="en-US" altLang="zh-CN" sz="1000" kern="0" dirty="0"/>
              <a:t>If the exception is granted from SA plenary, continue the normative work as indicated in the exception sheet, including:</a:t>
            </a:r>
          </a:p>
          <a:p>
            <a:pPr lvl="2">
              <a:spcBef>
                <a:spcPts val="0"/>
              </a:spcBef>
              <a:spcAft>
                <a:spcPts val="450"/>
              </a:spcAft>
              <a:buFont typeface="Wingdings" panose="05000000000000000000" pitchFamily="2" charset="2"/>
              <a:buChar char="ü"/>
            </a:pPr>
            <a:r>
              <a:rPr lang="en-US" altLang="zh-CN" sz="1000" kern="0" dirty="0"/>
              <a:t>KI#1: Alignment to RAN conclusion on support of regenerative-based satellite access</a:t>
            </a:r>
          </a:p>
          <a:p>
            <a:pPr lvl="2">
              <a:spcBef>
                <a:spcPts val="0"/>
              </a:spcBef>
              <a:spcAft>
                <a:spcPts val="450"/>
              </a:spcAft>
              <a:buFont typeface="Wingdings" panose="05000000000000000000" pitchFamily="2" charset="2"/>
              <a:buChar char="ü"/>
            </a:pPr>
            <a:r>
              <a:rPr lang="en-US" altLang="zh-CN" sz="1000" kern="0" dirty="0"/>
              <a:t>KI#2: Addressing unsolved issues:</a:t>
            </a:r>
          </a:p>
          <a:p>
            <a:pPr lvl="4">
              <a:spcBef>
                <a:spcPts val="0"/>
              </a:spcBef>
              <a:spcAft>
                <a:spcPts val="450"/>
              </a:spcAft>
              <a:buFont typeface="Arial" panose="020B0604020202020204" pitchFamily="34" charset="0"/>
              <a:buChar char="•"/>
            </a:pPr>
            <a:r>
              <a:rPr lang="en-US" altLang="zh-CN" sz="1000" kern="0" dirty="0"/>
              <a:t>Support of the “List of satellite ID(s)” and “S&amp;F Monitoring List” features </a:t>
            </a:r>
          </a:p>
          <a:p>
            <a:pPr lvl="4">
              <a:spcBef>
                <a:spcPts val="0"/>
              </a:spcBef>
              <a:spcAft>
                <a:spcPts val="450"/>
              </a:spcAft>
              <a:buFont typeface="Arial" panose="020B0604020202020204" pitchFamily="34" charset="0"/>
              <a:buChar char="•"/>
            </a:pPr>
            <a:r>
              <a:rPr lang="en-US" altLang="zh-CN" sz="1000" kern="0" dirty="0"/>
              <a:t>UE behavior while transitioning between S&amp;F mode and non-S&amp;F mode</a:t>
            </a:r>
          </a:p>
          <a:p>
            <a:pPr lvl="4">
              <a:spcBef>
                <a:spcPts val="0"/>
              </a:spcBef>
              <a:spcAft>
                <a:spcPts val="450"/>
              </a:spcAft>
              <a:buFont typeface="Arial" panose="020B0604020202020204" pitchFamily="34" charset="0"/>
              <a:buChar char="•"/>
            </a:pPr>
            <a:r>
              <a:rPr lang="en-US" altLang="zh-CN" sz="1000" kern="0" dirty="0"/>
              <a:t>Whether and how to support Attach with PDN connection and UE-initiated PDN connectivity request procedure in the example deployment model of split MME.</a:t>
            </a:r>
          </a:p>
          <a:p>
            <a:pPr lvl="2">
              <a:spcBef>
                <a:spcPts val="0"/>
              </a:spcBef>
              <a:spcAft>
                <a:spcPts val="450"/>
              </a:spcAft>
              <a:buFont typeface="Wingdings" panose="05000000000000000000" pitchFamily="2" charset="2"/>
              <a:buChar char="ü"/>
            </a:pPr>
            <a:r>
              <a:rPr lang="en-US" altLang="zh-CN" sz="1000" kern="0" dirty="0"/>
              <a:t>KI#3: Support of UE-satellite-UE communication with IMS-AGW onboard satellite:</a:t>
            </a:r>
          </a:p>
          <a:p>
            <a:pPr lvl="4">
              <a:spcBef>
                <a:spcPts val="0"/>
              </a:spcBef>
              <a:spcAft>
                <a:spcPts val="450"/>
              </a:spcAft>
              <a:buFont typeface="Arial" panose="020B0604020202020204" pitchFamily="34" charset="0"/>
              <a:buChar char="•"/>
            </a:pPr>
            <a:r>
              <a:rPr lang="en-US" altLang="zh-CN" sz="1000" kern="0" dirty="0"/>
              <a:t>Mobility support if the serving satellite changes;</a:t>
            </a:r>
          </a:p>
          <a:p>
            <a:pPr lvl="4">
              <a:spcBef>
                <a:spcPts val="0"/>
              </a:spcBef>
              <a:spcAft>
                <a:spcPts val="450"/>
              </a:spcAft>
              <a:buFont typeface="Arial" panose="020B0604020202020204" pitchFamily="34" charset="0"/>
              <a:buChar char="•"/>
            </a:pPr>
            <a:r>
              <a:rPr lang="en-US" altLang="zh-CN" sz="1000" kern="0" dirty="0"/>
              <a:t>Allocation of AGW on satellite after early media stop during the call setup</a:t>
            </a:r>
          </a:p>
        </p:txBody>
      </p:sp>
      <p:sp>
        <p:nvSpPr>
          <p:cNvPr id="4"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FS_5GSAT_Ph3_ARCH/5GSAT_Ph3-ARC</a:t>
            </a:r>
            <a:endParaRPr lang="en-GB" altLang="en-US" sz="2800" dirty="0" smtClean="0"/>
          </a:p>
        </p:txBody>
      </p:sp>
    </p:spTree>
    <p:extLst>
      <p:ext uri="{BB962C8B-B14F-4D97-AF65-F5344CB8AC3E}">
        <p14:creationId xmlns:p14="http://schemas.microsoft.com/office/powerpoint/2010/main" val="957296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48" y="2030136"/>
            <a:ext cx="7377570" cy="2726422"/>
          </a:xfrm>
        </p:spPr>
        <p:txBody>
          <a:bodyPr/>
          <a:lstStyle/>
          <a:p>
            <a:pPr>
              <a:spcBef>
                <a:spcPts val="0"/>
              </a:spcBef>
              <a:spcAft>
                <a:spcPts val="0"/>
              </a:spcAft>
            </a:pPr>
            <a:r>
              <a:rPr lang="de-DE" altLang="de-DE" sz="1350" dirty="0"/>
              <a:t>General</a:t>
            </a:r>
          </a:p>
          <a:p>
            <a:pPr lvl="1">
              <a:spcBef>
                <a:spcPts val="0"/>
              </a:spcBef>
              <a:spcAft>
                <a:spcPts val="0"/>
              </a:spcAft>
            </a:pPr>
            <a:r>
              <a:rPr lang="en-US" altLang="zh-CN" sz="900" dirty="0"/>
              <a:t>In SA2 #165/166 meetings 84 contributions were submitted and 45 contributions were handled with 26 CRs agreed</a:t>
            </a:r>
          </a:p>
          <a:p>
            <a:pPr lvl="1">
              <a:spcBef>
                <a:spcPts val="0"/>
              </a:spcBef>
              <a:spcAft>
                <a:spcPts val="0"/>
              </a:spcAft>
            </a:pPr>
            <a:r>
              <a:rPr lang="en-US" altLang="zh-CN" sz="900" dirty="0">
                <a:ea typeface="宋体" panose="02010600030101010101" pitchFamily="2" charset="-122"/>
                <a:cs typeface="Times New Roman" panose="02020603050405020304"/>
              </a:rPr>
              <a:t>Achievements:</a:t>
            </a:r>
          </a:p>
          <a:p>
            <a:pPr lvl="2">
              <a:spcBef>
                <a:spcPts val="0"/>
              </a:spcBef>
              <a:spcAft>
                <a:spcPts val="0"/>
              </a:spcAft>
            </a:pPr>
            <a:r>
              <a:rPr lang="en-US" altLang="en-GB" sz="750" dirty="0">
                <a:ea typeface="宋体" panose="02010600030101010101" pitchFamily="2" charset="-122"/>
                <a:cs typeface="Times New Roman" panose="02020603050405020304"/>
              </a:rPr>
              <a:t>Controvarsial issues of KI#1, KI#2, KI#4 and KI#6 were solved with SoH and offline discussions</a:t>
            </a:r>
          </a:p>
          <a:p>
            <a:pPr lvl="2">
              <a:spcBef>
                <a:spcPts val="0"/>
              </a:spcBef>
              <a:spcAft>
                <a:spcPts val="0"/>
              </a:spcAft>
            </a:pPr>
            <a:r>
              <a:rPr lang="en-US" altLang="en-GB" sz="750" dirty="0">
                <a:ea typeface="宋体" panose="02010600030101010101" pitchFamily="2" charset="-122"/>
                <a:cs typeface="Times New Roman" panose="02020603050405020304"/>
              </a:rPr>
              <a:t>Archiectures and basic procedures of all KIs were discussed and agreed</a:t>
            </a:r>
          </a:p>
          <a:p>
            <a:pPr lvl="2">
              <a:spcBef>
                <a:spcPts val="0"/>
              </a:spcBef>
              <a:spcAft>
                <a:spcPts val="0"/>
              </a:spcAft>
            </a:pPr>
            <a:r>
              <a:rPr lang="en-US" altLang="en-GB" sz="750" dirty="0">
                <a:ea typeface="宋体" panose="02010600030101010101" pitchFamily="2" charset="-122"/>
                <a:cs typeface="Times New Roman" panose="02020603050405020304"/>
                <a:sym typeface="+mn-ea"/>
              </a:rPr>
              <a:t>TR 23.700-77 was sent for approval after EN in KI#6 was removed</a:t>
            </a:r>
            <a:endParaRPr lang="en-US" altLang="en-GB" sz="750" dirty="0">
              <a:ea typeface="宋体" panose="02010600030101010101" pitchFamily="2" charset="-122"/>
              <a:cs typeface="Times New Roman" panose="02020603050405020304"/>
            </a:endParaRPr>
          </a:p>
          <a:p>
            <a:pPr lvl="1">
              <a:spcBef>
                <a:spcPts val="0"/>
              </a:spcBef>
              <a:spcAft>
                <a:spcPts val="0"/>
              </a:spcAft>
              <a:buClrTx/>
            </a:pPr>
            <a:r>
              <a:rPr lang="en-US" altLang="en-GB" sz="1050" dirty="0">
                <a:ea typeface="宋体" panose="02010600030101010101" pitchFamily="2" charset="-122"/>
                <a:cs typeface="Times New Roman" panose="02020603050405020304"/>
                <a:sym typeface="+mn-ea"/>
              </a:rPr>
              <a:t>An exception sheet to extend the completion time to March 2025 was sent to SA#106, with no controversial issue</a:t>
            </a:r>
            <a:endParaRPr lang="en-US" altLang="en-GB" sz="105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WT8</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Usage of URL of DC AS for downloading the avatar ID list</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the MF interacts with BAR for direclty downloading avatar representation</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to download Avatar representation via bootstrap DC</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WT7: </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the originating network handles the scenario of standalone IMS DC session when the terminating network rejects the session due to not supporting DC multiplexing</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Updates on services of IMS AS and MF</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WT5</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IMS AS reports PS data off status to DCSF</a:t>
            </a:r>
          </a:p>
          <a:p>
            <a:pPr lvl="2">
              <a:spcBef>
                <a:spcPts val="0"/>
              </a:spcBef>
              <a:spcAft>
                <a:spcPts val="0"/>
              </a:spcAft>
            </a:pPr>
            <a:r>
              <a:rPr lang="en-US" altLang="en-GB" sz="900" dirty="0">
                <a:ea typeface="宋体" panose="02010600030101010101" pitchFamily="2" charset="-122"/>
                <a:cs typeface="Times New Roman" panose="02020603050405020304"/>
                <a:sym typeface="+mn-ea"/>
              </a:rPr>
              <a:t>WT2</a:t>
            </a: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Detailed call flows for the IMS AS behavior when updating and deleting an IMS session</a:t>
            </a:r>
          </a:p>
        </p:txBody>
      </p:sp>
      <p:graphicFrame>
        <p:nvGraphicFramePr>
          <p:cNvPr id="2" name="表格 1"/>
          <p:cNvGraphicFramePr/>
          <p:nvPr>
            <p:custDataLst>
              <p:tags r:id="rId1"/>
            </p:custDataLst>
            <p:extLst>
              <p:ext uri="{D42A27DB-BD31-4B8C-83A1-F6EECF244321}">
                <p14:modId xmlns:p14="http://schemas.microsoft.com/office/powerpoint/2010/main" val="2079026896"/>
              </p:ext>
            </p:extLst>
          </p:nvPr>
        </p:nvGraphicFramePr>
        <p:xfrm>
          <a:off x="488948" y="970956"/>
          <a:ext cx="7916820" cy="1059180"/>
        </p:xfrm>
        <a:graphic>
          <a:graphicData uri="http://schemas.openxmlformats.org/drawingml/2006/table">
            <a:tbl>
              <a:tblPr firstRow="1" bandRow="1">
                <a:tableStyleId>{5C22544A-7EE6-4342-B048-85BDC9FD1C3A}</a:tableStyleId>
              </a:tblPr>
              <a:tblGrid>
                <a:gridCol w="604773">
                  <a:extLst>
                    <a:ext uri="{9D8B030D-6E8A-4147-A177-3AD203B41FA5}">
                      <a16:colId xmlns:a16="http://schemas.microsoft.com/office/drawing/2014/main" val="20000"/>
                    </a:ext>
                  </a:extLst>
                </a:gridCol>
                <a:gridCol w="2134963">
                  <a:extLst>
                    <a:ext uri="{9D8B030D-6E8A-4147-A177-3AD203B41FA5}">
                      <a16:colId xmlns:a16="http://schemas.microsoft.com/office/drawing/2014/main" val="20001"/>
                    </a:ext>
                  </a:extLst>
                </a:gridCol>
                <a:gridCol w="657263">
                  <a:extLst>
                    <a:ext uri="{9D8B030D-6E8A-4147-A177-3AD203B41FA5}">
                      <a16:colId xmlns:a16="http://schemas.microsoft.com/office/drawing/2014/main" val="20002"/>
                    </a:ext>
                  </a:extLst>
                </a:gridCol>
                <a:gridCol w="888331">
                  <a:extLst>
                    <a:ext uri="{9D8B030D-6E8A-4147-A177-3AD203B41FA5}">
                      <a16:colId xmlns:a16="http://schemas.microsoft.com/office/drawing/2014/main" val="20003"/>
                    </a:ext>
                  </a:extLst>
                </a:gridCol>
                <a:gridCol w="443310">
                  <a:extLst>
                    <a:ext uri="{9D8B030D-6E8A-4147-A177-3AD203B41FA5}">
                      <a16:colId xmlns:a16="http://schemas.microsoft.com/office/drawing/2014/main" val="20004"/>
                    </a:ext>
                  </a:extLst>
                </a:gridCol>
                <a:gridCol w="719452">
                  <a:extLst>
                    <a:ext uri="{9D8B030D-6E8A-4147-A177-3AD203B41FA5}">
                      <a16:colId xmlns:a16="http://schemas.microsoft.com/office/drawing/2014/main" val="20005"/>
                    </a:ext>
                  </a:extLst>
                </a:gridCol>
                <a:gridCol w="551712">
                  <a:extLst>
                    <a:ext uri="{9D8B030D-6E8A-4147-A177-3AD203B41FA5}">
                      <a16:colId xmlns:a16="http://schemas.microsoft.com/office/drawing/2014/main" val="20006"/>
                    </a:ext>
                  </a:extLst>
                </a:gridCol>
                <a:gridCol w="1917016">
                  <a:extLst>
                    <a:ext uri="{9D8B030D-6E8A-4147-A177-3AD203B41FA5}">
                      <a16:colId xmlns:a16="http://schemas.microsoft.com/office/drawing/2014/main" val="20007"/>
                    </a:ext>
                  </a:extLst>
                </a:gridCol>
              </a:tblGrid>
              <a:tr h="297180">
                <a:tc>
                  <a:txBody>
                    <a:bodyPr/>
                    <a:lstStyle/>
                    <a:p>
                      <a:pPr algn="ctr">
                        <a:buNone/>
                      </a:pPr>
                      <a:r>
                        <a:rPr lang="en-US" altLang="zh-CN" sz="800"/>
                        <a:t>UID</a:t>
                      </a:r>
                    </a:p>
                  </a:txBody>
                  <a:tcPr marL="68580" marR="68580" marT="34290" marB="34290">
                    <a:solidFill>
                      <a:schemeClr val="accent3"/>
                    </a:solidFill>
                  </a:tcPr>
                </a:tc>
                <a:tc>
                  <a:txBody>
                    <a:bodyPr/>
                    <a:lstStyle/>
                    <a:p>
                      <a:pPr algn="ctr">
                        <a:buNone/>
                      </a:pPr>
                      <a:r>
                        <a:rPr lang="en-US" altLang="zh-CN" sz="800"/>
                        <a:t>Name</a:t>
                      </a:r>
                    </a:p>
                  </a:txBody>
                  <a:tcPr marL="68580" marR="68580" marT="34290" marB="34290">
                    <a:solidFill>
                      <a:schemeClr val="accent3"/>
                    </a:solidFill>
                  </a:tcPr>
                </a:tc>
                <a:tc>
                  <a:txBody>
                    <a:bodyPr/>
                    <a:lstStyle/>
                    <a:p>
                      <a:pPr algn="ctr">
                        <a:buNone/>
                      </a:pPr>
                      <a:r>
                        <a:rPr lang="en-US" altLang="zh-CN" sz="800"/>
                        <a:t>Acronym</a:t>
                      </a:r>
                    </a:p>
                  </a:txBody>
                  <a:tcPr marL="68580" marR="68580" marT="34290" marB="34290">
                    <a:solidFill>
                      <a:schemeClr val="accent3"/>
                    </a:solidFill>
                  </a:tcPr>
                </a:tc>
                <a:tc>
                  <a:txBody>
                    <a:bodyPr/>
                    <a:lstStyle/>
                    <a:p>
                      <a:pPr algn="ctr">
                        <a:buNone/>
                      </a:pPr>
                      <a:r>
                        <a:rPr lang="en-US" altLang="zh-CN" sz="800"/>
                        <a:t>Target</a:t>
                      </a:r>
                    </a:p>
                    <a:p>
                      <a:pPr algn="ctr">
                        <a:buNone/>
                      </a:pPr>
                      <a:r>
                        <a:rPr lang="en-US" altLang="zh-CN" sz="800"/>
                        <a:t>(dd/mm/yyyy)</a:t>
                      </a:r>
                    </a:p>
                  </a:txBody>
                  <a:tcPr marL="68580" marR="68580" marT="34290" marB="34290">
                    <a:solidFill>
                      <a:schemeClr val="accent3"/>
                    </a:solidFill>
                  </a:tcPr>
                </a:tc>
                <a:tc>
                  <a:txBody>
                    <a:bodyPr/>
                    <a:lstStyle/>
                    <a:p>
                      <a:pPr algn="ctr">
                        <a:buNone/>
                      </a:pPr>
                      <a:r>
                        <a:rPr lang="en-US" altLang="zh-CN" sz="800"/>
                        <a:t>Old %</a:t>
                      </a:r>
                    </a:p>
                  </a:txBody>
                  <a:tcPr marL="68580" marR="68580" marT="34290" marB="34290">
                    <a:solidFill>
                      <a:schemeClr val="accent3"/>
                    </a:solidFill>
                  </a:tcPr>
                </a:tc>
                <a:tc>
                  <a:txBody>
                    <a:bodyPr/>
                    <a:lstStyle/>
                    <a:p>
                      <a:pPr algn="ctr">
                        <a:buNone/>
                      </a:pPr>
                      <a:r>
                        <a:rPr lang="en-US" altLang="zh-CN" sz="800"/>
                        <a:t>WID</a:t>
                      </a:r>
                    </a:p>
                  </a:txBody>
                  <a:tcPr marL="68580" marR="68580" marT="34290" marB="34290">
                    <a:solidFill>
                      <a:schemeClr val="accent3"/>
                    </a:solidFill>
                  </a:tcPr>
                </a:tc>
                <a:tc>
                  <a:txBody>
                    <a:bodyPr/>
                    <a:lstStyle/>
                    <a:p>
                      <a:pPr algn="ctr">
                        <a:buNone/>
                      </a:pPr>
                      <a:r>
                        <a:rPr lang="en-US" altLang="zh-CN" sz="800">
                          <a:solidFill>
                            <a:srgbClr val="FF0000"/>
                          </a:solidFill>
                        </a:rPr>
                        <a:t>New %</a:t>
                      </a:r>
                    </a:p>
                  </a:txBody>
                  <a:tcPr marL="68580" marR="68580" marT="34290" marB="34290">
                    <a:solidFill>
                      <a:schemeClr val="accent3"/>
                    </a:solidFill>
                  </a:tcPr>
                </a:tc>
                <a:tc>
                  <a:txBody>
                    <a:bodyPr/>
                    <a:lstStyle/>
                    <a:p>
                      <a:pPr algn="ctr">
                        <a:buNone/>
                      </a:pPr>
                      <a:r>
                        <a:rPr lang="en-US" altLang="zh-CN" sz="800">
                          <a:solidFill>
                            <a:srgbClr val="FF0000"/>
                          </a:solidFill>
                        </a:rPr>
                        <a:t>Change or comment</a:t>
                      </a:r>
                    </a:p>
                  </a:txBody>
                  <a:tcPr marL="68580" marR="68580" marT="34290" marB="34290">
                    <a:solidFill>
                      <a:schemeClr val="accent3"/>
                    </a:solidFill>
                  </a:tcPr>
                </a:tc>
                <a:extLst>
                  <a:ext uri="{0D108BD9-81ED-4DB2-BD59-A6C34878D82A}">
                    <a16:rowId xmlns:a16="http://schemas.microsoft.com/office/drawing/2014/main" val="10000"/>
                  </a:ext>
                </a:extLst>
              </a:tr>
              <a:tr h="411480">
                <a:tc>
                  <a:txBody>
                    <a:bodyPr/>
                    <a:lstStyle/>
                    <a:p>
                      <a:pPr>
                        <a:buNone/>
                      </a:pPr>
                      <a:r>
                        <a:rPr lang="en-US" sz="800" b="0" dirty="0" smtClean="0">
                          <a:ln>
                            <a:noFill/>
                          </a:ln>
                          <a:solidFill>
                            <a:schemeClr val="tx1"/>
                          </a:solidFill>
                          <a:effectLst/>
                          <a:uLnTx/>
                          <a:uFillTx/>
                          <a:sym typeface="+mn-ea"/>
                        </a:rPr>
                        <a:t>1010030</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buNone/>
                      </a:pPr>
                      <a:r>
                        <a:rPr lang="en-US" sz="800" b="0" dirty="0" smtClean="0">
                          <a:solidFill>
                            <a:schemeClr val="tx1"/>
                          </a:solidFill>
                          <a:effectLst/>
                          <a:latin typeface="Calibri" panose="020F0502020204030204" pitchFamily="34" charset="0"/>
                          <a:sym typeface="+mn-ea"/>
                        </a:rPr>
                        <a:t>Study on system architecture for next generation real time communication services phase 2</a:t>
                      </a:r>
                      <a:endParaRPr lang="en-US" altLang="en-US" sz="800" b="0" dirty="0" smtClean="0">
                        <a:solidFill>
                          <a:schemeClr val="tx1"/>
                        </a:solidFill>
                        <a:effectLst/>
                        <a:latin typeface="Calibri" panose="020F0502020204030204" pitchFamily="34" charset="0"/>
                        <a:sym typeface="+mn-ea"/>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FS_NG_RTC_Ph2</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12/12/2024</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95%</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4"/>
                        </a:rPr>
                        <a:t>SP-231196</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100%</a:t>
                      </a:r>
                    </a:p>
                  </a:txBody>
                  <a:tcPr marL="68580" marR="68580" marT="34290" marB="34290">
                    <a:solidFill>
                      <a:schemeClr val="accent3">
                        <a:lumMod val="40000"/>
                        <a:lumOff val="60000"/>
                      </a:schemeClr>
                    </a:solidFill>
                  </a:tcPr>
                </a:tc>
                <a:tc>
                  <a:txBody>
                    <a:bodyPr/>
                    <a:lstStyle/>
                    <a:p>
                      <a:pPr>
                        <a:buNone/>
                      </a:pPr>
                      <a:r>
                        <a:rPr lang="en-US" altLang="zh-CN" sz="800" b="0">
                          <a:solidFill>
                            <a:srgbClr val="FF0000"/>
                          </a:solidFill>
                        </a:rPr>
                        <a:t>Completion target chenges to December 2024 to remove the remaining EN in KI#6</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1"/>
                  </a:ext>
                </a:extLst>
              </a:tr>
              <a:tr h="297180">
                <a:tc>
                  <a:txBody>
                    <a:bodyPr/>
                    <a:lstStyle/>
                    <a:p>
                      <a:pPr>
                        <a:buNone/>
                      </a:pPr>
                      <a:r>
                        <a:rPr lang="en-US" sz="800" b="0" dirty="0" smtClean="0">
                          <a:ln>
                            <a:noFill/>
                          </a:ln>
                          <a:solidFill>
                            <a:schemeClr val="tx1"/>
                          </a:solidFill>
                          <a:effectLst/>
                          <a:uLnTx/>
                          <a:uFillTx/>
                          <a:sym typeface="+mn-ea"/>
                        </a:rPr>
                        <a:t>1040026</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lgn="l">
                        <a:buClrTx/>
                        <a:buSzTx/>
                        <a:buFontTx/>
                        <a:buNone/>
                      </a:pPr>
                      <a:r>
                        <a:rPr lang="en-US" sz="800" dirty="0" smtClean="0">
                          <a:solidFill>
                            <a:schemeClr val="tx1"/>
                          </a:solidFill>
                          <a:effectLst/>
                          <a:latin typeface="Calibri" panose="020F0502020204030204" pitchFamily="34" charset="0"/>
                          <a:sym typeface="+mn-ea"/>
                        </a:rPr>
                        <a:t>System architecture for next generation real time communication services phase 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lgn="l">
                        <a:buClrTx/>
                        <a:buSzTx/>
                        <a:buFontTx/>
                        <a:buNone/>
                      </a:pPr>
                      <a:r>
                        <a:rPr lang="en-US" altLang="zh-CN" sz="800">
                          <a:solidFill>
                            <a:schemeClr val="tx1"/>
                          </a:solidFill>
                          <a:sym typeface="+mn-ea"/>
                        </a:rPr>
                        <a:t>NG_RTC_Ph2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buNone/>
                      </a:pPr>
                      <a:r>
                        <a:rPr lang="en-US" altLang="zh-CN" sz="800">
                          <a:solidFill>
                            <a:schemeClr val="tx1"/>
                          </a:solidFill>
                          <a:sym typeface="+mn-ea"/>
                        </a:rPr>
                        <a:t>12/12/2024</a:t>
                      </a:r>
                      <a:endParaRPr lang="zh-CN" altLang="en-US" sz="800" b="0">
                        <a:solidFill>
                          <a:schemeClr val="tx1"/>
                        </a:solidFill>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10%</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5"/>
                        </a:rPr>
                        <a:t>SP-240985</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70%</a:t>
                      </a:r>
                    </a:p>
                  </a:txBody>
                  <a:tcPr marL="68580" marR="68580" marT="34290" marB="34290">
                    <a:solidFill>
                      <a:schemeClr val="accent3">
                        <a:lumMod val="40000"/>
                        <a:lumOff val="60000"/>
                      </a:schemeClr>
                    </a:solidFill>
                  </a:tcPr>
                </a:tc>
                <a:tc>
                  <a:txBody>
                    <a:bodyPr/>
                    <a:lstStyle/>
                    <a:p>
                      <a:pPr>
                        <a:buNone/>
                      </a:pPr>
                      <a:r>
                        <a:rPr lang="en-US" altLang="zh-CN" sz="800" b="0" dirty="0">
                          <a:solidFill>
                            <a:srgbClr val="FF0000"/>
                          </a:solidFill>
                        </a:rPr>
                        <a:t>An exception is to sent to SA#106 to request an </a:t>
                      </a:r>
                      <a:r>
                        <a:rPr lang="en-US" altLang="zh-CN" sz="800" b="0" dirty="0" smtClean="0">
                          <a:solidFill>
                            <a:srgbClr val="FF0000"/>
                          </a:solidFill>
                        </a:rPr>
                        <a:t>extension </a:t>
                      </a:r>
                      <a:r>
                        <a:rPr lang="en-US" altLang="zh-CN" sz="800" b="0" dirty="0">
                          <a:solidFill>
                            <a:srgbClr val="FF0000"/>
                          </a:solidFill>
                        </a:rPr>
                        <a:t>of completion</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3258259500"/>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50" y="1481763"/>
            <a:ext cx="7396141" cy="3186658"/>
          </a:xfrm>
        </p:spPr>
        <p:txBody>
          <a:bodyPr/>
          <a:lstStyle/>
          <a:p>
            <a:pPr marL="342900" lvl="1" indent="-342900">
              <a:spcBef>
                <a:spcPts val="0"/>
              </a:spcBef>
              <a:spcAft>
                <a:spcPts val="0"/>
              </a:spcAft>
              <a:buBlip>
                <a:blip r:embed="rId3"/>
              </a:buBlip>
            </a:pPr>
            <a:r>
              <a:rPr lang="en-US" sz="1500" dirty="0">
                <a:ea typeface="+mn-ea"/>
                <a:cs typeface="+mn-cs"/>
              </a:rPr>
              <a:t>Controversial issues</a:t>
            </a:r>
            <a:endParaRPr lang="en-US" altLang="en-GB" sz="750" dirty="0">
              <a:ea typeface="宋体" panose="02010600030101010101" pitchFamily="2" charset="-122"/>
              <a:cs typeface="Times New Roman" panose="02020603050405020304"/>
            </a:endParaRPr>
          </a:p>
          <a:p>
            <a:pPr marL="551498" lvl="2" indent="-208121">
              <a:spcBef>
                <a:spcPts val="0"/>
              </a:spcBef>
              <a:spcAft>
                <a:spcPts val="0"/>
              </a:spcAft>
              <a:buClr>
                <a:srgbClr val="C00000"/>
              </a:buClr>
            </a:pPr>
            <a:r>
              <a:rPr lang="en-US" altLang="zh-CN" sz="1200" dirty="0">
                <a:cs typeface="+mn-ea"/>
                <a:sym typeface="+mn-ea"/>
              </a:rPr>
              <a:t>Remaining issues as listed in exception sheet</a:t>
            </a:r>
            <a:endParaRPr lang="en-US" altLang="zh-CN" sz="1200" dirty="0">
              <a:cs typeface="+mn-ea"/>
            </a:endParaRPr>
          </a:p>
          <a:p>
            <a:pPr marL="342900" lvl="1" indent="-342900">
              <a:spcBef>
                <a:spcPts val="0"/>
              </a:spcBef>
              <a:spcAft>
                <a:spcPts val="0"/>
              </a:spcAft>
              <a:buBlip>
                <a:blip r:embed="rId3"/>
              </a:buBlip>
            </a:pPr>
            <a:r>
              <a:rPr lang="en-US" sz="1500" dirty="0">
                <a:ea typeface="+mn-ea"/>
                <a:cs typeface="+mn-cs"/>
              </a:rPr>
              <a:t>RAN impacts and dependencies:</a:t>
            </a:r>
            <a:endParaRPr lang="de-DE" sz="1500" dirty="0">
              <a:ea typeface="+mn-ea"/>
              <a:cs typeface="+mn-cs"/>
            </a:endParaRPr>
          </a:p>
          <a:p>
            <a:pPr lvl="1">
              <a:spcBef>
                <a:spcPts val="0"/>
              </a:spcBef>
              <a:spcAft>
                <a:spcPts val="0"/>
              </a:spcAft>
            </a:pPr>
            <a:r>
              <a:rPr lang="en-US" altLang="zh-CN" sz="1200" dirty="0"/>
              <a:t>None</a:t>
            </a:r>
            <a:endParaRPr lang="en-US" altLang="de-DE" sz="1200" dirty="0"/>
          </a:p>
          <a:p>
            <a:pPr>
              <a:spcBef>
                <a:spcPts val="0"/>
              </a:spcBef>
              <a:spcAft>
                <a:spcPts val="0"/>
              </a:spcAft>
            </a:pPr>
            <a:r>
              <a:rPr lang="de-DE" sz="1500" dirty="0"/>
              <a:t>Next steps:</a:t>
            </a:r>
          </a:p>
          <a:p>
            <a:pPr lvl="1">
              <a:spcBef>
                <a:spcPts val="0"/>
              </a:spcBef>
              <a:spcAft>
                <a:spcPts val="0"/>
              </a:spcAft>
            </a:pPr>
            <a:r>
              <a:rPr lang="en-US" altLang="zh-CN" sz="1200" dirty="0">
                <a:sym typeface="+mn-ea"/>
              </a:rPr>
              <a:t>If the exception is granted from SA plenary, continue normative work and complete all remaining issues for all KIs</a:t>
            </a:r>
          </a:p>
        </p:txBody>
      </p:sp>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529592072"/>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200" b="1" dirty="0">
                <a:solidFill>
                  <a:prstClr val="black"/>
                </a:solidFill>
              </a:rPr>
              <a:t>Progress since </a:t>
            </a:r>
            <a:r>
              <a:rPr lang="en-US" altLang="zh-CN" sz="1200" b="1" dirty="0">
                <a:solidFill>
                  <a:prstClr val="black"/>
                </a:solidFill>
              </a:rPr>
              <a:t>SA#105:</a:t>
            </a:r>
            <a:endParaRPr lang="de-DE" altLang="ko-KR" sz="1200" dirty="0">
              <a:solidFill>
                <a:prstClr val="black"/>
              </a:solidFill>
            </a:endParaRPr>
          </a:p>
          <a:p>
            <a:pPr lvl="1">
              <a:spcBef>
                <a:spcPts val="0"/>
              </a:spcBef>
              <a:spcAft>
                <a:spcPts val="0"/>
              </a:spcAft>
            </a:pPr>
            <a:r>
              <a:rPr lang="en-US" altLang="de-DE" sz="1050" dirty="0"/>
              <a:t>Normative work at SA2#165 and SA2#166</a:t>
            </a:r>
          </a:p>
          <a:p>
            <a:pPr lvl="1">
              <a:spcBef>
                <a:spcPts val="0"/>
              </a:spcBef>
              <a:spcAft>
                <a:spcPts val="0"/>
              </a:spcAft>
            </a:pPr>
            <a:r>
              <a:rPr lang="en-US" altLang="de-DE" sz="1050" dirty="0"/>
              <a:t>SA2#165: 17 CRs are </a:t>
            </a:r>
            <a:r>
              <a:rPr lang="en-US" altLang="de-DE" sz="1050" kern="0" dirty="0"/>
              <a:t>approved (</a:t>
            </a:r>
            <a:r>
              <a:rPr lang="en-US" altLang="de-DE" sz="1050" dirty="0"/>
              <a:t>KI#3: 1 </a:t>
            </a:r>
            <a:r>
              <a:rPr lang="en-US" altLang="zh-CN" sz="1050" dirty="0"/>
              <a:t>CR, </a:t>
            </a:r>
            <a:r>
              <a:rPr lang="en-US" altLang="de-DE" sz="1050" dirty="0"/>
              <a:t>KI#5: 3 CRs, </a:t>
            </a:r>
            <a:r>
              <a:rPr lang="en-US" altLang="zh-CN" sz="1050" dirty="0">
                <a:cs typeface="+mn-ea"/>
              </a:rPr>
              <a:t>KI#6: 4 CRs, KI#7: 4 CRs, </a:t>
            </a:r>
            <a:r>
              <a:rPr lang="en-US" altLang="de-DE" sz="1050" dirty="0"/>
              <a:t>KI#2: 4 CRs, KI#4: 1 CR</a:t>
            </a:r>
            <a:r>
              <a:rPr lang="en-US" altLang="de-DE" sz="1050" kern="0" dirty="0"/>
              <a:t>) and 4 LS OUT</a:t>
            </a:r>
          </a:p>
          <a:p>
            <a:pPr lvl="1">
              <a:spcBef>
                <a:spcPts val="0"/>
              </a:spcBef>
              <a:spcAft>
                <a:spcPts val="0"/>
              </a:spcAft>
            </a:pPr>
            <a:r>
              <a:rPr lang="en-US" altLang="de-DE" sz="1050" dirty="0"/>
              <a:t>SA2#166: 10 CRs (revisions of approved/submitted CRs in SA2#165) (KI#1: 1 CR, KI#2: 4 CRs, KI#4: 1 CR, KI#5: 3 CRs, KI#6: 1 CR) and 1 LS OUT</a:t>
            </a:r>
            <a:endParaRPr lang="en-US" altLang="de-DE" sz="1050" kern="0" dirty="0"/>
          </a:p>
          <a:p>
            <a:pPr lvl="1">
              <a:spcBef>
                <a:spcPts val="0"/>
              </a:spcBef>
              <a:spcAft>
                <a:spcPts val="0"/>
              </a:spcAft>
            </a:pPr>
            <a:r>
              <a:rPr lang="en-US" altLang="zh-CN" sz="1050" dirty="0">
                <a:cs typeface="+mn-ea"/>
              </a:rPr>
              <a:t>KI#6, KI#7 completed</a:t>
            </a:r>
            <a:endParaRPr lang="en-US" altLang="de-DE" sz="1050" dirty="0"/>
          </a:p>
          <a:p>
            <a:pPr marL="457200" lvl="1" indent="-457200">
              <a:spcBef>
                <a:spcPts val="0"/>
              </a:spcBef>
              <a:spcAft>
                <a:spcPts val="0"/>
              </a:spcAft>
              <a:buBlip>
                <a:blip r:embed="rId3"/>
              </a:buBlip>
            </a:pPr>
            <a:r>
              <a:rPr lang="en-US" altLang="ko-KR" sz="1200" b="1" dirty="0">
                <a:solidFill>
                  <a:prstClr val="black"/>
                </a:solidFill>
              </a:rPr>
              <a:t>Impacts and dependencies on other WGs:</a:t>
            </a:r>
            <a:endParaRPr lang="en-US" altLang="zh-CN" sz="1200" b="1" dirty="0">
              <a:solidFill>
                <a:prstClr val="black"/>
              </a:solidFill>
              <a:sym typeface="+mn-ea"/>
            </a:endParaRPr>
          </a:p>
          <a:p>
            <a:pPr lvl="1">
              <a:spcBef>
                <a:spcPts val="0"/>
              </a:spcBef>
              <a:spcAft>
                <a:spcPts val="0"/>
              </a:spcAft>
            </a:pPr>
            <a:r>
              <a:rPr lang="en-US" altLang="zh-CN" sz="1050" dirty="0">
                <a:sym typeface="+mn-ea"/>
              </a:rPr>
              <a:t>Inter TSG: RAN2/3 (KI#1, KI#9)</a:t>
            </a:r>
            <a:endParaRPr lang="en-US" altLang="de-DE" sz="1050" dirty="0">
              <a:sym typeface="+mn-ea"/>
            </a:endParaRPr>
          </a:p>
          <a:p>
            <a:pPr marL="457200" lvl="1" indent="-457200">
              <a:spcBef>
                <a:spcPts val="0"/>
              </a:spcBef>
              <a:spcAft>
                <a:spcPts val="0"/>
              </a:spcAft>
              <a:buBlip>
                <a:blip r:embed="rId3"/>
              </a:buBlip>
            </a:pPr>
            <a:r>
              <a:rPr lang="de-DE" altLang="ko-KR" sz="1200" b="1" dirty="0">
                <a:solidFill>
                  <a:prstClr val="black"/>
                </a:solidFill>
              </a:rPr>
              <a:t>Controversial issues:</a:t>
            </a:r>
          </a:p>
          <a:p>
            <a:pPr lvl="1">
              <a:spcBef>
                <a:spcPts val="0"/>
              </a:spcBef>
              <a:spcAft>
                <a:spcPts val="0"/>
              </a:spcAft>
            </a:pPr>
            <a:r>
              <a:rPr lang="de-DE" altLang="ko-KR" sz="1050" dirty="0"/>
              <a:t>Support differentiated QoS for encrypted multiplexed </a:t>
            </a:r>
            <a:r>
              <a:rPr lang="de-DE" altLang="ko-KR" sz="1050" dirty="0" smtClean="0"/>
              <a:t>traffic</a:t>
            </a:r>
            <a:endParaRPr lang="de-DE" altLang="ko-KR" sz="1050" dirty="0"/>
          </a:p>
        </p:txBody>
      </p:sp>
      <p:graphicFrame>
        <p:nvGraphicFramePr>
          <p:cNvPr id="5" name="Table 4"/>
          <p:cNvGraphicFramePr>
            <a:graphicFrameLocks noGrp="1"/>
          </p:cNvGraphicFramePr>
          <p:nvPr>
            <p:extLst>
              <p:ext uri="{D42A27DB-BD31-4B8C-83A1-F6EECF244321}">
                <p14:modId xmlns:p14="http://schemas.microsoft.com/office/powerpoint/2010/main" val="384694024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SP-231671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SP-240990</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de-DE" altLang="ko-KR" sz="1200" b="1" dirty="0" smtClean="0">
                <a:solidFill>
                  <a:prstClr val="black"/>
                </a:solidFill>
              </a:rPr>
              <a:t>Issues </a:t>
            </a:r>
            <a:r>
              <a:rPr lang="de-DE" altLang="ko-KR" sz="1200" b="1" dirty="0">
                <a:solidFill>
                  <a:prstClr val="black"/>
                </a:solidFill>
              </a:rPr>
              <a:t>that require more work</a:t>
            </a:r>
          </a:p>
          <a:p>
            <a:pPr lvl="1">
              <a:spcBef>
                <a:spcPts val="0"/>
              </a:spcBef>
              <a:spcAft>
                <a:spcPts val="0"/>
              </a:spcAft>
              <a:buFont typeface="Arial" panose="020B0604020202020204" pitchFamily="34" charset="0"/>
              <a:buAutoNum type="arabicPeriod"/>
            </a:pPr>
            <a:r>
              <a:rPr lang="en-GB" sz="1050" dirty="0"/>
              <a:t>PDU Set Information marking in case of no DL PDU Set </a:t>
            </a:r>
            <a:r>
              <a:rPr lang="en-GB" sz="1050" dirty="0" err="1"/>
              <a:t>QoS</a:t>
            </a:r>
            <a:endParaRPr lang="en-GB" sz="1050" dirty="0"/>
          </a:p>
          <a:p>
            <a:pPr lvl="1">
              <a:spcBef>
                <a:spcPts val="0"/>
              </a:spcBef>
              <a:spcAft>
                <a:spcPts val="0"/>
              </a:spcAft>
              <a:buFont typeface="Arial" panose="020B0604020202020204" pitchFamily="34" charset="0"/>
              <a:buAutoNum type="arabicPeriod"/>
            </a:pPr>
            <a:r>
              <a:rPr lang="en-GB" sz="1050" dirty="0"/>
              <a:t>AL-FEC awareness at NG-RAN</a:t>
            </a:r>
          </a:p>
          <a:p>
            <a:pPr lvl="1">
              <a:spcBef>
                <a:spcPts val="0"/>
              </a:spcBef>
              <a:spcAft>
                <a:spcPts val="0"/>
              </a:spcAft>
              <a:buFont typeface="Arial" panose="020B0604020202020204" pitchFamily="34" charset="0"/>
              <a:buAutoNum type="arabicPeriod"/>
            </a:pPr>
            <a:r>
              <a:rPr lang="en-GB" sz="1050" dirty="0"/>
              <a:t>AQP with PDU Set </a:t>
            </a:r>
            <a:r>
              <a:rPr lang="en-GB" sz="1050" dirty="0" err="1"/>
              <a:t>QoS</a:t>
            </a:r>
            <a:endParaRPr lang="en-GB" sz="1050" dirty="0"/>
          </a:p>
          <a:p>
            <a:pPr lvl="1">
              <a:spcBef>
                <a:spcPts val="0"/>
              </a:spcBef>
              <a:spcAft>
                <a:spcPts val="0"/>
              </a:spcAft>
              <a:buAutoNum type="arabicPeriod"/>
            </a:pPr>
            <a:r>
              <a:rPr lang="en-GB" sz="1050" dirty="0"/>
              <a:t>PDU Set </a:t>
            </a:r>
            <a:r>
              <a:rPr lang="en-GB" sz="1050" dirty="0" err="1"/>
              <a:t>QoS</a:t>
            </a:r>
            <a:r>
              <a:rPr lang="en-GB" sz="1050" dirty="0"/>
              <a:t> information for DSCP marking</a:t>
            </a:r>
          </a:p>
          <a:p>
            <a:pPr lvl="1">
              <a:spcBef>
                <a:spcPts val="0"/>
              </a:spcBef>
              <a:spcAft>
                <a:spcPts val="0"/>
              </a:spcAft>
              <a:buAutoNum type="arabicPeriod"/>
            </a:pPr>
            <a:r>
              <a:rPr lang="en-GB" sz="1050" dirty="0"/>
              <a:t>Exposure of available data rate</a:t>
            </a:r>
          </a:p>
          <a:p>
            <a:pPr lvl="1">
              <a:spcBef>
                <a:spcPts val="0"/>
              </a:spcBef>
              <a:spcAft>
                <a:spcPts val="0"/>
              </a:spcAft>
              <a:buAutoNum type="arabicPeriod"/>
            </a:pPr>
            <a:r>
              <a:rPr lang="en-GB" sz="1050" dirty="0"/>
              <a:t>Exposure of rate limitation</a:t>
            </a:r>
          </a:p>
          <a:p>
            <a:pPr lvl="1">
              <a:spcBef>
                <a:spcPts val="0"/>
              </a:spcBef>
              <a:spcAft>
                <a:spcPts val="0"/>
              </a:spcAft>
              <a:buAutoNum type="arabicPeriod"/>
            </a:pPr>
            <a:r>
              <a:rPr lang="en-GB" sz="1050" dirty="0"/>
              <a:t>Expedited Data Transfer</a:t>
            </a:r>
          </a:p>
          <a:p>
            <a:pPr lvl="1">
              <a:spcBef>
                <a:spcPts val="0"/>
              </a:spcBef>
              <a:spcAft>
                <a:spcPts val="0"/>
              </a:spcAft>
              <a:buAutoNum type="arabicPeriod"/>
            </a:pPr>
            <a:r>
              <a:rPr lang="en-GB" sz="1050" dirty="0"/>
              <a:t>TS 23.502, TS 23.503 CRs</a:t>
            </a:r>
            <a:endParaRPr lang="de-DE" altLang="ko-KR" sz="1050" dirty="0"/>
          </a:p>
          <a:p>
            <a:pPr marL="457200" lvl="1" indent="-457200">
              <a:spcBef>
                <a:spcPts val="0"/>
              </a:spcBef>
              <a:spcAft>
                <a:spcPts val="0"/>
              </a:spcAft>
              <a:buBlip>
                <a:blip r:embed="rId3"/>
              </a:buBlip>
            </a:pPr>
            <a:r>
              <a:rPr lang="de-DE" altLang="ko-KR" sz="1200" b="1" dirty="0">
                <a:solidFill>
                  <a:prstClr val="black"/>
                </a:solidFill>
              </a:rPr>
              <a:t>Next steps:</a:t>
            </a:r>
          </a:p>
          <a:p>
            <a:pPr lvl="1">
              <a:spcBef>
                <a:spcPts val="0"/>
              </a:spcBef>
              <a:spcAft>
                <a:spcPts val="0"/>
              </a:spcAft>
              <a:defRPr/>
            </a:pPr>
            <a:r>
              <a:rPr lang="en-US" altLang="de-DE" sz="1050" dirty="0"/>
              <a:t>If an exception sheet is approved at SA#106, work on the items approved in the exception sheet</a:t>
            </a:r>
          </a:p>
          <a:p>
            <a:pPr lvl="1">
              <a:spcBef>
                <a:spcPts val="0"/>
              </a:spcBef>
              <a:spcAft>
                <a:spcPts val="0"/>
              </a:spcAft>
              <a:defRPr/>
            </a:pPr>
            <a:r>
              <a:rPr lang="en-US" altLang="de-DE" sz="1050" dirty="0"/>
              <a:t>If an exception sheet is not approved at SA#106, then the percentage completion shall be changed to 100% and continue with maintenance </a:t>
            </a:r>
          </a:p>
        </p:txBody>
      </p:sp>
    </p:spTree>
    <p:extLst>
      <p:ext uri="{BB962C8B-B14F-4D97-AF65-F5344CB8AC3E}">
        <p14:creationId xmlns:p14="http://schemas.microsoft.com/office/powerpoint/2010/main" val="324047828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a:spLocks noGrp="1"/>
          </p:cNvSpPr>
          <p:nvPr>
            <p:ph sz="half" idx="4294967295"/>
          </p:nvPr>
        </p:nvSpPr>
        <p:spPr>
          <a:xfrm>
            <a:off x="488950" y="1954635"/>
            <a:ext cx="7958764" cy="2925358"/>
          </a:xfrm>
          <a:prstGeom prst="rect">
            <a:avLst/>
          </a:prstGeom>
        </p:spPr>
        <p:txBody>
          <a:bodyPr vert="horz" wrap="square" lIns="91430" tIns="34290" rIns="0" bIns="45715" numCol="1" anchor="t" anchorCtr="0" compatLnSpc="1">
            <a:prstTxWarp prst="textNoShape">
              <a:avLst/>
            </a:prstTxWarp>
            <a:noAutofit/>
          </a:bodyPr>
          <a:lstStyle/>
          <a:p>
            <a:pPr marL="342900" lvl="1" indent="-342900" defTabSz="685800">
              <a:spcBef>
                <a:spcPts val="0"/>
              </a:spcBef>
              <a:spcAft>
                <a:spcPts val="225"/>
              </a:spcAft>
              <a:buBlip>
                <a:blip r:embed="rId2"/>
              </a:buBlip>
              <a:defRPr/>
            </a:pPr>
            <a:r>
              <a:rPr lang="en-US" altLang="ko-KR" sz="1350" b="1" dirty="0">
                <a:solidFill>
                  <a:prstClr val="black"/>
                </a:solidFill>
                <a:latin typeface="Calibri"/>
              </a:rPr>
              <a:t>Progress since SA#105</a:t>
            </a:r>
          </a:p>
          <a:p>
            <a:pPr lvl="1">
              <a:spcBef>
                <a:spcPts val="0"/>
              </a:spcBef>
              <a:spcAft>
                <a:spcPts val="225"/>
              </a:spcAft>
              <a:defRPr/>
            </a:pPr>
            <a:r>
              <a:rPr lang="en-US" altLang="ko-KR" sz="1200" dirty="0"/>
              <a:t>The normative work started and is progressing</a:t>
            </a:r>
            <a:endParaRPr lang="de-DE" altLang="ko-KR" sz="1200" dirty="0"/>
          </a:p>
          <a:p>
            <a:pPr lvl="1">
              <a:spcBef>
                <a:spcPts val="0"/>
              </a:spcBef>
              <a:spcAft>
                <a:spcPts val="225"/>
              </a:spcAft>
              <a:defRPr/>
            </a:pPr>
            <a:r>
              <a:rPr lang="en-US" altLang="ko-KR" sz="1200" dirty="0"/>
              <a:t>147 </a:t>
            </a:r>
            <a:r>
              <a:rPr lang="en-US" altLang="ko-KR" sz="1200" dirty="0" err="1"/>
              <a:t>Tdocs</a:t>
            </a:r>
            <a:r>
              <a:rPr lang="en-US" altLang="ko-KR" sz="1200" dirty="0"/>
              <a:t> were submitted  for SA2#165 and #166 (56 CRs are handled, 13 CRs are agreed)</a:t>
            </a:r>
          </a:p>
          <a:p>
            <a:pPr marL="557213" lvl="1" indent="-214313" defTabSz="685800">
              <a:spcBef>
                <a:spcPts val="0"/>
              </a:spcBef>
              <a:spcAft>
                <a:spcPts val="225"/>
              </a:spcAft>
              <a:defRPr/>
            </a:pPr>
            <a:r>
              <a:rPr lang="en-US" altLang="de-DE" sz="1200" dirty="0"/>
              <a:t>KI#1: 8 CRs agreed, a new NF (EIF) for energy info collection and its services are defined</a:t>
            </a:r>
          </a:p>
          <a:p>
            <a:pPr lvl="1">
              <a:spcBef>
                <a:spcPts val="0"/>
              </a:spcBef>
              <a:spcAft>
                <a:spcPts val="225"/>
              </a:spcAft>
              <a:defRPr/>
            </a:pPr>
            <a:r>
              <a:rPr lang="en-US" altLang="de-DE" sz="1200" dirty="0"/>
              <a:t>KI#2: 4 CRs agreed for </a:t>
            </a:r>
            <a:r>
              <a:rPr lang="en-US" altLang="de-DE" sz="1200" spc="-15" dirty="0"/>
              <a:t>Energy Saving indicator in UE Subscription Data, and BDT policy negotiation</a:t>
            </a:r>
          </a:p>
          <a:p>
            <a:pPr marL="557213" lvl="1" indent="-214313" defTabSz="685800">
              <a:spcBef>
                <a:spcPts val="0"/>
              </a:spcBef>
              <a:spcAft>
                <a:spcPts val="225"/>
              </a:spcAft>
              <a:defRPr/>
            </a:pPr>
            <a:r>
              <a:rPr lang="en-US" altLang="de-DE" sz="1200" dirty="0"/>
              <a:t>KI#3: 1 CR agreed for UP path adjustment</a:t>
            </a:r>
          </a:p>
          <a:p>
            <a:pPr marL="342900" lvl="1" indent="-342900">
              <a:spcBef>
                <a:spcPts val="0"/>
              </a:spcBef>
              <a:spcAft>
                <a:spcPts val="225"/>
              </a:spcAft>
              <a:buBlip>
                <a:blip r:embed="rId2"/>
              </a:buBlip>
            </a:pPr>
            <a:r>
              <a:rPr lang="en-US" altLang="ko-KR" sz="1350" b="1" dirty="0">
                <a:solidFill>
                  <a:prstClr val="black"/>
                </a:solidFill>
              </a:rPr>
              <a:t>Impacts and dependencies on other WGs</a:t>
            </a:r>
            <a:endParaRPr lang="de-DE" altLang="ko-KR" sz="1350" dirty="0">
              <a:solidFill>
                <a:prstClr val="black"/>
              </a:solidFill>
            </a:endParaRPr>
          </a:p>
          <a:p>
            <a:pPr lvl="1">
              <a:spcBef>
                <a:spcPts val="0"/>
              </a:spcBef>
              <a:spcAft>
                <a:spcPts val="225"/>
              </a:spcAft>
              <a:defRPr/>
            </a:pPr>
            <a:r>
              <a:rPr lang="en-US" altLang="zh-CN" sz="1200" dirty="0">
                <a:sym typeface="+mn-ea"/>
              </a:rPr>
              <a:t>An LS to RAN WG2 and RAN WG3 is sent to request feedback on the Energy Saving Indicator that may be provided from AMF to NG-RAN to assist energy saving at RAN</a:t>
            </a:r>
            <a:endParaRPr lang="de-DE" altLang="ko-KR" sz="900" dirty="0">
              <a:solidFill>
                <a:prstClr val="black"/>
              </a:solidFill>
            </a:endParaRPr>
          </a:p>
          <a:p>
            <a:pPr marL="342900" lvl="1" indent="-342900">
              <a:spcBef>
                <a:spcPts val="0"/>
              </a:spcBef>
              <a:spcAft>
                <a:spcPts val="225"/>
              </a:spcAft>
              <a:buBlip>
                <a:blip r:embed="rId2"/>
              </a:buBlip>
            </a:pPr>
            <a:r>
              <a:rPr lang="de-DE" altLang="ko-KR" sz="1350" b="1" dirty="0">
                <a:solidFill>
                  <a:prstClr val="black"/>
                </a:solidFill>
              </a:rPr>
              <a:t>Contentious issues</a:t>
            </a:r>
          </a:p>
          <a:p>
            <a:pPr lvl="1">
              <a:spcBef>
                <a:spcPts val="0"/>
              </a:spcBef>
              <a:spcAft>
                <a:spcPts val="225"/>
              </a:spcAft>
              <a:defRPr/>
            </a:pPr>
            <a:r>
              <a:rPr lang="en-US" altLang="de-DE" sz="1200" dirty="0"/>
              <a:t>None</a:t>
            </a:r>
            <a:endParaRPr lang="de-DE" altLang="ko-KR" sz="900" dirty="0">
              <a:solidFill>
                <a:prstClr val="black"/>
              </a:solidFill>
              <a:sym typeface="+mn-ea"/>
            </a:endParaRPr>
          </a:p>
          <a:p>
            <a:pPr marL="342900" lvl="1" indent="-342900">
              <a:spcBef>
                <a:spcPts val="0"/>
              </a:spcBef>
              <a:spcAft>
                <a:spcPts val="225"/>
              </a:spcAft>
              <a:buBlip>
                <a:blip r:embed="rId2"/>
              </a:buBlip>
            </a:pPr>
            <a:r>
              <a:rPr lang="de-DE" altLang="ko-KR" sz="1350" b="1" dirty="0">
                <a:solidFill>
                  <a:prstClr val="black"/>
                </a:solidFill>
                <a:sym typeface="+mn-ea"/>
              </a:rPr>
              <a:t>Next steps:</a:t>
            </a:r>
          </a:p>
          <a:p>
            <a:pPr lvl="1">
              <a:spcBef>
                <a:spcPts val="0"/>
              </a:spcBef>
              <a:spcAft>
                <a:spcPts val="225"/>
              </a:spcAft>
            </a:pPr>
            <a:r>
              <a:rPr lang="en-US" altLang="ko-KR" sz="1200" spc="-15" dirty="0">
                <a:sym typeface="+mn-ea"/>
              </a:rPr>
              <a:t>Continue CR discussion</a:t>
            </a:r>
            <a:r>
              <a:rPr lang="en-US" altLang="ko-KR" sz="1200" spc="-15" dirty="0"/>
              <a:t/>
            </a:r>
            <a:br>
              <a:rPr lang="en-US" altLang="ko-KR" sz="1200" spc="-15" dirty="0"/>
            </a:br>
            <a:endParaRPr lang="en-US" altLang="ko-KR" sz="1200" spc="-15" dirty="0"/>
          </a:p>
        </p:txBody>
      </p:sp>
      <p:graphicFrame>
        <p:nvGraphicFramePr>
          <p:cNvPr id="5"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2813303443"/>
              </p:ext>
            </p:extLst>
          </p:nvPr>
        </p:nvGraphicFramePr>
        <p:xfrm>
          <a:off x="488950" y="1095867"/>
          <a:ext cx="8269156" cy="817723"/>
        </p:xfrm>
        <a:graphic>
          <a:graphicData uri="http://schemas.openxmlformats.org/drawingml/2006/table">
            <a:tbl>
              <a:tblPr firstRow="1" firstCol="1" bandRow="1">
                <a:tableStyleId>{F5AB1C69-6EDB-4FF4-983F-18BD219EF322}</a:tableStyleId>
              </a:tblPr>
              <a:tblGrid>
                <a:gridCol w="555817">
                  <a:extLst>
                    <a:ext uri="{9D8B030D-6E8A-4147-A177-3AD203B41FA5}">
                      <a16:colId xmlns:a16="http://schemas.microsoft.com/office/drawing/2014/main" val="20000"/>
                    </a:ext>
                  </a:extLst>
                </a:gridCol>
                <a:gridCol w="3127029">
                  <a:extLst>
                    <a:ext uri="{9D8B030D-6E8A-4147-A177-3AD203B41FA5}">
                      <a16:colId xmlns:a16="http://schemas.microsoft.com/office/drawing/2014/main" val="20001"/>
                    </a:ext>
                  </a:extLst>
                </a:gridCol>
                <a:gridCol w="650421">
                  <a:extLst>
                    <a:ext uri="{9D8B030D-6E8A-4147-A177-3AD203B41FA5}">
                      <a16:colId xmlns:a16="http://schemas.microsoft.com/office/drawing/2014/main" val="20002"/>
                    </a:ext>
                  </a:extLst>
                </a:gridCol>
                <a:gridCol w="933703">
                  <a:extLst>
                    <a:ext uri="{9D8B030D-6E8A-4147-A177-3AD203B41FA5}">
                      <a16:colId xmlns:a16="http://schemas.microsoft.com/office/drawing/2014/main" val="20003"/>
                    </a:ext>
                  </a:extLst>
                </a:gridCol>
                <a:gridCol w="466970">
                  <a:extLst>
                    <a:ext uri="{9D8B030D-6E8A-4147-A177-3AD203B41FA5}">
                      <a16:colId xmlns:a16="http://schemas.microsoft.com/office/drawing/2014/main" val="20004"/>
                    </a:ext>
                  </a:extLst>
                </a:gridCol>
                <a:gridCol w="600626">
                  <a:extLst>
                    <a:ext uri="{9D8B030D-6E8A-4147-A177-3AD203B41FA5}">
                      <a16:colId xmlns:a16="http://schemas.microsoft.com/office/drawing/2014/main" val="20005"/>
                    </a:ext>
                  </a:extLst>
                </a:gridCol>
                <a:gridCol w="491987">
                  <a:extLst>
                    <a:ext uri="{9D8B030D-6E8A-4147-A177-3AD203B41FA5}">
                      <a16:colId xmlns:a16="http://schemas.microsoft.com/office/drawing/2014/main" val="20006"/>
                    </a:ext>
                  </a:extLst>
                </a:gridCol>
                <a:gridCol w="1442603">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1050112</a:t>
                      </a:r>
                    </a:p>
                  </a:txBody>
                  <a:tcPr marL="7144" marR="7144" marT="7109" marB="0" anchor="ctr"/>
                </a:tc>
                <a:tc>
                  <a:txBody>
                    <a:bodyPr/>
                    <a:lstStyle/>
                    <a:p>
                      <a:pPr algn="l" fontAlgn="t"/>
                      <a:r>
                        <a:rPr lang="en-US" sz="900" b="0" dirty="0" smtClean="0"/>
                        <a:t>5GS </a:t>
                      </a:r>
                      <a:r>
                        <a:rPr lang="en-US" sz="900" b="0" dirty="0"/>
                        <a:t>Enhancement for Energy Efficiency and Energy Saving</a:t>
                      </a:r>
                    </a:p>
                  </a:txBody>
                  <a:tcPr marL="7144" marR="7144" marT="7109" marB="0" anchor="ctr"/>
                </a:tc>
                <a:tc>
                  <a:txBody>
                    <a:bodyPr/>
                    <a:lstStyle/>
                    <a:p>
                      <a:pPr algn="ctr" fontAlgn="t"/>
                      <a:r>
                        <a:rPr lang="en-GB" sz="900" dirty="0" err="1"/>
                        <a:t>EnergySys</a:t>
                      </a:r>
                      <a:endParaRPr lang="en-GB" sz="900" dirty="0"/>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0%</a:t>
                      </a:r>
                    </a:p>
                  </a:txBody>
                  <a:tcPr marL="7144" marR="7144" marT="7109" marB="0" anchor="ctr"/>
                </a:tc>
                <a:tc>
                  <a:txBody>
                    <a:bodyPr/>
                    <a:lstStyle/>
                    <a:p>
                      <a:pPr algn="ctr" fontAlgn="t"/>
                      <a:r>
                        <a:rPr lang="en-US" sz="900" kern="1200" dirty="0">
                          <a:solidFill>
                            <a:schemeClr val="dk1"/>
                          </a:solidFill>
                          <a:latin typeface="+mn-lt"/>
                          <a:ea typeface="+mn-ea"/>
                          <a:cs typeface="+mn-cs"/>
                          <a:hlinkClick r:id="rId3"/>
                        </a:rPr>
                        <a:t>SP-241388</a:t>
                      </a:r>
                      <a:endParaRPr lang="en-GB" sz="900" kern="1200" dirty="0">
                        <a:solidFill>
                          <a:schemeClr val="dk1"/>
                        </a:solidFill>
                        <a:latin typeface="+mn-lt"/>
                        <a:ea typeface="+mn-ea"/>
                        <a:cs typeface="+mn-cs"/>
                      </a:endParaRPr>
                    </a:p>
                  </a:txBody>
                  <a:tcPr marL="7144" marR="7144" marT="7109" marB="0" anchor="ctr"/>
                </a:tc>
                <a:tc>
                  <a:txBody>
                    <a:bodyPr/>
                    <a:lstStyle/>
                    <a:p>
                      <a:pPr algn="ctr">
                        <a:lnSpc>
                          <a:spcPct val="107000"/>
                        </a:lnSpc>
                        <a:spcAft>
                          <a:spcPts val="800"/>
                        </a:spcAft>
                      </a:pPr>
                      <a:r>
                        <a:rPr lang="en-GB" sz="900" dirty="0">
                          <a:solidFill>
                            <a:srgbClr val="FF0000"/>
                          </a:solidFill>
                        </a:rPr>
                        <a:t>70%</a:t>
                      </a:r>
                    </a:p>
                  </a:txBody>
                  <a:tcPr marL="27002" marR="27002" marT="0" marB="0" anchor="ctr"/>
                </a:tc>
                <a:tc>
                  <a:txBody>
                    <a:bodyPr/>
                    <a:lstStyle/>
                    <a:p>
                      <a:pPr algn="ctr">
                        <a:lnSpc>
                          <a:spcPct val="107000"/>
                        </a:lnSpc>
                        <a:spcAft>
                          <a:spcPts val="800"/>
                        </a:spcAft>
                      </a:pPr>
                      <a:r>
                        <a:rPr lang="en-GB" sz="900" dirty="0">
                          <a:solidFill>
                            <a:srgbClr val="FF0000"/>
                          </a:solidFill>
                        </a:rPr>
                        <a:t>Normative work in progress</a:t>
                      </a:r>
                    </a:p>
                  </a:txBody>
                  <a:tcPr marL="27002" marR="27002" marT="0" marB="0" anchor="ctr"/>
                </a:tc>
                <a:extLst>
                  <a:ext uri="{0D108BD9-81ED-4DB2-BD59-A6C34878D82A}">
                    <a16:rowId xmlns:a16="http://schemas.microsoft.com/office/drawing/2014/main" val="10001"/>
                  </a:ext>
                </a:extLst>
              </a:tr>
              <a:tr h="267789">
                <a:tc>
                  <a:txBody>
                    <a:bodyPr/>
                    <a:lstStyle/>
                    <a:p>
                      <a:pPr algn="ctr" fontAlgn="t"/>
                      <a:r>
                        <a:rPr lang="en-GB" sz="900" dirty="0"/>
                        <a:t>1010029</a:t>
                      </a:r>
                    </a:p>
                  </a:txBody>
                  <a:tcPr marL="9525" marR="9525" marT="9478" marB="0"/>
                </a:tc>
                <a:tc>
                  <a:txBody>
                    <a:bodyPr/>
                    <a:lstStyle/>
                    <a:p>
                      <a:pPr algn="l" fontAlgn="t"/>
                      <a:r>
                        <a:rPr lang="en-US" sz="900" b="0" dirty="0"/>
                        <a:t>Study on Energy Efficiency and Energy Saving </a:t>
                      </a:r>
                    </a:p>
                  </a:txBody>
                  <a:tcPr marL="9525" marR="9525" marT="9478" marB="0"/>
                </a:tc>
                <a:tc>
                  <a:txBody>
                    <a:bodyPr/>
                    <a:lstStyle/>
                    <a:p>
                      <a:pPr algn="ctr" fontAlgn="t"/>
                      <a:r>
                        <a:rPr lang="en-GB" sz="900" dirty="0" err="1"/>
                        <a:t>FS_EnergySys</a:t>
                      </a:r>
                      <a:endParaRPr lang="en-GB" sz="900" dirty="0"/>
                    </a:p>
                  </a:txBody>
                  <a:tcPr marL="9525" marR="9525" marT="9478" marB="0"/>
                </a:tc>
                <a:tc>
                  <a:txBody>
                    <a:bodyPr/>
                    <a:lstStyle/>
                    <a:p>
                      <a:pPr algn="ctr" fontAlgn="t"/>
                      <a:r>
                        <a:rPr lang="en-GB" sz="900" dirty="0"/>
                        <a:t>18/06/2024</a:t>
                      </a:r>
                    </a:p>
                  </a:txBody>
                  <a:tcPr marL="9525" marR="9525" marT="9478" marB="0"/>
                </a:tc>
                <a:tc>
                  <a:txBody>
                    <a:bodyPr/>
                    <a:lstStyle/>
                    <a:p>
                      <a:pPr algn="ctr" fontAlgn="t"/>
                      <a:r>
                        <a:rPr lang="en-GB" sz="900" dirty="0"/>
                        <a:t>99%</a:t>
                      </a:r>
                    </a:p>
                  </a:txBody>
                  <a:tcPr marL="9525" marR="9525" marT="9478" marB="0"/>
                </a:tc>
                <a:tc>
                  <a:txBody>
                    <a:bodyPr/>
                    <a:lstStyle/>
                    <a:p>
                      <a:pPr algn="ctr" fontAlgn="t"/>
                      <a:r>
                        <a:rPr lang="en-US" altLang="ko-KR" sz="900" b="0" i="0" u="none" strike="noStrike" dirty="0">
                          <a:effectLst/>
                          <a:latin typeface="+mj-lt"/>
                          <a:hlinkClick r:id="rId4"/>
                        </a:rPr>
                        <a:t>SP-231192</a:t>
                      </a:r>
                      <a:endParaRPr lang="en-GB" sz="900" dirty="0">
                        <a:latin typeface="+mj-lt"/>
                      </a:endParaRPr>
                    </a:p>
                  </a:txBody>
                  <a:tcPr marL="9525" marR="9525" marT="9478" marB="0"/>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GB" sz="900" dirty="0">
                          <a:solidFill>
                            <a:srgbClr val="FF0000"/>
                          </a:solidFill>
                        </a:rPr>
                        <a:t>Study has</a:t>
                      </a:r>
                      <a:r>
                        <a:rPr lang="en-GB" sz="900" baseline="0" dirty="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63104496"/>
                  </a:ext>
                </a:extLst>
              </a:tr>
            </a:tbl>
          </a:graphicData>
        </a:graphic>
      </p:graphicFrame>
      <p:sp>
        <p:nvSpPr>
          <p:cNvPr id="7" name="Title 1"/>
          <p:cNvSpPr>
            <a:spLocks noGrp="1"/>
          </p:cNvSpPr>
          <p:nvPr>
            <p:ph type="title"/>
          </p:nvPr>
        </p:nvSpPr>
        <p:spPr>
          <a:xfrm>
            <a:off x="488950" y="171450"/>
            <a:ext cx="6827838" cy="857250"/>
          </a:xfrm>
        </p:spPr>
        <p:txBody>
          <a:bodyPr/>
          <a:lstStyle/>
          <a:p>
            <a:r>
              <a:rPr lang="en-GB" altLang="en-US" sz="2800" dirty="0" err="1" smtClean="0">
                <a:solidFill>
                  <a:schemeClr val="tx1"/>
                </a:solidFill>
              </a:rPr>
              <a:t>FS_EnergySys</a:t>
            </a:r>
            <a:endParaRPr lang="en-GB" altLang="en-US" sz="2800" b="1" dirty="0" smtClean="0">
              <a:solidFill>
                <a:schemeClr val="tx1"/>
              </a:solidFill>
            </a:endParaRPr>
          </a:p>
        </p:txBody>
      </p:sp>
    </p:spTree>
    <p:extLst>
      <p:ext uri="{BB962C8B-B14F-4D97-AF65-F5344CB8AC3E}">
        <p14:creationId xmlns:p14="http://schemas.microsoft.com/office/powerpoint/2010/main" val="321243738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200" kern="0" dirty="0"/>
              <a:t>Progress since </a:t>
            </a:r>
            <a:r>
              <a:rPr lang="de-DE" altLang="de-DE" sz="1200" kern="0" dirty="0" smtClean="0"/>
              <a:t>SA#105:</a:t>
            </a:r>
            <a:endParaRPr lang="de-DE" altLang="de-DE" sz="1400" kern="0" dirty="0" smtClean="0"/>
          </a:p>
          <a:p>
            <a:pPr lvl="1">
              <a:spcBef>
                <a:spcPts val="0"/>
              </a:spcBef>
              <a:spcAft>
                <a:spcPts val="75"/>
              </a:spcAft>
            </a:pPr>
            <a:r>
              <a:rPr lang="en-US" altLang="de-DE" sz="1000" kern="0" dirty="0">
                <a:solidFill>
                  <a:prstClr val="black"/>
                </a:solidFill>
              </a:rPr>
              <a:t>Continued normative phase.</a:t>
            </a:r>
          </a:p>
          <a:p>
            <a:pPr lvl="1">
              <a:spcBef>
                <a:spcPts val="300"/>
              </a:spcBef>
              <a:spcAft>
                <a:spcPts val="300"/>
              </a:spcAft>
            </a:pPr>
            <a:r>
              <a:rPr lang="en-US" altLang="de-DE" sz="1000" dirty="0"/>
              <a:t>10 CRs submitted: 9 agreed, 1 merged.</a:t>
            </a:r>
          </a:p>
          <a:p>
            <a:pPr lvl="1">
              <a:spcBef>
                <a:spcPts val="300"/>
              </a:spcBef>
              <a:spcAft>
                <a:spcPts val="300"/>
              </a:spcAft>
            </a:pPr>
            <a:r>
              <a:rPr lang="en-US" altLang="de-DE" sz="1000" dirty="0"/>
              <a:t>Normative work is 100% complete </a:t>
            </a:r>
            <a:endParaRPr lang="en-US" altLang="zh-CN" sz="1000" dirty="0">
              <a:cs typeface="Times New Roman" panose="02020603050405020304"/>
            </a:endParaRPr>
          </a:p>
          <a:p>
            <a:pPr>
              <a:spcBef>
                <a:spcPts val="300"/>
              </a:spcBef>
              <a:spcAft>
                <a:spcPts val="300"/>
              </a:spcAft>
              <a:defRPr/>
            </a:pPr>
            <a:r>
              <a:rPr lang="en-US" sz="1200" kern="0" dirty="0" smtClean="0"/>
              <a:t>Impacts and dependencies on other WGs:</a:t>
            </a:r>
          </a:p>
          <a:p>
            <a:pPr lvl="1">
              <a:spcBef>
                <a:spcPts val="0"/>
              </a:spcBef>
              <a:spcAft>
                <a:spcPts val="300"/>
              </a:spcAft>
              <a:defRPr/>
            </a:pPr>
            <a:r>
              <a:rPr lang="en-US" altLang="zh-CN" sz="1000" dirty="0" smtClean="0">
                <a:solidFill>
                  <a:prstClr val="black"/>
                </a:solidFill>
                <a:sym typeface="+mn-ea"/>
              </a:rPr>
              <a:t>None</a:t>
            </a:r>
            <a:endParaRPr lang="en-US" altLang="zh-CN" sz="1000" dirty="0">
              <a:solidFill>
                <a:prstClr val="black"/>
              </a:solidFill>
              <a:sym typeface="+mn-ea"/>
            </a:endParaRPr>
          </a:p>
          <a:p>
            <a:pPr>
              <a:spcBef>
                <a:spcPts val="0"/>
              </a:spcBef>
              <a:spcAft>
                <a:spcPts val="450"/>
              </a:spcAft>
              <a:defRPr/>
            </a:pPr>
            <a:r>
              <a:rPr lang="de-DE" sz="1200" kern="0" dirty="0" smtClean="0"/>
              <a:t>Controversial issues:</a:t>
            </a:r>
          </a:p>
          <a:p>
            <a:pPr lvl="1">
              <a:spcBef>
                <a:spcPts val="0"/>
              </a:spcBef>
              <a:spcAft>
                <a:spcPts val="450"/>
              </a:spcAft>
              <a:defRPr/>
            </a:pPr>
            <a:r>
              <a:rPr lang="en-US" altLang="de-DE" sz="1050" dirty="0" smtClean="0">
                <a:solidFill>
                  <a:prstClr val="black"/>
                </a:solidFill>
              </a:rPr>
              <a:t>None</a:t>
            </a:r>
            <a:endParaRPr lang="de-DE" sz="1050" kern="0" dirty="0" smtClean="0"/>
          </a:p>
          <a:p>
            <a:pPr>
              <a:spcBef>
                <a:spcPts val="0"/>
              </a:spcBef>
              <a:spcAft>
                <a:spcPts val="0"/>
              </a:spcAft>
              <a:defRPr/>
            </a:pPr>
            <a:r>
              <a:rPr lang="de-DE" sz="1200" kern="0" dirty="0" smtClean="0"/>
              <a:t>Next </a:t>
            </a:r>
            <a:r>
              <a:rPr lang="de-DE" sz="1200" kern="0" dirty="0"/>
              <a:t>steps</a:t>
            </a:r>
            <a:r>
              <a:rPr lang="de-DE" sz="1200" kern="0" dirty="0" smtClean="0"/>
              <a:t>:</a:t>
            </a:r>
          </a:p>
          <a:p>
            <a:pPr lvl="1">
              <a:spcBef>
                <a:spcPts val="0"/>
              </a:spcBef>
              <a:spcAft>
                <a:spcPts val="300"/>
              </a:spcAft>
              <a:defRPr/>
            </a:pPr>
            <a:r>
              <a:rPr lang="en-US" sz="1050" dirty="0" smtClean="0"/>
              <a:t>Maintenance</a:t>
            </a:r>
            <a:endParaRPr lang="en-US" altLang="de-DE" sz="105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3772453548"/>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a:t>
                      </a:r>
                      <a:r>
                        <a:rPr lang="en-GB" sz="800" b="0" i="0" u="none" strike="noStrike" dirty="0" smtClean="0">
                          <a:solidFill>
                            <a:srgbClr val="000000"/>
                          </a:solidFill>
                          <a:effectLst/>
                          <a:latin typeface="Arial" panose="020B0604020202020204" pitchFamily="34" charset="0"/>
                        </a:rPr>
                        <a:t>MPS </a:t>
                      </a:r>
                      <a:r>
                        <a:rPr lang="en-GB" sz="800" b="0" i="0" u="none" strike="noStrike" dirty="0">
                          <a:solidFill>
                            <a:srgbClr val="000000"/>
                          </a:solidFill>
                          <a:effectLst/>
                          <a:latin typeface="Arial" panose="020B0604020202020204" pitchFamily="34" charset="0"/>
                        </a:rPr>
                        <a:t>for IMS Messaging and SMS services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MPS4msg</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SP-240987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3" marR="36003" marT="0" marB="0" anchor="ctr"/>
                </a:tc>
                <a:tc>
                  <a:txBody>
                    <a:bodyPr/>
                    <a:lstStyle/>
                    <a:p>
                      <a:pPr algn="l">
                        <a:lnSpc>
                          <a:spcPct val="107000"/>
                        </a:lnSpc>
                        <a:spcAft>
                          <a:spcPts val="800"/>
                        </a:spcAft>
                      </a:pPr>
                      <a:r>
                        <a:rPr lang="en-GB" sz="900" b="0" dirty="0" smtClean="0">
                          <a:solidFill>
                            <a:srgbClr val="FF0000"/>
                          </a:solidFill>
                        </a:rPr>
                        <a:t>Normative work is complete</a:t>
                      </a:r>
                      <a:endParaRPr lang="en-GB" sz="900" b="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MPS for IMS Messaging and SMS services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SP-231197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p:cNvSpPr txBox="1">
            <a:spLocks/>
          </p:cNvSpPr>
          <p:nvPr/>
        </p:nvSpPr>
        <p:spPr>
          <a:xfrm>
            <a:off x="488950" y="2323023"/>
            <a:ext cx="7069139" cy="25904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SA#105:</a:t>
            </a:r>
          </a:p>
          <a:p>
            <a:pPr lvl="1">
              <a:spcBef>
                <a:spcPts val="0"/>
              </a:spcBef>
              <a:spcAft>
                <a:spcPts val="0"/>
              </a:spcAft>
              <a:defRPr/>
            </a:pPr>
            <a:r>
              <a:rPr lang="en-US" altLang="de-DE" sz="900" kern="0" dirty="0"/>
              <a:t>15 CRs to TS 23.501, TS 23.502 and TS 23.273 were agreed. </a:t>
            </a:r>
          </a:p>
          <a:p>
            <a:pPr lvl="1">
              <a:spcBef>
                <a:spcPts val="0"/>
              </a:spcBef>
              <a:spcAft>
                <a:spcPts val="0"/>
              </a:spcAft>
              <a:defRPr/>
            </a:pPr>
            <a:r>
              <a:rPr lang="en-US" altLang="de-DE" sz="900" kern="0" dirty="0"/>
              <a:t>Aspects agreed: NAT for BH PDU sessions; Additional ULI support; Emergency service support; QoS Handling Authorization of MWAB; UE access to MWAB; network slicing for UEs served by a MWAB; Backhaul PDU Session handling for MWAB; Impact of MWAB mobility; UE mobility served by MWAB. </a:t>
            </a:r>
          </a:p>
          <a:p>
            <a:pPr>
              <a:spcBef>
                <a:spcPts val="225"/>
              </a:spcBef>
              <a:spcAft>
                <a:spcPts val="225"/>
              </a:spcAft>
              <a:defRPr/>
            </a:pPr>
            <a:r>
              <a:rPr lang="en-US" sz="1500" kern="0" dirty="0"/>
              <a:t>Impacts and dependencies on other WGs:</a:t>
            </a:r>
          </a:p>
          <a:p>
            <a:pPr lvl="1">
              <a:spcBef>
                <a:spcPts val="0"/>
              </a:spcBef>
              <a:spcAft>
                <a:spcPts val="225"/>
              </a:spcAft>
              <a:defRPr/>
            </a:pPr>
            <a:r>
              <a:rPr lang="en-US" sz="900" dirty="0"/>
              <a:t>Pending response to LS (</a:t>
            </a:r>
            <a:r>
              <a:rPr lang="en-US" altLang="de-DE" sz="900" kern="0" dirty="0"/>
              <a:t>S2-2407345</a:t>
            </a:r>
            <a:r>
              <a:rPr lang="en-US" sz="900" dirty="0"/>
              <a:t>) sent to RAN3 and cc RAN2, with specific questions on access control and Additional ULI format.</a:t>
            </a:r>
          </a:p>
          <a:p>
            <a:pPr lvl="1">
              <a:spcBef>
                <a:spcPts val="0"/>
              </a:spcBef>
              <a:spcAft>
                <a:spcPts val="225"/>
              </a:spcAft>
              <a:defRPr/>
            </a:pPr>
            <a:r>
              <a:rPr lang="en-US" sz="900" dirty="0"/>
              <a:t>OAM support is expected to be handled by SA5, and security to be handled by SA3</a:t>
            </a:r>
            <a:endParaRPr lang="en-US" altLang="zh-CN" sz="900" dirty="0">
              <a:solidFill>
                <a:prstClr val="black"/>
              </a:solidFill>
              <a:sym typeface="+mn-ea"/>
            </a:endParaRPr>
          </a:p>
          <a:p>
            <a:pPr>
              <a:spcBef>
                <a:spcPts val="0"/>
              </a:spcBef>
              <a:spcAft>
                <a:spcPts val="0"/>
              </a:spcAft>
              <a:defRPr/>
            </a:pPr>
            <a:r>
              <a:rPr lang="de-DE" sz="1500" kern="0" dirty="0"/>
              <a:t>Next steps:</a:t>
            </a:r>
          </a:p>
          <a:p>
            <a:pPr lvl="1">
              <a:spcBef>
                <a:spcPts val="0"/>
              </a:spcBef>
              <a:spcAft>
                <a:spcPts val="225"/>
              </a:spcAft>
              <a:defRPr/>
            </a:pPr>
            <a:r>
              <a:rPr lang="en-US" sz="900" kern="0" dirty="0"/>
              <a:t>Alignment considering responses from RAN WGs on </a:t>
            </a:r>
            <a:r>
              <a:rPr lang="en-US" sz="900" dirty="0"/>
              <a:t>LS (</a:t>
            </a:r>
            <a:r>
              <a:rPr lang="en-US" altLang="de-DE" sz="900" kern="0" dirty="0"/>
              <a:t>S2-2407345</a:t>
            </a:r>
            <a:r>
              <a:rPr lang="en-US" sz="900" dirty="0"/>
              <a:t>), e.g.</a:t>
            </a:r>
            <a:r>
              <a:rPr lang="en-US" sz="900" kern="0" dirty="0"/>
              <a:t> "Additional ULI" handling, etc.</a:t>
            </a:r>
          </a:p>
          <a:p>
            <a:pPr lvl="1">
              <a:spcBef>
                <a:spcPts val="0"/>
              </a:spcBef>
              <a:spcAft>
                <a:spcPts val="225"/>
              </a:spcAft>
              <a:defRPr/>
            </a:pPr>
            <a:r>
              <a:rPr lang="en-US" sz="900" kern="0" dirty="0"/>
              <a:t>Other Alignment based on work progressed in other working groups</a:t>
            </a:r>
          </a:p>
          <a:p>
            <a:pPr lvl="1">
              <a:spcBef>
                <a:spcPts val="0"/>
              </a:spcBef>
              <a:spcAft>
                <a:spcPts val="225"/>
              </a:spcAft>
              <a:defRPr/>
            </a:pPr>
            <a:r>
              <a:rPr lang="en-US" sz="900" kern="0" dirty="0"/>
              <a:t>Maintenance work</a:t>
            </a:r>
          </a:p>
        </p:txBody>
      </p:sp>
      <p:graphicFrame>
        <p:nvGraphicFramePr>
          <p:cNvPr id="5" name="Table 4"/>
          <p:cNvGraphicFramePr>
            <a:graphicFrameLocks noGrp="1"/>
          </p:cNvGraphicFramePr>
          <p:nvPr>
            <p:extLst>
              <p:ext uri="{D42A27DB-BD31-4B8C-83A1-F6EECF244321}">
                <p14:modId xmlns:p14="http://schemas.microsoft.com/office/powerpoint/2010/main" val="131403400"/>
              </p:ext>
            </p:extLst>
          </p:nvPr>
        </p:nvGraphicFramePr>
        <p:xfrm>
          <a:off x="488950" y="1277359"/>
          <a:ext cx="8009097" cy="903194"/>
        </p:xfrm>
        <a:graphic>
          <a:graphicData uri="http://schemas.openxmlformats.org/drawingml/2006/table">
            <a:tbl>
              <a:tblPr firstRow="1" firstCol="1" bandRow="1">
                <a:tableStyleId>{F5AB1C69-6EDB-4FF4-983F-18BD219EF322}</a:tableStyleId>
              </a:tblPr>
              <a:tblGrid>
                <a:gridCol w="478011">
                  <a:extLst>
                    <a:ext uri="{9D8B030D-6E8A-4147-A177-3AD203B41FA5}">
                      <a16:colId xmlns:a16="http://schemas.microsoft.com/office/drawing/2014/main" val="20000"/>
                    </a:ext>
                  </a:extLst>
                </a:gridCol>
                <a:gridCol w="3053101">
                  <a:extLst>
                    <a:ext uri="{9D8B030D-6E8A-4147-A177-3AD203B41FA5}">
                      <a16:colId xmlns:a16="http://schemas.microsoft.com/office/drawing/2014/main" val="20001"/>
                    </a:ext>
                  </a:extLst>
                </a:gridCol>
                <a:gridCol w="869990">
                  <a:extLst>
                    <a:ext uri="{9D8B030D-6E8A-4147-A177-3AD203B41FA5}">
                      <a16:colId xmlns:a16="http://schemas.microsoft.com/office/drawing/2014/main" val="20002"/>
                    </a:ext>
                  </a:extLst>
                </a:gridCol>
                <a:gridCol w="640967">
                  <a:extLst>
                    <a:ext uri="{9D8B030D-6E8A-4147-A177-3AD203B41FA5}">
                      <a16:colId xmlns:a16="http://schemas.microsoft.com/office/drawing/2014/main" val="20003"/>
                    </a:ext>
                  </a:extLst>
                </a:gridCol>
                <a:gridCol w="438167">
                  <a:extLst>
                    <a:ext uri="{9D8B030D-6E8A-4147-A177-3AD203B41FA5}">
                      <a16:colId xmlns:a16="http://schemas.microsoft.com/office/drawing/2014/main" val="20004"/>
                    </a:ext>
                  </a:extLst>
                </a:gridCol>
                <a:gridCol w="510699">
                  <a:extLst>
                    <a:ext uri="{9D8B030D-6E8A-4147-A177-3AD203B41FA5}">
                      <a16:colId xmlns:a16="http://schemas.microsoft.com/office/drawing/2014/main" val="20005"/>
                    </a:ext>
                  </a:extLst>
                </a:gridCol>
                <a:gridCol w="510699">
                  <a:extLst>
                    <a:ext uri="{9D8B030D-6E8A-4147-A177-3AD203B41FA5}">
                      <a16:colId xmlns:a16="http://schemas.microsoft.com/office/drawing/2014/main" val="20006"/>
                    </a:ext>
                  </a:extLst>
                </a:gridCol>
                <a:gridCol w="1507463">
                  <a:extLst>
                    <a:ext uri="{9D8B030D-6E8A-4147-A177-3AD203B41FA5}">
                      <a16:colId xmlns:a16="http://schemas.microsoft.com/office/drawing/2014/main" val="20007"/>
                    </a:ext>
                  </a:extLst>
                </a:gridCol>
              </a:tblGrid>
              <a:tr h="195692">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9451">
                <a:tc>
                  <a:txBody>
                    <a:bodyPr/>
                    <a:lstStyle/>
                    <a:p>
                      <a:pPr algn="l" fontAlgn="t"/>
                      <a:r>
                        <a:rPr lang="en-GB" sz="900" b="0" i="0" u="none" strike="noStrike" dirty="0">
                          <a:solidFill>
                            <a:srgbClr val="000000"/>
                          </a:solidFill>
                          <a:effectLst/>
                          <a:latin typeface="Arial" panose="020B0604020202020204" pitchFamily="34" charset="0"/>
                        </a:rPr>
                        <a:t>1020067</a:t>
                      </a:r>
                    </a:p>
                  </a:txBody>
                  <a:tcPr marL="7144" marR="7144" marT="7136" marB="0"/>
                </a:tc>
                <a:tc>
                  <a:txBody>
                    <a:bodyPr/>
                    <a:lstStyle/>
                    <a:p>
                      <a:pPr algn="l" fontAlgn="t"/>
                      <a:r>
                        <a:rPr lang="en-GB" sz="900" b="0" i="1" u="none" strike="noStrike" dirty="0">
                          <a:solidFill>
                            <a:srgbClr val="000000"/>
                          </a:solidFill>
                          <a:effectLst/>
                          <a:latin typeface="Arial" panose="020B0604020202020204" pitchFamily="34" charset="0"/>
                        </a:rPr>
                        <a:t>Study on Vehicle Mounted Relays Phase 2 </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FS_VMR_Ph2</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09/09/2024</a:t>
                      </a:r>
                    </a:p>
                  </a:txBody>
                  <a:tcPr marL="7144" marR="7144" marT="7136" marB="0"/>
                </a:tc>
                <a:tc>
                  <a:txBody>
                    <a:bodyPr/>
                    <a:lstStyle/>
                    <a:p>
                      <a:pPr algn="l" fontAlgn="t"/>
                      <a:r>
                        <a:rPr lang="en-GB" sz="900" b="0" i="0" u="none" strike="noStrike" dirty="0" smtClean="0">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3"/>
                        </a:rPr>
                        <a:t>SP-240493</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GB" sz="900" dirty="0">
                          <a:solidFill>
                            <a:srgbClr val="FF0000"/>
                          </a:solidFill>
                          <a:latin typeface="Arial "/>
                        </a:rPr>
                        <a:t>Agreed in SA#105 to mark 100%</a:t>
                      </a:r>
                    </a:p>
                  </a:txBody>
                  <a:tcPr marL="27002" marR="27002" marT="0" marB="0" anchor="ctr"/>
                </a:tc>
                <a:extLst>
                  <a:ext uri="{0D108BD9-81ED-4DB2-BD59-A6C34878D82A}">
                    <a16:rowId xmlns:a16="http://schemas.microsoft.com/office/drawing/2014/main" val="10001"/>
                  </a:ext>
                </a:extLst>
              </a:tr>
              <a:tr h="169451">
                <a:tc>
                  <a:txBody>
                    <a:bodyPr/>
                    <a:lstStyle/>
                    <a:p>
                      <a:pPr algn="l" fontAlgn="t"/>
                      <a:r>
                        <a:rPr lang="en-GB" sz="900" b="0" i="0" u="none" strike="noStrike">
                          <a:solidFill>
                            <a:srgbClr val="000000"/>
                          </a:solidFill>
                          <a:effectLst/>
                          <a:latin typeface="Arial" panose="020B0604020202020204" pitchFamily="34" charset="0"/>
                        </a:rPr>
                        <a:t>1040031</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Vehicle Mounted Relays Phase 2 </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VMR_Ph2</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12/12/2024</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40%</a:t>
                      </a: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4"/>
                        </a:rPr>
                        <a:t>SP-240989</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endParaRPr lang="en-GB" sz="900" dirty="0">
                        <a:solidFill>
                          <a:srgbClr val="FF0000"/>
                        </a:solidFill>
                      </a:endParaRPr>
                    </a:p>
                  </a:txBody>
                  <a:tcPr marL="27002" marR="27002" marT="0" marB="0" anchor="ctr"/>
                </a:tc>
                <a:extLst>
                  <a:ext uri="{0D108BD9-81ED-4DB2-BD59-A6C34878D82A}">
                    <a16:rowId xmlns:a16="http://schemas.microsoft.com/office/drawing/2014/main" val="2590421922"/>
                  </a:ext>
                </a:extLst>
              </a:tr>
            </a:tbl>
          </a:graphicData>
        </a:graphic>
      </p:graphicFrame>
      <p:sp>
        <p:nvSpPr>
          <p:cNvPr id="6" name="Title 1"/>
          <p:cNvSpPr>
            <a:spLocks noGrp="1"/>
          </p:cNvSpPr>
          <p:nvPr>
            <p:ph type="title"/>
          </p:nvPr>
        </p:nvSpPr>
        <p:spPr>
          <a:xfrm>
            <a:off x="488950" y="171450"/>
            <a:ext cx="6827838" cy="857250"/>
          </a:xfrm>
        </p:spPr>
        <p:txBody>
          <a:bodyPr/>
          <a:lstStyle/>
          <a:p>
            <a:r>
              <a:rPr lang="en-GB" altLang="en-US" sz="2800" dirty="0" smtClean="0">
                <a:solidFill>
                  <a:srgbClr val="000000"/>
                </a:solidFill>
                <a:latin typeface="Arial" panose="020B0604020202020204" pitchFamily="34" charset="0"/>
              </a:rPr>
              <a:t>FS_VMR_Ph2/VMR_Ph2</a:t>
            </a:r>
            <a:endParaRPr lang="en-GB" altLang="en-US" sz="2800" b="1" dirty="0" smtClean="0">
              <a:solidFill>
                <a:schemeClr val="tx1"/>
              </a:solidFill>
            </a:endParaRPr>
          </a:p>
        </p:txBody>
      </p:sp>
    </p:spTree>
    <p:extLst>
      <p:ext uri="{BB962C8B-B14F-4D97-AF65-F5344CB8AC3E}">
        <p14:creationId xmlns:p14="http://schemas.microsoft.com/office/powerpoint/2010/main" val="245466719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300"/>
              </a:spcAft>
              <a:buBlip>
                <a:blip r:embed="rId3"/>
              </a:buBlip>
            </a:pPr>
            <a:r>
              <a:rPr lang="en-US" altLang="ko-KR" sz="1400" b="1" dirty="0">
                <a:solidFill>
                  <a:prstClr val="black"/>
                </a:solidFill>
              </a:rPr>
              <a:t>Progress since SA#105</a:t>
            </a:r>
            <a:endParaRPr lang="de-DE" altLang="ko-KR" sz="1400" dirty="0">
              <a:solidFill>
                <a:prstClr val="black"/>
              </a:solidFill>
            </a:endParaRPr>
          </a:p>
          <a:p>
            <a:pPr lvl="1">
              <a:spcBef>
                <a:spcPts val="0"/>
              </a:spcBef>
              <a:spcAft>
                <a:spcPts val="0"/>
              </a:spcAft>
            </a:pPr>
            <a:r>
              <a:rPr lang="en-US" altLang="de-DE" sz="1200" dirty="0"/>
              <a:t>Agreed 12</a:t>
            </a:r>
            <a:r>
              <a:rPr lang="en-US" altLang="de-DE" sz="1200" kern="0" dirty="0"/>
              <a:t> CRs to TS 23.304.</a:t>
            </a:r>
          </a:p>
          <a:p>
            <a:pPr lvl="1">
              <a:spcBef>
                <a:spcPts val="0"/>
              </a:spcBef>
              <a:spcAft>
                <a:spcPts val="0"/>
              </a:spcAft>
            </a:pPr>
            <a:r>
              <a:rPr lang="en-US" altLang="ko-KR" sz="1200" dirty="0"/>
              <a:t>All work tasks in the WID were captured in TS </a:t>
            </a:r>
            <a:r>
              <a:rPr lang="en-US" altLang="ko-KR" sz="1200" dirty="0" smtClean="0"/>
              <a:t>23.304</a:t>
            </a:r>
            <a:endParaRPr lang="en-US" altLang="ko-KR" sz="1200" dirty="0"/>
          </a:p>
          <a:p>
            <a:pPr lvl="1">
              <a:spcBef>
                <a:spcPts val="0"/>
              </a:spcBef>
              <a:spcAft>
                <a:spcPts val="0"/>
              </a:spcAft>
            </a:pPr>
            <a:r>
              <a:rPr lang="en-US" altLang="de-DE" sz="1200" dirty="0" smtClean="0"/>
              <a:t>Support </a:t>
            </a:r>
            <a:r>
              <a:rPr lang="en-US" altLang="de-DE" sz="1200" dirty="0"/>
              <a:t>for Multi-hop </a:t>
            </a:r>
            <a:r>
              <a:rPr lang="en-US" altLang="de-DE" sz="1200" dirty="0" err="1"/>
              <a:t>ProSe</a:t>
            </a:r>
            <a:r>
              <a:rPr lang="en-US" altLang="de-DE" sz="1200" dirty="0"/>
              <a:t> discovery and selection, communication, </a:t>
            </a:r>
            <a:r>
              <a:rPr lang="en-US" altLang="de-DE" sz="1200" dirty="0" err="1"/>
              <a:t>QoS</a:t>
            </a:r>
            <a:r>
              <a:rPr lang="en-US" altLang="de-DE" sz="1200" dirty="0"/>
              <a:t> and relay re-selection for Layer 3 UE-to-UE and UE-to-Network relay. </a:t>
            </a:r>
          </a:p>
          <a:p>
            <a:pPr lvl="1">
              <a:spcBef>
                <a:spcPts val="0"/>
              </a:spcBef>
              <a:spcAft>
                <a:spcPts val="0"/>
              </a:spcAft>
            </a:pPr>
            <a:r>
              <a:rPr lang="en-US" altLang="de-DE" sz="1200" kern="0" dirty="0"/>
              <a:t>One reply LS sent to CT1 to clarify the relationship between single</a:t>
            </a:r>
            <a:r>
              <a:rPr lang="en-US" altLang="de-DE" sz="1200" dirty="0"/>
              <a:t>-</a:t>
            </a:r>
            <a:r>
              <a:rPr lang="en-US" altLang="de-DE" sz="1200" kern="0" dirty="0"/>
              <a:t>hop and multi-hop capabilities and policies, and IP address allocation in U2N relay.</a:t>
            </a:r>
            <a:endParaRPr lang="en-US" altLang="de-DE" sz="1200" dirty="0"/>
          </a:p>
          <a:p>
            <a:pPr marL="457200" lvl="1" indent="-457200">
              <a:spcBef>
                <a:spcPts val="0"/>
              </a:spcBef>
              <a:spcAft>
                <a:spcPts val="300"/>
              </a:spcAft>
              <a:buBlip>
                <a:blip r:embed="rId3"/>
              </a:buBlip>
            </a:pPr>
            <a:r>
              <a:rPr lang="en-US" altLang="ko-KR" sz="1400" b="1" dirty="0">
                <a:solidFill>
                  <a:prstClr val="black"/>
                </a:solidFill>
              </a:rPr>
              <a:t>Impacts and dependencies on other WGs</a:t>
            </a:r>
            <a:endParaRPr lang="en-US" altLang="de-DE" sz="1400" dirty="0">
              <a:solidFill>
                <a:prstClr val="black"/>
              </a:solidFill>
              <a:sym typeface="+mn-ea"/>
            </a:endParaRPr>
          </a:p>
          <a:p>
            <a:pPr lvl="1">
              <a:spcBef>
                <a:spcPts val="0"/>
              </a:spcBef>
              <a:spcAft>
                <a:spcPts val="300"/>
              </a:spcAft>
            </a:pPr>
            <a:r>
              <a:rPr lang="en-US" altLang="de-DE" sz="1200" dirty="0">
                <a:solidFill>
                  <a:prstClr val="black"/>
                </a:solidFill>
                <a:sym typeface="+mn-ea"/>
              </a:rPr>
              <a:t>Layer 2 UE-to-Network Relay has dependencies in related work item in RAN.</a:t>
            </a:r>
          </a:p>
          <a:p>
            <a:pPr marL="457200" lvl="0" indent="-457200">
              <a:spcBef>
                <a:spcPts val="0"/>
              </a:spcBef>
              <a:spcAft>
                <a:spcPts val="200"/>
              </a:spcAft>
              <a:buBlip>
                <a:blip r:embed="rId3"/>
              </a:buBlip>
              <a:defRPr/>
            </a:pPr>
            <a:r>
              <a:rPr lang="de-DE" altLang="ko-KR" sz="1400" b="1" kern="0" dirty="0">
                <a:solidFill>
                  <a:prstClr val="black"/>
                </a:solidFill>
                <a:ea typeface="맑은 고딕" panose="020B0503020000020004" pitchFamily="34" charset="-127"/>
              </a:rPr>
              <a:t>Outstanding issues</a:t>
            </a:r>
          </a:p>
          <a:p>
            <a:pPr lvl="1">
              <a:spcBef>
                <a:spcPts val="0"/>
              </a:spcBef>
              <a:spcAft>
                <a:spcPts val="300"/>
              </a:spcAft>
            </a:pPr>
            <a:r>
              <a:rPr lang="en-US" altLang="de-DE" sz="1200" dirty="0">
                <a:solidFill>
                  <a:prstClr val="black"/>
                </a:solidFill>
                <a:sym typeface="+mn-ea"/>
              </a:rPr>
              <a:t>None.</a:t>
            </a:r>
            <a:endParaRPr lang="en-US" altLang="de-DE" sz="1400" dirty="0">
              <a:solidFill>
                <a:prstClr val="black"/>
              </a:solidFill>
              <a:sym typeface="+mn-ea"/>
            </a:endParaRPr>
          </a:p>
          <a:p>
            <a:pPr>
              <a:spcBef>
                <a:spcPts val="0"/>
              </a:spcBef>
              <a:spcAft>
                <a:spcPts val="0"/>
              </a:spcAft>
            </a:pPr>
            <a:r>
              <a:rPr lang="de-DE" altLang="ko-KR" sz="1400" b="1" kern="0" dirty="0"/>
              <a:t>Next steps</a:t>
            </a:r>
            <a:endParaRPr lang="de-DE" altLang="ko-KR" sz="1200" b="1" kern="0" dirty="0"/>
          </a:p>
          <a:p>
            <a:pPr lvl="1">
              <a:defRPr/>
            </a:pPr>
            <a:r>
              <a:rPr lang="en-US" sz="1200" dirty="0"/>
              <a:t>Start maintenance work.</a:t>
            </a:r>
          </a:p>
          <a:p>
            <a:pPr lvl="1">
              <a:defRPr/>
            </a:pPr>
            <a:r>
              <a:rPr lang="en-US" sz="1200" dirty="0"/>
              <a:t>Alignment with RAN for </a:t>
            </a:r>
            <a:r>
              <a:rPr lang="en-US" altLang="de-DE" sz="1200" dirty="0">
                <a:solidFill>
                  <a:prstClr val="black"/>
                </a:solidFill>
                <a:sym typeface="+mn-ea"/>
              </a:rPr>
              <a:t>Layer 2 UE-to-Network </a:t>
            </a:r>
            <a:r>
              <a:rPr lang="en-US" altLang="de-DE" sz="1200" dirty="0" smtClean="0">
                <a:solidFill>
                  <a:prstClr val="black"/>
                </a:solidFill>
                <a:sym typeface="+mn-ea"/>
              </a:rPr>
              <a:t>Relay</a:t>
            </a:r>
            <a:endParaRPr lang="en-US" sz="1200" dirty="0"/>
          </a:p>
        </p:txBody>
      </p:sp>
      <p:graphicFrame>
        <p:nvGraphicFramePr>
          <p:cNvPr id="5" name="Table 4"/>
          <p:cNvGraphicFramePr>
            <a:graphicFrameLocks noGrp="1"/>
          </p:cNvGraphicFramePr>
          <p:nvPr>
            <p:extLst>
              <p:ext uri="{D42A27DB-BD31-4B8C-83A1-F6EECF244321}">
                <p14:modId xmlns:p14="http://schemas.microsoft.com/office/powerpoint/2010/main" val="2706809327"/>
              </p:ext>
            </p:extLst>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4"/>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5"/>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sz="900" dirty="0" smtClean="0">
                          <a:solidFill>
                            <a:srgbClr val="FF0000"/>
                          </a:solidFill>
                        </a:rPr>
                        <a:t>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43967"/>
            <a:ext cx="8250237" cy="29248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a:t>
            </a:r>
            <a:r>
              <a:rPr lang="en-US" altLang="de-DE" sz="900" dirty="0" smtClean="0"/>
              <a:t>3</a:t>
            </a:r>
            <a:r>
              <a:rPr lang="en-US" altLang="de-DE" sz="900" dirty="0"/>
              <a:t> </a:t>
            </a:r>
            <a:r>
              <a:rPr lang="en-US" altLang="de-DE" sz="900" dirty="0" smtClean="0"/>
              <a:t>and </a:t>
            </a:r>
            <a:r>
              <a:rPr lang="en-US" altLang="zh-CN" sz="900" dirty="0" smtClean="0"/>
              <a:t> </a:t>
            </a:r>
            <a:r>
              <a:rPr lang="en-US" altLang="zh-CN" sz="900" dirty="0"/>
              <a:t>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r>
              <a:rPr lang="de-DE" altLang="de-DE" sz="900" dirty="0" smtClean="0"/>
              <a:t>. </a:t>
            </a:r>
            <a:r>
              <a:rPr lang="de-DE" altLang="de-DE" sz="900" dirty="0"/>
              <a:t>53 documents were submitted to SA2 #166. 15 were handled, 4 were Approved, 1 was postponed, 10 were </a:t>
            </a:r>
            <a:r>
              <a:rPr lang="de-DE" altLang="de-DE" sz="900" dirty="0" smtClean="0"/>
              <a:t>noted. In </a:t>
            </a:r>
            <a:r>
              <a:rPr lang="de-DE" altLang="de-DE" sz="900" dirty="0"/>
              <a:t>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a:t>
            </a:r>
            <a:r>
              <a:rPr lang="en-US" sz="900" dirty="0" err="1"/>
              <a:t>QoS</a:t>
            </a:r>
            <a:r>
              <a:rPr lang="en-US" sz="900" dirty="0"/>
              <a:t> Flows. The default assumption would be that this is implementation based.</a:t>
            </a:r>
          </a:p>
          <a:p>
            <a:pPr marL="766763" lvl="1" indent="-228600">
              <a:spcBef>
                <a:spcPct val="0"/>
              </a:spcBef>
            </a:pPr>
            <a:r>
              <a:rPr lang="en-US" sz="900" b="1" dirty="0"/>
              <a:t>An exception sheet was discussed at SA2 #166 for </a:t>
            </a:r>
            <a:r>
              <a:rPr lang="en-US" sz="900" b="1" dirty="0" smtClean="0"/>
              <a:t>the Contentious </a:t>
            </a:r>
            <a:r>
              <a:rPr lang="en-US" sz="900" b="1" dirty="0"/>
              <a:t>issues listed above, but no consensus on the content of the exception sheet was reached in SA2. Whether an exception is approved does not impact the content of the approved CRs</a:t>
            </a:r>
            <a:r>
              <a:rPr lang="en-US" sz="900" b="1" dirty="0" smtClean="0"/>
              <a:t>.</a:t>
            </a:r>
            <a:endParaRPr lang="en-US" sz="900" b="1"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5" name="Table 4"/>
          <p:cNvGraphicFramePr>
            <a:graphicFrameLocks noGrp="1"/>
          </p:cNvGraphicFramePr>
          <p:nvPr>
            <p:extLst>
              <p:ext uri="{D42A27DB-BD31-4B8C-83A1-F6EECF244321}">
                <p14:modId xmlns:p14="http://schemas.microsoft.com/office/powerpoint/2010/main" val="2043018976"/>
              </p:ext>
            </p:extLst>
          </p:nvPr>
        </p:nvGraphicFramePr>
        <p:xfrm>
          <a:off x="303213" y="1017384"/>
          <a:ext cx="8454893" cy="936044"/>
        </p:xfrm>
        <a:graphic>
          <a:graphicData uri="http://schemas.openxmlformats.org/drawingml/2006/table">
            <a:tbl>
              <a:tblPr firstRow="1" firstCol="1" bandRow="1">
                <a:tableStyleId>{F5AB1C69-6EDB-4FF4-983F-18BD219EF322}</a:tableStyleId>
              </a:tblPr>
              <a:tblGrid>
                <a:gridCol w="504617">
                  <a:extLst>
                    <a:ext uri="{9D8B030D-6E8A-4147-A177-3AD203B41FA5}">
                      <a16:colId xmlns:a16="http://schemas.microsoft.com/office/drawing/2014/main" val="20000"/>
                    </a:ext>
                  </a:extLst>
                </a:gridCol>
                <a:gridCol w="3223041">
                  <a:extLst>
                    <a:ext uri="{9D8B030D-6E8A-4147-A177-3AD203B41FA5}">
                      <a16:colId xmlns:a16="http://schemas.microsoft.com/office/drawing/2014/main" val="20001"/>
                    </a:ext>
                  </a:extLst>
                </a:gridCol>
                <a:gridCol w="918414">
                  <a:extLst>
                    <a:ext uri="{9D8B030D-6E8A-4147-A177-3AD203B41FA5}">
                      <a16:colId xmlns:a16="http://schemas.microsoft.com/office/drawing/2014/main" val="20002"/>
                    </a:ext>
                  </a:extLst>
                </a:gridCol>
                <a:gridCol w="676644">
                  <a:extLst>
                    <a:ext uri="{9D8B030D-6E8A-4147-A177-3AD203B41FA5}">
                      <a16:colId xmlns:a16="http://schemas.microsoft.com/office/drawing/2014/main" val="20003"/>
                    </a:ext>
                  </a:extLst>
                </a:gridCol>
                <a:gridCol w="462556">
                  <a:extLst>
                    <a:ext uri="{9D8B030D-6E8A-4147-A177-3AD203B41FA5}">
                      <a16:colId xmlns:a16="http://schemas.microsoft.com/office/drawing/2014/main" val="20004"/>
                    </a:ext>
                  </a:extLst>
                </a:gridCol>
                <a:gridCol w="539126">
                  <a:extLst>
                    <a:ext uri="{9D8B030D-6E8A-4147-A177-3AD203B41FA5}">
                      <a16:colId xmlns:a16="http://schemas.microsoft.com/office/drawing/2014/main" val="20005"/>
                    </a:ext>
                  </a:extLst>
                </a:gridCol>
                <a:gridCol w="539126">
                  <a:extLst>
                    <a:ext uri="{9D8B030D-6E8A-4147-A177-3AD203B41FA5}">
                      <a16:colId xmlns:a16="http://schemas.microsoft.com/office/drawing/2014/main" val="20006"/>
                    </a:ext>
                  </a:extLst>
                </a:gridCol>
                <a:gridCol w="1591369">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
                        </a:rPr>
                        <a:t>1020063</a:t>
                      </a:r>
                    </a:p>
                  </a:txBody>
                  <a:tcPr marL="9525" marR="9525" marT="9515" marB="0"/>
                </a:tc>
                <a:tc>
                  <a:txBody>
                    <a:bodyPr/>
                    <a:lstStyle/>
                    <a:p>
                      <a:pPr algn="l" fontAlgn="t"/>
                      <a:r>
                        <a:rPr lang="en-GB" sz="900" b="0" i="0" u="none" strike="noStrike" dirty="0">
                          <a:solidFill>
                            <a:srgbClr val="000000"/>
                          </a:solidFill>
                          <a:effectLst/>
                          <a:latin typeface="Arial "/>
                        </a:rPr>
                        <a:t>Study on User Identities and Authentication Architecture </a:t>
                      </a:r>
                    </a:p>
                  </a:txBody>
                  <a:tcPr marL="9525" marR="9525" marT="9515" marB="0"/>
                </a:tc>
                <a:tc>
                  <a:txBody>
                    <a:bodyPr/>
                    <a:lstStyle/>
                    <a:p>
                      <a:pPr algn="l" fontAlgn="t"/>
                      <a:r>
                        <a:rPr lang="en-GB" sz="900" b="0" i="0" u="none" strike="noStrike">
                          <a:solidFill>
                            <a:srgbClr val="000000"/>
                          </a:solidFill>
                          <a:effectLst/>
                          <a:latin typeface="Arial "/>
                        </a:rPr>
                        <a:t>FS_UIA_ARC</a:t>
                      </a:r>
                    </a:p>
                  </a:txBody>
                  <a:tcPr marL="9525" marR="9525" marT="9515" marB="0"/>
                </a:tc>
                <a:tc>
                  <a:txBody>
                    <a:bodyPr/>
                    <a:lstStyle/>
                    <a:p>
                      <a:pPr algn="l" fontAlgn="t"/>
                      <a:r>
                        <a:rPr lang="en-GB" sz="900" b="0" i="0" u="none" strike="noStrike">
                          <a:solidFill>
                            <a:srgbClr val="000000"/>
                          </a:solidFill>
                          <a:effectLst/>
                          <a:latin typeface="Arial "/>
                        </a:rPr>
                        <a:t>09/09/2024</a:t>
                      </a:r>
                    </a:p>
                  </a:txBody>
                  <a:tcPr marL="9525" marR="9525" marT="9515" marB="0"/>
                </a:tc>
                <a:tc>
                  <a:txBody>
                    <a:bodyPr/>
                    <a:lstStyle/>
                    <a:p>
                      <a:pPr algn="l" fontAlgn="t"/>
                      <a:r>
                        <a:rPr lang="en-GB" sz="900" b="0" i="0" u="none" strike="noStrike" dirty="0" smtClean="0">
                          <a:solidFill>
                            <a:srgbClr val="000000"/>
                          </a:solidFill>
                          <a:effectLst/>
                          <a:latin typeface="Arial "/>
                        </a:rPr>
                        <a:t>93%</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4"/>
                        </a:rPr>
                        <a:t>SP-231804</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Arial "/>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
                        </a:rPr>
                        <a:t>1040085</a:t>
                      </a:r>
                    </a:p>
                  </a:txBody>
                  <a:tcPr marL="9525" marR="9525" marT="9515" marB="0"/>
                </a:tc>
                <a:tc>
                  <a:txBody>
                    <a:bodyPr/>
                    <a:lstStyle/>
                    <a:p>
                      <a:pPr algn="l" fontAlgn="t"/>
                      <a:r>
                        <a:rPr lang="en-GB" sz="900" b="0" i="0" u="none" strike="noStrike" dirty="0">
                          <a:solidFill>
                            <a:srgbClr val="000000"/>
                          </a:solidFill>
                          <a:effectLst/>
                          <a:latin typeface="Arial "/>
                        </a:rPr>
                        <a:t>Identifying non-3GPP Devices Connecting behind a UE or 5G-RG</a:t>
                      </a:r>
                    </a:p>
                  </a:txBody>
                  <a:tcPr marL="9525" marR="9525" marT="9515" marB="0"/>
                </a:tc>
                <a:tc>
                  <a:txBody>
                    <a:bodyPr/>
                    <a:lstStyle/>
                    <a:p>
                      <a:pPr algn="l" fontAlgn="t"/>
                      <a:r>
                        <a:rPr lang="en-GB" sz="900" b="0" i="0" u="none" strike="noStrike" dirty="0">
                          <a:solidFill>
                            <a:srgbClr val="000000"/>
                          </a:solidFill>
                          <a:effectLst/>
                          <a:latin typeface="Arial "/>
                        </a:rPr>
                        <a:t>UIA_ARC</a:t>
                      </a:r>
                    </a:p>
                  </a:txBody>
                  <a:tcPr marL="9525" marR="9525" marT="9515" marB="0"/>
                </a:tc>
                <a:tc>
                  <a:txBody>
                    <a:bodyPr/>
                    <a:lstStyle/>
                    <a:p>
                      <a:pPr algn="l" fontAlgn="t"/>
                      <a:r>
                        <a:rPr lang="en-GB" sz="900" b="0" i="0" u="none" strike="noStrike" dirty="0">
                          <a:solidFill>
                            <a:srgbClr val="000000"/>
                          </a:solidFill>
                          <a:effectLst/>
                          <a:latin typeface="Arial "/>
                        </a:rPr>
                        <a:t>12/12/2024</a:t>
                      </a:r>
                    </a:p>
                  </a:txBody>
                  <a:tcPr marL="9525" marR="9525" marT="9515" marB="0"/>
                </a:tc>
                <a:tc>
                  <a:txBody>
                    <a:bodyPr/>
                    <a:lstStyle/>
                    <a:p>
                      <a:pPr algn="l" fontAlgn="t"/>
                      <a:r>
                        <a:rPr lang="en-GB" sz="900" b="0" i="0" u="none" strike="noStrike" dirty="0" smtClean="0">
                          <a:solidFill>
                            <a:srgbClr val="000000"/>
                          </a:solidFill>
                          <a:effectLst/>
                          <a:latin typeface="Arial "/>
                        </a:rPr>
                        <a:t>15%</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5"/>
                        </a:rPr>
                        <a:t>SP-240971</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90%</a:t>
                      </a:r>
                      <a:endParaRPr lang="en-GB" sz="900" dirty="0">
                        <a:solidFill>
                          <a:srgbClr val="FF0000"/>
                        </a:solidFill>
                        <a:latin typeface="Arial "/>
                      </a:endParaRPr>
                    </a:p>
                  </a:txBody>
                  <a:tcPr marL="36003" marR="36003" marT="0" marB="0" anchor="ctr"/>
                </a:tc>
                <a:tc>
                  <a:txBody>
                    <a:bodyPr/>
                    <a:lstStyle/>
                    <a:p>
                      <a:pPr algn="l">
                        <a:lnSpc>
                          <a:spcPct val="107000"/>
                        </a:lnSpc>
                        <a:spcAft>
                          <a:spcPts val="800"/>
                        </a:spcAft>
                      </a:pPr>
                      <a:r>
                        <a:rPr lang="en-GB" sz="800" dirty="0" smtClean="0">
                          <a:solidFill>
                            <a:srgbClr val="FF0000"/>
                          </a:solidFill>
                          <a:latin typeface="Arial "/>
                        </a:rPr>
                        <a:t>If no exception is approved at plenary, the percent complete can be changed to 100%</a:t>
                      </a: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SA#105</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SA2#165: 14 – 18 October, Hyderabad, India</a:t>
            </a:r>
          </a:p>
          <a:p>
            <a:pPr lvl="1" eaLnBrk="1" hangingPunct="1">
              <a:defRPr/>
            </a:pPr>
            <a:r>
              <a:rPr lang="en-GB" altLang="de-DE" sz="1350" dirty="0" smtClean="0">
                <a:latin typeface="Arial" panose="020B0604020202020204" pitchFamily="34" charset="0"/>
                <a:cs typeface="Arial" panose="020B0604020202020204" pitchFamily="34" charset="0"/>
              </a:rPr>
              <a:t>SA2#166: 18 – 22 November, Orlando, USA</a:t>
            </a:r>
            <a:endParaRPr lang="en-GB" altLang="de-DE" sz="135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Q1 2025)</a:t>
            </a:r>
            <a:endParaRPr lang="en-GB"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SA2#166 AH-E: 20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24 January (e-meeting)</a:t>
            </a:r>
          </a:p>
          <a:p>
            <a:pPr lvl="1" eaLnBrk="1" hangingPunct="1">
              <a:defRPr/>
            </a:pPr>
            <a:r>
              <a:rPr lang="en-GB" altLang="de-DE" sz="1350" dirty="0" smtClean="0">
                <a:latin typeface="Arial" panose="020B0604020202020204" pitchFamily="34" charset="0"/>
                <a:cs typeface="Arial" panose="020B0604020202020204" pitchFamily="34" charset="0"/>
              </a:rPr>
              <a:t>SA2#167: 17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21 February 2025, Athens, Greece</a:t>
            </a:r>
            <a:endParaRPr lang="en-GB" altLang="ko-KR" sz="1350"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smtClean="0">
                <a:solidFill>
                  <a:schemeClr val="tx1"/>
                </a:solidFill>
              </a:rPr>
              <a:t>FS_eEDGE_5GC_ph3/ eEDGE_5GC_ph3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SA#105</a:t>
            </a:r>
            <a:endParaRPr lang="de-DE" altLang="de-DE" sz="1600" b="1" kern="0" dirty="0">
              <a:solidFill>
                <a:srgbClr val="FF0000"/>
              </a:solidFill>
            </a:endParaRPr>
          </a:p>
          <a:p>
            <a:pPr lvl="1">
              <a:spcBef>
                <a:spcPts val="0"/>
              </a:spcBef>
              <a:spcAft>
                <a:spcPts val="200"/>
              </a:spcAft>
            </a:pPr>
            <a:r>
              <a:rPr lang="en-US" altLang="de-DE" sz="1400" dirty="0"/>
              <a:t>eEDGE_5GC_Ph3:</a:t>
            </a:r>
          </a:p>
          <a:p>
            <a:pPr lvl="2">
              <a:spcBef>
                <a:spcPts val="0"/>
              </a:spcBef>
              <a:spcAft>
                <a:spcPts val="0"/>
              </a:spcAft>
            </a:pPr>
            <a:r>
              <a:rPr lang="en-US" altLang="zh-CN" sz="1200" kern="0" dirty="0"/>
              <a:t>96 papers were received, 30 CRs were approved.</a:t>
            </a:r>
          </a:p>
          <a:p>
            <a:pPr marL="457200" lvl="1" indent="-457200">
              <a:spcBef>
                <a:spcPts val="0"/>
              </a:spcBef>
              <a:spcAft>
                <a:spcPts val="200"/>
              </a:spcAft>
              <a:buBlip>
                <a:blip r:embed="rId3"/>
              </a:buBlip>
            </a:pPr>
            <a:r>
              <a:rPr lang="en-US" sz="1600" b="1" kern="0" dirty="0"/>
              <a:t>Impacts and dependencies on other WGs:</a:t>
            </a:r>
            <a:endParaRPr lang="de-DE" sz="1600" b="1" kern="0"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en-US" altLang="zh-CN" sz="1600" b="1" kern="0" dirty="0"/>
              <a:t>Controversial</a:t>
            </a:r>
            <a:r>
              <a:rPr lang="de-DE" sz="1600" b="1" kern="0" dirty="0"/>
              <a:t> issues:</a:t>
            </a:r>
          </a:p>
          <a:p>
            <a:pPr lvl="1">
              <a:spcBef>
                <a:spcPts val="0"/>
              </a:spcBef>
              <a:spcAft>
                <a:spcPts val="200"/>
              </a:spcAft>
              <a:defRPr/>
            </a:pPr>
            <a:r>
              <a:rPr lang="en-US" altLang="zh-CN" sz="1400" kern="0" dirty="0"/>
              <a:t>KI#1: AF traffic influence information usage at I-SMF.</a:t>
            </a:r>
          </a:p>
          <a:p>
            <a:pPr>
              <a:spcBef>
                <a:spcPts val="0"/>
              </a:spcBef>
              <a:spcAft>
                <a:spcPts val="200"/>
              </a:spcAft>
            </a:pPr>
            <a:r>
              <a:rPr lang="de-DE" sz="1600" b="1" kern="0" dirty="0"/>
              <a:t>Next steps:</a:t>
            </a:r>
          </a:p>
          <a:p>
            <a:pPr lvl="1">
              <a:spcBef>
                <a:spcPts val="0"/>
              </a:spcBef>
              <a:spcAft>
                <a:spcPts val="0"/>
              </a:spcAft>
            </a:pPr>
            <a:r>
              <a:rPr lang="en-US" altLang="zh-CN" sz="1400" kern="0" dirty="0"/>
              <a:t>Resolve the remaining ENs via CAT-F CRs and process other CAT-F CRs.</a:t>
            </a:r>
          </a:p>
        </p:txBody>
      </p:sp>
      <p:graphicFrame>
        <p:nvGraphicFramePr>
          <p:cNvPr id="5" name="Table 4"/>
          <p:cNvGraphicFramePr>
            <a:graphicFrameLocks noGrp="1"/>
          </p:cNvGraphicFramePr>
          <p:nvPr>
            <p:extLst>
              <p:ext uri="{D42A27DB-BD31-4B8C-83A1-F6EECF244321}">
                <p14:modId xmlns:p14="http://schemas.microsoft.com/office/powerpoint/2010/main" val="1777960968"/>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eEDGE_5GC_Ph3</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SP-240996</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97%</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SP-240962</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SA#105</a:t>
            </a:r>
            <a:endParaRPr lang="de-DE" altLang="de-DE" sz="1200" b="1" kern="0" dirty="0">
              <a:solidFill>
                <a:srgbClr val="FF0000"/>
              </a:solidFill>
            </a:endParaRPr>
          </a:p>
          <a:p>
            <a:pPr lvl="1">
              <a:spcBef>
                <a:spcPts val="0"/>
              </a:spcBef>
              <a:spcAft>
                <a:spcPts val="0"/>
              </a:spcAft>
            </a:pPr>
            <a:r>
              <a:rPr lang="en-US" altLang="de-DE" sz="1100" dirty="0"/>
              <a:t>12 CRs to TS 23.256, 1 CR to TS 23.502 and 2 CRs to TS 23.288 were agreed.</a:t>
            </a:r>
          </a:p>
          <a:p>
            <a:pPr lvl="1">
              <a:spcBef>
                <a:spcPts val="0"/>
              </a:spcBef>
              <a:spcAft>
                <a:spcPts val="0"/>
              </a:spcAft>
            </a:pPr>
            <a:r>
              <a:rPr lang="en-US" altLang="de-DE" sz="1100" dirty="0"/>
              <a:t>All work tasks in the WID </a:t>
            </a:r>
            <a:r>
              <a:rPr lang="en-US" altLang="de-DE" sz="1100" dirty="0" smtClean="0"/>
              <a:t>were </a:t>
            </a:r>
            <a:r>
              <a:rPr lang="en-US" altLang="de-DE" sz="1100" dirty="0"/>
              <a:t>captured mainly in TS 23.256.</a:t>
            </a:r>
          </a:p>
          <a:p>
            <a:pPr marL="893763" lvl="2" indent="-177800">
              <a:spcBef>
                <a:spcPts val="0"/>
              </a:spcBef>
              <a:spcAft>
                <a:spcPts val="0"/>
              </a:spcAft>
            </a:pPr>
            <a:r>
              <a:rPr lang="en-US" altLang="de-DE" sz="1050" kern="0" dirty="0" smtClean="0"/>
              <a:t>WT#1: NEF services enhancements</a:t>
            </a:r>
          </a:p>
          <a:p>
            <a:pPr marL="1166813" lvl="3" indent="-184150">
              <a:spcBef>
                <a:spcPts val="0"/>
              </a:spcBef>
              <a:spcAft>
                <a:spcPts val="0"/>
              </a:spcAft>
            </a:pPr>
            <a:r>
              <a:rPr lang="en-US" altLang="de-DE" sz="1000" kern="0" dirty="0" smtClean="0"/>
              <a:t>Pre-flight planning and in-flight monitoring for UAV UEs; C2 communication reliability; Changeover from one USS to another USS for UAV UE assisted by 5GC; </a:t>
            </a:r>
            <a:r>
              <a:rPr lang="en-US" altLang="de-DE" sz="1000" kern="0" dirty="0" smtClean="0">
                <a:ea typeface="LG스마트체 Regular" panose="020B0600000101010101" pitchFamily="50" charset="-127"/>
              </a:rPr>
              <a:t>※ </a:t>
            </a:r>
            <a:r>
              <a:rPr lang="en-US" altLang="de-DE" sz="1000" kern="0" dirty="0" smtClean="0"/>
              <a:t>Security spec reference added</a:t>
            </a:r>
          </a:p>
          <a:p>
            <a:pPr marL="893763" lvl="2" indent="-177800">
              <a:spcBef>
                <a:spcPts val="0"/>
              </a:spcBef>
              <a:spcAft>
                <a:spcPts val="0"/>
              </a:spcAft>
            </a:pPr>
            <a:r>
              <a:rPr lang="en-US" altLang="de-DE" sz="1050" kern="0" dirty="0" smtClean="0"/>
              <a:t>WT#2: Network-assisted/ground-based mechanism for DAA (Detect And Avoid)</a:t>
            </a:r>
          </a:p>
          <a:p>
            <a:pPr marL="893763" lvl="2" indent="-177800">
              <a:spcBef>
                <a:spcPts val="0"/>
              </a:spcBef>
              <a:spcAft>
                <a:spcPts val="0"/>
              </a:spcAft>
            </a:pPr>
            <a:r>
              <a:rPr lang="en-US" altLang="de-DE" sz="1050" kern="0" dirty="0" smtClean="0"/>
              <a:t>WT#3: Support no-transmit zones for UAV UEs</a:t>
            </a:r>
          </a:p>
          <a:p>
            <a:pPr lvl="1">
              <a:spcBef>
                <a:spcPts val="0"/>
              </a:spcBef>
              <a:spcAft>
                <a:spcPts val="0"/>
              </a:spcAft>
            </a:pPr>
            <a:r>
              <a:rPr lang="en-US" altLang="de-DE" sz="1100" kern="0" dirty="0" smtClean="0"/>
              <a:t>One </a:t>
            </a:r>
            <a:r>
              <a:rPr lang="en-US" altLang="de-DE" sz="1100" kern="0" dirty="0"/>
              <a:t>LS on Clarification of </a:t>
            </a:r>
            <a:r>
              <a:rPr lang="en-US" altLang="de-DE" sz="1100" kern="0" dirty="0" err="1"/>
              <a:t>Nnef_RetrieveInfoUAVFlight_Get</a:t>
            </a:r>
            <a:r>
              <a:rPr lang="en-US" altLang="de-DE" sz="1100" kern="0" dirty="0"/>
              <a:t> service operation sent to CT3.</a:t>
            </a:r>
          </a:p>
          <a:p>
            <a:pPr lvl="1">
              <a:spcBef>
                <a:spcPts val="0"/>
              </a:spcBef>
              <a:spcAft>
                <a:spcPts val="0"/>
              </a:spcAft>
            </a:pPr>
            <a:r>
              <a:rPr lang="en-US" altLang="de-DE" sz="1100" dirty="0"/>
              <a:t>One Reply LS on UAV regulation sent to </a:t>
            </a:r>
            <a:r>
              <a:rPr lang="en-US" altLang="de-DE" sz="1100" dirty="0" smtClean="0"/>
              <a:t>RAN3</a:t>
            </a:r>
            <a:endParaRPr lang="en-US" altLang="de-DE" sz="1100" dirty="0"/>
          </a:p>
          <a:p>
            <a:pPr marL="457200" lvl="1" indent="-457200">
              <a:spcBef>
                <a:spcPts val="0"/>
              </a:spcBef>
              <a:spcAft>
                <a:spcPts val="0"/>
              </a:spcAft>
              <a:buBlip>
                <a:blip r:embed="rId3"/>
              </a:buBlip>
            </a:pPr>
            <a:r>
              <a:rPr lang="en-US" sz="1200" b="1" dirty="0" smtClean="0"/>
              <a:t>Impacts </a:t>
            </a:r>
            <a:r>
              <a:rPr lang="en-US" sz="1200" b="1" dirty="0"/>
              <a:t>and dependencies on other WGs</a:t>
            </a:r>
            <a:endParaRPr lang="de-DE" sz="1200" b="1" dirty="0"/>
          </a:p>
          <a:p>
            <a:pPr lvl="1">
              <a:spcBef>
                <a:spcPts val="0"/>
              </a:spcBef>
              <a:spcAft>
                <a:spcPts val="0"/>
              </a:spcAft>
            </a:pPr>
            <a:r>
              <a:rPr lang="en-US" altLang="zh-CN" sz="1100" dirty="0">
                <a:solidFill>
                  <a:prstClr val="black"/>
                </a:solidFill>
                <a:sym typeface="+mn-ea"/>
              </a:rPr>
              <a:t>CT3: Using </a:t>
            </a:r>
            <a:r>
              <a:rPr lang="en-US" altLang="zh-CN" sz="1100" dirty="0" err="1">
                <a:solidFill>
                  <a:prstClr val="black"/>
                </a:solidFill>
                <a:sym typeface="+mn-ea"/>
              </a:rPr>
              <a:t>Nnef_RetrieveInfoUAVFlight_Get</a:t>
            </a:r>
            <a:r>
              <a:rPr lang="en-US" altLang="zh-CN" sz="1100" dirty="0">
                <a:solidFill>
                  <a:prstClr val="black"/>
                </a:solidFill>
                <a:sym typeface="+mn-ea"/>
              </a:rPr>
              <a:t> in the procedure for USS changeover during a UAV flight</a:t>
            </a:r>
          </a:p>
          <a:p>
            <a:pPr lvl="1">
              <a:spcBef>
                <a:spcPts val="0"/>
              </a:spcBef>
              <a:spcAft>
                <a:spcPts val="0"/>
              </a:spcAft>
            </a:pPr>
            <a:r>
              <a:rPr lang="en-US" altLang="de-DE" sz="1100" dirty="0">
                <a:solidFill>
                  <a:prstClr val="black"/>
                </a:solidFill>
                <a:sym typeface="+mn-ea"/>
              </a:rPr>
              <a:t>RAN2/3: Procedures for altitude reporting for aerial UEs </a:t>
            </a:r>
          </a:p>
          <a:p>
            <a:pPr>
              <a:spcBef>
                <a:spcPts val="0"/>
              </a:spcBef>
              <a:spcAft>
                <a:spcPts val="0"/>
              </a:spcAft>
            </a:pPr>
            <a:r>
              <a:rPr lang="de-DE" sz="1200" b="1" kern="0" dirty="0"/>
              <a:t>Outstanding issues</a:t>
            </a:r>
          </a:p>
          <a:p>
            <a:pPr marL="742950" lvl="1" indent="-285750">
              <a:spcBef>
                <a:spcPts val="0"/>
              </a:spcBef>
              <a:spcAft>
                <a:spcPts val="0"/>
              </a:spcAft>
              <a:defRPr/>
            </a:pPr>
            <a:r>
              <a:rPr lang="en-US" altLang="zh-CN" sz="1100" dirty="0">
                <a:solidFill>
                  <a:prstClr val="black"/>
                </a:solidFill>
                <a:sym typeface="+mn-ea"/>
              </a:rPr>
              <a:t>None</a:t>
            </a:r>
            <a:r>
              <a:rPr lang="en-US" altLang="ko-KR" sz="1100" kern="0" dirty="0">
                <a:solidFill>
                  <a:prstClr val="black"/>
                </a:solidFill>
              </a:rPr>
              <a:t>.</a:t>
            </a:r>
            <a:endParaRPr lang="de-DE" altLang="ko-KR" sz="1100" kern="0" dirty="0">
              <a:solidFill>
                <a:prstClr val="black"/>
              </a:solidFill>
            </a:endParaRPr>
          </a:p>
          <a:p>
            <a:pPr>
              <a:spcBef>
                <a:spcPts val="0"/>
              </a:spcBef>
              <a:spcAft>
                <a:spcPts val="0"/>
              </a:spcAft>
            </a:pPr>
            <a:r>
              <a:rPr lang="de-DE" sz="1200" b="1" kern="0" dirty="0"/>
              <a:t>Next steps</a:t>
            </a:r>
          </a:p>
          <a:p>
            <a:pPr lvl="1">
              <a:spcBef>
                <a:spcPts val="0"/>
              </a:spcBef>
              <a:spcAft>
                <a:spcPts val="0"/>
              </a:spcAft>
              <a:defRPr/>
            </a:pPr>
            <a:r>
              <a:rPr lang="en-US" altLang="ko-KR" sz="1100" kern="100" dirty="0">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de-DE" sz="9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1370295323"/>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(Stage 2 of) Phase 3 for UAS, UAV and UAM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SP-231801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99%</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SA#105:</a:t>
            </a:r>
          </a:p>
          <a:p>
            <a:pPr lvl="1">
              <a:spcBef>
                <a:spcPts val="0"/>
              </a:spcBef>
              <a:spcAft>
                <a:spcPts val="0"/>
              </a:spcAft>
            </a:pPr>
            <a:r>
              <a:rPr lang="en-US" altLang="de-DE" sz="1200" dirty="0"/>
              <a:t>Continue normative work at </a:t>
            </a:r>
            <a:r>
              <a:rPr lang="en-US" altLang="zh-CN" sz="1200" dirty="0"/>
              <a:t>SA2#165 and </a:t>
            </a:r>
            <a:r>
              <a:rPr lang="en-US" altLang="de-DE" sz="1200" dirty="0"/>
              <a:t>SA2#166</a:t>
            </a:r>
          </a:p>
          <a:p>
            <a:pPr lvl="1">
              <a:spcBef>
                <a:spcPts val="0"/>
              </a:spcBef>
              <a:spcAft>
                <a:spcPts val="0"/>
              </a:spcAft>
            </a:pPr>
            <a:r>
              <a:rPr lang="en-US" altLang="de-DE" sz="1200" dirty="0"/>
              <a:t>10 CRs are </a:t>
            </a:r>
            <a:r>
              <a:rPr lang="en-US" altLang="de-DE" sz="1200" kern="0" dirty="0"/>
              <a:t>approved at SA2#165, among of them 5 CR are further revised at SA2#166, and 2 new CR approved in SA2#166.</a:t>
            </a:r>
          </a:p>
          <a:p>
            <a:pPr lvl="1">
              <a:spcBef>
                <a:spcPts val="0"/>
              </a:spcBef>
              <a:spcAft>
                <a:spcPts val="0"/>
              </a:spcAft>
            </a:pPr>
            <a:r>
              <a:rPr lang="en-US" altLang="de-DE" sz="1200" dirty="0"/>
              <a:t>All key issues</a:t>
            </a:r>
            <a:r>
              <a:rPr lang="en-US" altLang="zh-CN" sz="1200" dirty="0">
                <a:cs typeface="+mn-ea"/>
              </a:rPr>
              <a:t> were completed</a:t>
            </a:r>
          </a:p>
          <a:p>
            <a:pPr>
              <a:spcBef>
                <a:spcPts val="300"/>
              </a:spcBef>
              <a:spcAft>
                <a:spcPts val="300"/>
              </a:spcAft>
              <a:defRPr/>
            </a:pPr>
            <a:r>
              <a:rPr lang="en-US" sz="1600" kern="0" dirty="0"/>
              <a:t>Impacts and dependencies on other WGs:</a:t>
            </a:r>
          </a:p>
          <a:p>
            <a:pPr lvl="1">
              <a:spcBef>
                <a:spcPts val="0"/>
              </a:spcBef>
              <a:spcAft>
                <a:spcPts val="0"/>
              </a:spcAft>
              <a:defRPr/>
            </a:pPr>
            <a:r>
              <a:rPr lang="en-US" altLang="zh-CN" sz="1050" dirty="0">
                <a:solidFill>
                  <a:prstClr val="black"/>
                </a:solidFill>
                <a:sym typeface="+mn-ea"/>
              </a:rPr>
              <a:t>None</a:t>
            </a:r>
          </a:p>
          <a:p>
            <a:pPr>
              <a:spcBef>
                <a:spcPts val="0"/>
              </a:spcBef>
              <a:spcAft>
                <a:spcPts val="450"/>
              </a:spcAft>
              <a:defRPr/>
            </a:pPr>
            <a:r>
              <a:rPr lang="de-DE" sz="1600" kern="0" dirty="0"/>
              <a:t>Controversial issues:</a:t>
            </a:r>
          </a:p>
          <a:p>
            <a:pPr lvl="1">
              <a:spcBef>
                <a:spcPts val="0"/>
              </a:spcBef>
              <a:spcAft>
                <a:spcPts val="0"/>
              </a:spcAft>
              <a:defRPr/>
            </a:pPr>
            <a:r>
              <a:rPr lang="en-US" altLang="ko-KR" sz="1050" dirty="0"/>
              <a:t>None</a:t>
            </a:r>
            <a:endParaRPr lang="de-DE" sz="1050" kern="0" dirty="0"/>
          </a:p>
          <a:p>
            <a:pPr>
              <a:spcBef>
                <a:spcPts val="0"/>
              </a:spcBef>
              <a:spcAft>
                <a:spcPts val="0"/>
              </a:spcAft>
              <a:defRPr/>
            </a:pPr>
            <a:r>
              <a:rPr lang="de-DE" sz="1600" kern="0" dirty="0"/>
              <a:t>Next steps:</a:t>
            </a:r>
          </a:p>
          <a:p>
            <a:pPr lvl="1">
              <a:spcBef>
                <a:spcPts val="0"/>
              </a:spcBef>
              <a:spcAft>
                <a:spcPts val="0"/>
              </a:spcAft>
              <a:defRPr/>
            </a:pPr>
            <a:r>
              <a:rPr lang="en-GB" altLang="zh-CN" sz="1200" dirty="0"/>
              <a:t>maintenance</a:t>
            </a:r>
            <a:endParaRPr lang="de-DE" sz="1200" kern="0" dirty="0"/>
          </a:p>
        </p:txBody>
      </p:sp>
      <p:graphicFrame>
        <p:nvGraphicFramePr>
          <p:cNvPr id="5" name="Table 4"/>
          <p:cNvGraphicFramePr>
            <a:graphicFrameLocks noGrp="1"/>
          </p:cNvGraphicFramePr>
          <p:nvPr>
            <p:extLst>
              <p:ext uri="{D42A27DB-BD31-4B8C-83A1-F6EECF244321}">
                <p14:modId xmlns:p14="http://schemas.microsoft.com/office/powerpoint/2010/main" val="793235226"/>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smtClean="0">
                <a:solidFill>
                  <a:schemeClr val="tx1"/>
                </a:solidFill>
              </a:rPr>
              <a:t>FS_5G_Femto/5G_Femto</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200" b="1" dirty="0">
                <a:solidFill>
                  <a:prstClr val="black"/>
                </a:solidFill>
              </a:rPr>
              <a:t>Progress since </a:t>
            </a:r>
            <a:r>
              <a:rPr lang="en-US" altLang="ko-KR" sz="1200" b="1" dirty="0" smtClean="0">
                <a:solidFill>
                  <a:prstClr val="black"/>
                </a:solidFill>
              </a:rPr>
              <a:t>SA#105</a:t>
            </a:r>
            <a:endParaRPr lang="de-DE" altLang="ko-KR" sz="1200" dirty="0">
              <a:solidFill>
                <a:prstClr val="black"/>
              </a:solidFill>
            </a:endParaRPr>
          </a:p>
          <a:p>
            <a:pPr lvl="1">
              <a:spcBef>
                <a:spcPts val="0"/>
              </a:spcBef>
              <a:spcAft>
                <a:spcPts val="200"/>
              </a:spcAft>
            </a:pPr>
            <a:r>
              <a:rPr lang="en-US" altLang="de-DE" sz="1200" dirty="0"/>
              <a:t>A total of 11 CRs (including revisions of two approved CRs in SA2#165)</a:t>
            </a:r>
            <a:r>
              <a:rPr lang="en-US" altLang="de-DE" sz="1200" kern="0" dirty="0"/>
              <a:t> were agreed on the following aspects:</a:t>
            </a:r>
          </a:p>
          <a:p>
            <a:pPr lvl="1">
              <a:spcBef>
                <a:spcPts val="0"/>
              </a:spcBef>
              <a:spcAft>
                <a:spcPts val="200"/>
              </a:spcAft>
            </a:pPr>
            <a:r>
              <a:rPr lang="en-GB" altLang="de-DE" sz="1200" dirty="0" smtClean="0"/>
              <a:t>LS </a:t>
            </a:r>
            <a:r>
              <a:rPr lang="en-GB" altLang="de-DE" sz="1200" dirty="0"/>
              <a:t>from SA WG3 – “LS to request clarification on the potential baseline system architecture of 5G NR </a:t>
            </a:r>
            <a:r>
              <a:rPr lang="en-GB" altLang="de-DE" sz="1200" dirty="0" err="1"/>
              <a:t>Femto</a:t>
            </a:r>
            <a:r>
              <a:rPr lang="en-US" altLang="de-DE" sz="1200" dirty="0"/>
              <a:t>”.</a:t>
            </a:r>
          </a:p>
          <a:p>
            <a:pPr lvl="2">
              <a:spcBef>
                <a:spcPts val="0"/>
              </a:spcBef>
              <a:spcAft>
                <a:spcPts val="200"/>
              </a:spcAft>
            </a:pPr>
            <a:r>
              <a:rPr lang="en-GB" altLang="de-DE" sz="1200" dirty="0"/>
              <a:t>Reply LS to request clarification on the potential baseline system architecture of 5G NR </a:t>
            </a:r>
            <a:r>
              <a:rPr lang="en-GB" altLang="de-DE" sz="1200" dirty="0" err="1"/>
              <a:t>Femto</a:t>
            </a:r>
            <a:r>
              <a:rPr lang="en-GB" altLang="de-DE" sz="1200" dirty="0"/>
              <a:t> (</a:t>
            </a:r>
            <a:r>
              <a:rPr lang="en-GB" altLang="de-DE" sz="1200" dirty="0">
                <a:hlinkClick r:id="rId4"/>
              </a:rPr>
              <a:t>S2-2412752</a:t>
            </a:r>
            <a:r>
              <a:rPr lang="en-GB" altLang="de-DE" sz="1200" dirty="0"/>
              <a:t>) was agreed.</a:t>
            </a:r>
          </a:p>
          <a:p>
            <a:pPr lvl="1">
              <a:spcBef>
                <a:spcPts val="0"/>
              </a:spcBef>
              <a:spcAft>
                <a:spcPts val="200"/>
              </a:spcAft>
            </a:pPr>
            <a:r>
              <a:rPr lang="en-GB" altLang="de-DE" sz="1200" dirty="0"/>
              <a:t>LS from SA WG3 – “LS on Clarification regarding definition of 5G NR </a:t>
            </a:r>
            <a:r>
              <a:rPr lang="en-GB" altLang="de-DE" sz="1200" dirty="0" err="1"/>
              <a:t>femto</a:t>
            </a:r>
            <a:r>
              <a:rPr lang="en-GB" altLang="de-DE" sz="1200" dirty="0"/>
              <a:t> ownership</a:t>
            </a:r>
            <a:r>
              <a:rPr lang="en-US" altLang="de-DE" sz="1200" dirty="0"/>
              <a:t>”</a:t>
            </a:r>
          </a:p>
          <a:p>
            <a:pPr lvl="2">
              <a:spcBef>
                <a:spcPts val="0"/>
              </a:spcBef>
              <a:spcAft>
                <a:spcPts val="200"/>
              </a:spcAft>
            </a:pPr>
            <a:r>
              <a:rPr lang="en-GB" altLang="de-DE" sz="1200" dirty="0"/>
              <a:t>Reply LS on Clarification regarding definition of 5G NR </a:t>
            </a:r>
            <a:r>
              <a:rPr lang="en-GB" altLang="de-DE" sz="1200" dirty="0" err="1"/>
              <a:t>femto</a:t>
            </a:r>
            <a:r>
              <a:rPr lang="en-GB" altLang="de-DE" sz="1200" dirty="0"/>
              <a:t> ownership (</a:t>
            </a:r>
            <a:r>
              <a:rPr lang="en-GB" altLang="de-DE" sz="1200" dirty="0">
                <a:hlinkClick r:id="rId5"/>
              </a:rPr>
              <a:t>S2-2411241</a:t>
            </a:r>
            <a:r>
              <a:rPr lang="en-GB" altLang="de-DE" sz="1200" dirty="0"/>
              <a:t>) was agreed.</a:t>
            </a:r>
          </a:p>
          <a:p>
            <a:pPr marL="457200" lvl="1" indent="-457200">
              <a:spcBef>
                <a:spcPts val="0"/>
              </a:spcBef>
              <a:spcAft>
                <a:spcPts val="200"/>
              </a:spcAft>
              <a:buBlip>
                <a:blip r:embed="rId3"/>
              </a:buBlip>
            </a:pPr>
            <a:r>
              <a:rPr lang="en-US" altLang="ko-KR" sz="1200" b="1" dirty="0">
                <a:solidFill>
                  <a:prstClr val="black"/>
                </a:solidFill>
              </a:rPr>
              <a:t>RAN impacts and dependencies</a:t>
            </a:r>
            <a:endParaRPr lang="de-DE" altLang="ko-KR" sz="1200" dirty="0">
              <a:solidFill>
                <a:prstClr val="black"/>
              </a:solidFill>
            </a:endParaRPr>
          </a:p>
          <a:p>
            <a:pPr lvl="1">
              <a:spcBef>
                <a:spcPts val="0"/>
              </a:spcBef>
              <a:spcAft>
                <a:spcPts val="200"/>
              </a:spcAft>
            </a:pPr>
            <a:r>
              <a:rPr lang="en-US" altLang="zh-CN" sz="1200" dirty="0">
                <a:solidFill>
                  <a:prstClr val="black"/>
                </a:solidFill>
                <a:sym typeface="+mn-ea"/>
              </a:rPr>
              <a:t>None</a:t>
            </a:r>
            <a:r>
              <a:rPr lang="en-US" altLang="zh-CN" sz="1100" dirty="0">
                <a:solidFill>
                  <a:prstClr val="black"/>
                </a:solidFill>
                <a:sym typeface="+mn-ea"/>
              </a:rPr>
              <a:t>. </a:t>
            </a:r>
            <a:endParaRPr lang="en-US" altLang="de-DE" sz="1100" dirty="0">
              <a:solidFill>
                <a:prstClr val="black"/>
              </a:solidFill>
              <a:sym typeface="+mn-ea"/>
            </a:endParaRPr>
          </a:p>
          <a:p>
            <a:pPr>
              <a:spcBef>
                <a:spcPts val="0"/>
              </a:spcBef>
              <a:spcAft>
                <a:spcPts val="200"/>
              </a:spcAft>
            </a:pPr>
            <a:r>
              <a:rPr lang="de-DE" altLang="ko-KR" sz="1200" b="1" kern="0" dirty="0"/>
              <a:t>Outstanding issues</a:t>
            </a:r>
          </a:p>
          <a:p>
            <a:pPr lvl="1">
              <a:spcBef>
                <a:spcPts val="0"/>
              </a:spcBef>
              <a:spcAft>
                <a:spcPts val="200"/>
              </a:spcAft>
            </a:pPr>
            <a:r>
              <a:rPr lang="en-US" altLang="ko-KR" sz="1200" dirty="0"/>
              <a:t>None</a:t>
            </a:r>
            <a:r>
              <a:rPr lang="en-US" altLang="ko-KR" sz="1100" dirty="0"/>
              <a:t>. </a:t>
            </a:r>
            <a:endParaRPr lang="de-DE" altLang="ko-KR" sz="1100" dirty="0"/>
          </a:p>
          <a:p>
            <a:pPr>
              <a:spcBef>
                <a:spcPts val="0"/>
              </a:spcBef>
              <a:spcAft>
                <a:spcPts val="200"/>
              </a:spcAft>
            </a:pPr>
            <a:r>
              <a:rPr lang="de-DE" altLang="ko-KR" sz="1200" b="1" kern="0" dirty="0"/>
              <a:t>Next steps</a:t>
            </a:r>
          </a:p>
          <a:p>
            <a:pPr lvl="1">
              <a:spcBef>
                <a:spcPts val="0"/>
              </a:spcBef>
              <a:spcAft>
                <a:spcPts val="200"/>
              </a:spcAft>
              <a:defRPr/>
            </a:pPr>
            <a:r>
              <a:rPr lang="en-GB" altLang="ko-KR" sz="1200" kern="100" dirty="0">
                <a:latin typeface="Calibri" panose="020F0502020204030204" pitchFamily="34" charset="0"/>
                <a:ea typeface="Calibri" panose="020F0502020204030204" pitchFamily="34" charset="0"/>
                <a:cs typeface="Calibri" panose="020F0502020204030204" pitchFamily="34" charset="0"/>
              </a:rPr>
              <a:t>Maintenance work and alignment based on work progressed in other working groups</a:t>
            </a:r>
          </a:p>
        </p:txBody>
      </p:sp>
      <p:graphicFrame>
        <p:nvGraphicFramePr>
          <p:cNvPr id="5" name="Table 4"/>
          <p:cNvGraphicFramePr>
            <a:graphicFrameLocks noGrp="1"/>
          </p:cNvGraphicFramePr>
          <p:nvPr>
            <p:extLst>
              <p:ext uri="{D42A27DB-BD31-4B8C-83A1-F6EECF244321}">
                <p14:modId xmlns:p14="http://schemas.microsoft.com/office/powerpoint/2010/main" val="906076129"/>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Study on 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6"/>
                        </a:rPr>
                        <a:t>SP-231797</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7"/>
                        </a:rPr>
                        <a:t>SP-240629</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600" b="1" dirty="0">
                <a:solidFill>
                  <a:prstClr val="black"/>
                </a:solidFill>
              </a:rPr>
              <a:t>Progress since SA#105</a:t>
            </a:r>
          </a:p>
          <a:p>
            <a:pPr lvl="1">
              <a:spcBef>
                <a:spcPts val="0"/>
              </a:spcBef>
              <a:spcAft>
                <a:spcPts val="0"/>
              </a:spcAft>
            </a:pPr>
            <a:r>
              <a:rPr lang="en-US" altLang="de-DE" sz="1200" dirty="0"/>
              <a:t>FS_MASSS: Based on the guidance that SA Plenary endorsed in SP-241401, 1 </a:t>
            </a:r>
            <a:r>
              <a:rPr lang="en-US" altLang="de-DE" sz="1200" dirty="0" err="1"/>
              <a:t>pCR</a:t>
            </a:r>
            <a:r>
              <a:rPr lang="en-US" altLang="de-DE" sz="1200" dirty="0"/>
              <a:t> was approved which updates “interim conclusion” to final “conclusion” for KI#2.2</a:t>
            </a:r>
          </a:p>
          <a:p>
            <a:pPr lvl="1">
              <a:spcBef>
                <a:spcPts val="0"/>
              </a:spcBef>
              <a:spcAft>
                <a:spcPts val="0"/>
              </a:spcAft>
            </a:pPr>
            <a:r>
              <a:rPr lang="en-US" altLang="de-DE" sz="1200" dirty="0"/>
              <a:t>MASSS: Focus was on normative work for KI#2.1</a:t>
            </a:r>
            <a:r>
              <a:rPr lang="en-US" altLang="de-DE" sz="1200" kern="0" dirty="0"/>
              <a:t>. </a:t>
            </a:r>
            <a:r>
              <a:rPr lang="en-US" altLang="de-DE" sz="1200" dirty="0"/>
              <a:t>40 </a:t>
            </a:r>
            <a:r>
              <a:rPr lang="en-US" altLang="de-DE" sz="1200" dirty="0" err="1"/>
              <a:t>Tdocs</a:t>
            </a:r>
            <a:r>
              <a:rPr lang="en-US" altLang="de-DE" sz="1200" dirty="0"/>
              <a:t> were submitted and 7 CRs were approved for TS 23.501/502/503 </a:t>
            </a:r>
          </a:p>
          <a:p>
            <a:pPr marL="457200" lvl="1" indent="-457200">
              <a:spcBef>
                <a:spcPts val="0"/>
              </a:spcBef>
              <a:spcAft>
                <a:spcPts val="0"/>
              </a:spcAft>
              <a:buBlip>
                <a:blip r:embed="rId3"/>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200" dirty="0" smtClean="0">
                <a:solidFill>
                  <a:prstClr val="black"/>
                </a:solidFill>
                <a:sym typeface="+mn-ea"/>
              </a:rPr>
              <a:t>None</a:t>
            </a:r>
            <a:endParaRPr lang="en-US" altLang="de-DE" sz="1200" dirty="0">
              <a:solidFill>
                <a:prstClr val="black"/>
              </a:solidFill>
              <a:sym typeface="+mn-ea"/>
            </a:endParaRPr>
          </a:p>
          <a:p>
            <a:pPr>
              <a:spcBef>
                <a:spcPts val="0"/>
              </a:spcBef>
              <a:spcAft>
                <a:spcPts val="0"/>
              </a:spcAft>
            </a:pPr>
            <a:r>
              <a:rPr lang="en-US" altLang="ko-KR" sz="1600" b="1" kern="0" dirty="0"/>
              <a:t>Contentious issues:</a:t>
            </a:r>
          </a:p>
          <a:p>
            <a:pPr lvl="1">
              <a:spcBef>
                <a:spcPts val="0"/>
              </a:spcBef>
              <a:spcAft>
                <a:spcPts val="0"/>
              </a:spcAft>
            </a:pPr>
            <a:r>
              <a:rPr lang="en-US" altLang="de-DE" sz="1200" dirty="0" smtClean="0"/>
              <a:t>None</a:t>
            </a:r>
            <a:endParaRPr lang="en-US" altLang="ko-KR" sz="1200" b="1" kern="0" dirty="0"/>
          </a:p>
          <a:p>
            <a:pPr>
              <a:spcBef>
                <a:spcPts val="0"/>
              </a:spcBef>
              <a:spcAft>
                <a:spcPts val="0"/>
              </a:spcAft>
            </a:pPr>
            <a:r>
              <a:rPr lang="en-US" altLang="ko-KR" sz="1600" b="1" kern="0" dirty="0"/>
              <a:t>Next steps</a:t>
            </a:r>
          </a:p>
          <a:p>
            <a:pPr lvl="1">
              <a:spcBef>
                <a:spcPts val="0"/>
              </a:spcBef>
              <a:spcAft>
                <a:spcPts val="0"/>
              </a:spcAft>
            </a:pPr>
            <a:r>
              <a:rPr lang="en-US" altLang="ko-KR" sz="1200" dirty="0"/>
              <a:t>Maintenance</a:t>
            </a:r>
            <a:endParaRPr lang="en-US" altLang="ko-KR" sz="1200" kern="0" dirty="0"/>
          </a:p>
        </p:txBody>
      </p:sp>
      <p:graphicFrame>
        <p:nvGraphicFramePr>
          <p:cNvPr id="5" name="Table 4"/>
          <p:cNvGraphicFramePr>
            <a:graphicFrameLocks noGrp="1"/>
          </p:cNvGraphicFramePr>
          <p:nvPr>
            <p:extLst>
              <p:ext uri="{D42A27DB-BD31-4B8C-83A1-F6EECF244321}">
                <p14:modId xmlns:p14="http://schemas.microsoft.com/office/powerpoint/2010/main" val="185713900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smtClean="0">
                <a:solidFill>
                  <a:schemeClr val="tx1"/>
                </a:solidFill>
              </a:rPr>
              <a:t>FS_AmbientIoT</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0" indent="-457200">
              <a:spcBef>
                <a:spcPts val="0"/>
              </a:spcBef>
              <a:spcAft>
                <a:spcPts val="200"/>
              </a:spcAft>
              <a:buBlip>
                <a:blip r:embed="rId3"/>
              </a:buBlip>
              <a:defRPr/>
            </a:pPr>
            <a:r>
              <a:rPr lang="de-DE" altLang="de-DE" sz="1400" b="1" kern="0" dirty="0">
                <a:solidFill>
                  <a:prstClr val="black"/>
                </a:solidFill>
              </a:rPr>
              <a:t>Progress since SA#105</a:t>
            </a:r>
            <a:endParaRPr lang="de-DE" altLang="de-DE" sz="1400" b="1" kern="0" dirty="0">
              <a:solidFill>
                <a:srgbClr val="FF0000"/>
              </a:solidFill>
            </a:endParaRPr>
          </a:p>
          <a:p>
            <a:pPr marL="742950" lvl="1" indent="-285750">
              <a:spcBef>
                <a:spcPts val="0"/>
              </a:spcBef>
              <a:spcAft>
                <a:spcPts val="200"/>
              </a:spcAft>
              <a:defRPr/>
            </a:pPr>
            <a:r>
              <a:rPr lang="en-US" altLang="de-DE" sz="1200" kern="0" dirty="0">
                <a:solidFill>
                  <a:prstClr val="black"/>
                </a:solidFill>
                <a:cs typeface="Arial" panose="020B0604020202020204" pitchFamily="34" charset="0"/>
              </a:rPr>
              <a:t>TR cover sheet (including TR 23.700-13 </a:t>
            </a:r>
            <a:r>
              <a:rPr lang="en-US" altLang="de-DE" sz="1200" kern="0" dirty="0">
                <a:solidFill>
                  <a:prstClr val="black"/>
                </a:solidFill>
              </a:rPr>
              <a:t>1.2</a:t>
            </a:r>
            <a:r>
              <a:rPr lang="en-US" altLang="de-DE" sz="1200" kern="0" dirty="0">
                <a:solidFill>
                  <a:prstClr val="black"/>
                </a:solidFill>
                <a:cs typeface="Arial" panose="020B0604020202020204" pitchFamily="34" charset="0"/>
              </a:rPr>
              <a:t>.0) sent to TSG SA for </a:t>
            </a:r>
            <a:r>
              <a:rPr lang="en-US" altLang="de-DE" sz="1200" kern="0" dirty="0">
                <a:solidFill>
                  <a:prstClr val="black"/>
                </a:solidFill>
              </a:rPr>
              <a:t>information</a:t>
            </a:r>
            <a:endParaRPr lang="en-US" altLang="de-DE" sz="1200" kern="0" dirty="0">
              <a:solidFill>
                <a:prstClr val="black"/>
              </a:solidFill>
              <a:cs typeface="Arial" panose="020B0604020202020204" pitchFamily="34" charset="0"/>
            </a:endParaRPr>
          </a:p>
          <a:p>
            <a:pPr lvl="1">
              <a:spcBef>
                <a:spcPts val="0"/>
              </a:spcBef>
              <a:spcAft>
                <a:spcPts val="200"/>
              </a:spcAft>
              <a:defRPr/>
            </a:pPr>
            <a:r>
              <a:rPr lang="en-US" altLang="de-DE" sz="1200" kern="0" dirty="0">
                <a:solidFill>
                  <a:prstClr val="black"/>
                </a:solidFill>
              </a:rPr>
              <a:t>19 </a:t>
            </a:r>
            <a:r>
              <a:rPr lang="en-US" altLang="de-DE" sz="1200" kern="0" dirty="0" err="1">
                <a:solidFill>
                  <a:prstClr val="black"/>
                </a:solidFill>
              </a:rPr>
              <a:t>pCRs</a:t>
            </a:r>
            <a:r>
              <a:rPr lang="en-US" altLang="de-DE" sz="1200" kern="0" dirty="0">
                <a:solidFill>
                  <a:prstClr val="black"/>
                </a:solidFill>
              </a:rPr>
              <a:t> are approved and documented in TR conclusions</a:t>
            </a:r>
          </a:p>
          <a:p>
            <a:pPr lvl="1">
              <a:spcBef>
                <a:spcPts val="0"/>
              </a:spcBef>
              <a:spcAft>
                <a:spcPts val="200"/>
              </a:spcAft>
              <a:defRPr/>
            </a:pPr>
            <a:r>
              <a:rPr lang="en-US" altLang="de-DE" sz="1200" kern="0" dirty="0">
                <a:solidFill>
                  <a:prstClr val="black"/>
                </a:solidFill>
              </a:rPr>
              <a:t>Rel-19 Ambient </a:t>
            </a:r>
            <a:r>
              <a:rPr lang="en-US" altLang="de-DE" sz="1200" kern="0" dirty="0" err="1">
                <a:solidFill>
                  <a:prstClr val="black"/>
                </a:solidFill>
              </a:rPr>
              <a:t>IoT</a:t>
            </a:r>
            <a:r>
              <a:rPr lang="en-US" altLang="de-DE" sz="1200" kern="0" dirty="0">
                <a:solidFill>
                  <a:prstClr val="black"/>
                </a:solidFill>
              </a:rPr>
              <a:t> architecture are concluded that 2 options for Topology 1 (i.e. Direct interface option and Indirect interface option) and 2 options for Topology 2 (i.e. UP option and RRC indirect option)</a:t>
            </a:r>
            <a:endParaRPr lang="en-US" altLang="de-DE" sz="1200" dirty="0">
              <a:solidFill>
                <a:prstClr val="black"/>
              </a:solidFill>
              <a:highlight>
                <a:srgbClr val="FFFF00"/>
              </a:highlight>
              <a:cs typeface="Arial" panose="020B0604020202020204" pitchFamily="34" charset="0"/>
            </a:endParaRPr>
          </a:p>
          <a:p>
            <a:pPr marL="457200" lvl="1" indent="-457200">
              <a:spcBef>
                <a:spcPts val="0"/>
              </a:spcBef>
              <a:spcAft>
                <a:spcPts val="200"/>
              </a:spcAft>
              <a:buBlip>
                <a:blip r:embed="rId3"/>
              </a:buBlip>
              <a:defRPr/>
            </a:pPr>
            <a:r>
              <a:rPr lang="en-US" sz="1400" b="1" dirty="0">
                <a:solidFill>
                  <a:prstClr val="black"/>
                </a:solidFill>
              </a:rPr>
              <a:t>Other WG</a:t>
            </a:r>
            <a:r>
              <a:rPr lang="en-US" sz="1400" b="1" dirty="0">
                <a:solidFill>
                  <a:prstClr val="black"/>
                </a:solidFill>
                <a:cs typeface="Arial" panose="020B0604020202020204" pitchFamily="34" charset="0"/>
              </a:rPr>
              <a:t> impacts and dependencies</a:t>
            </a:r>
            <a:endParaRPr lang="de-DE" sz="1400" b="1" dirty="0">
              <a:solidFill>
                <a:prstClr val="black"/>
              </a:solidFill>
              <a:cs typeface="Arial" panose="020B0604020202020204" pitchFamily="34" charset="0"/>
            </a:endParaRPr>
          </a:p>
          <a:p>
            <a:pPr lvl="1">
              <a:spcBef>
                <a:spcPts val="0"/>
              </a:spcBef>
              <a:spcAft>
                <a:spcPts val="600"/>
              </a:spcAft>
            </a:pPr>
            <a:r>
              <a:rPr lang="en-US" altLang="zh-CN" sz="1200" dirty="0">
                <a:solidFill>
                  <a:prstClr val="black"/>
                </a:solidFill>
                <a:sym typeface="+mn-ea"/>
              </a:rPr>
              <a:t>RAN and SA3 dependencies are listed in the TR cover sheet.</a:t>
            </a:r>
          </a:p>
          <a:p>
            <a:pPr marL="457200" lvl="0" indent="-457200">
              <a:spcBef>
                <a:spcPts val="0"/>
              </a:spcBef>
              <a:spcAft>
                <a:spcPts val="200"/>
              </a:spcAft>
              <a:buBlip>
                <a:blip r:embed="rId3"/>
              </a:buBlip>
              <a:defRPr/>
            </a:pPr>
            <a:r>
              <a:rPr lang="de-DE" sz="1400" b="1" kern="0" dirty="0">
                <a:solidFill>
                  <a:prstClr val="black"/>
                </a:solidFill>
              </a:rPr>
              <a:t>Outstanding issues</a:t>
            </a:r>
          </a:p>
          <a:p>
            <a:pPr lvl="1">
              <a:spcBef>
                <a:spcPts val="0"/>
              </a:spcBef>
              <a:spcAft>
                <a:spcPts val="200"/>
              </a:spcAft>
            </a:pPr>
            <a:r>
              <a:rPr lang="en-US" altLang="zh-CN" sz="1200" kern="0" dirty="0">
                <a:solidFill>
                  <a:prstClr val="black"/>
                </a:solidFill>
                <a:sym typeface="+mn-ea"/>
              </a:rPr>
              <a:t>E</a:t>
            </a:r>
            <a:r>
              <a:rPr lang="en-US" altLang="ko-KR" sz="1200" kern="0" dirty="0">
                <a:solidFill>
                  <a:prstClr val="black"/>
                </a:solidFill>
                <a:sym typeface="+mn-ea"/>
              </a:rPr>
              <a:t>ditor’s notes are captured in TR conclusion, which need further work by SA2 or coordination with other WG, details see TR cover sheet</a:t>
            </a:r>
            <a:endParaRPr lang="de-DE" altLang="ko-KR" sz="1200" kern="0" dirty="0"/>
          </a:p>
          <a:p>
            <a:pPr marL="457200" lvl="0" indent="-457200">
              <a:spcBef>
                <a:spcPts val="0"/>
              </a:spcBef>
              <a:spcAft>
                <a:spcPts val="200"/>
              </a:spcAft>
              <a:buBlip>
                <a:blip r:embed="rId3"/>
              </a:buBlip>
              <a:defRPr/>
            </a:pPr>
            <a:r>
              <a:rPr lang="de-DE" sz="1400" b="1" kern="0" dirty="0">
                <a:solidFill>
                  <a:prstClr val="black"/>
                </a:solidFill>
              </a:rPr>
              <a:t>Next steps</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5" name="Table 4"/>
          <p:cNvGraphicFramePr>
            <a:graphicFrameLocks noGrp="1"/>
          </p:cNvGraphicFramePr>
          <p:nvPr>
            <p:extLst>
              <p:ext uri="{D42A27DB-BD31-4B8C-83A1-F6EECF244321}">
                <p14:modId xmlns:p14="http://schemas.microsoft.com/office/powerpoint/2010/main" val="504944054"/>
              </p:ext>
            </p:extLst>
          </p:nvPr>
        </p:nvGraphicFramePr>
        <p:xfrm>
          <a:off x="303213" y="1109663"/>
          <a:ext cx="8180387" cy="514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18"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18"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8"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sng" strike="noStrike" dirty="0">
                          <a:solidFill>
                            <a:srgbClr val="0563C1"/>
                          </a:solidFill>
                          <a:effectLst/>
                          <a:latin typeface="Calibri" panose="020F0502020204030204" pitchFamily="34" charset="0"/>
                          <a:hlinkClick r:id="rId4"/>
                        </a:rPr>
                        <a:t>SP-240969</a:t>
                      </a:r>
                      <a:endParaRPr lang="en-GB" sz="800" b="0" i="0" u="sng" strike="noStrike" dirty="0">
                        <a:solidFill>
                          <a:srgbClr val="0563C1"/>
                        </a:solidFill>
                        <a:effectLst/>
                        <a:latin typeface="Calibri" panose="020F0502020204030204" pitchFamily="34" charset="0"/>
                      </a:endParaRPr>
                    </a:p>
                  </a:txBody>
                  <a:tcPr marL="9525" marR="9525" marT="9518" marB="0"/>
                </a:tc>
                <a:tc>
                  <a:txBody>
                    <a:bodyPr/>
                    <a:lstStyle/>
                    <a:p>
                      <a:pPr algn="ctr"/>
                      <a:r>
                        <a:rPr lang="en-GB" sz="900" kern="1200" dirty="0" smtClean="0">
                          <a:solidFill>
                            <a:srgbClr val="FF0000"/>
                          </a:solidFill>
                          <a:latin typeface="+mn-lt"/>
                          <a:ea typeface="+mn-ea"/>
                          <a:cs typeface="+mn-cs"/>
                        </a:rPr>
                        <a:t>90%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General</a:t>
            </a:r>
          </a:p>
          <a:p>
            <a:pPr lvl="1">
              <a:spcBef>
                <a:spcPts val="0"/>
              </a:spcBef>
              <a:spcAft>
                <a:spcPts val="0"/>
              </a:spcAft>
            </a:pPr>
            <a:r>
              <a:rPr lang="en-US" altLang="de-DE" sz="1100" kern="0" dirty="0"/>
              <a:t>308 papers(including discussion papers) were submitted, 22 CRs were agreed, 2 LS out were agreed, 2 LS reply were agreed.</a:t>
            </a:r>
          </a:p>
          <a:p>
            <a:pPr lvl="1">
              <a:spcBef>
                <a:spcPts val="0"/>
              </a:spcBef>
              <a:spcAft>
                <a:spcPts val="0"/>
              </a:spcAft>
            </a:pPr>
            <a:r>
              <a:rPr lang="de-DE" altLang="de-DE" sz="1100" kern="0" dirty="0"/>
              <a:t>KI#1: 10 CRs are agreed, 2 LS out were agreed</a:t>
            </a:r>
          </a:p>
          <a:p>
            <a:pPr lvl="1">
              <a:spcBef>
                <a:spcPts val="0"/>
              </a:spcBef>
              <a:spcAft>
                <a:spcPts val="0"/>
              </a:spcAft>
            </a:pPr>
            <a:r>
              <a:rPr lang="en-US" altLang="de-DE" sz="1100" kern="0" dirty="0" smtClean="0"/>
              <a:t>KI#2</a:t>
            </a:r>
            <a:r>
              <a:rPr lang="en-US" altLang="de-DE" sz="1100" kern="0" dirty="0"/>
              <a:t>: 8 CRs are agreed</a:t>
            </a:r>
          </a:p>
          <a:p>
            <a:pPr lvl="1">
              <a:spcBef>
                <a:spcPts val="0"/>
              </a:spcBef>
              <a:spcAft>
                <a:spcPts val="0"/>
              </a:spcAft>
            </a:pPr>
            <a:r>
              <a:rPr lang="en-US" altLang="de-DE" sz="1100" kern="0" dirty="0" smtClean="0"/>
              <a:t>KI#3</a:t>
            </a:r>
            <a:r>
              <a:rPr lang="en-US" altLang="de-DE" sz="1100" kern="0" dirty="0"/>
              <a:t>: </a:t>
            </a:r>
            <a:r>
              <a:rPr lang="en-US" altLang="zh-CN" sz="1100" kern="0" dirty="0"/>
              <a:t>the C</a:t>
            </a:r>
            <a:r>
              <a:rPr lang="en-US" altLang="de-DE" sz="1100" kern="0" dirty="0"/>
              <a:t>R for </a:t>
            </a:r>
            <a:r>
              <a:rPr lang="en-GB" sz="1100" kern="0" dirty="0"/>
              <a:t>Support of </a:t>
            </a:r>
            <a:r>
              <a:rPr lang="en-GB" sz="1100" kern="0" dirty="0" err="1"/>
              <a:t>QoS</a:t>
            </a:r>
            <a:r>
              <a:rPr lang="en-GB" sz="1100" kern="0" dirty="0"/>
              <a:t> and policy assistance analytics</a:t>
            </a:r>
            <a:r>
              <a:rPr lang="en-US" altLang="de-DE" sz="1100" kern="0" dirty="0"/>
              <a:t> is agreed</a:t>
            </a:r>
          </a:p>
          <a:p>
            <a:pPr lvl="1">
              <a:spcBef>
                <a:spcPts val="0"/>
              </a:spcBef>
              <a:spcAft>
                <a:spcPts val="0"/>
              </a:spcAft>
            </a:pPr>
            <a:r>
              <a:rPr lang="en-US" altLang="de-DE" sz="1100" kern="0" dirty="0"/>
              <a:t>KI#4: 3 CR is agreed</a:t>
            </a:r>
          </a:p>
          <a:p>
            <a:pPr marL="457200" lvl="1" indent="-457200">
              <a:spcBef>
                <a:spcPts val="0"/>
              </a:spcBef>
              <a:spcAft>
                <a:spcPts val="300"/>
              </a:spcAft>
              <a:buBlip>
                <a:blip r:embed="rId3"/>
              </a:buBlip>
            </a:pPr>
            <a:r>
              <a:rPr lang="en-US" altLang="zh-CN" sz="1200" b="1" dirty="0" smtClean="0"/>
              <a:t>Impacts </a:t>
            </a:r>
            <a:r>
              <a:rPr lang="en-US" altLang="zh-CN" sz="1200" b="1" dirty="0"/>
              <a:t>and dependence with other WGs </a:t>
            </a:r>
            <a:r>
              <a:rPr lang="en-US" altLang="zh-CN" sz="1200" dirty="0"/>
              <a:t>:</a:t>
            </a:r>
            <a:endParaRPr lang="de-DE" altLang="zh-CN" sz="1200" dirty="0"/>
          </a:p>
          <a:p>
            <a:pPr lvl="1">
              <a:spcBef>
                <a:spcPts val="0"/>
              </a:spcBef>
              <a:spcAft>
                <a:spcPts val="300"/>
              </a:spcAft>
            </a:pPr>
            <a:r>
              <a:rPr lang="en-US" altLang="zh-CN" sz="1100" kern="0" dirty="0"/>
              <a:t>Impact on RAN: For KI#1, any data to be collected from UE/RAN by LMF for the model training/model inference/model performance monitoring for LMF-side model is assumed to be defined by RAN WGs and coordination with RAN is needed.</a:t>
            </a:r>
          </a:p>
          <a:p>
            <a:pPr lvl="1">
              <a:spcBef>
                <a:spcPts val="0"/>
              </a:spcBef>
              <a:spcAft>
                <a:spcPts val="300"/>
              </a:spcAft>
            </a:pPr>
            <a:r>
              <a:rPr lang="en-US" altLang="zh-CN" sz="1100" kern="0" dirty="0"/>
              <a:t>Impact SA3: consent/privacy aspects, in coordination with SA3</a:t>
            </a:r>
            <a:endParaRPr lang="en-US" altLang="zh-CN" sz="1100" strike="sngStrike" dirty="0"/>
          </a:p>
          <a:p>
            <a:pPr lvl="0">
              <a:spcBef>
                <a:spcPts val="0"/>
              </a:spcBef>
              <a:spcAft>
                <a:spcPts val="300"/>
              </a:spcAft>
            </a:pPr>
            <a:r>
              <a:rPr lang="en-US" altLang="zh-CN" sz="1200" b="1" dirty="0">
                <a:cs typeface="Arial" panose="020B0604020202020204" pitchFamily="34" charset="0"/>
              </a:rPr>
              <a:t>Controversial issues </a:t>
            </a:r>
          </a:p>
          <a:p>
            <a:pPr lvl="1">
              <a:spcBef>
                <a:spcPts val="0"/>
              </a:spcBef>
              <a:spcAft>
                <a:spcPts val="300"/>
              </a:spcAft>
            </a:pPr>
            <a:r>
              <a:rPr lang="en-US" altLang="zh-CN" sz="1100" kern="0" dirty="0"/>
              <a:t>NONE</a:t>
            </a:r>
          </a:p>
          <a:p>
            <a:pPr lvl="0">
              <a:spcBef>
                <a:spcPts val="0"/>
              </a:spcBef>
              <a:spcAft>
                <a:spcPts val="300"/>
              </a:spcAft>
            </a:pPr>
            <a:r>
              <a:rPr lang="en-US" altLang="zh-CN" sz="1200" b="1" dirty="0">
                <a:cs typeface="Arial" panose="020B0604020202020204" pitchFamily="34" charset="0"/>
              </a:rPr>
              <a:t>Next Steps</a:t>
            </a:r>
          </a:p>
          <a:p>
            <a:pPr lvl="1">
              <a:spcBef>
                <a:spcPts val="0"/>
              </a:spcBef>
              <a:spcAft>
                <a:spcPts val="300"/>
              </a:spcAft>
            </a:pPr>
            <a:r>
              <a:rPr lang="en-US" altLang="zh-CN" sz="1100" kern="0" dirty="0"/>
              <a:t>Continue normative work in 2025 Q1 (with exception sheet)</a:t>
            </a:r>
          </a:p>
        </p:txBody>
      </p:sp>
      <p:graphicFrame>
        <p:nvGraphicFramePr>
          <p:cNvPr id="5" name="Table 4"/>
          <p:cNvGraphicFramePr>
            <a:graphicFrameLocks noGrp="1"/>
          </p:cNvGraphicFramePr>
          <p:nvPr>
            <p:extLst>
              <p:ext uri="{D42A27DB-BD31-4B8C-83A1-F6EECF244321}">
                <p14:modId xmlns:p14="http://schemas.microsoft.com/office/powerpoint/2010/main" val="3300462272"/>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85%</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135270158"/>
                  </a:ext>
                </a:extLst>
              </a:tr>
            </a:tbl>
          </a:graphicData>
        </a:graphic>
      </p:graphicFrame>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b="1"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800" b="1" smtClean="0">
                <a:solidFill>
                  <a:schemeClr val="tx1"/>
                </a:solidFill>
              </a:rPr>
              <a:t>2.7) IETF </a:t>
            </a:r>
            <a:r>
              <a:rPr lang="en-GB" altLang="de-DE" sz="2800" b="1" smtClean="0">
                <a:solidFill>
                  <a:schemeClr val="tx1"/>
                </a:solidFill>
              </a:rPr>
              <a:t>and External SDO Normative Reference Update</a:t>
            </a:r>
            <a:endParaRPr lang="de-DE" altLang="de-DE" sz="2800" b="1"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 </a:t>
            </a:r>
          </a:p>
          <a:p>
            <a:pPr eaLnBrk="1" hangingPunct="1">
              <a:defRPr/>
            </a:pPr>
            <a:endParaRPr lang="en-GB" sz="1200" kern="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a:t>
            </a:r>
            <a:r>
              <a:rPr lang="en-GB" sz="1500" b="1" dirty="0"/>
              <a:t>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800" b="1" dirty="0">
                <a:latin typeface="Arial" panose="020B0604020202020204" pitchFamily="34" charset="0"/>
                <a:ea typeface="Gulim" panose="020B0600000101010101" pitchFamily="34" charset="-127"/>
                <a:cs typeface="Arial" panose="020B0604020202020204" pitchFamily="34" charset="0"/>
              </a:rPr>
              <a:t>SA2 WG </a:t>
            </a:r>
            <a:r>
              <a:rPr lang="en-GB" altLang="ko-KR" sz="18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Chair</a:t>
            </a:r>
            <a:r>
              <a:rPr lang="en-GB" altLang="ko-KR" sz="135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Vice Chairs</a:t>
            </a:r>
            <a:r>
              <a:rPr lang="en-GB" altLang="ko-KR" sz="135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Secretary</a:t>
            </a:r>
            <a:r>
              <a:rPr lang="en-GB" altLang="ko-KR" sz="135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endParaRPr lang="en-GB" altLang="de-DE" sz="1400" b="1"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5922963" cy="857250"/>
          </a:xfrm>
        </p:spPr>
        <p:txBody>
          <a:bodyPr/>
          <a:lstStyle/>
          <a:p>
            <a:pPr algn="l" eaLnBrk="1" hangingPunct="1"/>
            <a:r>
              <a:rPr lang="en-US" altLang="en-US" sz="2800" b="1" smtClean="0">
                <a:solidFill>
                  <a:schemeClr val="tx1"/>
                </a:solidFill>
              </a:rPr>
              <a:t>3) SA2 Work Planning</a:t>
            </a:r>
          </a:p>
        </p:txBody>
      </p:sp>
      <p:sp>
        <p:nvSpPr>
          <p:cNvPr id="57347" name="Rectangle 3"/>
          <p:cNvSpPr>
            <a:spLocks noGrp="1"/>
          </p:cNvSpPr>
          <p:nvPr>
            <p:ph type="body" idx="1"/>
          </p:nvPr>
        </p:nvSpPr>
        <p:spPr>
          <a:xfrm>
            <a:off x="708025" y="1060450"/>
            <a:ext cx="1797050" cy="773113"/>
          </a:xfrm>
        </p:spPr>
        <p:txBody>
          <a:bodyPr/>
          <a:lstStyle/>
          <a:p>
            <a:pPr eaLnBrk="1" hangingPunct="1">
              <a:spcBef>
                <a:spcPts val="225"/>
              </a:spcBef>
              <a:defRPr/>
            </a:pPr>
            <a:r>
              <a:rPr lang="en-US" sz="1400" dirty="0"/>
              <a:t>Summary of status of Rel-19 </a:t>
            </a:r>
            <a:r>
              <a:rPr lang="en-US" sz="1400" dirty="0" smtClean="0"/>
              <a:t>work and study items (excluding TEI19)</a:t>
            </a:r>
            <a:endParaRPr lang="en-US" sz="1400" dirty="0"/>
          </a:p>
          <a:p>
            <a:pPr marL="0" indent="0" eaLnBrk="1" hangingPunct="1">
              <a:spcBef>
                <a:spcPts val="225"/>
              </a:spcBef>
              <a:buFontTx/>
              <a:buNone/>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3" name="Table 2"/>
          <p:cNvGraphicFramePr>
            <a:graphicFrameLocks noGrp="1"/>
          </p:cNvGraphicFramePr>
          <p:nvPr>
            <p:extLst>
              <p:ext uri="{D42A27DB-BD31-4B8C-83A1-F6EECF244321}">
                <p14:modId xmlns:p14="http://schemas.microsoft.com/office/powerpoint/2010/main" val="3802559364"/>
              </p:ext>
            </p:extLst>
          </p:nvPr>
        </p:nvGraphicFramePr>
        <p:xfrm>
          <a:off x="2770188" y="923925"/>
          <a:ext cx="5916612" cy="3883137"/>
        </p:xfrm>
        <a:graphic>
          <a:graphicData uri="http://schemas.openxmlformats.org/drawingml/2006/table">
            <a:tbl>
              <a:tblPr/>
              <a:tblGrid>
                <a:gridCol w="1030287">
                  <a:extLst>
                    <a:ext uri="{9D8B030D-6E8A-4147-A177-3AD203B41FA5}">
                      <a16:colId xmlns:a16="http://schemas.microsoft.com/office/drawing/2014/main" val="1622767971"/>
                    </a:ext>
                  </a:extLst>
                </a:gridCol>
                <a:gridCol w="923925">
                  <a:extLst>
                    <a:ext uri="{9D8B030D-6E8A-4147-A177-3AD203B41FA5}">
                      <a16:colId xmlns:a16="http://schemas.microsoft.com/office/drawing/2014/main" val="2809129228"/>
                    </a:ext>
                  </a:extLst>
                </a:gridCol>
                <a:gridCol w="1047750">
                  <a:extLst>
                    <a:ext uri="{9D8B030D-6E8A-4147-A177-3AD203B41FA5}">
                      <a16:colId xmlns:a16="http://schemas.microsoft.com/office/drawing/2014/main" val="1187397245"/>
                    </a:ext>
                  </a:extLst>
                </a:gridCol>
                <a:gridCol w="2914650">
                  <a:extLst>
                    <a:ext uri="{9D8B030D-6E8A-4147-A177-3AD203B41FA5}">
                      <a16:colId xmlns:a16="http://schemas.microsoft.com/office/drawing/2014/main" val="281893620"/>
                    </a:ext>
                  </a:extLst>
                </a:gridCol>
              </a:tblGrid>
              <a:tr h="233418">
                <a:tc>
                  <a:txBody>
                    <a:bodyPr/>
                    <a:lstStyle/>
                    <a:p>
                      <a:pPr algn="l" fontAlgn="t"/>
                      <a:r>
                        <a:rPr lang="en-GB" sz="800" b="1"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800" b="1" i="0" u="none" strike="noStrike" dirty="0">
                          <a:solidFill>
                            <a:srgbClr val="000000"/>
                          </a:solidFill>
                          <a:effectLst/>
                          <a:latin typeface="+mn-lt"/>
                          <a:cs typeface="Arial" panose="020B0604020202020204" pitchFamily="34" charset="0"/>
                        </a:rPr>
                        <a:t>Study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800" b="1" i="0" u="none" strike="noStrike">
                          <a:solidFill>
                            <a:srgbClr val="000000"/>
                          </a:solidFill>
                          <a:effectLst/>
                          <a:latin typeface="+mn-lt"/>
                          <a:cs typeface="Arial" panose="020B0604020202020204" pitchFamily="34" charset="0"/>
                        </a:rPr>
                        <a:t>Work Item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800" b="1" i="0" u="none" strike="noStrike" dirty="0">
                          <a:solidFill>
                            <a:srgbClr val="000000"/>
                          </a:solidFill>
                          <a:effectLst/>
                          <a:latin typeface="+mn-lt"/>
                          <a:cs typeface="Arial" panose="020B0604020202020204" pitchFamily="34" charset="0"/>
                        </a:rPr>
                        <a:t>Comment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FS_5GSAT_ARCH_Ph3</a:t>
                      </a:r>
                      <a:br>
                        <a:rPr lang="en-GB" sz="800" b="1" i="0" u="none" strike="noStrike" dirty="0">
                          <a:solidFill>
                            <a:srgbClr val="000000"/>
                          </a:solidFill>
                          <a:effectLst/>
                          <a:latin typeface="+mn-lt"/>
                          <a:cs typeface="Arial" panose="020B0604020202020204" pitchFamily="34" charset="0"/>
                        </a:rPr>
                      </a:br>
                      <a:r>
                        <a:rPr lang="en-GB" sz="800" b="1" i="0" u="none" strike="noStrike" dirty="0" smtClean="0">
                          <a:solidFill>
                            <a:srgbClr val="000000"/>
                          </a:solidFill>
                          <a:effectLst/>
                          <a:latin typeface="+mn-lt"/>
                          <a:cs typeface="Arial" panose="020B0604020202020204" pitchFamily="34" charset="0"/>
                        </a:rPr>
                        <a:t>5GSAT_Ph3-ARC</a:t>
                      </a:r>
                      <a:endParaRPr lang="en-GB" sz="800" b="1"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970495829"/>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FS_NG_RTC_Ph2</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NG_RTC_Ph2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51328425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FS_XRM 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XRM 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p>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685880324"/>
                  </a:ext>
                </a:extLst>
              </a:tr>
              <a:tr h="135478">
                <a:tc>
                  <a:txBody>
                    <a:bodyPr/>
                    <a:lstStyle/>
                    <a:p>
                      <a:pPr algn="l" fontAlgn="t"/>
                      <a:r>
                        <a:rPr lang="en-GB" sz="800" b="1" i="0" u="none" strike="noStrike">
                          <a:solidFill>
                            <a:srgbClr val="000000"/>
                          </a:solidFill>
                          <a:effectLst/>
                          <a:latin typeface="+mn-lt"/>
                          <a:cs typeface="Arial" panose="020B0604020202020204" pitchFamily="34" charset="0"/>
                        </a:rPr>
                        <a:t>FS_EnergySys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40083241"/>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FS_MPS4msg</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MPS4msg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65519242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FS_VMR_Ph2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VMR_Ph2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4081688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FS_5G_ProSe_Ph3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5G_ProSe_Ph3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0863932"/>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FS_UIA_ARC</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UIA_ARC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not agreed by 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852741075"/>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FS_eEDGE_5GC_ph3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eEDGE_5GC_ph3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97</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4110910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FS_UAS_Ph3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UAS_Ph3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99</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3762218"/>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FS_UPEAS_Ph2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UPEAS_Ph2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0174676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FS_5G_Femto</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5G_Femto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13450753"/>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FS_MASSS</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MASSS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27192762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FS_AmbientIoT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9</a:t>
                      </a:r>
                      <a:r>
                        <a:rPr lang="en-GB" sz="800" b="0" i="0" u="none" strike="noStrike" dirty="0" smtClean="0">
                          <a:solidFill>
                            <a:srgbClr val="000000"/>
                          </a:solidFill>
                          <a:effectLst/>
                          <a:latin typeface="+mn-lt"/>
                          <a:cs typeface="Arial" panose="020B0604020202020204" pitchFamily="34" charset="0"/>
                        </a:rPr>
                        <a:t>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Continuation</a:t>
                      </a:r>
                      <a:r>
                        <a:rPr lang="en-GB" sz="800" b="0" i="0" u="none" strike="noStrike" baseline="0" dirty="0" smtClean="0">
                          <a:solidFill>
                            <a:srgbClr val="000000"/>
                          </a:solidFill>
                          <a:effectLst/>
                          <a:latin typeface="+mn-lt"/>
                          <a:cs typeface="Arial" panose="020B0604020202020204" pitchFamily="34" charset="0"/>
                        </a:rPr>
                        <a:t> t</a:t>
                      </a:r>
                      <a:r>
                        <a:rPr lang="en-GB" sz="800" b="0" i="0" u="none" strike="noStrike" dirty="0" smtClean="0">
                          <a:solidFill>
                            <a:srgbClr val="000000"/>
                          </a:solidFill>
                          <a:effectLst/>
                          <a:latin typeface="+mn-lt"/>
                          <a:cs typeface="Arial" panose="020B0604020202020204" pitchFamily="34" charset="0"/>
                        </a:rPr>
                        <a:t>o be discussed in SA</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859429504"/>
                  </a:ext>
                </a:extLst>
              </a:tr>
              <a:tr h="344330">
                <a:tc>
                  <a:txBody>
                    <a:bodyPr/>
                    <a:lstStyle/>
                    <a:p>
                      <a:pPr algn="l" fontAlgn="t"/>
                      <a:r>
                        <a:rPr lang="en-GB" sz="800" b="1" i="0" u="none" strike="noStrike">
                          <a:solidFill>
                            <a:srgbClr val="000000"/>
                          </a:solidFill>
                          <a:effectLst/>
                          <a:latin typeface="+mn-lt"/>
                          <a:cs typeface="Arial" panose="020B0604020202020204" pitchFamily="34" charset="0"/>
                        </a:rPr>
                        <a:t>FS_AIML_CN</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AIML_CN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85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701604418"/>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5915025" cy="857250"/>
          </a:xfrm>
        </p:spPr>
        <p:txBody>
          <a:bodyPr/>
          <a:lstStyle/>
          <a:p>
            <a:pPr algn="l" eaLnBrk="1" hangingPunct="1"/>
            <a:r>
              <a:rPr lang="en-US" altLang="en-US" sz="2400" b="1" dirty="0" smtClean="0">
                <a:solidFill>
                  <a:schemeClr val="tx1"/>
                </a:solidFill>
              </a:rPr>
              <a:t>3) SA2 Work Planning – Exception requests</a:t>
            </a:r>
          </a:p>
        </p:txBody>
      </p:sp>
      <p:sp>
        <p:nvSpPr>
          <p:cNvPr id="58371" name="Rectangle 3"/>
          <p:cNvSpPr>
            <a:spLocks noGrp="1"/>
          </p:cNvSpPr>
          <p:nvPr>
            <p:ph type="body" idx="1"/>
          </p:nvPr>
        </p:nvSpPr>
        <p:spPr>
          <a:xfrm>
            <a:off x="715963" y="1203325"/>
            <a:ext cx="6731000" cy="3502025"/>
          </a:xfrm>
        </p:spPr>
        <p:txBody>
          <a:bodyPr/>
          <a:lstStyle/>
          <a:p>
            <a:pPr marL="341313" indent="-341313" eaLnBrk="1" hangingPunct="1">
              <a:spcBef>
                <a:spcPts val="225"/>
              </a:spcBef>
            </a:pPr>
            <a:r>
              <a:rPr lang="en-GB" altLang="en-US" sz="1400" dirty="0" smtClean="0"/>
              <a:t>Six Rel-19 Work Items have been assessed as less that 100% complete and requiring exceptions to complete Cat-B/C work</a:t>
            </a:r>
          </a:p>
          <a:p>
            <a:pPr marL="341313" indent="-341313" eaLnBrk="1" hangingPunct="1">
              <a:spcBef>
                <a:spcPts val="225"/>
              </a:spcBef>
            </a:pPr>
            <a:r>
              <a:rPr lang="en-GB" altLang="en-US" sz="1400" dirty="0" smtClean="0"/>
              <a:t>The exception sheets drafted by the rapporteurs were discussed during SA2#166 and in email approval following that meeting</a:t>
            </a:r>
          </a:p>
          <a:p>
            <a:pPr marL="341313" indent="-341313" eaLnBrk="1" hangingPunct="1">
              <a:spcBef>
                <a:spcPts val="225"/>
              </a:spcBef>
            </a:pPr>
            <a:r>
              <a:rPr lang="en-GB" altLang="en-US" sz="1400" dirty="0" smtClean="0"/>
              <a:t>Guidance was given to only include aspects that had consensus from SA2</a:t>
            </a:r>
          </a:p>
          <a:p>
            <a:pPr marL="739815" lvl="1" indent="-341313" eaLnBrk="1" hangingPunct="1">
              <a:spcBef>
                <a:spcPts val="225"/>
              </a:spcBef>
            </a:pPr>
            <a:r>
              <a:rPr lang="en-GB" altLang="en-US" sz="1200" dirty="0" smtClean="0"/>
              <a:t>Other aspects discussed but not achieving consensus were not included in the SA2 input to SA, but could be submitted as company contributions to SA</a:t>
            </a:r>
          </a:p>
          <a:p>
            <a:pPr marL="341313" indent="-341313" eaLnBrk="1" hangingPunct="1">
              <a:spcBef>
                <a:spcPts val="225"/>
              </a:spcBef>
            </a:pPr>
            <a:endParaRPr lang="en-US" altLang="en-US" sz="1600" dirty="0" smtClean="0"/>
          </a:p>
          <a:p>
            <a:pPr marL="341313" indent="-341313" eaLnBrk="1" hangingPunct="1">
              <a:spcBef>
                <a:spcPts val="225"/>
              </a:spcBef>
            </a:pPr>
            <a:endParaRPr lang="en-US" altLang="en-US" sz="1600" dirty="0" smtClean="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50166956"/>
              </p:ext>
            </p:extLst>
          </p:nvPr>
        </p:nvGraphicFramePr>
        <p:xfrm>
          <a:off x="1196830" y="2870447"/>
          <a:ext cx="6096000" cy="192024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755545460"/>
                    </a:ext>
                  </a:extLst>
                </a:gridCol>
                <a:gridCol w="2032000">
                  <a:extLst>
                    <a:ext uri="{9D8B030D-6E8A-4147-A177-3AD203B41FA5}">
                      <a16:colId xmlns:a16="http://schemas.microsoft.com/office/drawing/2014/main" val="1912154443"/>
                    </a:ext>
                  </a:extLst>
                </a:gridCol>
                <a:gridCol w="2032000">
                  <a:extLst>
                    <a:ext uri="{9D8B030D-6E8A-4147-A177-3AD203B41FA5}">
                      <a16:colId xmlns:a16="http://schemas.microsoft.com/office/drawing/2014/main" val="3580004296"/>
                    </a:ext>
                  </a:extLst>
                </a:gridCol>
              </a:tblGrid>
              <a:tr h="248474">
                <a:tc>
                  <a:txBody>
                    <a:bodyPr/>
                    <a:lstStyle/>
                    <a:p>
                      <a:endParaRPr lang="en-GB" sz="1200" b="1" dirty="0"/>
                    </a:p>
                  </a:txBody>
                  <a:tcPr/>
                </a:tc>
                <a:tc>
                  <a:txBody>
                    <a:bodyPr/>
                    <a:lstStyle/>
                    <a:p>
                      <a:pPr algn="ctr"/>
                      <a:r>
                        <a:rPr lang="en-GB" sz="1200" b="1" dirty="0" smtClean="0"/>
                        <a:t>Completion rate</a:t>
                      </a:r>
                      <a:endParaRPr lang="en-GB" sz="1200" b="1" dirty="0"/>
                    </a:p>
                  </a:txBody>
                  <a:tcPr/>
                </a:tc>
                <a:tc>
                  <a:txBody>
                    <a:bodyPr/>
                    <a:lstStyle/>
                    <a:p>
                      <a:pPr algn="ctr"/>
                      <a:r>
                        <a:rPr lang="en-GB" sz="1200" b="1" dirty="0" smtClean="0"/>
                        <a:t>SA2 exception sheet agreed?</a:t>
                      </a:r>
                      <a:endParaRPr lang="en-GB" sz="1200" b="1" dirty="0"/>
                    </a:p>
                  </a:txBody>
                  <a:tcPr/>
                </a:tc>
                <a:extLst>
                  <a:ext uri="{0D108BD9-81ED-4DB2-BD59-A6C34878D82A}">
                    <a16:rowId xmlns:a16="http://schemas.microsoft.com/office/drawing/2014/main" val="2998132896"/>
                  </a:ext>
                </a:extLst>
              </a:tr>
              <a:tr h="248474">
                <a:tc>
                  <a:txBody>
                    <a:bodyPr/>
                    <a:lstStyle/>
                    <a:p>
                      <a:r>
                        <a:rPr lang="en-GB" sz="1200" dirty="0" smtClean="0"/>
                        <a:t>5GSAT_Ph3-ARC</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569028186"/>
                  </a:ext>
                </a:extLst>
              </a:tr>
              <a:tr h="248474">
                <a:tc>
                  <a:txBody>
                    <a:bodyPr/>
                    <a:lstStyle/>
                    <a:p>
                      <a:r>
                        <a:rPr lang="en-GB" sz="1200" dirty="0" smtClean="0"/>
                        <a:t>NG_RTC_Ph2</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2859515363"/>
                  </a:ext>
                </a:extLst>
              </a:tr>
              <a:tr h="248474">
                <a:tc>
                  <a:txBody>
                    <a:bodyPr/>
                    <a:lstStyle/>
                    <a:p>
                      <a:r>
                        <a:rPr lang="en-GB" sz="1200" dirty="0" smtClean="0"/>
                        <a:t>XRM Ph2</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625521418"/>
                  </a:ext>
                </a:extLst>
              </a:tr>
              <a:tr h="248474">
                <a:tc>
                  <a:txBody>
                    <a:bodyPr/>
                    <a:lstStyle/>
                    <a:p>
                      <a:r>
                        <a:rPr lang="en-GB" sz="1200" dirty="0" err="1" smtClean="0"/>
                        <a:t>EnergySys</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2625099825"/>
                  </a:ext>
                </a:extLst>
              </a:tr>
              <a:tr h="248474">
                <a:tc>
                  <a:txBody>
                    <a:bodyPr/>
                    <a:lstStyle/>
                    <a:p>
                      <a:r>
                        <a:rPr lang="en-GB" sz="1200" dirty="0" smtClean="0"/>
                        <a:t>UIA_ARC</a:t>
                      </a:r>
                      <a:endParaRPr lang="en-GB" sz="1200" dirty="0"/>
                    </a:p>
                  </a:txBody>
                  <a:tcPr/>
                </a:tc>
                <a:tc>
                  <a:txBody>
                    <a:bodyPr/>
                    <a:lstStyle/>
                    <a:p>
                      <a:pPr algn="ctr"/>
                      <a:r>
                        <a:rPr lang="en-GB" sz="1200" dirty="0" smtClean="0"/>
                        <a:t>90%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1032893269"/>
                  </a:ext>
                </a:extLst>
              </a:tr>
              <a:tr h="248474">
                <a:tc>
                  <a:txBody>
                    <a:bodyPr/>
                    <a:lstStyle/>
                    <a:p>
                      <a:r>
                        <a:rPr lang="en-GB" sz="1200" dirty="0" smtClean="0"/>
                        <a:t>AIML_CN</a:t>
                      </a:r>
                      <a:endParaRPr lang="en-GB" sz="1200" dirty="0"/>
                    </a:p>
                  </a:txBody>
                  <a:tcPr/>
                </a:tc>
                <a:tc>
                  <a:txBody>
                    <a:bodyPr/>
                    <a:lstStyle/>
                    <a:p>
                      <a:pPr algn="ctr"/>
                      <a:r>
                        <a:rPr lang="en-GB" sz="1200" dirty="0" smtClean="0"/>
                        <a:t>85%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564690789"/>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a:t>
            </a:r>
            <a:r>
              <a:rPr lang="en-GB" sz="1500" b="1" dirty="0"/>
              <a:t>4) Documents for Information and Approval</a:t>
            </a:r>
          </a:p>
          <a:p>
            <a:pPr eaLnBrk="1" hangingPunct="1">
              <a:defRPr/>
            </a:pPr>
            <a:r>
              <a:rPr lang="en-GB" sz="1500" dirty="0"/>
              <a:t> 5) Collected Items requiring action from SA</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(1/5)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570936155"/>
              </p:ext>
            </p:extLst>
          </p:nvPr>
        </p:nvGraphicFramePr>
        <p:xfrm>
          <a:off x="698500" y="1698625"/>
          <a:ext cx="5835651" cy="646021"/>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575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40270">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SP-241505</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REVISED</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Revised WID on Enhancement of support for Edge Computing in 5G Core network phase 3</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100" dirty="0" smtClean="0">
                          <a:effectLst/>
                          <a:latin typeface="Aptos"/>
                          <a:ea typeface="Aptos"/>
                          <a:cs typeface="Times New Roman" panose="02020603050405020304" pitchFamily="18" charset="0"/>
                        </a:rPr>
                        <a:t>eEDGE_5GC_Ph3</a:t>
                      </a:r>
                      <a:endParaRPr lang="en-GB" sz="11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(2/5)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883182038"/>
              </p:ext>
            </p:extLst>
          </p:nvPr>
        </p:nvGraphicFramePr>
        <p:xfrm>
          <a:off x="698500" y="1762125"/>
          <a:ext cx="5835650" cy="1382090"/>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599679">
                  <a:extLst>
                    <a:ext uri="{9D8B030D-6E8A-4147-A177-3AD203B41FA5}">
                      <a16:colId xmlns:a16="http://schemas.microsoft.com/office/drawing/2014/main" val="2428840547"/>
                    </a:ext>
                  </a:extLst>
                </a:gridCol>
                <a:gridCol w="2988385">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SP-241498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MSISDN verification operation support to </a:t>
                      </a:r>
                      <a:r>
                        <a:rPr lang="en-GB" sz="900" u="none" dirty="0" err="1" smtClean="0">
                          <a:solidFill>
                            <a:schemeClr val="tx1"/>
                          </a:solidFill>
                          <a:effectLst/>
                          <a:latin typeface="Arial" panose="020B0604020202020204" pitchFamily="34" charset="0"/>
                          <a:ea typeface="Aptos"/>
                          <a:cs typeface="Arial" panose="020B0604020202020204" pitchFamily="34" charset="0"/>
                        </a:rPr>
                        <a:t>Nnef_UEId</a:t>
                      </a:r>
                      <a:r>
                        <a:rPr lang="en-GB" sz="900" u="none" dirty="0" smtClean="0">
                          <a:solidFill>
                            <a:schemeClr val="tx1"/>
                          </a:solidFill>
                          <a:effectLst/>
                          <a:latin typeface="Arial" panose="020B0604020202020204" pitchFamily="34" charset="0"/>
                          <a:ea typeface="Aptos"/>
                          <a:cs typeface="Arial" panose="020B0604020202020204" pitchFamily="34" charset="0"/>
                        </a:rPr>
                        <a:t> Service </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TEI19_MVOSNS</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SP-241500</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ATSSS Rule Provisioning via 3GPP access connected to EPC</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 ARP3E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SP-241502</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Network Controlled Network Slice Selection</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TEI19_SliceSel</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New WID on PRU Usage Extension supported by Core Network</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TEI19_PRUE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(4/5)</a:t>
            </a:r>
            <a:endParaRPr lang="en-GB" altLang="de-DE" sz="2400" b="1" i="1"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dirty="0">
                <a:solidFill>
                  <a:srgbClr val="FF0000"/>
                </a:solidFill>
              </a:rPr>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2901184746"/>
              </p:ext>
            </p:extLst>
          </p:nvPr>
        </p:nvGraphicFramePr>
        <p:xfrm>
          <a:off x="585788" y="1590675"/>
          <a:ext cx="6408737" cy="2095743"/>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a:t>
                      </a: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SP-241507</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23.700-32: 'Study on User Identities and Authentication Architecture' to TSG SA#106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23.700-32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FS_UIA_ARC</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0234">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23.700-54: 'Study on Multi-Access (DualSteer and ATSSS_Ph4)'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23.700-54</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FS_MASSS</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348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SP-241509</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23.700-77: 'Study on system architecture for next generation real time communication services; Phase 2'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23.700-77</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FS_NG_RTC_Ph2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SP-241510</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23.700-84: 'Study on Core Network Enhanced Support for Artificial Intelligence (AI) / Machine Learning (ML)' to TSG SA for </a:t>
                      </a: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23.700-84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FS_AIML_CN</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805815"/>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(5/5)</a:t>
            </a:r>
            <a:endParaRPr lang="en-GB" altLang="de-DE" sz="2400" b="1" i="1" smtClean="0">
              <a:solidFill>
                <a:schemeClr val="tx1"/>
              </a:solidFill>
            </a:endParaRPr>
          </a:p>
        </p:txBody>
      </p:sp>
      <p:sp>
        <p:nvSpPr>
          <p:cNvPr id="67587" name="Content Placeholder 2"/>
          <p:cNvSpPr>
            <a:spLocks noGrp="1"/>
          </p:cNvSpPr>
          <p:nvPr>
            <p:ph idx="1"/>
          </p:nvPr>
        </p:nvSpPr>
        <p:spPr>
          <a:xfrm>
            <a:off x="488950" y="1204913"/>
            <a:ext cx="6256338" cy="381000"/>
          </a:xfrm>
        </p:spPr>
        <p:txBody>
          <a:bodyPr/>
          <a:lstStyle/>
          <a:p>
            <a:pPr marL="341313" indent="-341313" eaLnBrk="1" hangingPunct="1"/>
            <a:r>
              <a:rPr lang="de-DE" altLang="de-DE" sz="1800" smtClean="0"/>
              <a:t>TSs/TRs for </a:t>
            </a:r>
            <a:r>
              <a:rPr lang="de-DE" altLang="de-DE" sz="1800" smtClean="0">
                <a:solidFill>
                  <a:srgbClr val="FF0000"/>
                </a:solidFill>
              </a:rPr>
              <a:t>Information</a:t>
            </a:r>
          </a:p>
        </p:txBody>
      </p:sp>
      <p:graphicFrame>
        <p:nvGraphicFramePr>
          <p:cNvPr id="6" name="Table 5">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1691914721"/>
              </p:ext>
            </p:extLst>
          </p:nvPr>
        </p:nvGraphicFramePr>
        <p:xfrm>
          <a:off x="585788" y="1762125"/>
          <a:ext cx="6342063" cy="705200"/>
        </p:xfrm>
        <a:graphic>
          <a:graphicData uri="http://schemas.openxmlformats.org/drawingml/2006/table">
            <a:tbl>
              <a:tblPr firstRow="1" firstCol="1" bandRow="1"/>
              <a:tblGrid>
                <a:gridCol w="1022420">
                  <a:extLst>
                    <a:ext uri="{9D8B030D-6E8A-4147-A177-3AD203B41FA5}">
                      <a16:colId xmlns:a16="http://schemas.microsoft.com/office/drawing/2014/main" val="2601585300"/>
                    </a:ext>
                  </a:extLst>
                </a:gridCol>
                <a:gridCol w="2825890">
                  <a:extLst>
                    <a:ext uri="{9D8B030D-6E8A-4147-A177-3AD203B41FA5}">
                      <a16:colId xmlns:a16="http://schemas.microsoft.com/office/drawing/2014/main" val="2630789846"/>
                    </a:ext>
                  </a:extLst>
                </a:gridCol>
                <a:gridCol w="502689">
                  <a:extLst>
                    <a:ext uri="{9D8B030D-6E8A-4147-A177-3AD203B41FA5}">
                      <a16:colId xmlns:a16="http://schemas.microsoft.com/office/drawing/2014/main" val="312034925"/>
                    </a:ext>
                  </a:extLst>
                </a:gridCol>
                <a:gridCol w="626841">
                  <a:extLst>
                    <a:ext uri="{9D8B030D-6E8A-4147-A177-3AD203B41FA5}">
                      <a16:colId xmlns:a16="http://schemas.microsoft.com/office/drawing/2014/main" val="1699507725"/>
                    </a:ext>
                  </a:extLst>
                </a:gridCol>
                <a:gridCol w="1364223">
                  <a:extLst>
                    <a:ext uri="{9D8B030D-6E8A-4147-A177-3AD203B41FA5}">
                      <a16:colId xmlns:a16="http://schemas.microsoft.com/office/drawing/2014/main" val="1427777541"/>
                    </a:ext>
                  </a:extLst>
                </a:gridCol>
              </a:tblGrid>
              <a:tr h="293720">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655">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SP-241506</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23.700-13: 'Study on Architecture support of Ambient power-enabled Internet of Things'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Information</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0" dirty="0" smtClean="0">
                          <a:solidFill>
                            <a:schemeClr val="tx1"/>
                          </a:solidFill>
                          <a:effectLst/>
                          <a:latin typeface="+mn-lt"/>
                          <a:ea typeface="Malgun Gothic" panose="020B0503020000020004" pitchFamily="34" charset="-127"/>
                        </a:rPr>
                        <a:t>Rel-19</a:t>
                      </a:r>
                      <a:endParaRPr lang="en-US" sz="900" b="0" dirty="0">
                        <a:solidFill>
                          <a:schemeClr val="tx1"/>
                        </a:solidFill>
                        <a:effectLst/>
                        <a:latin typeface="+mn-lt"/>
                        <a:ea typeface="Malgun Gothic" panose="020B0503020000020004" pitchFamily="34" charset="-127"/>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23.700-13</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FS_AmbientIoT</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6126163" cy="3141663"/>
          </a:xfrm>
        </p:spPr>
        <p:txBody>
          <a:bodyPr/>
          <a:lstStyle/>
          <a:p>
            <a:pPr marL="341313" indent="-341313" eaLnBrk="1" hangingPunct="1">
              <a:spcBef>
                <a:spcPts val="225"/>
              </a:spcBef>
            </a:pPr>
            <a:r>
              <a:rPr lang="en-US" altLang="en-US" sz="1800" dirty="0" smtClean="0"/>
              <a:t>Decisions for TRs for information/approval</a:t>
            </a:r>
          </a:p>
          <a:p>
            <a:pPr marL="341313" indent="-341313" eaLnBrk="1" hangingPunct="1">
              <a:spcBef>
                <a:spcPts val="225"/>
              </a:spcBef>
            </a:pPr>
            <a:r>
              <a:rPr lang="en-US" altLang="en-US" sz="1800" dirty="0" smtClean="0"/>
              <a:t>Approval of new/revised WIDs</a:t>
            </a:r>
          </a:p>
          <a:p>
            <a:pPr marL="739815" lvl="1" indent="-341313" eaLnBrk="1" hangingPunct="1">
              <a:spcBef>
                <a:spcPts val="225"/>
              </a:spcBef>
            </a:pPr>
            <a:r>
              <a:rPr lang="en-US" altLang="en-US" sz="1400" dirty="0" smtClean="0"/>
              <a:t>Including </a:t>
            </a:r>
            <a:r>
              <a:rPr lang="en-US" altLang="en-US" sz="1400" dirty="0"/>
              <a:t>WIDs and CRs for </a:t>
            </a:r>
            <a:r>
              <a:rPr lang="en-US" sz="1400" dirty="0"/>
              <a:t>TEI19_MVOSNS</a:t>
            </a:r>
            <a:r>
              <a:rPr lang="en-GB" sz="1400" dirty="0"/>
              <a:t>, </a:t>
            </a:r>
            <a:r>
              <a:rPr lang="en-US" sz="1400" dirty="0"/>
              <a:t>TEI19_ ARP3E</a:t>
            </a:r>
            <a:r>
              <a:rPr lang="en-GB" sz="1400" dirty="0"/>
              <a:t>, </a:t>
            </a:r>
            <a:r>
              <a:rPr lang="en-US" sz="1400" dirty="0"/>
              <a:t>TEI19_SliceSel</a:t>
            </a:r>
            <a:r>
              <a:rPr lang="en-GB" sz="1400" dirty="0"/>
              <a:t>, </a:t>
            </a:r>
            <a:r>
              <a:rPr lang="en-US" sz="1400" dirty="0" smtClean="0"/>
              <a:t>TEI19_PRUE discussed and approved in this quarter</a:t>
            </a:r>
            <a:endParaRPr lang="en-US" altLang="en-US" sz="1400" dirty="0"/>
          </a:p>
          <a:p>
            <a:pPr marL="341313" indent="-341313" eaLnBrk="1" hangingPunct="1">
              <a:spcBef>
                <a:spcPts val="225"/>
              </a:spcBef>
            </a:pPr>
            <a:r>
              <a:rPr lang="en-US" altLang="en-US" sz="1800" dirty="0" smtClean="0"/>
              <a:t>Decision on exception requests for normative work</a:t>
            </a:r>
          </a:p>
          <a:p>
            <a:pPr marL="739815" lvl="1" indent="-341313" eaLnBrk="1" hangingPunct="1">
              <a:spcBef>
                <a:spcPts val="225"/>
              </a:spcBef>
            </a:pPr>
            <a:r>
              <a:rPr lang="en-US" altLang="en-US" sz="1400" dirty="0" smtClean="0"/>
              <a:t>Including discussion of any company-submitted exception requests</a:t>
            </a:r>
          </a:p>
          <a:p>
            <a:pPr marL="341313" indent="-341313" eaLnBrk="1" hangingPunct="1">
              <a:spcBef>
                <a:spcPts val="225"/>
              </a:spcBef>
            </a:pPr>
            <a:r>
              <a:rPr lang="en-US" altLang="en-US" sz="1800" dirty="0" smtClean="0"/>
              <a:t>Discussion of continuation of the Ambient </a:t>
            </a:r>
            <a:r>
              <a:rPr lang="en-US" altLang="en-US" sz="1800" dirty="0" err="1" smtClean="0"/>
              <a:t>IoT</a:t>
            </a:r>
            <a:r>
              <a:rPr lang="en-US" altLang="en-US" sz="1800" dirty="0" smtClean="0"/>
              <a:t> study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a:solidFill>
                  <a:schemeClr val="tx1"/>
                </a:solidFill>
              </a:rPr>
              <a:t>1) General Aspects (3/7)</a:t>
            </a:r>
          </a:p>
        </p:txBody>
      </p:sp>
      <p:sp>
        <p:nvSpPr>
          <p:cNvPr id="9219" name="Content Placeholder 2"/>
          <p:cNvSpPr>
            <a:spLocks noGrp="1"/>
          </p:cNvSpPr>
          <p:nvPr>
            <p:ph idx="1"/>
          </p:nvPr>
        </p:nvSpPr>
        <p:spPr>
          <a:xfrm>
            <a:off x="757238" y="833438"/>
            <a:ext cx="6434137" cy="3679825"/>
          </a:xfrm>
        </p:spPr>
        <p:txBody>
          <a:bodyPr/>
          <a:lstStyle/>
          <a:p>
            <a:pPr marL="341313" indent="-341313">
              <a:lnSpc>
                <a:spcPct val="80000"/>
              </a:lnSpc>
              <a:buFontTx/>
              <a:buNone/>
            </a:pPr>
            <a:endParaRPr lang="en-US" altLang="ko-KR" sz="700" b="1" dirty="0">
              <a:latin typeface="Arial" panose="020B0604020202020204" pitchFamily="34" charset="0"/>
              <a:ea typeface="Gulim"/>
              <a:cs typeface="Gulim"/>
            </a:endParaRPr>
          </a:p>
          <a:p>
            <a:pPr marL="341313" indent="-341313">
              <a:lnSpc>
                <a:spcPct val="80000"/>
              </a:lnSpc>
              <a:buFontTx/>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#165</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14 - 18 October 2024, Hyderabad, India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217</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#165</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122</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1608</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451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1252</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58</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14</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41</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151 </a:t>
            </a:r>
            <a:r>
              <a:rPr lang="en-US" altLang="ko-KR" sz="1000" dirty="0">
                <a:latin typeface="Arial" panose="020B0604020202020204" pitchFamily="34" charset="0"/>
                <a:ea typeface="Gulim"/>
                <a:cs typeface="Gulim"/>
              </a:rPr>
              <a:t>(excluding agreed CRs which were revised at SA2#166)</a:t>
            </a:r>
          </a:p>
          <a:p>
            <a:pPr marL="341313" indent="-341313">
              <a:lnSpc>
                <a:spcPct val="80000"/>
              </a:lnSpc>
            </a:pP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#166</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18 - 22 November 2024, Orlando, USA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358</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#166</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90</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1679</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575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1179</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60</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25</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30</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150</a:t>
            </a: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en-US" altLang="ko-KR" sz="15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513263"/>
            <a:ext cx="6191250" cy="257175"/>
          </a:xfrm>
          <a:prstGeom prst="rect">
            <a:avLst/>
          </a:prstGeom>
          <a:noFill/>
          <a:ln>
            <a:noFill/>
          </a:ln>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786</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people 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2 December 2024</a:t>
            </a:r>
          </a:p>
        </p:txBody>
      </p:sp>
    </p:spTree>
    <p:extLst>
      <p:ext uri="{BB962C8B-B14F-4D97-AF65-F5344CB8AC3E}">
        <p14:creationId xmlns:p14="http://schemas.microsoft.com/office/powerpoint/2010/main" val="1983939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a:solidFill>
                  <a:schemeClr val="tx1"/>
                </a:solidFill>
              </a:rPr>
              <a:t>1) General Aspects (4/7)</a:t>
            </a:r>
          </a:p>
        </p:txBody>
      </p:sp>
      <p:graphicFrame>
        <p:nvGraphicFramePr>
          <p:cNvPr id="2" name="Chart 1">
            <a:extLst>
              <a:ext uri="{FF2B5EF4-FFF2-40B4-BE49-F238E27FC236}">
                <a16:creationId xmlns:a16="http://schemas.microsoft.com/office/drawing/2014/main" id="{F896234B-A910-41D3-A7B7-CBFBEF2F7D6F}"/>
              </a:ext>
            </a:extLst>
          </p:cNvPr>
          <p:cNvGraphicFramePr>
            <a:graphicFrameLocks/>
          </p:cNvGraphicFramePr>
          <p:nvPr>
            <p:extLst/>
          </p:nvPr>
        </p:nvGraphicFramePr>
        <p:xfrm>
          <a:off x="630621" y="947738"/>
          <a:ext cx="7620175" cy="42205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6604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a:solidFill>
                  <a:schemeClr val="tx1"/>
                </a:solidFill>
              </a:rPr>
              <a:t>1) General Aspects (6/7)</a:t>
            </a:r>
            <a:br>
              <a:rPr lang="de-DE" altLang="de-DE" b="1">
                <a:solidFill>
                  <a:schemeClr val="tx1"/>
                </a:solidFill>
              </a:rPr>
            </a:br>
            <a:r>
              <a:rPr lang="de-DE" altLang="de-DE" sz="2100" b="1">
                <a:solidFill>
                  <a:schemeClr val="tx1"/>
                </a:solidFill>
              </a:rPr>
              <a:t>Document Handling / Meeting</a:t>
            </a:r>
          </a:p>
        </p:txBody>
      </p:sp>
      <p:sp>
        <p:nvSpPr>
          <p:cNvPr id="12291" name="TextBox 12"/>
          <p:cNvSpPr txBox="1">
            <a:spLocks noChangeArrowheads="1"/>
          </p:cNvSpPr>
          <p:nvPr/>
        </p:nvSpPr>
        <p:spPr bwMode="auto">
          <a:xfrm rot="-5400000">
            <a:off x="-348270" y="2348313"/>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dirty="0">
                <a:latin typeface="Arial" panose="020B0604020202020204" pitchFamily="34" charset="0"/>
              </a:rPr>
              <a:t>Number of Tdocs</a:t>
            </a:r>
          </a:p>
        </p:txBody>
      </p:sp>
      <p:graphicFrame>
        <p:nvGraphicFramePr>
          <p:cNvPr id="2" name="Chart 1">
            <a:extLst>
              <a:ext uri="{FF2B5EF4-FFF2-40B4-BE49-F238E27FC236}">
                <a16:creationId xmlns:a16="http://schemas.microsoft.com/office/drawing/2014/main" id="{66C5960D-783D-49E4-9DE8-3F256BED0767}"/>
              </a:ext>
            </a:extLst>
          </p:cNvPr>
          <p:cNvGraphicFramePr>
            <a:graphicFrameLocks/>
          </p:cNvGraphicFramePr>
          <p:nvPr>
            <p:extLst/>
          </p:nvPr>
        </p:nvGraphicFramePr>
        <p:xfrm>
          <a:off x="397290" y="939625"/>
          <a:ext cx="8542575" cy="40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3552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dirty="0">
                <a:solidFill>
                  <a:schemeClr val="tx1"/>
                </a:solidFill>
              </a:rPr>
              <a:t>1) General Aspects (7/7)</a:t>
            </a:r>
            <a:br>
              <a:rPr lang="de-DE" altLang="de-DE" b="1" dirty="0">
                <a:solidFill>
                  <a:schemeClr val="tx1"/>
                </a:solidFill>
              </a:rPr>
            </a:br>
            <a:r>
              <a:rPr lang="de-DE" altLang="de-DE" b="1" dirty="0">
                <a:solidFill>
                  <a:schemeClr val="tx1"/>
                </a:solidFill>
              </a:rPr>
              <a:t>SA2 Agreed CRs by Release / Meeting</a:t>
            </a:r>
          </a:p>
        </p:txBody>
      </p:sp>
      <p:sp>
        <p:nvSpPr>
          <p:cNvPr id="18441" name="TextBox 12"/>
          <p:cNvSpPr txBox="1">
            <a:spLocks noChangeArrowheads="1"/>
          </p:cNvSpPr>
          <p:nvPr/>
        </p:nvSpPr>
        <p:spPr bwMode="auto">
          <a:xfrm rot="-5400000">
            <a:off x="-215976" y="2212812"/>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dirty="0">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id="{314534D3-AD69-4B58-89C9-7BE409EFCFD8}"/>
              </a:ext>
            </a:extLst>
          </p:cNvPr>
          <p:cNvGraphicFramePr>
            <a:graphicFrameLocks/>
          </p:cNvGraphicFramePr>
          <p:nvPr>
            <p:extLst/>
          </p:nvPr>
        </p:nvGraphicFramePr>
        <p:xfrm>
          <a:off x="371399" y="892197"/>
          <a:ext cx="8186124" cy="41179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1190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93*70"/>
  <p:tag name="TABLE_ENDDRAG_RECT" val="14*87*693*7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199dcaf0-96ce-4e65-9ae8-79a6ae4aa63e"/>
    <ds:schemaRef ds:uri="http://www.w3.org/XML/1998/namespace"/>
    <ds:schemaRef ds:uri="2ca8e41a-b3d0-462f-857c-48a93d48cc9b"/>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46966</TotalTime>
  <Words>6923</Words>
  <Application>Microsoft Office PowerPoint</Application>
  <PresentationFormat>On-screen Show (16:9)</PresentationFormat>
  <Paragraphs>1565</Paragraphs>
  <Slides>59</Slides>
  <Notes>9</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59</vt:i4>
      </vt:variant>
    </vt:vector>
  </HeadingPairs>
  <TitlesOfParts>
    <vt:vector size="77" baseType="lpstr">
      <vt:lpstr>맑은 고딕</vt:lpstr>
      <vt:lpstr>맑은 고딕</vt:lpstr>
      <vt:lpstr>ＭＳ Ｐゴシック</vt:lpstr>
      <vt:lpstr>ＭＳ Ｐゴシック</vt:lpstr>
      <vt:lpstr>宋体</vt:lpstr>
      <vt:lpstr>宋体</vt:lpstr>
      <vt:lpstr>Aptos</vt:lpstr>
      <vt:lpstr>Arial</vt:lpstr>
      <vt:lpstr>Arial </vt:lpstr>
      <vt:lpstr>Calibri</vt:lpstr>
      <vt:lpstr>Century Gothic</vt:lpstr>
      <vt:lpstr>等线</vt:lpstr>
      <vt:lpstr>Gulim</vt:lpstr>
      <vt:lpstr>LG스마트체 Regular</vt:lpstr>
      <vt:lpstr>Times New Roman</vt:lpstr>
      <vt:lpstr>Wingdings</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Rel-14 and before Maintenance (1/1)</vt:lpstr>
      <vt:lpstr>Contents</vt:lpstr>
      <vt:lpstr>2.2) Rel-15 and before Maintenance (1/2)</vt:lpstr>
      <vt:lpstr>2.2) Rel-15 and before Maintenance (2/2)</vt:lpstr>
      <vt:lpstr>Contents</vt:lpstr>
      <vt:lpstr>2.3) Rel-16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vt:lpstr>
      <vt:lpstr>FS_5GSAT_Ph3_ARCH/ 5GSAT_Ph3-ARC</vt:lpstr>
      <vt:lpstr>FS_5GSAT_Ph3_ARCH/5GSAT_Ph3-ARC</vt:lpstr>
      <vt:lpstr>FS_NG_RTC_Ph2/NG_RTC_Ph2</vt:lpstr>
      <vt:lpstr>FS_NG_RTC_Ph2/NG_RTC_Ph2</vt:lpstr>
      <vt:lpstr>FS_XRM_Ph2/XRM_Ph2</vt:lpstr>
      <vt:lpstr>FS_XRM_Ph2/XRM_Ph2</vt:lpstr>
      <vt:lpstr>FS_EnergySys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FS_AmbientIoT</vt:lpstr>
      <vt:lpstr>FS_AIML_CN/AIML_CN</vt:lpstr>
      <vt:lpstr>Contents</vt:lpstr>
      <vt:lpstr>2.7) IETF and External SDO Normative Reference Update</vt:lpstr>
      <vt:lpstr>Contents</vt:lpstr>
      <vt:lpstr>3) SA2 Work Planning</vt:lpstr>
      <vt:lpstr>3) SA2 Work Planning – Exception requests</vt:lpstr>
      <vt:lpstr>Contents</vt:lpstr>
      <vt:lpstr>4) Documents for Information and Approval (1/5)</vt:lpstr>
      <vt:lpstr>4) Documents for Information and Approval (2/5)</vt:lpstr>
      <vt:lpstr>4) Documents for Information and Approval (4/5)</vt:lpstr>
      <vt:lpstr>4) Documents for Information and Approval (5/5)</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2049</cp:revision>
  <cp:lastPrinted>2017-02-24T12:37:51Z</cp:lastPrinted>
  <dcterms:created xsi:type="dcterms:W3CDTF">2008-08-30T09:32:10Z</dcterms:created>
  <dcterms:modified xsi:type="dcterms:W3CDTF">2024-12-04T09:30:10Z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