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  <p:sldMasterId id="2147485275" r:id="rId3"/>
  </p:sldMasterIdLst>
  <p:notesMasterIdLst>
    <p:notesMasterId r:id="rId9"/>
  </p:notesMasterIdLst>
  <p:handoutMasterIdLst>
    <p:handoutMasterId r:id="rId10"/>
  </p:handoutMasterIdLst>
  <p:sldIdLst>
    <p:sldId id="417" r:id="rId4"/>
    <p:sldId id="2147480949" r:id="rId5"/>
    <p:sldId id="2147480937" r:id="rId6"/>
    <p:sldId id="2147480935" r:id="rId7"/>
    <p:sldId id="214737773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78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53650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690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850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196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3088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363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98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49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7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65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52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589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04613" y="6623097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30728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SP-241736: 3GPP TSG SA Meeting #106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8A104-777D-BFBF-3190-CD566AC13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B25BD-03A8-6247-0F65-BB023B320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ACFAB716-9150-085C-6F15-3988A563E75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58D6EE9-B15E-9A37-455C-8920DE10B7E7}"/>
              </a:ext>
            </a:extLst>
          </p:cNvPr>
          <p:cNvSpPr/>
          <p:nvPr userDrawn="1"/>
        </p:nvSpPr>
        <p:spPr bwMode="auto">
          <a:xfrm>
            <a:off x="11091334" y="6535737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452D9B96-ECAB-4768-FC39-77C9CBB14AA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96033" y="6311900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schemeClr val="bg1">
                    <a:lumMod val="65000"/>
                  </a:schemeClr>
                </a:solidFill>
              </a:rPr>
              <a:t>© 3GPP 2024</a:t>
            </a:r>
          </a:p>
        </p:txBody>
      </p:sp>
    </p:spTree>
    <p:extLst>
      <p:ext uri="{BB962C8B-B14F-4D97-AF65-F5344CB8AC3E}">
        <p14:creationId xmlns:p14="http://schemas.microsoft.com/office/powerpoint/2010/main" val="123652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6" r:id="rId1"/>
    <p:sldLayoutId id="2147485277" r:id="rId2"/>
    <p:sldLayoutId id="2147485278" r:id="rId3"/>
    <p:sldLayoutId id="2147485279" r:id="rId4"/>
    <p:sldLayoutId id="2147485280" r:id="rId5"/>
    <p:sldLayoutId id="2147485281" r:id="rId6"/>
    <p:sldLayoutId id="2147485282" r:id="rId7"/>
    <p:sldLayoutId id="2147485283" r:id="rId8"/>
    <p:sldLayoutId id="2147485284" r:id="rId9"/>
    <p:sldLayoutId id="2147485285" r:id="rId10"/>
    <p:sldLayoutId id="2147485286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workshop/2024-05-08_3GPP_Stage1_IMT2030_UC_WS/Docs/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3gpp.org/ftp/workshop/2024-05-08_3GPP_Stage1_IMT2030_UC_WS/Docs/SWS-240025.zip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sv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6.svg"/><Relationship Id="rId9" Type="http://schemas.openxmlformats.org/officeDocument/2006/relationships/hyperlink" Target="https://www.3gpp.org/ftp/tsg_sa/TSG_SA/TSGS_104_Shanghai_2024-06/Docs/SP-240952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6G SI Guidance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SA Chair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3276859" cy="66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de-DE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pPr>
              <a:buNone/>
            </a:pPr>
            <a:r>
              <a:rPr lang="de-DE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2" name="Text Box 13">
            <a:extLst>
              <a:ext uri="{FF2B5EF4-FFF2-40B4-BE49-F238E27FC236}">
                <a16:creationId xmlns:a16="http://schemas.microsoft.com/office/drawing/2014/main" id="{0FAB5697-C7BA-3021-20A2-04D80B344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SP-241736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9024" y="60090"/>
            <a:ext cx="8525359" cy="1084152"/>
          </a:xfrm>
        </p:spPr>
        <p:txBody>
          <a:bodyPr>
            <a:norm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Overall 6G Workplan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DC7A7-372E-68CB-5856-6DBEC8760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en-GB" dirty="0"/>
              <a:t> </a:t>
            </a:r>
          </a:p>
          <a:p>
            <a:pPr>
              <a:buBlip>
                <a:blip r:embed="rId2"/>
              </a:buBlip>
            </a:pPr>
            <a:endParaRPr lang="en-GB" dirty="0"/>
          </a:p>
          <a:p>
            <a:pPr>
              <a:buBlip>
                <a:blip r:embed="rId2"/>
              </a:buBlip>
            </a:pPr>
            <a:endParaRPr lang="en-GB" dirty="0"/>
          </a:p>
          <a:p>
            <a:pPr>
              <a:buBlip>
                <a:blip r:embed="rId2"/>
              </a:buBlip>
            </a:pP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571370" y="135373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862195" y="1570051"/>
            <a:ext cx="528774" cy="52877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681795" y="135373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570283" y="2788615"/>
            <a:ext cx="11010900" cy="1647241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681795" y="2668710"/>
            <a:ext cx="4954905" cy="189563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6437376" y="2801728"/>
            <a:ext cx="5143807" cy="1274939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 Format: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Separate Parallel TSG RAN and TSG SA sessions</a:t>
            </a:r>
          </a:p>
          <a:p>
            <a:pPr marL="628650" marR="0" lvl="1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Monday: 1400 – 1800; Tuesday: 0900 – 1530</a:t>
            </a:r>
          </a:p>
          <a:p>
            <a:pPr marL="171450" marR="0" lvl="0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Joint RAN/SA/CT session</a:t>
            </a:r>
          </a:p>
          <a:p>
            <a:pPr marL="628650" marR="0" lvl="1" indent="-17145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Monday: 0900 – 1230; Tuesday: 1600 – 1800 (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summary of the workshop)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571370" y="4653365"/>
            <a:ext cx="11010900" cy="695875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681795" y="4653365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6437377" y="4649970"/>
            <a:ext cx="5183254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20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571370" y="5559959"/>
            <a:ext cx="11010900" cy="695875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959734" y="4886672"/>
            <a:ext cx="353805" cy="350679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681795" y="5638064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Normative work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6437376" y="5628920"/>
            <a:ext cx="514380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 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681794" y="2119895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 8th – 10th, 2024</a:t>
            </a:r>
          </a:p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8103465" y="1653577"/>
            <a:ext cx="3274330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7"/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8"/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6B0FCE-3266-4BA4-7FF4-F9EFC015CC23}"/>
              </a:ext>
            </a:extLst>
          </p:cNvPr>
          <p:cNvSpPr txBox="1"/>
          <p:nvPr/>
        </p:nvSpPr>
        <p:spPr>
          <a:xfrm>
            <a:off x="9926595" y="4105261"/>
            <a:ext cx="145991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Details: </a:t>
            </a: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9"/>
              </a:rPr>
              <a:t>SP-240952</a:t>
            </a:r>
            <a:endParaRPr kumimoji="0" lang="en-GB" sz="1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681794" y="3733087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March 10th  – 11th (Monday – Tuesday), 2025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80464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65" y="4703183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15" y="5716270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802177" y="1960325"/>
            <a:ext cx="689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783338" y="3928215"/>
            <a:ext cx="801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230735" y="165357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121614" y="1370260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518824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5CA43E60-DAC8-021B-76F2-B5D29932A1AF}"/>
              </a:ext>
            </a:extLst>
          </p:cNvPr>
          <p:cNvGrpSpPr/>
          <p:nvPr/>
        </p:nvGrpSpPr>
        <p:grpSpPr>
          <a:xfrm>
            <a:off x="3277891" y="1373275"/>
            <a:ext cx="8469900" cy="4601321"/>
            <a:chOff x="160027" y="1055560"/>
            <a:chExt cx="11959724" cy="5047194"/>
          </a:xfrm>
        </p:grpSpPr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1905879"/>
              <a:ext cx="0" cy="414945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905879"/>
              <a:ext cx="7846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311936" y="1905879"/>
              <a:ext cx="23829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953297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60" name="Straight Connector 114">
              <a:extLst>
                <a:ext uri="{FF2B5EF4-FFF2-40B4-BE49-F238E27FC236}">
                  <a16:creationId xmlns:a16="http://schemas.microsoft.com/office/drawing/2014/main" id="{F15672DF-A3AB-3988-49FA-718AB9547C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905879"/>
              <a:ext cx="0" cy="414945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46" name="Straight Connector 114">
              <a:extLst>
                <a:ext uri="{FF2B5EF4-FFF2-40B4-BE49-F238E27FC236}">
                  <a16:creationId xmlns:a16="http://schemas.microsoft.com/office/drawing/2014/main" id="{651AFA73-F0D3-3C1E-F07B-8562524BC0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844800" y="1905879"/>
              <a:ext cx="70025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272" name="Straight Connector 114">
              <a:extLst>
                <a:ext uri="{FF2B5EF4-FFF2-40B4-BE49-F238E27FC236}">
                  <a16:creationId xmlns:a16="http://schemas.microsoft.com/office/drawing/2014/main" id="{63507367-7C85-5DDA-8929-8D09E8B90A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95" name="Straight Connector 114">
              <a:extLst>
                <a:ext uri="{FF2B5EF4-FFF2-40B4-BE49-F238E27FC236}">
                  <a16:creationId xmlns:a16="http://schemas.microsoft.com/office/drawing/2014/main" id="{2352004F-3081-FB14-E751-D8610A73D2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8512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" name="Straight Connector 114">
              <a:extLst>
                <a:ext uri="{FF2B5EF4-FFF2-40B4-BE49-F238E27FC236}">
                  <a16:creationId xmlns:a16="http://schemas.microsoft.com/office/drawing/2014/main" id="{D777A93A-0494-CB81-BF07-6ED0D44FE2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905879"/>
              <a:ext cx="0" cy="414945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5" name="Straight Connector 114">
              <a:extLst>
                <a:ext uri="{FF2B5EF4-FFF2-40B4-BE49-F238E27FC236}">
                  <a16:creationId xmlns:a16="http://schemas.microsoft.com/office/drawing/2014/main" id="{9C497097-315E-8A6D-769F-09FBCED69F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4" name="Straight Connector 114">
              <a:extLst>
                <a:ext uri="{FF2B5EF4-FFF2-40B4-BE49-F238E27FC236}">
                  <a16:creationId xmlns:a16="http://schemas.microsoft.com/office/drawing/2014/main" id="{65ECC03C-392D-C70D-4A68-5DA2FD703E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9" name="Straight Connector 114">
              <a:extLst>
                <a:ext uri="{FF2B5EF4-FFF2-40B4-BE49-F238E27FC236}">
                  <a16:creationId xmlns:a16="http://schemas.microsoft.com/office/drawing/2014/main" id="{2C79B9F4-97F9-05EA-B005-992434CCBE5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165740" y="1905879"/>
              <a:ext cx="11905" cy="414945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3" name="Straight Connector 114">
              <a:extLst>
                <a:ext uri="{FF2B5EF4-FFF2-40B4-BE49-F238E27FC236}">
                  <a16:creationId xmlns:a16="http://schemas.microsoft.com/office/drawing/2014/main" id="{DE683D18-B47F-D070-F845-F7E8B61125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2" name="Straight Connector 114">
              <a:extLst>
                <a:ext uri="{FF2B5EF4-FFF2-40B4-BE49-F238E27FC236}">
                  <a16:creationId xmlns:a16="http://schemas.microsoft.com/office/drawing/2014/main" id="{66E04F16-36C6-027F-9585-CF454FC4A2D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1905879"/>
              <a:ext cx="0" cy="414945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74300E3-F476-EEBF-D35B-A1E8736C7C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223055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B9E7960-6113-C4D1-ECEF-73196F0C03E0}"/>
                </a:ext>
              </a:extLst>
            </p:cNvPr>
            <p:cNvSpPr txBox="1"/>
            <p:nvPr/>
          </p:nvSpPr>
          <p:spPr>
            <a:xfrm>
              <a:off x="1778011" y="1060073"/>
              <a:ext cx="709425" cy="27989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A5BB33D-59DC-8CD1-D095-4371152BEFFE}"/>
                </a:ext>
              </a:extLst>
            </p:cNvPr>
            <p:cNvGrpSpPr/>
            <p:nvPr/>
          </p:nvGrpSpPr>
          <p:grpSpPr>
            <a:xfrm>
              <a:off x="1053289" y="1413838"/>
              <a:ext cx="480233" cy="402887"/>
              <a:chOff x="1010384" y="755453"/>
              <a:chExt cx="360175" cy="302165"/>
            </a:xfrm>
          </p:grpSpPr>
          <p:sp>
            <p:nvSpPr>
              <p:cNvPr id="17432" name="TextBox 86">
                <a:extLst>
                  <a:ext uri="{FF2B5EF4-FFF2-40B4-BE49-F238E27FC236}">
                    <a16:creationId xmlns:a16="http://schemas.microsoft.com/office/drawing/2014/main" id="{988CC082-346E-34BD-676E-57B18118E7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0384" y="755453"/>
                <a:ext cx="360175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48" name="TextBox 59">
                <a:extLst>
                  <a:ext uri="{FF2B5EF4-FFF2-40B4-BE49-F238E27FC236}">
                    <a16:creationId xmlns:a16="http://schemas.microsoft.com/office/drawing/2014/main" id="{165C6395-ACED-7B3D-FC22-AC91FB3A1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8" y="909441"/>
                <a:ext cx="350536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7521955" y="1413838"/>
              <a:ext cx="485989" cy="402887"/>
              <a:chOff x="6331922" y="755453"/>
              <a:chExt cx="364492" cy="302165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1922" y="755453"/>
                <a:ext cx="320012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50536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4261945" y="1413838"/>
              <a:ext cx="495186" cy="402887"/>
              <a:chOff x="3683640" y="755453"/>
              <a:chExt cx="371389" cy="302165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3249" y="755453"/>
                <a:ext cx="361780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50536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BEEB882-0873-17C9-668A-5BD3DDAC9943}"/>
                </a:ext>
              </a:extLst>
            </p:cNvPr>
            <p:cNvGrpSpPr/>
            <p:nvPr/>
          </p:nvGrpSpPr>
          <p:grpSpPr>
            <a:xfrm>
              <a:off x="1860711" y="1413838"/>
              <a:ext cx="490942" cy="402887"/>
              <a:chOff x="1699312" y="755453"/>
              <a:chExt cx="368207" cy="302165"/>
            </a:xfrm>
          </p:grpSpPr>
          <p:sp>
            <p:nvSpPr>
              <p:cNvPr id="17433" name="TextBox 86">
                <a:extLst>
                  <a:ext uri="{FF2B5EF4-FFF2-40B4-BE49-F238E27FC236}">
                    <a16:creationId xmlns:a16="http://schemas.microsoft.com/office/drawing/2014/main" id="{C103280A-1592-A747-3090-8C7DDE8D8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99312" y="755453"/>
                <a:ext cx="368207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1" name="TextBox 62">
                <a:extLst>
                  <a:ext uri="{FF2B5EF4-FFF2-40B4-BE49-F238E27FC236}">
                    <a16:creationId xmlns:a16="http://schemas.microsoft.com/office/drawing/2014/main" id="{F552B731-B734-8036-32D1-B31A30D54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5" y="909441"/>
                <a:ext cx="342503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5070563" y="1413838"/>
              <a:ext cx="504220" cy="402887"/>
              <a:chOff x="4382990" y="755453"/>
              <a:chExt cx="378165" cy="302165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82990" y="755453"/>
                <a:ext cx="366601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42502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B967BDC6-86AB-7837-B13B-ABA3A2B01909}"/>
                </a:ext>
              </a:extLst>
            </p:cNvPr>
            <p:cNvGrpSpPr/>
            <p:nvPr/>
          </p:nvGrpSpPr>
          <p:grpSpPr>
            <a:xfrm>
              <a:off x="8336688" y="1413838"/>
              <a:ext cx="487047" cy="402887"/>
              <a:chOff x="6897771" y="755453"/>
              <a:chExt cx="365287" cy="302165"/>
            </a:xfrm>
          </p:grpSpPr>
          <p:sp>
            <p:nvSpPr>
              <p:cNvPr id="17441" name="TextBox 86">
                <a:extLst>
                  <a:ext uri="{FF2B5EF4-FFF2-40B4-BE49-F238E27FC236}">
                    <a16:creationId xmlns:a16="http://schemas.microsoft.com/office/drawing/2014/main" id="{00AF13A8-AEBE-A2D0-0350-B7A6452A46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97771" y="755453"/>
                <a:ext cx="336078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3" name="TextBox 64">
                <a:extLst>
                  <a:ext uri="{FF2B5EF4-FFF2-40B4-BE49-F238E27FC236}">
                    <a16:creationId xmlns:a16="http://schemas.microsoft.com/office/drawing/2014/main" id="{68398172-EC8D-5C71-9A9B-F20456E8A9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3" y="909441"/>
                <a:ext cx="342505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C09B5BA-9CA0-3246-1446-5E993967CCDA}"/>
                </a:ext>
              </a:extLst>
            </p:cNvPr>
            <p:cNvGrpSpPr/>
            <p:nvPr/>
          </p:nvGrpSpPr>
          <p:grpSpPr>
            <a:xfrm>
              <a:off x="2665093" y="1413838"/>
              <a:ext cx="480233" cy="402887"/>
              <a:chOff x="2479615" y="755453"/>
              <a:chExt cx="360174" cy="302165"/>
            </a:xfrm>
          </p:grpSpPr>
          <p:sp>
            <p:nvSpPr>
              <p:cNvPr id="17434" name="TextBox 86">
                <a:extLst>
                  <a:ext uri="{FF2B5EF4-FFF2-40B4-BE49-F238E27FC236}">
                    <a16:creationId xmlns:a16="http://schemas.microsoft.com/office/drawing/2014/main" id="{4D4D40CF-F5F4-931C-680D-53F544AE87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79615" y="755453"/>
                <a:ext cx="360174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4" name="TextBox 65">
                <a:extLst>
                  <a:ext uri="{FF2B5EF4-FFF2-40B4-BE49-F238E27FC236}">
                    <a16:creationId xmlns:a16="http://schemas.microsoft.com/office/drawing/2014/main" id="{18CD9CF9-FC30-2A87-862D-F40F70B15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48928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5907712" y="1413838"/>
              <a:ext cx="487363" cy="402887"/>
              <a:chOff x="5113259" y="755453"/>
              <a:chExt cx="365522" cy="302165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13259" y="755453"/>
                <a:ext cx="363388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48928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C441D9-25AA-5353-8C62-E595297BE9B0}"/>
                </a:ext>
              </a:extLst>
            </p:cNvPr>
            <p:cNvGrpSpPr/>
            <p:nvPr/>
          </p:nvGrpSpPr>
          <p:grpSpPr>
            <a:xfrm>
              <a:off x="247800" y="1413838"/>
              <a:ext cx="492001" cy="402887"/>
              <a:chOff x="321315" y="755453"/>
              <a:chExt cx="369000" cy="302165"/>
            </a:xfrm>
          </p:grpSpPr>
          <p:sp>
            <p:nvSpPr>
              <p:cNvPr id="17431" name="TextBox 86">
                <a:extLst>
                  <a:ext uri="{FF2B5EF4-FFF2-40B4-BE49-F238E27FC236}">
                    <a16:creationId xmlns:a16="http://schemas.microsoft.com/office/drawing/2014/main" id="{4D677330-5A69-54E2-DED8-C11576419F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0141" y="755453"/>
                <a:ext cx="360174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7" name="TextBox 69">
                <a:extLst>
                  <a:ext uri="{FF2B5EF4-FFF2-40B4-BE49-F238E27FC236}">
                    <a16:creationId xmlns:a16="http://schemas.microsoft.com/office/drawing/2014/main" id="{5C00D17C-21B0-E262-9FB1-9FCEFFA608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55353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3458792" y="1413838"/>
              <a:ext cx="484517" cy="402887"/>
              <a:chOff x="3005853" y="755453"/>
              <a:chExt cx="363388" cy="302165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05853" y="755453"/>
                <a:ext cx="363388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55354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6720372" y="1413838"/>
              <a:ext cx="473805" cy="402887"/>
              <a:chOff x="5771203" y="755453"/>
              <a:chExt cx="355354" cy="302165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393" y="755453"/>
                <a:ext cx="344110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55354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278088"/>
              <a:ext cx="499510" cy="197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F787BCF1-2498-28B4-199E-7A531CA4AEB8}"/>
                </a:ext>
              </a:extLst>
            </p:cNvPr>
            <p:cNvSpPr/>
            <p:nvPr/>
          </p:nvSpPr>
          <p:spPr bwMode="auto">
            <a:xfrm>
              <a:off x="4326087" y="2781600"/>
              <a:ext cx="342813" cy="292733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0" name="TextBox 1">
              <a:extLst>
                <a:ext uri="{FF2B5EF4-FFF2-40B4-BE49-F238E27FC236}">
                  <a16:creationId xmlns:a16="http://schemas.microsoft.com/office/drawing/2014/main" id="{944B49F7-1C1D-DBCA-2AE8-96E102063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2464" y="3049017"/>
              <a:ext cx="1439473" cy="18110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Workshop 6G </a:t>
              </a:r>
              <a:endParaRPr kumimoji="0" lang="en-GB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17485" name="Chevron 60">
              <a:extLst>
                <a:ext uri="{FF2B5EF4-FFF2-40B4-BE49-F238E27FC236}">
                  <a16:creationId xmlns:a16="http://schemas.microsoft.com/office/drawing/2014/main" id="{FB1E3A0C-0C94-56B1-9E8E-15BB970781E4}"/>
                </a:ext>
              </a:extLst>
            </p:cNvPr>
            <p:cNvSpPr/>
            <p:nvPr/>
          </p:nvSpPr>
          <p:spPr bwMode="auto">
            <a:xfrm>
              <a:off x="6150591" y="5095842"/>
              <a:ext cx="1661320" cy="263856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25034"/>
                <a:gd name="connsiteY0" fmla="*/ 0 h 222250"/>
                <a:gd name="connsiteX1" fmla="*/ 1467062 w 1625034"/>
                <a:gd name="connsiteY1" fmla="*/ 0 h 222250"/>
                <a:gd name="connsiteX2" fmla="*/ 1625034 w 1625034"/>
                <a:gd name="connsiteY2" fmla="*/ 104677 h 222250"/>
                <a:gd name="connsiteX3" fmla="*/ 1467062 w 1625034"/>
                <a:gd name="connsiteY3" fmla="*/ 222250 h 222250"/>
                <a:gd name="connsiteX4" fmla="*/ 0 w 1625034"/>
                <a:gd name="connsiteY4" fmla="*/ 222250 h 222250"/>
                <a:gd name="connsiteX5" fmla="*/ 26818 w 1625034"/>
                <a:gd name="connsiteY5" fmla="*/ 98155 h 222250"/>
                <a:gd name="connsiteX6" fmla="*/ 0 w 162503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034" h="222250">
                  <a:moveTo>
                    <a:pt x="0" y="0"/>
                  </a:moveTo>
                  <a:lnTo>
                    <a:pt x="1467062" y="0"/>
                  </a:lnTo>
                  <a:lnTo>
                    <a:pt x="1625034" y="10467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6G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261DFA2-5EBE-0760-005F-090827A42373}"/>
                </a:ext>
              </a:extLst>
            </p:cNvPr>
            <p:cNvGrpSpPr/>
            <p:nvPr/>
          </p:nvGrpSpPr>
          <p:grpSpPr>
            <a:xfrm>
              <a:off x="9154151" y="1400292"/>
              <a:ext cx="469155" cy="402887"/>
              <a:chOff x="7372275" y="745293"/>
              <a:chExt cx="351867" cy="302165"/>
            </a:xfrm>
          </p:grpSpPr>
          <p:sp>
            <p:nvSpPr>
              <p:cNvPr id="17490" name="TextBox 86">
                <a:extLst>
                  <a:ext uri="{FF2B5EF4-FFF2-40B4-BE49-F238E27FC236}">
                    <a16:creationId xmlns:a16="http://schemas.microsoft.com/office/drawing/2014/main" id="{35BB9D75-F8E4-FE51-0578-EE1CE5798D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2275" y="745293"/>
                <a:ext cx="336076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92" name="TextBox 66">
                <a:extLst>
                  <a:ext uri="{FF2B5EF4-FFF2-40B4-BE49-F238E27FC236}">
                    <a16:creationId xmlns:a16="http://schemas.microsoft.com/office/drawing/2014/main" id="{52784947-6AA6-617B-CED1-6981515A19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48929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5523F22-A626-40BA-8A66-0EF7EE745E28}"/>
                </a:ext>
              </a:extLst>
            </p:cNvPr>
            <p:cNvGrpSpPr/>
            <p:nvPr/>
          </p:nvGrpSpPr>
          <p:grpSpPr>
            <a:xfrm>
              <a:off x="9931698" y="1400292"/>
              <a:ext cx="477126" cy="402887"/>
              <a:chOff x="8016563" y="745293"/>
              <a:chExt cx="357845" cy="302165"/>
            </a:xfrm>
          </p:grpSpPr>
          <p:sp>
            <p:nvSpPr>
              <p:cNvPr id="17491" name="TextBox 86">
                <a:extLst>
                  <a:ext uri="{FF2B5EF4-FFF2-40B4-BE49-F238E27FC236}">
                    <a16:creationId xmlns:a16="http://schemas.microsoft.com/office/drawing/2014/main" id="{DADF5BC1-A476-EB24-2179-C4E5EBE78D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30299" y="745293"/>
                <a:ext cx="344109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7493" name="TextBox 71">
                <a:extLst>
                  <a:ext uri="{FF2B5EF4-FFF2-40B4-BE49-F238E27FC236}">
                    <a16:creationId xmlns:a16="http://schemas.microsoft.com/office/drawing/2014/main" id="{FF47688E-A86E-2353-7C06-DBC3A37206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55354" cy="148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17497" name="TextBox 86">
              <a:extLst>
                <a:ext uri="{FF2B5EF4-FFF2-40B4-BE49-F238E27FC236}">
                  <a16:creationId xmlns:a16="http://schemas.microsoft.com/office/drawing/2014/main" id="{5357307E-DFB7-4014-E67F-B234B2ED5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35708" y="1418353"/>
              <a:ext cx="448102" cy="197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98" name="TextBox 60">
              <a:extLst>
                <a:ext uri="{FF2B5EF4-FFF2-40B4-BE49-F238E27FC236}">
                  <a16:creationId xmlns:a16="http://schemas.microsoft.com/office/drawing/2014/main" id="{7AF265C0-820D-2759-0403-8611A7BA1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6" y="1623671"/>
              <a:ext cx="467381" cy="197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17502" name="TextBox 60">
              <a:extLst>
                <a:ext uri="{FF2B5EF4-FFF2-40B4-BE49-F238E27FC236}">
                  <a16:creationId xmlns:a16="http://schemas.microsoft.com/office/drawing/2014/main" id="{C355434E-FF94-C598-923E-8C580DCE3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601092"/>
              <a:ext cx="435250" cy="197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FDA1D504-5A4B-17F6-5478-9450A10EDA8D}"/>
                </a:ext>
              </a:extLst>
            </p:cNvPr>
            <p:cNvSpPr/>
            <p:nvPr/>
          </p:nvSpPr>
          <p:spPr bwMode="auto">
            <a:xfrm>
              <a:off x="1538943" y="1949144"/>
              <a:ext cx="321992" cy="293728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350EBDED-2AAF-158F-80CB-DEAAEA111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7942" y="2225342"/>
              <a:ext cx="1532049" cy="26342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Workshop IMT-2030 use cases</a:t>
              </a:r>
              <a:endParaRPr kumimoji="0" lang="en-GB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E7CFFE9A-BA11-5507-66C4-463BFE813E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05724" y="1413837"/>
              <a:ext cx="452386" cy="197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2713857" y="1946539"/>
              <a:ext cx="507096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5" name="Chevron 60">
              <a:extLst>
                <a:ext uri="{FF2B5EF4-FFF2-40B4-BE49-F238E27FC236}">
                  <a16:creationId xmlns:a16="http://schemas.microsoft.com/office/drawing/2014/main" id="{9772A3F5-EE99-B673-A6CB-BF15F057A1FD}"/>
                </a:ext>
              </a:extLst>
            </p:cNvPr>
            <p:cNvSpPr/>
            <p:nvPr/>
          </p:nvSpPr>
          <p:spPr bwMode="auto">
            <a:xfrm>
              <a:off x="1833317" y="1955424"/>
              <a:ext cx="1110828" cy="292381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2394"/>
                <a:gd name="connsiteY0" fmla="*/ 0 h 222250"/>
                <a:gd name="connsiteX1" fmla="*/ 1467062 w 1592394"/>
                <a:gd name="connsiteY1" fmla="*/ 0 h 222250"/>
                <a:gd name="connsiteX2" fmla="*/ 1592394 w 1592394"/>
                <a:gd name="connsiteY2" fmla="*/ 124393 h 222250"/>
                <a:gd name="connsiteX3" fmla="*/ 1467062 w 1592394"/>
                <a:gd name="connsiteY3" fmla="*/ 222250 h 222250"/>
                <a:gd name="connsiteX4" fmla="*/ 0 w 1592394"/>
                <a:gd name="connsiteY4" fmla="*/ 222250 h 222250"/>
                <a:gd name="connsiteX5" fmla="*/ 26818 w 1592394"/>
                <a:gd name="connsiteY5" fmla="*/ 98155 h 222250"/>
                <a:gd name="connsiteX6" fmla="*/ 0 w 1592394"/>
                <a:gd name="connsiteY6" fmla="*/ 0 h 222250"/>
                <a:gd name="connsiteX0" fmla="*/ 0 w 1770114"/>
                <a:gd name="connsiteY0" fmla="*/ 0 h 222250"/>
                <a:gd name="connsiteX1" fmla="*/ 1467062 w 1770114"/>
                <a:gd name="connsiteY1" fmla="*/ 0 h 222250"/>
                <a:gd name="connsiteX2" fmla="*/ 1770114 w 1770114"/>
                <a:gd name="connsiteY2" fmla="*/ 124393 h 222250"/>
                <a:gd name="connsiteX3" fmla="*/ 1467062 w 1770114"/>
                <a:gd name="connsiteY3" fmla="*/ 222250 h 222250"/>
                <a:gd name="connsiteX4" fmla="*/ 0 w 1770114"/>
                <a:gd name="connsiteY4" fmla="*/ 222250 h 222250"/>
                <a:gd name="connsiteX5" fmla="*/ 26818 w 1770114"/>
                <a:gd name="connsiteY5" fmla="*/ 98155 h 222250"/>
                <a:gd name="connsiteX6" fmla="*/ 0 w 177011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114" h="222250">
                  <a:moveTo>
                    <a:pt x="0" y="0"/>
                  </a:moveTo>
                  <a:lnTo>
                    <a:pt x="1467062" y="0"/>
                  </a:lnTo>
                  <a:lnTo>
                    <a:pt x="1770114" y="12439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6G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25" name="Chevron 60">
              <a:extLst>
                <a:ext uri="{FF2B5EF4-FFF2-40B4-BE49-F238E27FC236}">
                  <a16:creationId xmlns:a16="http://schemas.microsoft.com/office/drawing/2014/main" id="{5985ECF7-20BF-200E-8F19-EA178CFE7DB5}"/>
                </a:ext>
              </a:extLst>
            </p:cNvPr>
            <p:cNvSpPr/>
            <p:nvPr/>
          </p:nvSpPr>
          <p:spPr bwMode="auto">
            <a:xfrm>
              <a:off x="2844800" y="2316675"/>
              <a:ext cx="921173" cy="388339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82192"/>
                <a:gd name="connsiteY0" fmla="*/ 0 h 222250"/>
                <a:gd name="connsiteX1" fmla="*/ 1467062 w 1582192"/>
                <a:gd name="connsiteY1" fmla="*/ 0 h 222250"/>
                <a:gd name="connsiteX2" fmla="*/ 1582192 w 1582192"/>
                <a:gd name="connsiteY2" fmla="*/ 104333 h 222250"/>
                <a:gd name="connsiteX3" fmla="*/ 1467062 w 1582192"/>
                <a:gd name="connsiteY3" fmla="*/ 222250 h 222250"/>
                <a:gd name="connsiteX4" fmla="*/ 0 w 1582192"/>
                <a:gd name="connsiteY4" fmla="*/ 222250 h 222250"/>
                <a:gd name="connsiteX5" fmla="*/ 26818 w 1582192"/>
                <a:gd name="connsiteY5" fmla="*/ 98155 h 222250"/>
                <a:gd name="connsiteX6" fmla="*/ 0 w 1582192"/>
                <a:gd name="connsiteY6" fmla="*/ 0 h 222250"/>
                <a:gd name="connsiteX0" fmla="*/ 0 w 1944424"/>
                <a:gd name="connsiteY0" fmla="*/ 0 h 222250"/>
                <a:gd name="connsiteX1" fmla="*/ 1467062 w 1944424"/>
                <a:gd name="connsiteY1" fmla="*/ 0 h 222250"/>
                <a:gd name="connsiteX2" fmla="*/ 1944424 w 1944424"/>
                <a:gd name="connsiteY2" fmla="*/ 109889 h 222250"/>
                <a:gd name="connsiteX3" fmla="*/ 1467062 w 1944424"/>
                <a:gd name="connsiteY3" fmla="*/ 222250 h 222250"/>
                <a:gd name="connsiteX4" fmla="*/ 0 w 1944424"/>
                <a:gd name="connsiteY4" fmla="*/ 222250 h 222250"/>
                <a:gd name="connsiteX5" fmla="*/ 26818 w 1944424"/>
                <a:gd name="connsiteY5" fmla="*/ 98155 h 222250"/>
                <a:gd name="connsiteX6" fmla="*/ 0 w 194442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4424" h="222250">
                  <a:moveTo>
                    <a:pt x="0" y="0"/>
                  </a:moveTo>
                  <a:lnTo>
                    <a:pt x="1467062" y="0"/>
                  </a:lnTo>
                  <a:lnTo>
                    <a:pt x="1944424" y="109889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IMT-2030 disc.</a:t>
              </a:r>
            </a:p>
          </p:txBody>
        </p:sp>
        <p:sp>
          <p:nvSpPr>
            <p:cNvPr id="9249" name="Chevron 60">
              <a:extLst>
                <a:ext uri="{FF2B5EF4-FFF2-40B4-BE49-F238E27FC236}">
                  <a16:creationId xmlns:a16="http://schemas.microsoft.com/office/drawing/2014/main" id="{B36A3B24-2876-59C8-CCA5-6562DEF88E9F}"/>
                </a:ext>
              </a:extLst>
            </p:cNvPr>
            <p:cNvSpPr/>
            <p:nvPr/>
          </p:nvSpPr>
          <p:spPr bwMode="auto">
            <a:xfrm>
              <a:off x="3648570" y="2362043"/>
              <a:ext cx="1697849" cy="324343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ITU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50" name="Chevron 60">
              <a:extLst>
                <a:ext uri="{FF2B5EF4-FFF2-40B4-BE49-F238E27FC236}">
                  <a16:creationId xmlns:a16="http://schemas.microsoft.com/office/drawing/2014/main" id="{5CA2ED88-17A5-C7DC-9D89-4691B65C00C1}"/>
                </a:ext>
              </a:extLst>
            </p:cNvPr>
            <p:cNvSpPr/>
            <p:nvPr/>
          </p:nvSpPr>
          <p:spPr bwMode="auto">
            <a:xfrm>
              <a:off x="4632962" y="2805557"/>
              <a:ext cx="3991751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1" name="Chevron 60">
              <a:extLst>
                <a:ext uri="{FF2B5EF4-FFF2-40B4-BE49-F238E27FC236}">
                  <a16:creationId xmlns:a16="http://schemas.microsoft.com/office/drawing/2014/main" id="{3ACF84FC-3DCF-7BAF-3948-80C3F1974504}"/>
                </a:ext>
              </a:extLst>
            </p:cNvPr>
            <p:cNvSpPr/>
            <p:nvPr/>
          </p:nvSpPr>
          <p:spPr bwMode="auto">
            <a:xfrm>
              <a:off x="5311936" y="4302381"/>
              <a:ext cx="5766983" cy="261888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2" name="Chevron 60">
              <a:extLst>
                <a:ext uri="{FF2B5EF4-FFF2-40B4-BE49-F238E27FC236}">
                  <a16:creationId xmlns:a16="http://schemas.microsoft.com/office/drawing/2014/main" id="{D2D7662F-972A-BEB4-88DD-8603D72E89DE}"/>
                </a:ext>
              </a:extLst>
            </p:cNvPr>
            <p:cNvSpPr/>
            <p:nvPr/>
          </p:nvSpPr>
          <p:spPr bwMode="auto">
            <a:xfrm>
              <a:off x="5210953" y="3357427"/>
              <a:ext cx="504839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SA2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3" name="Chevron 60">
              <a:extLst>
                <a:ext uri="{FF2B5EF4-FFF2-40B4-BE49-F238E27FC236}">
                  <a16:creationId xmlns:a16="http://schemas.microsoft.com/office/drawing/2014/main" id="{EDB78B5A-985D-0D72-3F44-7FD392550BB6}"/>
                </a:ext>
              </a:extLst>
            </p:cNvPr>
            <p:cNvSpPr/>
            <p:nvPr/>
          </p:nvSpPr>
          <p:spPr bwMode="auto">
            <a:xfrm>
              <a:off x="7721600" y="5084036"/>
              <a:ext cx="361244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21854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4934374" y="1055560"/>
              <a:ext cx="692289" cy="27989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9260" name="Straight Connector 9259">
              <a:extLst>
                <a:ext uri="{FF2B5EF4-FFF2-40B4-BE49-F238E27FC236}">
                  <a16:creationId xmlns:a16="http://schemas.microsoft.com/office/drawing/2014/main" id="{0C7B2277-0162-5EBE-D8FF-C790B09D2D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223064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1" name="TextBox 9260">
              <a:extLst>
                <a:ext uri="{FF2B5EF4-FFF2-40B4-BE49-F238E27FC236}">
                  <a16:creationId xmlns:a16="http://schemas.microsoft.com/office/drawing/2014/main" id="{4FC19360-BDB4-2F9F-BCF6-7F93FDEE6550}"/>
                </a:ext>
              </a:extLst>
            </p:cNvPr>
            <p:cNvSpPr txBox="1"/>
            <p:nvPr/>
          </p:nvSpPr>
          <p:spPr>
            <a:xfrm>
              <a:off x="8135897" y="1060082"/>
              <a:ext cx="700857" cy="27989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9262" name="Straight Connector 9261">
              <a:extLst>
                <a:ext uri="{FF2B5EF4-FFF2-40B4-BE49-F238E27FC236}">
                  <a16:creationId xmlns:a16="http://schemas.microsoft.com/office/drawing/2014/main" id="{5BA0E2EC-7BB4-F154-F288-F7C6185809B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209523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3" name="TextBox 9262">
              <a:extLst>
                <a:ext uri="{FF2B5EF4-FFF2-40B4-BE49-F238E27FC236}">
                  <a16:creationId xmlns:a16="http://schemas.microsoft.com/office/drawing/2014/main" id="{4B4B98A0-23F0-642A-193B-29EEB7C93F6F}"/>
                </a:ext>
              </a:extLst>
            </p:cNvPr>
            <p:cNvSpPr txBox="1"/>
            <p:nvPr/>
          </p:nvSpPr>
          <p:spPr>
            <a:xfrm>
              <a:off x="10885865" y="1064604"/>
              <a:ext cx="696573" cy="27989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265" name="Thought Bubble: Cloud 9264">
              <a:extLst>
                <a:ext uri="{FF2B5EF4-FFF2-40B4-BE49-F238E27FC236}">
                  <a16:creationId xmlns:a16="http://schemas.microsoft.com/office/drawing/2014/main" id="{AF2A54D2-8579-81B9-4303-4D6D537198DD}"/>
                </a:ext>
              </a:extLst>
            </p:cNvPr>
            <p:cNvSpPr/>
            <p:nvPr/>
          </p:nvSpPr>
          <p:spPr bwMode="auto">
            <a:xfrm>
              <a:off x="4114487" y="3808571"/>
              <a:ext cx="1754414" cy="495412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21" name="Chevron 60">
              <a:extLst>
                <a:ext uri="{FF2B5EF4-FFF2-40B4-BE49-F238E27FC236}">
                  <a16:creationId xmlns:a16="http://schemas.microsoft.com/office/drawing/2014/main" id="{32B622FC-0D4E-F8E6-3A5E-D4F5FF2BBFCD}"/>
                </a:ext>
              </a:extLst>
            </p:cNvPr>
            <p:cNvSpPr/>
            <p:nvPr/>
          </p:nvSpPr>
          <p:spPr bwMode="auto">
            <a:xfrm>
              <a:off x="4133088" y="3341289"/>
              <a:ext cx="1258485" cy="375597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9167"/>
                <a:gd name="connsiteY0" fmla="*/ 0 h 222250"/>
                <a:gd name="connsiteX1" fmla="*/ 1467062 w 1609167"/>
                <a:gd name="connsiteY1" fmla="*/ 0 h 222250"/>
                <a:gd name="connsiteX2" fmla="*/ 1609167 w 1609167"/>
                <a:gd name="connsiteY2" fmla="*/ 118533 h 222250"/>
                <a:gd name="connsiteX3" fmla="*/ 1467062 w 1609167"/>
                <a:gd name="connsiteY3" fmla="*/ 222250 h 222250"/>
                <a:gd name="connsiteX4" fmla="*/ 0 w 1609167"/>
                <a:gd name="connsiteY4" fmla="*/ 222250 h 222250"/>
                <a:gd name="connsiteX5" fmla="*/ 26818 w 1609167"/>
                <a:gd name="connsiteY5" fmla="*/ 98155 h 222250"/>
                <a:gd name="connsiteX6" fmla="*/ 0 w 160916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167" h="222250">
                  <a:moveTo>
                    <a:pt x="0" y="0"/>
                  </a:moveTo>
                  <a:lnTo>
                    <a:pt x="1467062" y="0"/>
                  </a:lnTo>
                  <a:lnTo>
                    <a:pt x="1609167" y="11853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SA2 &amp; RAN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WGs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6G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9276" name="TextBox 9275">
              <a:extLst>
                <a:ext uri="{FF2B5EF4-FFF2-40B4-BE49-F238E27FC236}">
                  <a16:creationId xmlns:a16="http://schemas.microsoft.com/office/drawing/2014/main" id="{9E629B9B-1D33-4DD0-424D-CB4E78B9D692}"/>
                </a:ext>
              </a:extLst>
            </p:cNvPr>
            <p:cNvSpPr txBox="1"/>
            <p:nvPr/>
          </p:nvSpPr>
          <p:spPr>
            <a:xfrm>
              <a:off x="4253652" y="3854894"/>
              <a:ext cx="1598507" cy="296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SA3/4/5/6 SID </a:t>
              </a:r>
              <a:r>
                <a:rPr kumimoji="0" lang="fr-FR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and </a:t>
              </a:r>
              <a:r>
                <a:rPr kumimoji="0" lang="fr-FR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</a:t>
              </a:r>
              <a:r>
                <a:rPr kumimoji="0" lang="fr-FR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277" name="Chevron 60">
              <a:extLst>
                <a:ext uri="{FF2B5EF4-FFF2-40B4-BE49-F238E27FC236}">
                  <a16:creationId xmlns:a16="http://schemas.microsoft.com/office/drawing/2014/main" id="{68C7BE15-DE8E-30D2-86AF-788B32BA535D}"/>
                </a:ext>
              </a:extLst>
            </p:cNvPr>
            <p:cNvSpPr/>
            <p:nvPr/>
          </p:nvSpPr>
          <p:spPr bwMode="auto">
            <a:xfrm>
              <a:off x="6158438" y="4687587"/>
              <a:ext cx="5672323" cy="283039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RAN2/3/4 6G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3" name="Chevron 60">
              <a:extLst>
                <a:ext uri="{FF2B5EF4-FFF2-40B4-BE49-F238E27FC236}">
                  <a16:creationId xmlns:a16="http://schemas.microsoft.com/office/drawing/2014/main" id="{BFC11874-F820-8555-F3DD-56E344F97992}"/>
                </a:ext>
              </a:extLst>
            </p:cNvPr>
            <p:cNvSpPr/>
            <p:nvPr/>
          </p:nvSpPr>
          <p:spPr bwMode="auto">
            <a:xfrm>
              <a:off x="10165740" y="3339409"/>
              <a:ext cx="73427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or </a:t>
              </a:r>
            </a:p>
          </p:txBody>
        </p:sp>
        <p:sp>
          <p:nvSpPr>
            <p:cNvPr id="10" name="Thought Bubble: Cloud 9">
              <a:extLst>
                <a:ext uri="{FF2B5EF4-FFF2-40B4-BE49-F238E27FC236}">
                  <a16:creationId xmlns:a16="http://schemas.microsoft.com/office/drawing/2014/main" id="{42539E43-96F0-9559-F463-14054C88F1A1}"/>
                </a:ext>
              </a:extLst>
            </p:cNvPr>
            <p:cNvSpPr/>
            <p:nvPr/>
          </p:nvSpPr>
          <p:spPr bwMode="auto">
            <a:xfrm>
              <a:off x="10709145" y="5077847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A40ADE-56D9-03FA-B64E-D3B3C09433EC}"/>
                </a:ext>
              </a:extLst>
            </p:cNvPr>
            <p:cNvSpPr txBox="1"/>
            <p:nvPr/>
          </p:nvSpPr>
          <p:spPr>
            <a:xfrm>
              <a:off x="10610954" y="5207022"/>
              <a:ext cx="1413367" cy="214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B50D8AD-275C-199D-B99A-DA3D057DF43E}"/>
              </a:ext>
            </a:extLst>
          </p:cNvPr>
          <p:cNvSpPr txBox="1">
            <a:spLocks/>
          </p:cNvSpPr>
          <p:nvPr/>
        </p:nvSpPr>
        <p:spPr>
          <a:xfrm>
            <a:off x="1948442" y="201348"/>
            <a:ext cx="8481806" cy="707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ctr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Release 20: 6G Study Item (SI) timeline</a:t>
            </a: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AF4A5A6-CEE9-C777-EB26-DF1696F89E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122839"/>
            <a:ext cx="1364884" cy="767747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8EBD38B-DC89-1BCF-2A0F-5E45489B1739}"/>
              </a:ext>
            </a:extLst>
          </p:cNvPr>
          <p:cNvSpPr/>
          <p:nvPr/>
        </p:nvSpPr>
        <p:spPr>
          <a:xfrm>
            <a:off x="155506" y="1928165"/>
            <a:ext cx="2913011" cy="707377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6G Study Item(s) – TSG SA</a:t>
            </a:r>
          </a:p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(Endorsed in SP-240458)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64972A3-0BAB-97D2-151B-0B282AFEA8AB}"/>
              </a:ext>
            </a:extLst>
          </p:cNvPr>
          <p:cNvSpPr/>
          <p:nvPr/>
        </p:nvSpPr>
        <p:spPr>
          <a:xfrm>
            <a:off x="145919" y="2651823"/>
            <a:ext cx="2913012" cy="2645359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6G SI Approval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SA1 SI approval: TSG#105 (Sept 2024)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nb-NO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SA2 SI approval: TSG#108 (Jun 2025)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Other SA WG (SA3, SA4, SA5, SA6) SI approval: TBD at future TSG meeting</a:t>
            </a:r>
          </a:p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6G SI completion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SA1 6G SI completion: Mar 2026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SA2 6G SI completion: Dec 2026 or Mar 2027 (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To be confirmed at future TSG meeting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)</a:t>
            </a:r>
          </a:p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Calibri" panose="020F0502020204030204"/>
              <a:ea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2346462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1939895" y="373621"/>
            <a:ext cx="8625555" cy="783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Release 20: 6G Study Item (SI) Guidance</a:t>
            </a: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ntel Clear Light" panose="020B0404020203020204" pitchFamily="34" charset="0"/>
              <a:sym typeface="Helvetica"/>
            </a:endParaRP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CF480C99-1FA3-473C-2B02-C3083EB413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34" y="207063"/>
            <a:ext cx="1364884" cy="767747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7D916E-A915-852A-7958-95D8E5224940}"/>
              </a:ext>
            </a:extLst>
          </p:cNvPr>
          <p:cNvSpPr txBox="1">
            <a:spLocks/>
          </p:cNvSpPr>
          <p:nvPr/>
        </p:nvSpPr>
        <p:spPr>
          <a:xfrm>
            <a:off x="720705" y="1642820"/>
            <a:ext cx="10337335" cy="44189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60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GB" sz="2400" dirty="0"/>
              <a:t>6G SI </a:t>
            </a:r>
            <a:r>
              <a:rPr lang="en-US" sz="2400" dirty="0"/>
              <a:t>should follow the nomenclature FS_6G_XXX</a:t>
            </a:r>
            <a:r>
              <a:rPr lang="en-GB" sz="2400" dirty="0"/>
              <a:t>, For example - 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SA1: FS_6G_REQ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SA2: FS_6G_ARCH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SA3: FS_6G_SEC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SA4: FS_6G_MEDIA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SA5: FS_6G_OAM</a:t>
            </a:r>
          </a:p>
          <a:p>
            <a:pPr marL="9144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it-IT" dirty="0"/>
              <a:t>SA6: FS_6G_APP 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it-IT" dirty="0"/>
          </a:p>
          <a:p>
            <a:pPr marL="457200" marR="0" lvl="0" indent="-457200">
              <a:spcBef>
                <a:spcPts val="600"/>
              </a:spcBef>
              <a:spcAft>
                <a:spcPts val="60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lang="en-US" sz="2400" dirty="0"/>
              <a:t>6G SA SI Rapporteur assignment will occur at TSG level taking into consideration Rapporteur capability and balance across WG/TSG/Region. 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dirty="0"/>
              <a:t>Rapporteurs are expected to fulfill their responsibilities as outlined in TR 21.900, acting impartially and in the best interest of 3GPP.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32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Thank You!</a:t>
            </a:r>
            <a:endParaRPr lang="en-GB" dirty="0"/>
          </a:p>
        </p:txBody>
      </p:sp>
      <p:pic>
        <p:nvPicPr>
          <p:cNvPr id="2" name="Picture 8" descr="webpage.jpg">
            <a:extLst>
              <a:ext uri="{FF2B5EF4-FFF2-40B4-BE49-F238E27FC236}">
                <a16:creationId xmlns:a16="http://schemas.microsoft.com/office/drawing/2014/main" id="{5E982B6D-81A0-EAF8-453F-CC5BAE99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 r="2917" b="-2"/>
          <a:stretch/>
        </p:blipFill>
        <p:spPr bwMode="auto">
          <a:xfrm>
            <a:off x="838200" y="1881188"/>
            <a:ext cx="5067300" cy="435254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 bwMode="auto">
          <a:xfrm>
            <a:off x="7236822" y="4023360"/>
            <a:ext cx="3169921" cy="1907177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92500"/>
          </a:bodyPr>
          <a:lstStyle/>
          <a:p>
            <a:pPr algn="ctr">
              <a:spcAft>
                <a:spcPts val="600"/>
              </a:spcAft>
            </a:pPr>
            <a:r>
              <a:rPr lang="en-US" altLang="en-US" sz="2400" b="1" kern="1200" dirty="0"/>
              <a:t>Puneet Jain</a:t>
            </a:r>
          </a:p>
          <a:p>
            <a:pPr algn="ctr">
              <a:spcAft>
                <a:spcPts val="600"/>
              </a:spcAft>
            </a:pPr>
            <a:r>
              <a:rPr lang="en-US" altLang="en-US" sz="2400" kern="1200" dirty="0"/>
              <a:t>3GPP TSG SA Chair</a:t>
            </a:r>
          </a:p>
          <a:p>
            <a:pPr algn="ctr">
              <a:spcAft>
                <a:spcPts val="600"/>
              </a:spcAft>
            </a:pPr>
            <a:r>
              <a:rPr lang="en-US" altLang="en-US" sz="2400" kern="1200" dirty="0">
                <a:hlinkClick r:id="rId3"/>
              </a:rPr>
              <a:t>puneet.jain@intel.com</a:t>
            </a:r>
            <a:r>
              <a:rPr lang="en-US" altLang="en-US" sz="2400" kern="1200" dirty="0"/>
              <a:t> </a:t>
            </a:r>
          </a:p>
          <a:p>
            <a:pPr algn="ctr">
              <a:spcAft>
                <a:spcPts val="600"/>
              </a:spcAft>
            </a:pPr>
            <a:r>
              <a:rPr lang="en-US" altLang="en-US" sz="2400" kern="1200" dirty="0">
                <a:hlinkClick r:id="rId4"/>
              </a:rPr>
              <a:t>www.3gpp.org</a:t>
            </a:r>
            <a:r>
              <a:rPr lang="en-US" altLang="en-US" sz="2400" kern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57639</TotalTime>
  <Words>509</Words>
  <Application>Microsoft Office PowerPoint</Application>
  <PresentationFormat>Widescreen</PresentationFormat>
  <Paragraphs>107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Helvetica Neue</vt:lpstr>
      <vt:lpstr>Intel Clear Light</vt:lpstr>
      <vt:lpstr>Montserrat</vt:lpstr>
      <vt:lpstr>Times New Roman</vt:lpstr>
      <vt:lpstr>Office Theme</vt:lpstr>
      <vt:lpstr>1_Office Theme</vt:lpstr>
      <vt:lpstr>2_Office Theme</vt:lpstr>
      <vt:lpstr>6G SI Guidance</vt:lpstr>
      <vt:lpstr>Overall 6G Workplan</vt:lpstr>
      <vt:lpstr>PowerPoint Presentation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992</cp:revision>
  <dcterms:created xsi:type="dcterms:W3CDTF">2010-02-05T13:52:04Z</dcterms:created>
  <dcterms:modified xsi:type="dcterms:W3CDTF">2024-12-02T03:56:17Z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