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7" r:id="rId6"/>
    <p:sldId id="365" r:id="rId7"/>
    <p:sldId id="404" r:id="rId8"/>
    <p:sldId id="401" r:id="rId9"/>
    <p:sldId id="391" r:id="rId10"/>
    <p:sldId id="399" r:id="rId11"/>
    <p:sldId id="395" r:id="rId12"/>
    <p:sldId id="400" r:id="rId13"/>
    <p:sldId id="397" r:id="rId14"/>
    <p:sldId id="366"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31" autoAdjust="0"/>
    <p:restoredTop sz="94692" autoAdjust="0"/>
  </p:normalViewPr>
  <p:slideViewPr>
    <p:cSldViewPr snapToGrid="0">
      <p:cViewPr varScale="1">
        <p:scale>
          <a:sx n="106" d="100"/>
          <a:sy n="106" d="100"/>
        </p:scale>
        <p:origin x="680"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TSG#106 (Rel-20 5G-A Workshop)	</a:t>
            </a:r>
          </a:p>
          <a:p>
            <a:pPr eaLnBrk="1" hangingPunct="1">
              <a:defRPr/>
            </a:pPr>
            <a:r>
              <a:rPr lang="fi-FI" altLang="en-US" sz="1400" b="1" dirty="0">
                <a:latin typeface="Arial "/>
              </a:rPr>
              <a:t>Madrid, Spain, Dec 10 – 14,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SP-241627</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vsdx"/><Relationship Id="rId1" Type="http://schemas.openxmlformats.org/officeDocument/2006/relationships/slideLayout" Target="../slideLayouts/slideLayout2.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9"/>
            <a:ext cx="9390396" cy="1719262"/>
          </a:xfrm>
        </p:spPr>
        <p:txBody>
          <a:bodyPr anchor="t"/>
          <a:lstStyle/>
          <a:p>
            <a:pPr eaLnBrk="1" hangingPunct="1"/>
            <a:r>
              <a:rPr lang="en-GB" altLang="en-US" sz="4800" i="1" dirty="0"/>
              <a:t>5G-Advanced Rel-20 - </a:t>
            </a:r>
            <a:br>
              <a:rPr lang="en-GB" altLang="en-US" sz="4800" i="1" dirty="0"/>
            </a:br>
            <a:r>
              <a:rPr lang="en-GB" altLang="en-US" sz="4800" i="1" dirty="0"/>
              <a:t>Views and priorities from Satellite community</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53715" y="3819439"/>
            <a:ext cx="11137232" cy="1364920"/>
          </a:xfrm>
        </p:spPr>
        <p:txBody>
          <a:bodyPr/>
          <a:lstStyle/>
          <a:p>
            <a:pPr marL="0" indent="0" eaLnBrk="1" hangingPunct="1">
              <a:buNone/>
            </a:pPr>
            <a:r>
              <a:rPr lang="en-GB" altLang="en-US" dirty="0"/>
              <a:t>Novamint, Thales, Inmarsat, Viasat, </a:t>
            </a:r>
            <a:r>
              <a:rPr lang="en-GB" altLang="en-US" dirty="0" err="1"/>
              <a:t>Ligado</a:t>
            </a:r>
            <a:r>
              <a:rPr lang="en-GB" altLang="en-US" dirty="0"/>
              <a:t>, </a:t>
            </a:r>
            <a:r>
              <a:rPr lang="en-GB" altLang="en-US" dirty="0" err="1"/>
              <a:t>Omnispace</a:t>
            </a:r>
            <a:r>
              <a:rPr lang="en-GB" altLang="en-US" dirty="0"/>
              <a:t>, Iridium, Airbus, Gatehouse, SES, </a:t>
            </a:r>
            <a:r>
              <a:rPr lang="en-GB" altLang="en-US" dirty="0" err="1"/>
              <a:t>Sateliot</a:t>
            </a:r>
            <a:r>
              <a:rPr lang="en-GB" altLang="en-US" dirty="0"/>
              <a:t>, </a:t>
            </a:r>
            <a:r>
              <a:rPr lang="en-GB" altLang="en-US" dirty="0" err="1"/>
              <a:t>Terrestar</a:t>
            </a:r>
            <a:r>
              <a:rPr lang="en-GB" altLang="en-US" dirty="0"/>
              <a:t>, Thuraya, TNO, ESA, EchoStar, EDF, PSCE, </a:t>
            </a:r>
            <a:r>
              <a:rPr lang="en-GB" altLang="en-US" dirty="0" err="1"/>
              <a:t>Softil</a:t>
            </a:r>
            <a:r>
              <a:rPr lang="en-GB" altLang="en-US" dirty="0"/>
              <a:t>, Eutelsat Group, </a:t>
            </a:r>
            <a:r>
              <a:rPr lang="en-GB" altLang="en-US" dirty="0" err="1"/>
              <a:t>Obvios</a:t>
            </a:r>
            <a:endParaRPr lang="en-GB" altLang="en-US" dirty="0"/>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20DDDD-C321-B947-20FE-C191A7924733}"/>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52D0E63F-985B-B7FE-A1EF-5E1076DD206D}"/>
              </a:ext>
            </a:extLst>
          </p:cNvPr>
          <p:cNvSpPr>
            <a:spLocks noGrp="1"/>
          </p:cNvSpPr>
          <p:nvPr>
            <p:ph type="title"/>
          </p:nvPr>
        </p:nvSpPr>
        <p:spPr/>
        <p:txBody>
          <a:bodyPr/>
          <a:lstStyle/>
          <a:p>
            <a:r>
              <a:rPr lang="en-GB" altLang="en-US" dirty="0"/>
              <a:t>#3 Emergency SMS</a:t>
            </a:r>
          </a:p>
        </p:txBody>
      </p:sp>
      <p:sp>
        <p:nvSpPr>
          <p:cNvPr id="3" name="Content Placeholder 2">
            <a:extLst>
              <a:ext uri="{FF2B5EF4-FFF2-40B4-BE49-F238E27FC236}">
                <a16:creationId xmlns:a16="http://schemas.microsoft.com/office/drawing/2014/main" id="{82DEFD45-30FA-1CE8-AE21-5D3BCCFDCBBC}"/>
              </a:ext>
            </a:extLst>
          </p:cNvPr>
          <p:cNvSpPr>
            <a:spLocks noGrp="1"/>
          </p:cNvSpPr>
          <p:nvPr>
            <p:ph idx="1"/>
          </p:nvPr>
        </p:nvSpPr>
        <p:spPr>
          <a:xfrm>
            <a:off x="838200" y="1825624"/>
            <a:ext cx="10515600" cy="4575175"/>
          </a:xfrm>
        </p:spPr>
        <p:txBody>
          <a:bodyPr/>
          <a:lstStyle/>
          <a:p>
            <a:r>
              <a:rPr lang="en-US" altLang="en-US" sz="1600" dirty="0"/>
              <a:t> 3GPP specifications support Emergency Calls with voice and other media, but this does not include SMS.</a:t>
            </a:r>
          </a:p>
          <a:p>
            <a:r>
              <a:rPr lang="en-US" altLang="en-US" sz="1600" dirty="0"/>
              <a:t>Service requirements for SMS to emergency </a:t>
            </a:r>
            <a:r>
              <a:rPr lang="en-US" altLang="en-US" sz="1600" dirty="0" err="1"/>
              <a:t>centre</a:t>
            </a:r>
            <a:r>
              <a:rPr lang="en-US" altLang="en-US" sz="1600" dirty="0"/>
              <a:t> have been specified in Rel-18 in clause 10.11 of TS 22.101, but there was no time to specify stage-2 impacts during Rel-18 timeframe and no consensus to find a technically agreeable solution in SA2 in Rel-19.</a:t>
            </a:r>
          </a:p>
          <a:p>
            <a:r>
              <a:rPr lang="en-US" altLang="en-US" sz="1600" dirty="0"/>
              <a:t>Objective: to study architectural and procedural enhancements to support Emergency SMS for EPS and 5GS for terrestrial and satellite.</a:t>
            </a:r>
          </a:p>
          <a:p>
            <a:r>
              <a:rPr lang="en-US" altLang="en-US" sz="1600" dirty="0"/>
              <a:t> The objectives allow to study solutions for emergency SMS both over IP (using IMS) and over NAS</a:t>
            </a:r>
          </a:p>
          <a:p>
            <a:r>
              <a:rPr lang="en-US" altLang="en-US" sz="1600" dirty="0"/>
              <a:t>Work tasks associated:</a:t>
            </a:r>
          </a:p>
          <a:p>
            <a:pPr lvl="1"/>
            <a:r>
              <a:rPr lang="en-US" altLang="en-US" sz="1600" dirty="0"/>
              <a:t>Identify network capability for support of Emergency SMS.</a:t>
            </a:r>
          </a:p>
          <a:p>
            <a:pPr lvl="1"/>
            <a:r>
              <a:rPr lang="en-US" altLang="en-US" sz="1600" dirty="0"/>
              <a:t>Identifying Emergency SMS based on the use of emergency numbers. </a:t>
            </a:r>
          </a:p>
          <a:p>
            <a:pPr lvl="1"/>
            <a:r>
              <a:rPr lang="en-US" altLang="en-US" sz="1600" dirty="0"/>
              <a:t>Identifying the type of emergency service (police, ambulance, fire brigade, etc.) using the same identification methods as for emergency calls.</a:t>
            </a:r>
          </a:p>
          <a:p>
            <a:pPr lvl="1"/>
            <a:r>
              <a:rPr lang="en-US" altLang="en-US" sz="1600" dirty="0"/>
              <a:t>Routing of the Emergency SMS to different emergency response </a:t>
            </a:r>
            <a:r>
              <a:rPr lang="en-US" altLang="en-US" sz="1600" dirty="0" err="1"/>
              <a:t>centres</a:t>
            </a:r>
            <a:r>
              <a:rPr lang="en-US" altLang="en-US" sz="1600" dirty="0"/>
              <a:t>, depending on the type of emergency, in accordance with national regulations (e.g., to a dedicated SMSC in the country of the UE serving PLMN or to emergency response </a:t>
            </a:r>
            <a:r>
              <a:rPr lang="en-US" altLang="en-US" sz="1600" dirty="0" err="1"/>
              <a:t>centre</a:t>
            </a:r>
            <a:r>
              <a:rPr lang="en-US" altLang="en-US" sz="1600" dirty="0"/>
              <a:t> serving the UE location, including in roaming case)</a:t>
            </a:r>
          </a:p>
          <a:p>
            <a:r>
              <a:rPr lang="en-US" altLang="en-US" sz="1600" dirty="0"/>
              <a:t>UE in limited service state will be supported in this study item.</a:t>
            </a:r>
          </a:p>
          <a:p>
            <a:endParaRPr lang="en-US" altLang="en-US" sz="1400" dirty="0"/>
          </a:p>
          <a:p>
            <a:endParaRPr lang="en-US" altLang="en-US" sz="1600" dirty="0"/>
          </a:p>
        </p:txBody>
      </p:sp>
    </p:spTree>
    <p:extLst>
      <p:ext uri="{BB962C8B-B14F-4D97-AF65-F5344CB8AC3E}">
        <p14:creationId xmlns:p14="http://schemas.microsoft.com/office/powerpoint/2010/main" val="2037126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1400" dirty="0"/>
              <a:t> </a:t>
            </a:r>
            <a:r>
              <a:rPr lang="en-US" altLang="en-US" sz="1600" dirty="0"/>
              <a:t>The key priorities for Rel-20 are the following:</a:t>
            </a:r>
          </a:p>
          <a:p>
            <a:pPr lvl="1"/>
            <a:r>
              <a:rPr lang="en-US" altLang="en-US" sz="1600" dirty="0"/>
              <a:t>Integration of satellite components in the 5G architecture Phase 4 (5GSAT_Ph4_ARC) including the following topics:</a:t>
            </a:r>
          </a:p>
          <a:p>
            <a:pPr lvl="2"/>
            <a:r>
              <a:rPr lang="en-US" altLang="en-US" sz="1600" dirty="0"/>
              <a:t>Multi-Orbit </a:t>
            </a:r>
          </a:p>
          <a:p>
            <a:pPr lvl="2"/>
            <a:r>
              <a:rPr lang="en-US" altLang="en-US" sz="1600" dirty="0"/>
              <a:t>Remaining UE-SAT-UE communication aspects</a:t>
            </a:r>
          </a:p>
          <a:p>
            <a:pPr lvl="2"/>
            <a:r>
              <a:rPr lang="en-US" altLang="en-US" sz="1600" dirty="0"/>
              <a:t>5GC supporting IoT NTN </a:t>
            </a:r>
          </a:p>
          <a:p>
            <a:pPr lvl="2"/>
            <a:r>
              <a:rPr lang="en-US" altLang="en-US" sz="1600" dirty="0"/>
              <a:t>Resilient Notification</a:t>
            </a:r>
          </a:p>
          <a:p>
            <a:pPr lvl="2"/>
            <a:r>
              <a:rPr lang="en-US" altLang="en-US" sz="1600" dirty="0"/>
              <a:t>Broadcast services via satellite to unregistered UE </a:t>
            </a:r>
          </a:p>
          <a:p>
            <a:pPr lvl="1"/>
            <a:r>
              <a:rPr lang="en-US" altLang="en-US" sz="1600" dirty="0"/>
              <a:t>IMS voice calls using GEO satellite access</a:t>
            </a:r>
          </a:p>
          <a:p>
            <a:pPr lvl="1"/>
            <a:r>
              <a:rPr lang="en-US" altLang="en-US" sz="1600" dirty="0"/>
              <a:t>Emergency SMS for both terrestrial and satellite access</a:t>
            </a:r>
          </a:p>
          <a:p>
            <a:pPr lvl="1"/>
            <a:endParaRPr lang="en-US" altLang="en-US" sz="1600" dirty="0"/>
          </a:p>
          <a:p>
            <a:r>
              <a:rPr lang="en-US" altLang="en-US" sz="1600" dirty="0"/>
              <a:t> These priorities are motivated by the following considerations:</a:t>
            </a:r>
          </a:p>
          <a:p>
            <a:pPr lvl="1"/>
            <a:r>
              <a:rPr lang="en-US" altLang="en-US" sz="1600" dirty="0"/>
              <a:t>key capability needed to support commercial deployments</a:t>
            </a:r>
          </a:p>
          <a:p>
            <a:pPr lvl="1"/>
            <a:r>
              <a:rPr lang="en-US" altLang="en-US" sz="1600" dirty="0"/>
              <a:t>evolutions of the satellite access including future constellations who are committed to 3GPP NR NTN</a:t>
            </a:r>
          </a:p>
          <a:p>
            <a:pPr lvl="1"/>
            <a:r>
              <a:rPr lang="en-US" altLang="en-US" sz="1600" dirty="0"/>
              <a:t>new business opportunities/new services</a:t>
            </a:r>
          </a:p>
          <a:p>
            <a:endParaRPr lang="en-US" altLang="en-US" sz="2000" dirty="0"/>
          </a:p>
          <a:p>
            <a:endParaRPr lang="en-US" altLang="en-US" sz="2000" dirty="0"/>
          </a:p>
          <a:p>
            <a:pPr marL="457200" lvl="1" indent="0">
              <a:buNone/>
            </a:pPr>
            <a:endParaRPr lang="en-US" altLang="en-US" sz="1400" dirty="0"/>
          </a:p>
          <a:p>
            <a:pPr lvl="1"/>
            <a:endParaRPr lang="en-US" altLang="en-US" sz="1400" dirty="0"/>
          </a:p>
          <a:p>
            <a:endParaRPr lang="en-US" altLang="en-US" dirty="0"/>
          </a:p>
          <a:p>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US" altLang="en-US" dirty="0"/>
              <a:t> </a:t>
            </a:r>
            <a:r>
              <a:rPr lang="en-GB" altLang="de-DE" sz="1600" b="1" dirty="0"/>
              <a:t>Where we are:  </a:t>
            </a:r>
          </a:p>
          <a:p>
            <a:pPr lvl="1"/>
            <a:r>
              <a:rPr lang="en-GB" altLang="zh-CN" sz="1400" dirty="0"/>
              <a:t>SA2 5GSAT_Ph3_ARCH almost completed in Release 19. Main topics covered were:</a:t>
            </a:r>
          </a:p>
          <a:p>
            <a:pPr lvl="2"/>
            <a:r>
              <a:rPr lang="en-GB" altLang="zh-CN" sz="1400" b="1" dirty="0"/>
              <a:t>Regenerative Payload</a:t>
            </a:r>
          </a:p>
          <a:p>
            <a:pPr lvl="2"/>
            <a:r>
              <a:rPr lang="en-GB" altLang="zh-CN" sz="1400" b="1" dirty="0"/>
              <a:t>Store and Forward Satellite operation</a:t>
            </a:r>
          </a:p>
          <a:p>
            <a:pPr lvl="2"/>
            <a:r>
              <a:rPr lang="en-GB" altLang="zh-CN" sz="1400" b="1" dirty="0"/>
              <a:t>UE-Satellite-UE communication </a:t>
            </a:r>
          </a:p>
          <a:p>
            <a:pPr lvl="1">
              <a:spcBef>
                <a:spcPts val="0"/>
              </a:spcBef>
              <a:spcAft>
                <a:spcPts val="0"/>
              </a:spcAft>
            </a:pPr>
            <a:r>
              <a:rPr lang="en-GB" altLang="zh-CN" sz="1400" dirty="0"/>
              <a:t>for Release 20, </a:t>
            </a:r>
            <a:r>
              <a:rPr lang="en-GB" altLang="zh-CN" sz="1400" b="1" dirty="0"/>
              <a:t>SA1 FS_5GSAT phase 4</a:t>
            </a:r>
            <a:r>
              <a:rPr lang="en-GB" altLang="zh-CN" sz="1400" dirty="0"/>
              <a:t> has addressed the following: :</a:t>
            </a:r>
          </a:p>
          <a:p>
            <a:pPr lvl="2"/>
            <a:r>
              <a:rPr lang="en-GB" altLang="zh-CN" sz="1400" dirty="0"/>
              <a:t>new capabilities such as:</a:t>
            </a:r>
          </a:p>
          <a:p>
            <a:pPr lvl="3"/>
            <a:r>
              <a:rPr lang="en-GB" altLang="zh-CN" sz="1400" b="1" dirty="0"/>
              <a:t>multi-orbit satellite access for multiple services</a:t>
            </a:r>
          </a:p>
          <a:p>
            <a:pPr lvl="3"/>
            <a:r>
              <a:rPr lang="en-GB" altLang="zh-CN" sz="1400" b="1" dirty="0"/>
              <a:t>resilient notification service</a:t>
            </a:r>
          </a:p>
          <a:p>
            <a:pPr lvl="2"/>
            <a:r>
              <a:rPr lang="en-GB" altLang="zh-CN" sz="1400" dirty="0"/>
              <a:t>Enhancements of the following aspects:</a:t>
            </a:r>
          </a:p>
          <a:p>
            <a:pPr lvl="3"/>
            <a:r>
              <a:rPr lang="en-GB" altLang="zh-CN" sz="1400" b="1" dirty="0"/>
              <a:t>support for emergency communications and mission critical services using satellite access </a:t>
            </a:r>
          </a:p>
          <a:p>
            <a:pPr lvl="3"/>
            <a:r>
              <a:rPr lang="en-GB" altLang="zh-CN" sz="1400" b="1" dirty="0"/>
              <a:t>support IMS voice calls using GEO satellite access</a:t>
            </a:r>
          </a:p>
          <a:p>
            <a:pPr lvl="3"/>
            <a:r>
              <a:rPr lang="en-GB" altLang="zh-CN" sz="1400" b="1" dirty="0"/>
              <a:t>support Broadcast services with satellite access for unregistered UEs</a:t>
            </a:r>
            <a:endParaRPr lang="en-GB" sz="1400" dirty="0"/>
          </a:p>
          <a:p>
            <a:pPr lvl="1">
              <a:spcBef>
                <a:spcPts val="0"/>
              </a:spcBef>
              <a:spcAft>
                <a:spcPts val="0"/>
              </a:spcAft>
            </a:pPr>
            <a:endParaRPr lang="en-GB" altLang="de-DE" sz="1400" dirty="0"/>
          </a:p>
          <a:p>
            <a:pPr>
              <a:spcBef>
                <a:spcPts val="0"/>
              </a:spcBef>
              <a:spcAft>
                <a:spcPts val="0"/>
              </a:spcAft>
            </a:pPr>
            <a:r>
              <a:rPr lang="en-GB" altLang="de-DE" sz="2000" b="1" dirty="0"/>
              <a:t> </a:t>
            </a:r>
            <a:r>
              <a:rPr lang="en-GB" altLang="de-DE" sz="1600" b="1" dirty="0"/>
              <a:t>What is expected:  </a:t>
            </a:r>
            <a:endParaRPr lang="en-GB" altLang="de-DE" sz="2000" b="1" dirty="0"/>
          </a:p>
          <a:p>
            <a:pPr lvl="1"/>
            <a:r>
              <a:rPr lang="en-GB" altLang="zh-CN" sz="1400" dirty="0"/>
              <a:t>The next slides are listing the candidate features for R20 SA2 5GSAT_Ph4_ARCH as well as other topics representing the views from the satellite community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Rel-20 5G-A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888849534"/>
              </p:ext>
            </p:extLst>
          </p:nvPr>
        </p:nvGraphicFramePr>
        <p:xfrm>
          <a:off x="121716" y="1811008"/>
          <a:ext cx="11885799" cy="4477765"/>
        </p:xfrm>
        <a:graphic>
          <a:graphicData uri="http://schemas.openxmlformats.org/drawingml/2006/table">
            <a:tbl>
              <a:tblPr firstRow="1" bandRow="1">
                <a:tableStyleId>{5C22544A-7EE6-4342-B048-85BDC9FD1C3A}</a:tableStyleId>
              </a:tblPr>
              <a:tblGrid>
                <a:gridCol w="628010">
                  <a:extLst>
                    <a:ext uri="{9D8B030D-6E8A-4147-A177-3AD203B41FA5}">
                      <a16:colId xmlns:a16="http://schemas.microsoft.com/office/drawing/2014/main" val="2236238882"/>
                    </a:ext>
                  </a:extLst>
                </a:gridCol>
                <a:gridCol w="1343769">
                  <a:extLst>
                    <a:ext uri="{9D8B030D-6E8A-4147-A177-3AD203B41FA5}">
                      <a16:colId xmlns:a16="http://schemas.microsoft.com/office/drawing/2014/main" val="562605877"/>
                    </a:ext>
                  </a:extLst>
                </a:gridCol>
                <a:gridCol w="5151618">
                  <a:extLst>
                    <a:ext uri="{9D8B030D-6E8A-4147-A177-3AD203B41FA5}">
                      <a16:colId xmlns:a16="http://schemas.microsoft.com/office/drawing/2014/main" val="824553124"/>
                    </a:ext>
                  </a:extLst>
                </a:gridCol>
                <a:gridCol w="1373729">
                  <a:extLst>
                    <a:ext uri="{9D8B030D-6E8A-4147-A177-3AD203B41FA5}">
                      <a16:colId xmlns:a16="http://schemas.microsoft.com/office/drawing/2014/main" val="4265244648"/>
                    </a:ext>
                  </a:extLst>
                </a:gridCol>
                <a:gridCol w="1070690">
                  <a:extLst>
                    <a:ext uri="{9D8B030D-6E8A-4147-A177-3AD203B41FA5}">
                      <a16:colId xmlns:a16="http://schemas.microsoft.com/office/drawing/2014/main" val="714072198"/>
                    </a:ext>
                  </a:extLst>
                </a:gridCol>
                <a:gridCol w="1269296">
                  <a:extLst>
                    <a:ext uri="{9D8B030D-6E8A-4147-A177-3AD203B41FA5}">
                      <a16:colId xmlns:a16="http://schemas.microsoft.com/office/drawing/2014/main" val="1390949308"/>
                    </a:ext>
                  </a:extLst>
                </a:gridCol>
                <a:gridCol w="1048687">
                  <a:extLst>
                    <a:ext uri="{9D8B030D-6E8A-4147-A177-3AD203B41FA5}">
                      <a16:colId xmlns:a16="http://schemas.microsoft.com/office/drawing/2014/main" val="129207063"/>
                    </a:ext>
                  </a:extLst>
                </a:gridCol>
              </a:tblGrid>
              <a:tr h="515365">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r>
                        <a:rPr lang="en-US" sz="1100" b="1" dirty="0"/>
                        <a:t>Integration of satellite components in the 5G architecture Phase 4 (5GSAT_Ph4_ARCH)</a:t>
                      </a:r>
                    </a:p>
                    <a:p>
                      <a:endParaRPr lang="en-US" sz="1100" b="1" dirty="0"/>
                    </a:p>
                    <a:p>
                      <a:endParaRPr lang="en-US" sz="1100" dirty="0"/>
                    </a:p>
                    <a:p>
                      <a:r>
                        <a:rPr lang="en-US" sz="1100" dirty="0"/>
                        <a:t>(See slides 4 to 8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The study  aims at investigating on further 3GPP core network functions enhancements to support satellite access based for the new uses cases as introduced in TR 22.887 with the following architectural considerations and tasks:</a:t>
                      </a:r>
                    </a:p>
                    <a:p>
                      <a:pPr marL="0" indent="0">
                        <a:buFont typeface="+mj-lt"/>
                        <a:buNone/>
                      </a:pPr>
                      <a:endParaRPr lang="en-US" sz="1100" kern="1200" dirty="0">
                        <a:solidFill>
                          <a:schemeClr val="dk1"/>
                        </a:solidFill>
                        <a:effectLst/>
                        <a:latin typeface="+mn-lt"/>
                        <a:ea typeface="+mn-ea"/>
                        <a:cs typeface="+mn-cs"/>
                      </a:endParaRPr>
                    </a:p>
                    <a:p>
                      <a:pPr marL="0" indent="0">
                        <a:buFont typeface="+mj-lt"/>
                        <a:buNone/>
                      </a:pPr>
                      <a:r>
                        <a:rPr lang="en-US" sz="1100" b="1" kern="1200" dirty="0">
                          <a:solidFill>
                            <a:schemeClr val="dk1"/>
                          </a:solidFill>
                          <a:effectLst/>
                          <a:latin typeface="+mn-lt"/>
                          <a:ea typeface="+mn-ea"/>
                          <a:cs typeface="+mn-cs"/>
                        </a:rPr>
                        <a:t>Key Work Tasks includes  the following - </a:t>
                      </a:r>
                    </a:p>
                    <a:p>
                      <a:pPr marL="228600" indent="-228600">
                        <a:buFont typeface="+mj-lt"/>
                        <a:buAutoNum type="arabicPeriod"/>
                      </a:pPr>
                      <a:r>
                        <a:rPr lang="en-US" sz="1100" kern="1200" dirty="0">
                          <a:solidFill>
                            <a:schemeClr val="dk1"/>
                          </a:solidFill>
                          <a:effectLst/>
                          <a:latin typeface="+mn-lt"/>
                          <a:ea typeface="+mn-ea"/>
                          <a:cs typeface="+mn-cs"/>
                        </a:rPr>
                        <a:t>Multi-Orbit </a:t>
                      </a:r>
                    </a:p>
                    <a:p>
                      <a:pPr marL="228600" indent="-228600">
                        <a:buFont typeface="+mj-lt"/>
                        <a:buAutoNum type="arabicPeriod"/>
                      </a:pPr>
                      <a:endParaRPr lang="en-US" sz="1100" kern="1200" dirty="0">
                        <a:solidFill>
                          <a:schemeClr val="dk1"/>
                        </a:solidFill>
                        <a:effectLst/>
                        <a:latin typeface="+mn-lt"/>
                        <a:ea typeface="+mn-ea"/>
                        <a:cs typeface="+mn-cs"/>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100" kern="1200" dirty="0">
                          <a:solidFill>
                            <a:schemeClr val="dk1"/>
                          </a:solidFill>
                          <a:effectLst/>
                          <a:latin typeface="+mn-lt"/>
                          <a:ea typeface="+mn-ea"/>
                          <a:cs typeface="+mn-cs"/>
                        </a:rPr>
                        <a:t>Remaining UE-SAT-UE communication </a:t>
                      </a:r>
                      <a:r>
                        <a:rPr lang="en-US" sz="1100" kern="1200" dirty="0">
                          <a:solidFill>
                            <a:schemeClr val="tx1"/>
                          </a:solidFill>
                          <a:effectLst/>
                          <a:latin typeface="+mn-lt"/>
                          <a:ea typeface="+mn-ea"/>
                          <a:cs typeface="+mn-cs"/>
                        </a:rPr>
                        <a:t>aspects (i.e., MCC &amp; IOPS, non-IMS services)</a:t>
                      </a:r>
                      <a:endParaRPr lang="en-US" sz="1100" kern="1200" dirty="0">
                        <a:solidFill>
                          <a:schemeClr val="dk1"/>
                        </a:solidFill>
                        <a:effectLst/>
                        <a:latin typeface="+mn-lt"/>
                        <a:ea typeface="+mn-ea"/>
                        <a:cs typeface="+mn-cs"/>
                      </a:endParaRPr>
                    </a:p>
                    <a:p>
                      <a:pPr marL="228600" indent="-228600">
                        <a:buFont typeface="+mj-lt"/>
                        <a:buAutoNum type="arabicPeriod"/>
                      </a:pPr>
                      <a:endParaRPr lang="en-US" sz="1100" kern="1200" dirty="0">
                        <a:solidFill>
                          <a:schemeClr val="dk1"/>
                        </a:solidFill>
                        <a:effectLst/>
                        <a:latin typeface="+mn-lt"/>
                        <a:ea typeface="+mn-ea"/>
                        <a:cs typeface="+mn-cs"/>
                      </a:endParaRPr>
                    </a:p>
                    <a:p>
                      <a:pPr marL="228600" indent="-228600">
                        <a:buFont typeface="+mj-lt"/>
                        <a:buAutoNum type="arabicPeriod"/>
                      </a:pPr>
                      <a:r>
                        <a:rPr lang="en-US" sz="1100" kern="1200" dirty="0">
                          <a:solidFill>
                            <a:schemeClr val="dk1"/>
                          </a:solidFill>
                          <a:effectLst/>
                          <a:latin typeface="+mn-lt"/>
                          <a:ea typeface="+mn-ea"/>
                          <a:cs typeface="+mn-cs"/>
                        </a:rPr>
                        <a:t>5GC supporting IoT NTN </a:t>
                      </a:r>
                    </a:p>
                    <a:p>
                      <a:pPr marL="228600" indent="-228600">
                        <a:buFont typeface="+mj-lt"/>
                        <a:buAutoNum type="arabicPeriod"/>
                      </a:pPr>
                      <a:endParaRPr lang="en-US" sz="1100" kern="1200" dirty="0">
                        <a:solidFill>
                          <a:schemeClr val="dk1"/>
                        </a:solidFill>
                        <a:effectLst/>
                        <a:latin typeface="+mn-lt"/>
                        <a:ea typeface="+mn-ea"/>
                        <a:cs typeface="+mn-cs"/>
                      </a:endParaRPr>
                    </a:p>
                    <a:p>
                      <a:pPr marL="228600" indent="-228600">
                        <a:buFont typeface="+mj-lt"/>
                        <a:buAutoNum type="arabicPeriod"/>
                      </a:pPr>
                      <a:r>
                        <a:rPr lang="en-US" sz="1100" kern="1200" dirty="0">
                          <a:solidFill>
                            <a:schemeClr val="dk1"/>
                          </a:solidFill>
                          <a:effectLst/>
                          <a:latin typeface="+mn-lt"/>
                          <a:ea typeface="+mn-ea"/>
                          <a:cs typeface="+mn-cs"/>
                        </a:rPr>
                        <a:t>Resilient Notification</a:t>
                      </a:r>
                    </a:p>
                    <a:p>
                      <a:pPr marL="228600" indent="-228600">
                        <a:buFont typeface="+mj-lt"/>
                        <a:buAutoNum type="arabicPeriod"/>
                      </a:pPr>
                      <a:endParaRPr lang="en-US" sz="1100" kern="1200" dirty="0">
                        <a:solidFill>
                          <a:schemeClr val="dk1"/>
                        </a:solidFill>
                        <a:effectLst/>
                        <a:latin typeface="+mn-lt"/>
                        <a:ea typeface="+mn-ea"/>
                        <a:cs typeface="+mn-cs"/>
                      </a:endParaRPr>
                    </a:p>
                    <a:p>
                      <a:pPr marL="228600" indent="-228600">
                        <a:buFont typeface="+mj-lt"/>
                        <a:buAutoNum type="arabicPeriod"/>
                      </a:pPr>
                      <a:r>
                        <a:rPr lang="en-US" sz="1100" kern="1200" dirty="0">
                          <a:solidFill>
                            <a:schemeClr val="dk1"/>
                          </a:solidFill>
                          <a:effectLst/>
                          <a:latin typeface="+mn-lt"/>
                          <a:ea typeface="+mn-ea"/>
                          <a:cs typeface="+mn-cs"/>
                        </a:rPr>
                        <a:t>Broadcast services via satellite to unregistered UE </a:t>
                      </a:r>
                    </a:p>
                  </a:txBody>
                  <a:tcPr/>
                </a:tc>
                <a:tc>
                  <a:txBody>
                    <a:bodyPr/>
                    <a:lstStyle/>
                    <a:p>
                      <a:r>
                        <a:rPr lang="en-US" sz="1100" dirty="0"/>
                        <a:t>Yes, TS 22.261</a:t>
                      </a:r>
                    </a:p>
                    <a:p>
                      <a:r>
                        <a:rPr lang="en-US" sz="1100" dirty="0"/>
                        <a:t>(TR 22.887)</a:t>
                      </a:r>
                    </a:p>
                    <a:p>
                      <a:endParaRPr lang="en-US" sz="1100" dirty="0"/>
                    </a:p>
                    <a:p>
                      <a:endParaRPr lang="en-US" sz="1100" dirty="0"/>
                    </a:p>
                    <a:p>
                      <a:r>
                        <a:rPr lang="en-US" sz="1100" dirty="0"/>
                        <a:t>Yes, TS 22.261</a:t>
                      </a:r>
                    </a:p>
                    <a:p>
                      <a:r>
                        <a:rPr lang="en-US" sz="1100" dirty="0"/>
                        <a:t>(TR 22.887)</a:t>
                      </a:r>
                    </a:p>
                    <a:p>
                      <a:endParaRPr lang="en-US" sz="1100" dirty="0"/>
                    </a:p>
                    <a:p>
                      <a:r>
                        <a:rPr lang="en-US" sz="1100" dirty="0"/>
                        <a:t>Yes, TS 22.261</a:t>
                      </a:r>
                    </a:p>
                    <a:p>
                      <a:endParaRPr lang="en-US" sz="1100" dirty="0"/>
                    </a:p>
                    <a:p>
                      <a:endParaRPr lang="en-US" sz="1100" dirty="0"/>
                    </a:p>
                    <a:p>
                      <a:endParaRPr lang="en-US" sz="1100" dirty="0"/>
                    </a:p>
                    <a:p>
                      <a:r>
                        <a:rPr lang="en-US" sz="1100" dirty="0"/>
                        <a:t>Yes, TS 22.261</a:t>
                      </a:r>
                    </a:p>
                    <a:p>
                      <a:r>
                        <a:rPr lang="en-US" sz="1100" dirty="0"/>
                        <a:t>(TR 22.887)</a:t>
                      </a:r>
                    </a:p>
                    <a:p>
                      <a:endParaRPr lang="en-US" sz="1100" dirty="0"/>
                    </a:p>
                    <a:p>
                      <a:r>
                        <a:rPr lang="en-US" sz="1100" dirty="0"/>
                        <a:t>Yes, TS 22.261</a:t>
                      </a:r>
                    </a:p>
                    <a:p>
                      <a:r>
                        <a:rPr lang="en-US" sz="1100" dirty="0"/>
                        <a:t>(TR 22.887)</a:t>
                      </a:r>
                    </a:p>
                  </a:txBody>
                  <a:tcPr/>
                </a:tc>
                <a:tc>
                  <a:txBody>
                    <a:bodyPr/>
                    <a:lstStyle/>
                    <a:p>
                      <a:r>
                        <a:rPr lang="en-US" sz="1100" dirty="0"/>
                        <a:t>SA2</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Yes, Alignment mostly</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Yes, Alignment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Yes, Alignment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Yes, Alignment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Yes, Major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Yes, Alignment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SA3 for security, SA5 for charging</a:t>
                      </a:r>
                    </a:p>
                  </a:txBody>
                  <a:tcPr/>
                </a:tc>
                <a:extLst>
                  <a:ext uri="{0D108BD9-81ED-4DB2-BD59-A6C34878D82A}">
                    <a16:rowId xmlns:a16="http://schemas.microsoft.com/office/drawing/2014/main" val="1961773117"/>
                  </a:ext>
                </a:extLst>
              </a:tr>
              <a:tr h="370840">
                <a:tc>
                  <a:txBody>
                    <a:bodyPr/>
                    <a:lstStyle/>
                    <a:p>
                      <a:r>
                        <a:rPr lang="en-US" sz="1100" dirty="0"/>
                        <a:t>2.</a:t>
                      </a:r>
                    </a:p>
                  </a:txBody>
                  <a:tcPr/>
                </a:tc>
                <a:tc>
                  <a:txBody>
                    <a:bodyPr/>
                    <a:lstStyle/>
                    <a:p>
                      <a:r>
                        <a:rPr lang="en-US" sz="1100" b="1" dirty="0"/>
                        <a:t>IMS voice calls using GEO satellite access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(See slide 9)</a:t>
                      </a:r>
                      <a:endParaRPr lang="en-US" sz="1100" b="1" dirty="0"/>
                    </a:p>
                  </a:txBody>
                  <a:tcPr/>
                </a:tc>
                <a:tc>
                  <a:txBody>
                    <a:bodyPr/>
                    <a:lstStyle/>
                    <a:p>
                      <a:r>
                        <a:rPr lang="en-US" sz="1100" dirty="0"/>
                        <a:t>Optimized IMS voice (call setup, transmission overhead) considering the transmission data rate, latency and packet size</a:t>
                      </a:r>
                    </a:p>
                  </a:txBody>
                  <a:tcPr/>
                </a:tc>
                <a:tc>
                  <a:txBody>
                    <a:bodyPr/>
                    <a:lstStyle/>
                    <a:p>
                      <a:r>
                        <a:rPr lang="en-US" sz="1100" dirty="0"/>
                        <a:t>Yes, TS 22.261</a:t>
                      </a:r>
                    </a:p>
                    <a:p>
                      <a:r>
                        <a:rPr lang="en-US" sz="1100" dirty="0"/>
                        <a:t>(TR 22.887)</a:t>
                      </a:r>
                    </a:p>
                  </a:txBody>
                  <a:tcPr/>
                </a:tc>
                <a:tc>
                  <a:txBody>
                    <a:bodyPr/>
                    <a:lstStyle/>
                    <a:p>
                      <a:r>
                        <a:rPr lang="en-US" sz="1100" dirty="0"/>
                        <a:t>SA2</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100" dirty="0"/>
                        <a:t>Yes, Alignment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100" dirty="0"/>
                    </a:p>
                  </a:txBody>
                  <a:tcPr/>
                </a:tc>
                <a:tc>
                  <a:txBody>
                    <a:bodyPr/>
                    <a:lstStyle/>
                    <a:p>
                      <a:r>
                        <a:rPr lang="en-US" sz="1100" dirty="0"/>
                        <a:t>SA4 for codec</a:t>
                      </a:r>
                    </a:p>
                  </a:txBody>
                  <a:tcPr/>
                </a:tc>
                <a:extLst>
                  <a:ext uri="{0D108BD9-81ED-4DB2-BD59-A6C34878D82A}">
                    <a16:rowId xmlns:a16="http://schemas.microsoft.com/office/drawing/2014/main" val="136015713"/>
                  </a:ext>
                </a:extLst>
              </a:tr>
              <a:tr h="370840">
                <a:tc>
                  <a:txBody>
                    <a:bodyPr/>
                    <a:lstStyle/>
                    <a:p>
                      <a:r>
                        <a:rPr lang="en-US" sz="1100" dirty="0"/>
                        <a:t>3</a:t>
                      </a:r>
                    </a:p>
                  </a:txBody>
                  <a:tcPr/>
                </a:tc>
                <a:tc>
                  <a:txBody>
                    <a:bodyPr/>
                    <a:lstStyle/>
                    <a:p>
                      <a:r>
                        <a:rPr lang="en-US" sz="1100" b="1" dirty="0"/>
                        <a:t>Emergency SMS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(See slide 10)</a:t>
                      </a:r>
                      <a:endParaRPr lang="en-US" sz="1100" b="1" dirty="0"/>
                    </a:p>
                  </a:txBody>
                  <a:tcPr/>
                </a:tc>
                <a:tc>
                  <a:txBody>
                    <a:bodyPr/>
                    <a:lstStyle/>
                    <a:p>
                      <a:r>
                        <a:rPr lang="en-US" sz="1100" dirty="0"/>
                        <a:t>SMS to emergency </a:t>
                      </a:r>
                      <a:r>
                        <a:rPr lang="en-US" sz="1100" dirty="0" err="1"/>
                        <a:t>centre</a:t>
                      </a:r>
                      <a:r>
                        <a:rPr lang="en-US" sz="1100" dirty="0"/>
                        <a:t> over Non-Access Stratum (NAS) for Terrestrial and Satellite access</a:t>
                      </a:r>
                    </a:p>
                  </a:txBody>
                  <a:tcPr/>
                </a:tc>
                <a:tc>
                  <a:txBody>
                    <a:bodyPr/>
                    <a:lstStyle/>
                    <a:p>
                      <a:r>
                        <a:rPr lang="en-US" altLang="en-US" sz="1100" dirty="0"/>
                        <a:t>Yes, TS 22.101</a:t>
                      </a:r>
                      <a:endParaRPr lang="en-US" sz="1100" dirty="0"/>
                    </a:p>
                  </a:txBody>
                  <a:tcPr/>
                </a:tc>
                <a:tc>
                  <a:txBody>
                    <a:bodyPr/>
                    <a:lstStyle/>
                    <a:p>
                      <a:r>
                        <a:rPr lang="en-US" sz="1100" dirty="0"/>
                        <a:t>SA2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Yes, Alignment</a:t>
                      </a:r>
                    </a:p>
                  </a:txBody>
                  <a:tcPr/>
                </a:tc>
                <a:tc>
                  <a:txBody>
                    <a:bodyPr/>
                    <a:lstStyle/>
                    <a:p>
                      <a:r>
                        <a:rPr lang="en-US" sz="1100" dirty="0"/>
                        <a:t>SA3 for security, CT1</a:t>
                      </a:r>
                    </a:p>
                  </a:txBody>
                  <a:tcPr/>
                </a:tc>
                <a:extLst>
                  <a:ext uri="{0D108BD9-81ED-4DB2-BD59-A6C34878D82A}">
                    <a16:rowId xmlns:a16="http://schemas.microsoft.com/office/drawing/2014/main" val="493637111"/>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#1.1 Multi-Orbit</a:t>
            </a:r>
          </a:p>
        </p:txBody>
      </p:sp>
      <p:sp>
        <p:nvSpPr>
          <p:cNvPr id="3" name="Content Placeholder 2">
            <a:extLst>
              <a:ext uri="{FF2B5EF4-FFF2-40B4-BE49-F238E27FC236}">
                <a16:creationId xmlns:a16="http://schemas.microsoft.com/office/drawing/2014/main" id="{2271AA12-B404-DA53-E7BB-BCF3F062BF14}"/>
              </a:ext>
            </a:extLst>
          </p:cNvPr>
          <p:cNvSpPr>
            <a:spLocks noGrp="1"/>
          </p:cNvSpPr>
          <p:nvPr>
            <p:ph idx="1"/>
          </p:nvPr>
        </p:nvSpPr>
        <p:spPr>
          <a:xfrm>
            <a:off x="117795" y="1825625"/>
            <a:ext cx="7498194" cy="4351338"/>
          </a:xfrm>
        </p:spPr>
        <p:txBody>
          <a:bodyPr/>
          <a:lstStyle/>
          <a:p>
            <a:r>
              <a:rPr lang="en-US" altLang="en-US" sz="1100" dirty="0"/>
              <a:t> Multi-orbit is the key topic for SA1 FS_5GSAT_ph4: </a:t>
            </a:r>
            <a:r>
              <a:rPr lang="en-US" altLang="en-US" sz="1100" b="1" dirty="0"/>
              <a:t>18 use cases of TR 22.887 are related to multi-orbit </a:t>
            </a:r>
            <a:r>
              <a:rPr lang="en-US" altLang="en-US" sz="1100" dirty="0"/>
              <a:t>(out of 24)</a:t>
            </a:r>
          </a:p>
          <a:p>
            <a:r>
              <a:rPr lang="en-US" altLang="en-US" sz="1100" dirty="0"/>
              <a:t>A multi-orbit satellite access system in 5G networks leverages satellites in different orbits (GEO, MEO, LEO) to balance their unique advantages and challenges. Among those, we can highlight the benefits in terms of coverage, connectivity, performance, and energy efficiency. With a multi-orbit satellite access system, the following different use cases are expected to be covered:</a:t>
            </a:r>
          </a:p>
          <a:p>
            <a:pPr lvl="1"/>
            <a:r>
              <a:rPr lang="en-US" altLang="en-US" sz="1100" dirty="0"/>
              <a:t>Hybrid satellite networks combining LEO, MEO, and GEO services are essential for future satellite communications, especially in </a:t>
            </a:r>
            <a:r>
              <a:rPr lang="en-US" altLang="en-US" sz="1100" b="1" dirty="0"/>
              <a:t>maritime and aviation sectors</a:t>
            </a:r>
            <a:r>
              <a:rPr lang="en-US" altLang="en-US" sz="1100" dirty="0"/>
              <a:t>. They support autonomous ships by providing global coverage and seamless connectivity, overcoming LEO constellation rollout challenges with multi-orbit satellite access.</a:t>
            </a:r>
          </a:p>
          <a:p>
            <a:pPr lvl="1"/>
            <a:r>
              <a:rPr lang="en-US" altLang="en-US" sz="1100" dirty="0"/>
              <a:t>Mobile base station relays (MBSRs) connected through non-terrestrial networks (NTN) ensure continuous connectivity for UEs. 5G’s multi-dimensional architecture supports various satellites for different services, with multi-orbit switching covering all use cases, especially in isolated and remote areas. </a:t>
            </a:r>
          </a:p>
          <a:p>
            <a:pPr lvl="1"/>
            <a:r>
              <a:rPr lang="en-US" altLang="en-US" sz="1100" dirty="0"/>
              <a:t>Different satellite altitudes and movements affect performance. For remote monitoring, devices connect to GEO satellites for resilience and energy savings, switching to LEO for higher capacity and lower latency during data transmission, optimizing connectivity and resource usage.</a:t>
            </a:r>
          </a:p>
          <a:p>
            <a:pPr lvl="1"/>
            <a:r>
              <a:rPr lang="en-US" altLang="en-US" sz="1100" dirty="0"/>
              <a:t>GEO satellites, with their wide field of view and longer active duty cycles, efficiently transmit cell broadcast signals over large areas, simplifying cell search and network entry. They bridge coverage gaps caused by NGSO satellites’ power constraints, providing initial access and network registration, before handing over to NGSO satellites for service continuity. This approach ensures seamless connectivity and optimizes the use of satellite resources.</a:t>
            </a:r>
          </a:p>
          <a:p>
            <a:pPr lvl="1"/>
            <a:r>
              <a:rPr lang="en-US" altLang="en-US" sz="1100" dirty="0"/>
              <a:t>NGSO satellites offer lower latency and higher capacity but face power and mobility constraints. By intelligently managing connections and power, the system ensures optimal energy and resource efficiency.</a:t>
            </a:r>
          </a:p>
          <a:p>
            <a:pPr lvl="1"/>
            <a:r>
              <a:rPr lang="en-US" altLang="en-US" sz="1100" dirty="0"/>
              <a:t>For instance, NGSO satellites can be powered down during low usage, with GEO satellites maintaining coverage. Additionally, devices can initially connect to GEO satellites to avoid frequent NGSO handovers, switching to NGSO only when necessary for data transmission. </a:t>
            </a:r>
            <a:r>
              <a:rPr lang="en-US" altLang="en-US" sz="1100" b="1" dirty="0"/>
              <a:t>This approach maximizes the benefits of each orbit type</a:t>
            </a:r>
            <a:r>
              <a:rPr lang="en-US" altLang="en-US" sz="1100" dirty="0"/>
              <a:t>.</a:t>
            </a:r>
          </a:p>
          <a:p>
            <a:r>
              <a:rPr lang="en-US" altLang="en-US" sz="1100" b="1" dirty="0"/>
              <a:t>Multi-Orbit is the keystone of any future constellations </a:t>
            </a:r>
            <a:r>
              <a:rPr lang="en-US" altLang="en-US" sz="1100" dirty="0"/>
              <a:t>which are 3GPP NR NTN based</a:t>
            </a:r>
          </a:p>
          <a:p>
            <a:r>
              <a:rPr lang="en-US" altLang="en-US" sz="1100" b="1" dirty="0"/>
              <a:t>A study is proposed to identify the related key issues to support these use cases and solutions to address them</a:t>
            </a:r>
          </a:p>
        </p:txBody>
      </p:sp>
      <p:pic>
        <p:nvPicPr>
          <p:cNvPr id="5" name="Picture 4" descr="A diagram of a diagram&#10;&#10;Description automatically generated">
            <a:extLst>
              <a:ext uri="{FF2B5EF4-FFF2-40B4-BE49-F238E27FC236}">
                <a16:creationId xmlns:a16="http://schemas.microsoft.com/office/drawing/2014/main" id="{89D730C5-293F-4C56-1C2F-CA82372574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7182" y="4464823"/>
            <a:ext cx="4277023" cy="1434530"/>
          </a:xfrm>
          <a:prstGeom prst="rect">
            <a:avLst/>
          </a:prstGeom>
        </p:spPr>
      </p:pic>
      <p:pic>
        <p:nvPicPr>
          <p:cNvPr id="9" name="Picture 8" descr="A diagram of airplanes and satellite&#10;&#10;Description automatically generated">
            <a:extLst>
              <a:ext uri="{FF2B5EF4-FFF2-40B4-BE49-F238E27FC236}">
                <a16:creationId xmlns:a16="http://schemas.microsoft.com/office/drawing/2014/main" id="{9DF495DB-C396-0506-86F8-BF851BF15F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7183" y="1825625"/>
            <a:ext cx="4277022" cy="2327332"/>
          </a:xfrm>
          <a:prstGeom prst="rect">
            <a:avLst/>
          </a:prstGeom>
        </p:spPr>
      </p:pic>
      <p:sp>
        <p:nvSpPr>
          <p:cNvPr id="10" name="TextBox 9">
            <a:extLst>
              <a:ext uri="{FF2B5EF4-FFF2-40B4-BE49-F238E27FC236}">
                <a16:creationId xmlns:a16="http://schemas.microsoft.com/office/drawing/2014/main" id="{0B3A0F1C-9EF9-CD7F-0497-D06439B9225C}"/>
              </a:ext>
            </a:extLst>
          </p:cNvPr>
          <p:cNvSpPr txBox="1"/>
          <p:nvPr/>
        </p:nvSpPr>
        <p:spPr>
          <a:xfrm>
            <a:off x="7610473" y="6072719"/>
            <a:ext cx="4463732" cy="276999"/>
          </a:xfrm>
          <a:prstGeom prst="rect">
            <a:avLst/>
          </a:prstGeom>
          <a:noFill/>
        </p:spPr>
        <p:txBody>
          <a:bodyPr wrap="square" rtlCol="0">
            <a:spAutoFit/>
          </a:bodyPr>
          <a:lstStyle/>
          <a:p>
            <a:r>
              <a:rPr lang="en-FR" sz="1200" i="1" dirty="0">
                <a:latin typeface="+mn-lt"/>
              </a:rPr>
              <a:t>Note: </a:t>
            </a:r>
            <a:r>
              <a:rPr lang="en-GB" sz="1200" i="1" dirty="0">
                <a:latin typeface="+mn-lt"/>
              </a:rPr>
              <a:t>Simultaneous UE connections with multi-orbits are out of scope</a:t>
            </a:r>
            <a:endParaRPr lang="en-FR" sz="1200" i="1" dirty="0">
              <a:latin typeface="+mn-lt"/>
            </a:endParaRP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38FF0-5015-9C20-8BA2-702AF6E5F466}"/>
            </a:ext>
          </a:extLst>
        </p:cNvPr>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1B377CE4-FC2C-D995-CB5D-2854DB78A469}"/>
              </a:ext>
            </a:extLst>
          </p:cNvPr>
          <p:cNvSpPr>
            <a:spLocks noGrp="1"/>
          </p:cNvSpPr>
          <p:nvPr>
            <p:ph idx="1"/>
          </p:nvPr>
        </p:nvSpPr>
        <p:spPr>
          <a:xfrm>
            <a:off x="838200" y="1825625"/>
            <a:ext cx="11000874" cy="4351338"/>
          </a:xfrm>
        </p:spPr>
        <p:txBody>
          <a:bodyPr/>
          <a:lstStyle/>
          <a:p>
            <a:r>
              <a:rPr lang="en-US" altLang="en-US" dirty="0"/>
              <a:t> </a:t>
            </a:r>
            <a:r>
              <a:rPr lang="en-GB" sz="2000" b="1" dirty="0"/>
              <a:t>Justification</a:t>
            </a:r>
          </a:p>
          <a:p>
            <a:pPr lvl="1"/>
            <a:r>
              <a:rPr lang="en-GB" sz="1600" dirty="0"/>
              <a:t>For UE-SAT-UE communication, only the support of IMS including MCC was addressed in Rel-19. </a:t>
            </a:r>
          </a:p>
          <a:p>
            <a:pPr lvl="1"/>
            <a:r>
              <a:rPr lang="en-GB" altLang="zh-CN" sz="1600" dirty="0"/>
              <a:t>UE-SAT-UE communication should support non-IMS services</a:t>
            </a:r>
          </a:p>
          <a:p>
            <a:pPr lvl="2"/>
            <a:r>
              <a:rPr lang="en-GB" altLang="zh-CN" sz="1600" dirty="0"/>
              <a:t>e.g. </a:t>
            </a:r>
            <a:r>
              <a:rPr lang="en-GB" sz="1600" dirty="0"/>
              <a:t>support of VPNs between two UEs or between at least two IOPS (Isolated Operation for Public Safety) is also needed for disaster relief purposes</a:t>
            </a:r>
          </a:p>
          <a:p>
            <a:pPr lvl="1"/>
            <a:r>
              <a:rPr lang="en-US" sz="1600" dirty="0"/>
              <a:t>In addition, roaming was not supported, with as consequence that only two UEs belonging to the same satellite serviced PLMN can perform IMS communication.</a:t>
            </a:r>
          </a:p>
          <a:p>
            <a:pPr marL="457200" lvl="1" indent="0">
              <a:buNone/>
            </a:pPr>
            <a:endParaRPr lang="en-GB" sz="1600" dirty="0"/>
          </a:p>
          <a:p>
            <a:r>
              <a:rPr lang="en-GB" altLang="de-DE" sz="2000" b="1" dirty="0"/>
              <a:t>  Areas for study:  </a:t>
            </a:r>
          </a:p>
          <a:p>
            <a:pPr lvl="1"/>
            <a:r>
              <a:rPr lang="en-GB" altLang="zh-CN" sz="1600" dirty="0"/>
              <a:t>Non-IMS data services other than IMS and MCC</a:t>
            </a:r>
          </a:p>
          <a:p>
            <a:pPr lvl="1"/>
            <a:r>
              <a:rPr lang="en-GB" altLang="zh-CN" sz="1600" dirty="0"/>
              <a:t>Support of roaming according to the approved Rel-19 architecture and solution.</a:t>
            </a:r>
          </a:p>
          <a:p>
            <a:pPr lvl="1"/>
            <a:r>
              <a:rPr lang="en-GB" altLang="zh-CN" sz="1600" dirty="0"/>
              <a:t>1-to-N Communication for Mission Critical.</a:t>
            </a:r>
          </a:p>
          <a:p>
            <a:pPr lvl="1"/>
            <a:r>
              <a:rPr lang="en-GB" altLang="zh-CN" sz="1600" dirty="0"/>
              <a:t>Support of UPF only onboard, including support of 5G LAN via satellite access. </a:t>
            </a:r>
          </a:p>
          <a:p>
            <a:pPr lvl="1"/>
            <a:r>
              <a:rPr lang="en-GB" altLang="zh-CN" sz="1600" dirty="0"/>
              <a:t>IOPS</a:t>
            </a:r>
          </a:p>
          <a:p>
            <a:pPr lvl="1"/>
            <a:endParaRPr lang="en-GB" altLang="zh-CN" sz="1600" dirty="0"/>
          </a:p>
        </p:txBody>
      </p:sp>
      <p:sp>
        <p:nvSpPr>
          <p:cNvPr id="4" name="Title 1">
            <a:extLst>
              <a:ext uri="{FF2B5EF4-FFF2-40B4-BE49-F238E27FC236}">
                <a16:creationId xmlns:a16="http://schemas.microsoft.com/office/drawing/2014/main" id="{52BF6FDA-1A87-4263-1E36-24962D1D31EF}"/>
              </a:ext>
            </a:extLst>
          </p:cNvPr>
          <p:cNvSpPr>
            <a:spLocks noGrp="1"/>
          </p:cNvSpPr>
          <p:nvPr>
            <p:ph type="title"/>
          </p:nvPr>
        </p:nvSpPr>
        <p:spPr>
          <a:xfrm>
            <a:off x="838200" y="560387"/>
            <a:ext cx="10515600" cy="1130301"/>
          </a:xfrm>
        </p:spPr>
        <p:txBody>
          <a:bodyPr/>
          <a:lstStyle/>
          <a:p>
            <a:r>
              <a:rPr lang="en-GB" altLang="en-US" dirty="0"/>
              <a:t>#1.2 Remaining UE-SAT-UE com aspects </a:t>
            </a:r>
          </a:p>
        </p:txBody>
      </p:sp>
    </p:spTree>
    <p:extLst>
      <p:ext uri="{BB962C8B-B14F-4D97-AF65-F5344CB8AC3E}">
        <p14:creationId xmlns:p14="http://schemas.microsoft.com/office/powerpoint/2010/main" val="104531306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#1.3 5GC supporting IoT-NTN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11000874" cy="4351338"/>
          </a:xfrm>
        </p:spPr>
        <p:txBody>
          <a:bodyPr/>
          <a:lstStyle/>
          <a:p>
            <a:r>
              <a:rPr lang="en-US" altLang="en-US" dirty="0"/>
              <a:t> </a:t>
            </a:r>
            <a:r>
              <a:rPr lang="en-GB" sz="2000" b="1" dirty="0"/>
              <a:t>Justification</a:t>
            </a:r>
          </a:p>
          <a:p>
            <a:pPr lvl="1"/>
            <a:r>
              <a:rPr lang="en-GB" sz="1600" dirty="0"/>
              <a:t>IoT-NTN is supported by EPC only. </a:t>
            </a:r>
          </a:p>
          <a:p>
            <a:pPr lvl="1"/>
            <a:r>
              <a:rPr lang="en-GB" sz="1600" dirty="0">
                <a:effectLst/>
                <a:ea typeface="Aptos" panose="020B0004020202020204" pitchFamily="34" charset="0"/>
                <a:cs typeface="Times New Roman" panose="02020603050405020304" pitchFamily="18" charset="0"/>
              </a:rPr>
              <a:t>Implementations of integrated NR-NTN and IoT-NTN services provided by one network, highly benefit from harmonizing 5GC support also for IoT-NTN</a:t>
            </a:r>
          </a:p>
          <a:p>
            <a:pPr lvl="1"/>
            <a:r>
              <a:rPr lang="en-GB" sz="1600" dirty="0"/>
              <a:t>Several satellite operators and future constellations are planning new deployment of 3GPP technologies based on NR NTN to support multiple services including IoT </a:t>
            </a:r>
          </a:p>
          <a:p>
            <a:pPr lvl="1"/>
            <a:r>
              <a:rPr lang="en-GB" sz="1600" dirty="0"/>
              <a:t>Therefore, it is important to have 5GC support of IoT to have integrated NR-NTN and IoT-NTN services.</a:t>
            </a:r>
          </a:p>
          <a:p>
            <a:pPr lvl="1"/>
            <a:endParaRPr lang="en-GB" sz="1600" dirty="0"/>
          </a:p>
          <a:p>
            <a:r>
              <a:rPr lang="en-GB" altLang="de-DE" sz="2000" b="1" dirty="0"/>
              <a:t>  Areas for study:  </a:t>
            </a:r>
          </a:p>
          <a:p>
            <a:pPr lvl="1"/>
            <a:r>
              <a:rPr lang="en-GB" altLang="zh-CN" sz="1600" dirty="0"/>
              <a:t>specific impacts, if any, on interfaces and protocols of 5GC supporting IoT-NTN (NB-IoT and </a:t>
            </a:r>
            <a:r>
              <a:rPr lang="en-GB" altLang="zh-CN" sz="1600" dirty="0" err="1"/>
              <a:t>eMTC</a:t>
            </a:r>
            <a:r>
              <a:rPr lang="en-GB" altLang="zh-CN" sz="1600" dirty="0"/>
              <a:t>)</a:t>
            </a:r>
            <a:endParaRPr lang="en-GB" altLang="zh-CN" sz="1400" dirty="0"/>
          </a:p>
        </p:txBody>
      </p:sp>
    </p:spTree>
    <p:extLst>
      <p:ext uri="{BB962C8B-B14F-4D97-AF65-F5344CB8AC3E}">
        <p14:creationId xmlns:p14="http://schemas.microsoft.com/office/powerpoint/2010/main" val="42243206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92053-4E86-1462-7324-BD7E2A91DFCE}"/>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7CA88E65-1CE8-E912-3B44-CAF12783A069}"/>
              </a:ext>
            </a:extLst>
          </p:cNvPr>
          <p:cNvSpPr>
            <a:spLocks noGrp="1"/>
          </p:cNvSpPr>
          <p:nvPr>
            <p:ph type="title"/>
          </p:nvPr>
        </p:nvSpPr>
        <p:spPr/>
        <p:txBody>
          <a:bodyPr/>
          <a:lstStyle/>
          <a:p>
            <a:r>
              <a:rPr lang="en-GB" altLang="en-US" dirty="0"/>
              <a:t>#1.4 Resilient Notification</a:t>
            </a:r>
          </a:p>
        </p:txBody>
      </p:sp>
      <p:sp>
        <p:nvSpPr>
          <p:cNvPr id="4" name="Content Placeholder 2">
            <a:extLst>
              <a:ext uri="{FF2B5EF4-FFF2-40B4-BE49-F238E27FC236}">
                <a16:creationId xmlns:a16="http://schemas.microsoft.com/office/drawing/2014/main" id="{23BA8776-B02D-8DB4-EF34-B4E10C002E13}"/>
              </a:ext>
            </a:extLst>
          </p:cNvPr>
          <p:cNvSpPr>
            <a:spLocks noGrp="1"/>
          </p:cNvSpPr>
          <p:nvPr>
            <p:ph idx="1"/>
          </p:nvPr>
        </p:nvSpPr>
        <p:spPr>
          <a:xfrm>
            <a:off x="838200" y="1825625"/>
            <a:ext cx="11000874" cy="4351338"/>
          </a:xfrm>
        </p:spPr>
        <p:txBody>
          <a:bodyPr/>
          <a:lstStyle/>
          <a:p>
            <a:r>
              <a:rPr lang="en-US" altLang="en-US" dirty="0"/>
              <a:t> </a:t>
            </a:r>
            <a:r>
              <a:rPr lang="en-GB" sz="2000" b="1" dirty="0"/>
              <a:t>Justification</a:t>
            </a:r>
          </a:p>
          <a:p>
            <a:pPr lvl="1"/>
            <a:r>
              <a:rPr lang="en-US" altLang="en-US" sz="1600" dirty="0"/>
              <a:t>The use case of </a:t>
            </a:r>
            <a:r>
              <a:rPr lang="en-GB" sz="1600" dirty="0"/>
              <a:t>Resilient Notification Service </a:t>
            </a:r>
            <a:r>
              <a:rPr lang="en-US" altLang="en-US" sz="1600" dirty="0"/>
              <a:t>has been studied in SA1 in Rel-20 and consolidated with potential requirements captured in TR 22.887</a:t>
            </a:r>
          </a:p>
          <a:p>
            <a:pPr lvl="1"/>
            <a:r>
              <a:rPr lang="en-GB" sz="1600" dirty="0"/>
              <a:t>The service is to notify users, with valid subscription to the notification service, about a missed mobile terminated service when the user is unreachable via satellite access. </a:t>
            </a:r>
          </a:p>
          <a:p>
            <a:pPr lvl="1"/>
            <a:r>
              <a:rPr lang="en-GB" sz="1600" dirty="0"/>
              <a:t>Need to conduct related SA2 work</a:t>
            </a:r>
          </a:p>
          <a:p>
            <a:pPr marL="457200" lvl="1" indent="0">
              <a:buNone/>
            </a:pPr>
            <a:endParaRPr lang="en-GB" sz="1600" dirty="0"/>
          </a:p>
          <a:p>
            <a:r>
              <a:rPr lang="en-GB" altLang="de-DE" sz="2000" b="1" dirty="0"/>
              <a:t>  Areas for study:  </a:t>
            </a:r>
          </a:p>
          <a:p>
            <a:pPr lvl="1"/>
            <a:r>
              <a:rPr lang="en-GB" altLang="zh-CN" sz="1600" dirty="0"/>
              <a:t>Study the </a:t>
            </a:r>
            <a:r>
              <a:rPr lang="en-GB" sz="1600" dirty="0"/>
              <a:t>Resilient Notification Service via NTN (IoT NTN and NR NTN)</a:t>
            </a:r>
          </a:p>
          <a:p>
            <a:pPr lvl="1"/>
            <a:r>
              <a:rPr lang="en-GB" altLang="zh-CN" sz="1600" dirty="0"/>
              <a:t>Strong dependency to RAN</a:t>
            </a:r>
            <a:endParaRPr lang="en-GB" altLang="zh-CN" sz="1400" dirty="0"/>
          </a:p>
        </p:txBody>
      </p:sp>
    </p:spTree>
    <p:extLst>
      <p:ext uri="{BB962C8B-B14F-4D97-AF65-F5344CB8AC3E}">
        <p14:creationId xmlns:p14="http://schemas.microsoft.com/office/powerpoint/2010/main" val="3634715472"/>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07FA7-B019-7D9C-0EBA-5C262D0AC4F1}"/>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DB053569-D62F-3B13-7FC8-257360AEF302}"/>
              </a:ext>
            </a:extLst>
          </p:cNvPr>
          <p:cNvSpPr>
            <a:spLocks noGrp="1"/>
          </p:cNvSpPr>
          <p:nvPr>
            <p:ph type="title"/>
          </p:nvPr>
        </p:nvSpPr>
        <p:spPr/>
        <p:txBody>
          <a:bodyPr/>
          <a:lstStyle/>
          <a:p>
            <a:r>
              <a:rPr lang="en-GB" altLang="en-US" dirty="0"/>
              <a:t>#1.5 Broadcast services via satellite to </a:t>
            </a:r>
            <a:br>
              <a:rPr lang="en-GB" altLang="en-US" dirty="0"/>
            </a:br>
            <a:r>
              <a:rPr lang="en-GB" altLang="en-US" dirty="0"/>
              <a:t>unregistered UE </a:t>
            </a:r>
          </a:p>
        </p:txBody>
      </p:sp>
      <p:sp>
        <p:nvSpPr>
          <p:cNvPr id="4" name="Content Placeholder 2">
            <a:extLst>
              <a:ext uri="{FF2B5EF4-FFF2-40B4-BE49-F238E27FC236}">
                <a16:creationId xmlns:a16="http://schemas.microsoft.com/office/drawing/2014/main" id="{F0566414-5339-2334-4799-EE70ED1B1B84}"/>
              </a:ext>
            </a:extLst>
          </p:cNvPr>
          <p:cNvSpPr>
            <a:spLocks noGrp="1"/>
          </p:cNvSpPr>
          <p:nvPr>
            <p:ph idx="1"/>
          </p:nvPr>
        </p:nvSpPr>
        <p:spPr>
          <a:xfrm>
            <a:off x="172656" y="1777497"/>
            <a:ext cx="7128452" cy="4351338"/>
          </a:xfrm>
        </p:spPr>
        <p:txBody>
          <a:bodyPr/>
          <a:lstStyle/>
          <a:p>
            <a:r>
              <a:rPr lang="en-US" altLang="en-US" sz="1800" dirty="0"/>
              <a:t> </a:t>
            </a:r>
            <a:r>
              <a:rPr lang="en-GB" sz="1800" b="1" dirty="0"/>
              <a:t>Justification</a:t>
            </a:r>
            <a:endParaRPr lang="en-GB" sz="1800" b="1" dirty="0">
              <a:ea typeface="Calibri"/>
              <a:cs typeface="Calibri"/>
            </a:endParaRPr>
          </a:p>
          <a:p>
            <a:pPr lvl="1"/>
            <a:r>
              <a:rPr lang="en-GB" sz="1600" dirty="0"/>
              <a:t>Current specifications do not support broadcast services to unregistered UEs</a:t>
            </a:r>
          </a:p>
          <a:p>
            <a:pPr lvl="1"/>
            <a:r>
              <a:rPr lang="en-GB" sz="1600" dirty="0"/>
              <a:t>Operators with Legacy fixed VSAT (with legacy broadcast services) could be migrated to UE with only broadcast receiver </a:t>
            </a:r>
          </a:p>
          <a:p>
            <a:pPr lvl="1"/>
            <a:r>
              <a:rPr lang="en-GB" sz="1600" dirty="0"/>
              <a:t>New use cases (e.g. moving platform, direct-to-car …) will have UE with the 2 components (broadcast receiver + independent unicast)</a:t>
            </a:r>
          </a:p>
          <a:p>
            <a:pPr lvl="1"/>
            <a:r>
              <a:rPr lang="en-GB" sz="1600" dirty="0"/>
              <a:t>Operators need this capability for public service and safety related uses such as warning populations before/after natural disasters/catastrophic events.  These notifications should be available to all UE, not just registered ones in order to meet public service communications objectives.</a:t>
            </a:r>
          </a:p>
          <a:p>
            <a:pPr lvl="1"/>
            <a:r>
              <a:rPr lang="en-GB" sz="1600" dirty="0">
                <a:ea typeface="Calibri"/>
                <a:cs typeface="Calibri"/>
              </a:rPr>
              <a:t>Includes both MSS narrowband services and broadband broadcast services</a:t>
            </a:r>
          </a:p>
          <a:p>
            <a:pPr lvl="1"/>
            <a:r>
              <a:rPr lang="en-GB" sz="1600" dirty="0">
                <a:ea typeface="Calibri"/>
                <a:cs typeface="Calibri"/>
              </a:rPr>
              <a:t>Capabilities related to 4G and TV services have been addressed with Free-to-air (FTA) in a 4G context </a:t>
            </a:r>
          </a:p>
          <a:p>
            <a:pPr lvl="2"/>
            <a:r>
              <a:rPr lang="en-GB" sz="1600" dirty="0">
                <a:ea typeface="Calibri"/>
                <a:cs typeface="Calibri"/>
              </a:rPr>
              <a:t>but not in the context of 5G system and not taking into account satellite access as such as part of the 5G system</a:t>
            </a:r>
            <a:endParaRPr lang="en-GB" sz="1600" dirty="0"/>
          </a:p>
          <a:p>
            <a:r>
              <a:rPr lang="en-GB" altLang="de-DE" sz="1800" b="1" dirty="0"/>
              <a:t>  Areas for study:  </a:t>
            </a:r>
            <a:endParaRPr lang="en-GB" altLang="de-DE" sz="1800" b="1" dirty="0">
              <a:ea typeface="Calibri"/>
              <a:cs typeface="Calibri"/>
            </a:endParaRPr>
          </a:p>
          <a:p>
            <a:pPr lvl="1"/>
            <a:r>
              <a:rPr lang="en-GB" altLang="zh-CN" sz="1600" dirty="0">
                <a:ea typeface="宋体"/>
              </a:rPr>
              <a:t>Study the support of broadcast services via satellite to unregistered UE </a:t>
            </a:r>
            <a:endParaRPr lang="en-GB" altLang="zh-CN" sz="1400" dirty="0">
              <a:ea typeface="宋体"/>
            </a:endParaRPr>
          </a:p>
        </p:txBody>
      </p:sp>
      <p:graphicFrame>
        <p:nvGraphicFramePr>
          <p:cNvPr id="5" name="Object 4">
            <a:extLst>
              <a:ext uri="{FF2B5EF4-FFF2-40B4-BE49-F238E27FC236}">
                <a16:creationId xmlns:a16="http://schemas.microsoft.com/office/drawing/2014/main" id="{53C6C69D-F222-2021-F1CA-612B46431181}"/>
              </a:ext>
            </a:extLst>
          </p:cNvPr>
          <p:cNvGraphicFramePr>
            <a:graphicFrameLocks noChangeAspect="1"/>
          </p:cNvGraphicFramePr>
          <p:nvPr>
            <p:extLst>
              <p:ext uri="{D42A27DB-BD31-4B8C-83A1-F6EECF244321}">
                <p14:modId xmlns:p14="http://schemas.microsoft.com/office/powerpoint/2010/main" val="2335194789"/>
              </p:ext>
            </p:extLst>
          </p:nvPr>
        </p:nvGraphicFramePr>
        <p:xfrm>
          <a:off x="10415419" y="2145101"/>
          <a:ext cx="936973" cy="812480"/>
        </p:xfrm>
        <a:graphic>
          <a:graphicData uri="http://schemas.openxmlformats.org/presentationml/2006/ole">
            <mc:AlternateContent xmlns:mc="http://schemas.openxmlformats.org/markup-compatibility/2006">
              <mc:Choice xmlns:v="urn:schemas-microsoft-com:vml" Requires="v">
                <p:oleObj name="Visio" r:id="rId2" imgW="2724306" imgH="2362417" progId="Visio.Drawing.15">
                  <p:embed/>
                </p:oleObj>
              </mc:Choice>
              <mc:Fallback>
                <p:oleObj name="Visio" r:id="rId2" imgW="2724306" imgH="2362417" progId="Visio.Drawing.15">
                  <p:embed/>
                  <p:pic>
                    <p:nvPicPr>
                      <p:cNvPr id="5" name="Object 4">
                        <a:extLst>
                          <a:ext uri="{FF2B5EF4-FFF2-40B4-BE49-F238E27FC236}">
                            <a16:creationId xmlns:a16="http://schemas.microsoft.com/office/drawing/2014/main" id="{53C6C69D-F222-2021-F1CA-612B46431181}"/>
                          </a:ext>
                        </a:extLst>
                      </p:cNvPr>
                      <p:cNvPicPr/>
                      <p:nvPr/>
                    </p:nvPicPr>
                    <p:blipFill>
                      <a:blip r:embed="rId3"/>
                      <a:stretch>
                        <a:fillRect/>
                      </a:stretch>
                    </p:blipFill>
                    <p:spPr>
                      <a:xfrm>
                        <a:off x="10415419" y="2145101"/>
                        <a:ext cx="936973" cy="812480"/>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A776478E-0848-8E9E-A94F-9F3A2B2D8186}"/>
              </a:ext>
            </a:extLst>
          </p:cNvPr>
          <p:cNvPicPr>
            <a:picLocks noChangeAspect="1"/>
          </p:cNvPicPr>
          <p:nvPr/>
        </p:nvPicPr>
        <p:blipFill>
          <a:blip r:embed="rId4"/>
          <a:stretch>
            <a:fillRect/>
          </a:stretch>
        </p:blipFill>
        <p:spPr>
          <a:xfrm>
            <a:off x="7301108" y="3411994"/>
            <a:ext cx="4552816" cy="2298800"/>
          </a:xfrm>
          <a:prstGeom prst="rect">
            <a:avLst/>
          </a:prstGeom>
        </p:spPr>
      </p:pic>
      <p:pic>
        <p:nvPicPr>
          <p:cNvPr id="10" name="Picture 9" descr="A white boat with blue and white stripes&#10;&#10;Description automatically generated">
            <a:extLst>
              <a:ext uri="{FF2B5EF4-FFF2-40B4-BE49-F238E27FC236}">
                <a16:creationId xmlns:a16="http://schemas.microsoft.com/office/drawing/2014/main" id="{24C0FD96-3236-3939-6D4B-2E8DF7E683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80698" y="2178495"/>
            <a:ext cx="2095500" cy="927100"/>
          </a:xfrm>
          <a:prstGeom prst="rect">
            <a:avLst/>
          </a:prstGeom>
        </p:spPr>
      </p:pic>
      <p:pic>
        <p:nvPicPr>
          <p:cNvPr id="6" name="Picture 5">
            <a:extLst>
              <a:ext uri="{FF2B5EF4-FFF2-40B4-BE49-F238E27FC236}">
                <a16:creationId xmlns:a16="http://schemas.microsoft.com/office/drawing/2014/main" id="{706103BE-1877-2EE3-9D18-D4C9308BCAF7}"/>
              </a:ext>
            </a:extLst>
          </p:cNvPr>
          <p:cNvPicPr>
            <a:picLocks noChangeAspect="1"/>
          </p:cNvPicPr>
          <p:nvPr/>
        </p:nvPicPr>
        <p:blipFill>
          <a:blip r:embed="rId6"/>
          <a:stretch>
            <a:fillRect/>
          </a:stretch>
        </p:blipFill>
        <p:spPr>
          <a:xfrm>
            <a:off x="9252513" y="1988416"/>
            <a:ext cx="843455" cy="846919"/>
          </a:xfrm>
          <a:prstGeom prst="rect">
            <a:avLst/>
          </a:prstGeom>
        </p:spPr>
      </p:pic>
    </p:spTree>
    <p:extLst>
      <p:ext uri="{BB962C8B-B14F-4D97-AF65-F5344CB8AC3E}">
        <p14:creationId xmlns:p14="http://schemas.microsoft.com/office/powerpoint/2010/main" val="249882331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5314CA-C416-3B6F-D4E8-3D6A74B86BC8}"/>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390FAB06-8A02-7D4D-3A83-9057AA2C116C}"/>
              </a:ext>
            </a:extLst>
          </p:cNvPr>
          <p:cNvSpPr>
            <a:spLocks noGrp="1"/>
          </p:cNvSpPr>
          <p:nvPr>
            <p:ph type="title"/>
          </p:nvPr>
        </p:nvSpPr>
        <p:spPr/>
        <p:txBody>
          <a:bodyPr/>
          <a:lstStyle/>
          <a:p>
            <a:r>
              <a:rPr lang="en-GB" altLang="en-US" dirty="0"/>
              <a:t>#2 IMS voice call over GEO</a:t>
            </a:r>
          </a:p>
        </p:txBody>
      </p:sp>
      <p:sp>
        <p:nvSpPr>
          <p:cNvPr id="4" name="Content Placeholder 2">
            <a:extLst>
              <a:ext uri="{FF2B5EF4-FFF2-40B4-BE49-F238E27FC236}">
                <a16:creationId xmlns:a16="http://schemas.microsoft.com/office/drawing/2014/main" id="{D0DE4F28-C220-E2B7-7D87-C1167794E45F}"/>
              </a:ext>
            </a:extLst>
          </p:cNvPr>
          <p:cNvSpPr>
            <a:spLocks noGrp="1"/>
          </p:cNvSpPr>
          <p:nvPr>
            <p:ph idx="1"/>
          </p:nvPr>
        </p:nvSpPr>
        <p:spPr>
          <a:xfrm>
            <a:off x="254000" y="1690688"/>
            <a:ext cx="7054382" cy="5086032"/>
          </a:xfrm>
        </p:spPr>
        <p:txBody>
          <a:bodyPr/>
          <a:lstStyle/>
          <a:p>
            <a:r>
              <a:rPr lang="en-US" altLang="en-US" dirty="0"/>
              <a:t> </a:t>
            </a:r>
            <a:r>
              <a:rPr lang="en-GB" sz="2000" b="1" dirty="0"/>
              <a:t>Justification</a:t>
            </a:r>
          </a:p>
          <a:p>
            <a:pPr lvl="1"/>
            <a:r>
              <a:rPr lang="en-US" altLang="en-US" sz="1600" dirty="0"/>
              <a:t>The use case of IMS voice call over GEO has been studied in SA1 in Rel-20 and consolidated with potential requirements and KPIs captured in TR 22.887</a:t>
            </a:r>
          </a:p>
          <a:p>
            <a:pPr lvl="1"/>
            <a:r>
              <a:rPr lang="en-US" altLang="en-US" sz="1600" dirty="0"/>
              <a:t>Corresponding SA/RAN work in Rel-20 is needed to enable the low data rate (1~3kbps) IMS voice call using GEO satellite.</a:t>
            </a:r>
          </a:p>
          <a:p>
            <a:pPr lvl="1"/>
            <a:r>
              <a:rPr lang="en-US" altLang="en-US" sz="1600" dirty="0"/>
              <a:t>In particular, need  to improve the IMS service by leveraging NB-IoT (GEO) satellite access (transparent payload) and address the specific architecture enhancements for IMS voice call capabilities in satellite communications. </a:t>
            </a:r>
          </a:p>
          <a:p>
            <a:pPr lvl="1"/>
            <a:r>
              <a:rPr lang="en-US" altLang="en-US" sz="1600" dirty="0"/>
              <a:t>This feature may be applicable to UE operating in terrestrial networks that follow a unified design approach.</a:t>
            </a:r>
            <a:endParaRPr lang="en-GB" sz="1600" dirty="0"/>
          </a:p>
          <a:p>
            <a:r>
              <a:rPr lang="en-GB" altLang="de-DE" sz="2000" b="1" dirty="0"/>
              <a:t>  Areas for study:  </a:t>
            </a:r>
          </a:p>
          <a:p>
            <a:pPr lvl="1"/>
            <a:r>
              <a:rPr lang="en-GB" altLang="zh-CN" sz="1600" dirty="0"/>
              <a:t>How to enhance QoS policies based on the characteristics of GEO access type (SA2)</a:t>
            </a:r>
          </a:p>
          <a:p>
            <a:pPr lvl="1"/>
            <a:r>
              <a:rPr lang="en-GB" altLang="zh-CN" sz="1600" dirty="0"/>
              <a:t>How to optimize the delay of IMS voice call setup (SA2)</a:t>
            </a:r>
          </a:p>
          <a:p>
            <a:pPr lvl="1"/>
            <a:r>
              <a:rPr lang="en-GB" altLang="zh-CN" sz="1600" dirty="0"/>
              <a:t>Define a voice codec considering the transmission data rate and latency of GEO satellite access (SA4)</a:t>
            </a:r>
          </a:p>
          <a:p>
            <a:pPr lvl="1"/>
            <a:endParaRPr lang="en-GB" altLang="zh-CN" sz="1400" dirty="0"/>
          </a:p>
          <a:p>
            <a:pPr lvl="1"/>
            <a:endParaRPr lang="en-GB" altLang="zh-CN" sz="1400" dirty="0"/>
          </a:p>
        </p:txBody>
      </p:sp>
      <p:pic>
        <p:nvPicPr>
          <p:cNvPr id="2" name="Picture 1" descr="A screen shot of a computer&#10;&#10;Description automatically generated">
            <a:extLst>
              <a:ext uri="{FF2B5EF4-FFF2-40B4-BE49-F238E27FC236}">
                <a16:creationId xmlns:a16="http://schemas.microsoft.com/office/drawing/2014/main" id="{865C4066-A1F8-E1C2-E13B-6E194B4FE3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602871"/>
            <a:ext cx="6470183" cy="1652257"/>
          </a:xfrm>
          <a:prstGeom prst="rect">
            <a:avLst/>
          </a:prstGeom>
        </p:spPr>
      </p:pic>
    </p:spTree>
    <p:extLst>
      <p:ext uri="{BB962C8B-B14F-4D97-AF65-F5344CB8AC3E}">
        <p14:creationId xmlns:p14="http://schemas.microsoft.com/office/powerpoint/2010/main" val="228868995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D9F26C7611E74B884A320485524B0A" ma:contentTypeVersion="4" ma:contentTypeDescription="Create a new document." ma:contentTypeScope="" ma:versionID="d6d95949425ba4e01e8fa61cac13751a">
  <xsd:schema xmlns:xsd="http://www.w3.org/2001/XMLSchema" xmlns:xs="http://www.w3.org/2001/XMLSchema" xmlns:p="http://schemas.microsoft.com/office/2006/metadata/properties" xmlns:ns2="01937097-ea5c-4b50-9eaf-a66f35faa9f9" targetNamespace="http://schemas.microsoft.com/office/2006/metadata/properties" ma:root="true" ma:fieldsID="7775b9345c0c5eccb7457e2f4d443d4b" ns2:_="">
    <xsd:import namespace="01937097-ea5c-4b50-9eaf-a66f35faa9f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937097-ea5c-4b50-9eaf-a66f35faa9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54B698-A07A-4BE8-8C7B-3A19EDFD9B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937097-ea5c-4b50-9eaf-a66f35faa9f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11917</TotalTime>
  <Words>1899</Words>
  <Application>Microsoft Macintosh PowerPoint</Application>
  <PresentationFormat>Widescreen</PresentationFormat>
  <Paragraphs>188</Paragraphs>
  <Slides>11</Slides>
  <Notes>1</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20" baseType="lpstr">
      <vt:lpstr>宋体</vt:lpstr>
      <vt:lpstr>Aptos</vt:lpstr>
      <vt:lpstr>Arial</vt:lpstr>
      <vt:lpstr>Arial </vt:lpstr>
      <vt:lpstr>Calibri</vt:lpstr>
      <vt:lpstr>Calibri Light</vt:lpstr>
      <vt:lpstr>Times New Roman</vt:lpstr>
      <vt:lpstr>Office Theme</vt:lpstr>
      <vt:lpstr>Visio</vt:lpstr>
      <vt:lpstr>5G-Advanced Rel-20 -  Views and priorities from Satellite community</vt:lpstr>
      <vt:lpstr>Outline</vt:lpstr>
      <vt:lpstr>Overall View on Rel-20 5G-A Content</vt:lpstr>
      <vt:lpstr>#1.1 Multi-Orbit</vt:lpstr>
      <vt:lpstr>#1.2 Remaining UE-SAT-UE com aspects </vt:lpstr>
      <vt:lpstr>#1.3 5GC supporting IoT-NTN</vt:lpstr>
      <vt:lpstr>#1.4 Resilient Notification</vt:lpstr>
      <vt:lpstr>#1.5 Broadcast services via satellite to  unregistered UE </vt:lpstr>
      <vt:lpstr>#2 IMS voice call over GEO</vt:lpstr>
      <vt:lpstr>#3 Emergency SMS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Bérisot</cp:lastModifiedBy>
  <cp:revision>691</cp:revision>
  <dcterms:created xsi:type="dcterms:W3CDTF">2010-02-05T13:52:04Z</dcterms:created>
  <dcterms:modified xsi:type="dcterms:W3CDTF">2024-11-29T20:27:07Z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0x010100BFD9F26C7611E74B884A320485524B0A</vt:lpwstr>
  </property>
</Properties>
</file>